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57" r:id="rId3"/>
    <p:sldId id="261" r:id="rId4"/>
    <p:sldId id="387" r:id="rId5"/>
    <p:sldId id="386" r:id="rId6"/>
    <p:sldId id="379" r:id="rId7"/>
    <p:sldId id="380" r:id="rId8"/>
    <p:sldId id="381" r:id="rId9"/>
    <p:sldId id="357" r:id="rId10"/>
    <p:sldId id="383" r:id="rId11"/>
    <p:sldId id="384" r:id="rId12"/>
    <p:sldId id="385" r:id="rId13"/>
    <p:sldId id="358" r:id="rId14"/>
    <p:sldId id="382" r:id="rId15"/>
    <p:sldId id="376" r:id="rId16"/>
    <p:sldId id="3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2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10277-E6C3-483F-9FD4-2CF3DE2640A8}" type="datetimeFigureOut">
              <a:rPr lang="en-US" smtClean="0"/>
              <a:pPr/>
              <a:t>11/1/2014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0C4B0-E83E-4D41-B3CC-3CFC287D49CE}" type="slidenum">
              <a:rPr lang="en-US" smtClean="0"/>
              <a:pPr/>
              <a:t>‹#›</a:t>
            </a:fld>
            <a:endParaRPr lang="en-US"/>
          </a:p>
        </p:txBody>
      </p:sp>
    </p:spTree>
    <p:extLst>
      <p:ext uri="{BB962C8B-B14F-4D97-AF65-F5344CB8AC3E}">
        <p14:creationId xmlns:p14="http://schemas.microsoft.com/office/powerpoint/2010/main" val="203846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Electrical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kimballgroup.com/2013/02/05/design-tip-152-slowly-changing-dimension-types-0-4-5-6-7/?utm_source=Kimball+Group+Subscribers&amp;utm_campaign=10d9850392-DT152_Slowly_Chg_Dims_Types_0+to_7&amp;utm_medium=ema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Warehousing</a:t>
            </a:r>
            <a:br>
              <a:rPr lang="en-US" dirty="0" smtClean="0"/>
            </a:br>
            <a:r>
              <a:rPr lang="en-US" dirty="0" smtClean="0"/>
              <a:t>SS ZG515 </a:t>
            </a:r>
            <a:endParaRPr lang="en-US" dirty="0"/>
          </a:p>
        </p:txBody>
      </p:sp>
      <p:sp>
        <p:nvSpPr>
          <p:cNvPr id="6" name="Content Placeholder 5"/>
          <p:cNvSpPr>
            <a:spLocks noGrp="1"/>
          </p:cNvSpPr>
          <p:nvPr>
            <p:ph sz="quarter" idx="13"/>
          </p:nvPr>
        </p:nvSpPr>
        <p:spPr/>
        <p:txBody>
          <a:bodyPr/>
          <a:lstStyle/>
          <a:p>
            <a:r>
              <a:rPr lang="en-US" dirty="0" smtClean="0"/>
              <a:t>PC Reddy</a:t>
            </a:r>
          </a:p>
          <a:p>
            <a:r>
              <a:rPr lang="en-US" dirty="0" smtClean="0"/>
              <a:t>Guest Faculty – WILP, BITS Pilani</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Course </a:t>
            </a:r>
            <a:r>
              <a:rPr lang="en-US" dirty="0" smtClean="0"/>
              <a:t>Review – Meta data</a:t>
            </a:r>
            <a:endParaRPr lang="en-US" dirty="0"/>
          </a:p>
        </p:txBody>
      </p:sp>
      <p:sp>
        <p:nvSpPr>
          <p:cNvPr id="7" name="Content Placeholder 2"/>
          <p:cNvSpPr>
            <a:spLocks noGrp="1"/>
          </p:cNvSpPr>
          <p:nvPr>
            <p:ph idx="1"/>
          </p:nvPr>
        </p:nvSpPr>
        <p:spPr>
          <a:xfrm>
            <a:off x="152400" y="1371600"/>
            <a:ext cx="8534400" cy="5105400"/>
          </a:xfrm>
        </p:spPr>
        <p:txBody>
          <a:bodyPr>
            <a:normAutofit/>
          </a:bodyPr>
          <a:lstStyle/>
          <a:p>
            <a:pPr>
              <a:buFont typeface="Arial" pitchFamily="34" charset="0"/>
              <a:buChar char="•"/>
            </a:pPr>
            <a:r>
              <a:rPr lang="en-US" sz="2800" b="1" dirty="0" smtClean="0"/>
              <a:t>Metadata is your control panel to DW.</a:t>
            </a:r>
          </a:p>
          <a:p>
            <a:pPr lvl="1">
              <a:buFont typeface="Arial" pitchFamily="34" charset="0"/>
              <a:buChar char="•"/>
            </a:pPr>
            <a:r>
              <a:rPr lang="en-US" sz="2000" b="1" dirty="0" smtClean="0"/>
              <a:t>Describes reports, cubes, tables, columns, indexes and keys</a:t>
            </a:r>
          </a:p>
          <a:p>
            <a:pPr lvl="1">
              <a:buFont typeface="Arial" pitchFamily="34" charset="0"/>
              <a:buChar char="•"/>
            </a:pPr>
            <a:r>
              <a:rPr lang="en-US" sz="2000" b="1" dirty="0" smtClean="0"/>
              <a:t>Describes rules, transformations, aggregations and mappings</a:t>
            </a:r>
          </a:p>
          <a:p>
            <a:pPr lvl="1">
              <a:buFont typeface="Arial" pitchFamily="34" charset="0"/>
              <a:buChar char="•"/>
            </a:pPr>
            <a:endParaRPr lang="en-US" sz="2000" b="1" dirty="0" smtClean="0"/>
          </a:p>
          <a:p>
            <a:pPr lvl="1">
              <a:buFont typeface="Arial" pitchFamily="34" charset="0"/>
              <a:buChar char="•"/>
            </a:pPr>
            <a:r>
              <a:rPr lang="en-US" sz="2000" b="1" dirty="0" smtClean="0"/>
              <a:t>Metadata related to the table include:</a:t>
            </a:r>
          </a:p>
          <a:p>
            <a:pPr lvl="2"/>
            <a:r>
              <a:rPr lang="en-US" sz="2000" b="1" dirty="0"/>
              <a:t>Physical/logical names, </a:t>
            </a:r>
            <a:r>
              <a:rPr lang="en-US" sz="2000" b="1" dirty="0" err="1"/>
              <a:t>Type:fact</a:t>
            </a:r>
            <a:r>
              <a:rPr lang="en-US" sz="2000" b="1" dirty="0"/>
              <a:t>, dim etc.</a:t>
            </a:r>
          </a:p>
          <a:p>
            <a:pPr lvl="2"/>
            <a:r>
              <a:rPr lang="en-US" sz="2000" b="1" dirty="0"/>
              <a:t>Role: legacy, OLTP, stage</a:t>
            </a:r>
          </a:p>
          <a:p>
            <a:pPr lvl="2"/>
            <a:r>
              <a:rPr lang="en-US" sz="2000" b="1" dirty="0"/>
              <a:t>DMBS, location, definition, </a:t>
            </a:r>
            <a:r>
              <a:rPr lang="en-US" sz="2000" b="1" dirty="0" smtClean="0"/>
              <a:t>notes/comments</a:t>
            </a:r>
            <a:endParaRPr lang="en-US" sz="2000" b="1" dirty="0"/>
          </a:p>
          <a:p>
            <a:pPr lvl="1">
              <a:buFont typeface="Arial" pitchFamily="34" charset="0"/>
              <a:buChar char="•"/>
            </a:pPr>
            <a:r>
              <a:rPr lang="en-US" sz="2000" b="1" dirty="0" smtClean="0"/>
              <a:t>Metadata related to the column include:</a:t>
            </a:r>
          </a:p>
          <a:p>
            <a:pPr lvl="2"/>
            <a:r>
              <a:rPr lang="en-US" sz="2000" b="1" dirty="0" smtClean="0"/>
              <a:t>Physical/logical names, </a:t>
            </a:r>
            <a:r>
              <a:rPr lang="en-US" sz="2000" b="1" dirty="0" err="1" smtClean="0"/>
              <a:t>DataType</a:t>
            </a:r>
            <a:r>
              <a:rPr lang="en-US" sz="2000" b="1" dirty="0" smtClean="0"/>
              <a:t>, Order in table, length	</a:t>
            </a:r>
          </a:p>
          <a:p>
            <a:pPr lvl="2"/>
            <a:r>
              <a:rPr lang="en-US" sz="2000" b="1" dirty="0" smtClean="0"/>
              <a:t>Decimal positions, </a:t>
            </a:r>
            <a:r>
              <a:rPr lang="en-US" sz="2000" b="1" dirty="0" err="1" smtClean="0"/>
              <a:t>nullable</a:t>
            </a:r>
            <a:r>
              <a:rPr lang="en-US" sz="2000" b="1" dirty="0" smtClean="0"/>
              <a:t>/required, edit rules</a:t>
            </a:r>
          </a:p>
          <a:p>
            <a:pPr lvl="2"/>
            <a:r>
              <a:rPr lang="en-US" sz="2000" b="1" dirty="0" smtClean="0"/>
              <a:t>definition, notes/comments</a:t>
            </a:r>
          </a:p>
          <a:p>
            <a:pPr marL="457200" lvl="1" indent="0">
              <a:buNone/>
            </a:pPr>
            <a:endParaRPr lang="en-US" sz="1200" b="1" dirty="0" smtClean="0"/>
          </a:p>
          <a:p>
            <a:pPr marL="914400" lvl="2" indent="0">
              <a:buNone/>
            </a:pPr>
            <a:endParaRPr lang="en-US" sz="2800" b="1" dirty="0" smtClean="0"/>
          </a:p>
          <a:p>
            <a:pPr lvl="1">
              <a:buFont typeface="Arial" pitchFamily="34" charset="0"/>
              <a:buChar char="•"/>
            </a:pPr>
            <a:endParaRPr lang="en-US" sz="2000" b="1" dirty="0" smtClean="0"/>
          </a:p>
          <a:p>
            <a:pPr lvl="1">
              <a:buFont typeface="Arial" pitchFamily="34" charset="0"/>
              <a:buChar char="•"/>
            </a:pPr>
            <a:endParaRPr lang="en-US" sz="2000" b="1" dirty="0" smtClean="0"/>
          </a:p>
          <a:p>
            <a:pPr lvl="1">
              <a:buFont typeface="Arial" pitchFamily="34" charset="0"/>
              <a:buChar char="•"/>
            </a:pPr>
            <a:endParaRPr lang="en-US" sz="2000" b="1" dirty="0"/>
          </a:p>
          <a:p>
            <a:pPr marL="457200" lvl="1" indent="0">
              <a:buNone/>
            </a:pPr>
            <a:endParaRPr lang="en-US" sz="2000" b="1" dirty="0" smtClean="0"/>
          </a:p>
          <a:p>
            <a:pPr lvl="1">
              <a:buFont typeface="Arial" pitchFamily="34" charset="0"/>
              <a:buChar char="•"/>
            </a:pPr>
            <a:endParaRPr lang="en-US" sz="2000" b="1" dirty="0"/>
          </a:p>
          <a:p>
            <a:pPr lvl="1">
              <a:buFont typeface="Arial" pitchFamily="34" charset="0"/>
              <a:buChar char="•"/>
            </a:pPr>
            <a:endParaRPr lang="en-US" sz="1200" b="1" dirty="0" smtClean="0"/>
          </a:p>
          <a:p>
            <a:pPr>
              <a:buFont typeface="Arial" pitchFamily="34" charset="0"/>
              <a:buChar char="•"/>
            </a:pPr>
            <a:endParaRPr lang="en-US" sz="2000" b="1" dirty="0" smtClean="0"/>
          </a:p>
          <a:p>
            <a:endParaRPr lang="en-AU" sz="2000" b="1" dirty="0" smtClean="0"/>
          </a:p>
          <a:p>
            <a:endParaRPr lang="en-US" sz="2000" dirty="0" smtClean="0"/>
          </a:p>
        </p:txBody>
      </p:sp>
    </p:spTree>
    <p:extLst>
      <p:ext uri="{BB962C8B-B14F-4D97-AF65-F5344CB8AC3E}">
        <p14:creationId xmlns:p14="http://schemas.microsoft.com/office/powerpoint/2010/main" val="60208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Course Review – Meta data</a:t>
            </a:r>
            <a:endParaRPr lang="en-US" dirty="0" smtClean="0"/>
          </a:p>
        </p:txBody>
      </p:sp>
      <p:sp>
        <p:nvSpPr>
          <p:cNvPr id="7" name="Content Placeholder 2"/>
          <p:cNvSpPr>
            <a:spLocks noGrp="1"/>
          </p:cNvSpPr>
          <p:nvPr>
            <p:ph idx="1"/>
          </p:nvPr>
        </p:nvSpPr>
        <p:spPr>
          <a:xfrm>
            <a:off x="152400" y="1371600"/>
            <a:ext cx="8534400" cy="5105400"/>
          </a:xfrm>
        </p:spPr>
        <p:txBody>
          <a:bodyPr>
            <a:normAutofit/>
          </a:bodyPr>
          <a:lstStyle/>
          <a:p>
            <a:pPr lvl="1">
              <a:buFont typeface="Arial" pitchFamily="34" charset="0"/>
              <a:buChar char="•"/>
            </a:pPr>
            <a:r>
              <a:rPr lang="en-US" sz="2000" b="1" dirty="0" smtClean="0"/>
              <a:t>Metadata related to reports/cubes include:</a:t>
            </a:r>
          </a:p>
          <a:p>
            <a:pPr lvl="2"/>
            <a:r>
              <a:rPr lang="en-US" sz="2000" b="1" dirty="0" smtClean="0"/>
              <a:t>Report sample/layout, input parameter list.</a:t>
            </a:r>
            <a:endParaRPr lang="en-US" sz="2000" b="1" dirty="0"/>
          </a:p>
          <a:p>
            <a:pPr lvl="2"/>
            <a:r>
              <a:rPr lang="en-US" sz="2000" b="1" dirty="0" smtClean="0"/>
              <a:t>Cube build scheduling details.</a:t>
            </a:r>
          </a:p>
          <a:p>
            <a:pPr lvl="2"/>
            <a:r>
              <a:rPr lang="en-US" sz="2000" b="1" dirty="0" smtClean="0"/>
              <a:t>Dimensions and facts involved in the cubes.</a:t>
            </a:r>
          </a:p>
          <a:p>
            <a:pPr lvl="2"/>
            <a:r>
              <a:rPr lang="en-US" sz="2000" b="1" dirty="0" smtClean="0"/>
              <a:t>Aggregations involved.</a:t>
            </a:r>
          </a:p>
          <a:p>
            <a:pPr lvl="2"/>
            <a:r>
              <a:rPr lang="en-US" sz="2000" b="1" dirty="0" smtClean="0"/>
              <a:t>Extract/Load timing of master and transaction data.</a:t>
            </a:r>
          </a:p>
          <a:p>
            <a:pPr lvl="2"/>
            <a:endParaRPr lang="en-US" sz="2000" b="1" dirty="0"/>
          </a:p>
          <a:p>
            <a:pPr marL="457200" lvl="1" indent="0">
              <a:buNone/>
            </a:pPr>
            <a:endParaRPr lang="en-US" sz="1200" b="1" dirty="0" smtClean="0"/>
          </a:p>
          <a:p>
            <a:pPr marL="914400" lvl="2" indent="0">
              <a:buNone/>
            </a:pPr>
            <a:endParaRPr lang="en-US" sz="2800" b="1" dirty="0" smtClean="0"/>
          </a:p>
          <a:p>
            <a:pPr lvl="1">
              <a:buFont typeface="Arial" pitchFamily="34" charset="0"/>
              <a:buChar char="•"/>
            </a:pPr>
            <a:endParaRPr lang="en-US" sz="2000" b="1" dirty="0" smtClean="0"/>
          </a:p>
          <a:p>
            <a:pPr lvl="1">
              <a:buFont typeface="Arial" pitchFamily="34" charset="0"/>
              <a:buChar char="•"/>
            </a:pPr>
            <a:endParaRPr lang="en-US" sz="2000" b="1" dirty="0" smtClean="0"/>
          </a:p>
          <a:p>
            <a:pPr lvl="1">
              <a:buFont typeface="Arial" pitchFamily="34" charset="0"/>
              <a:buChar char="•"/>
            </a:pPr>
            <a:endParaRPr lang="en-US" sz="2000" b="1" dirty="0"/>
          </a:p>
          <a:p>
            <a:pPr marL="457200" lvl="1" indent="0">
              <a:buNone/>
            </a:pPr>
            <a:endParaRPr lang="en-US" sz="2000" b="1" dirty="0" smtClean="0"/>
          </a:p>
          <a:p>
            <a:pPr lvl="1">
              <a:buFont typeface="Arial" pitchFamily="34" charset="0"/>
              <a:buChar char="•"/>
            </a:pPr>
            <a:endParaRPr lang="en-US" sz="2000" b="1" dirty="0"/>
          </a:p>
          <a:p>
            <a:pPr lvl="1">
              <a:buFont typeface="Arial" pitchFamily="34" charset="0"/>
              <a:buChar char="•"/>
            </a:pPr>
            <a:endParaRPr lang="en-US" sz="1200" b="1" dirty="0" smtClean="0"/>
          </a:p>
          <a:p>
            <a:pPr>
              <a:buFont typeface="Arial" pitchFamily="34" charset="0"/>
              <a:buChar char="•"/>
            </a:pPr>
            <a:endParaRPr lang="en-US" sz="2000" b="1" dirty="0" smtClean="0"/>
          </a:p>
          <a:p>
            <a:endParaRPr lang="en-AU" sz="2000" b="1" dirty="0" smtClean="0"/>
          </a:p>
          <a:p>
            <a:endParaRPr lang="en-US" sz="2000" dirty="0" smtClean="0"/>
          </a:p>
        </p:txBody>
      </p:sp>
    </p:spTree>
    <p:extLst>
      <p:ext uri="{BB962C8B-B14F-4D97-AF65-F5344CB8AC3E}">
        <p14:creationId xmlns:p14="http://schemas.microsoft.com/office/powerpoint/2010/main" val="3821302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Course Review</a:t>
            </a:r>
          </a:p>
        </p:txBody>
      </p:sp>
      <p:sp>
        <p:nvSpPr>
          <p:cNvPr id="7" name="Content Placeholder 2"/>
          <p:cNvSpPr>
            <a:spLocks noGrp="1"/>
          </p:cNvSpPr>
          <p:nvPr>
            <p:ph idx="1"/>
          </p:nvPr>
        </p:nvSpPr>
        <p:spPr>
          <a:xfrm>
            <a:off x="152400" y="1371600"/>
            <a:ext cx="8534400" cy="5105400"/>
          </a:xfrm>
        </p:spPr>
        <p:txBody>
          <a:bodyPr>
            <a:normAutofit/>
          </a:bodyPr>
          <a:lstStyle/>
          <a:p>
            <a:pPr>
              <a:buFont typeface="Arial" pitchFamily="34" charset="0"/>
              <a:buChar char="•"/>
            </a:pPr>
            <a:r>
              <a:rPr lang="en-US" sz="2800" b="1" dirty="0" smtClean="0"/>
              <a:t>Refresh </a:t>
            </a:r>
            <a:r>
              <a:rPr lang="en-US" sz="2800" b="1" dirty="0" err="1" smtClean="0"/>
              <a:t>strtegy</a:t>
            </a:r>
            <a:endParaRPr lang="en-US" sz="2800" b="1" dirty="0" smtClean="0"/>
          </a:p>
          <a:p>
            <a:pPr lvl="1">
              <a:buFont typeface="Arial" pitchFamily="34" charset="0"/>
              <a:buChar char="•"/>
            </a:pPr>
            <a:endParaRPr lang="en-US" sz="2000" b="1" dirty="0" smtClean="0"/>
          </a:p>
          <a:p>
            <a:pPr lvl="1">
              <a:buFont typeface="Arial" pitchFamily="34" charset="0"/>
              <a:buChar char="•"/>
            </a:pPr>
            <a:r>
              <a:rPr lang="en-US" sz="2000" b="1" dirty="0" smtClean="0"/>
              <a:t>Full </a:t>
            </a:r>
            <a:r>
              <a:rPr lang="en-US" sz="2000" b="1" dirty="0" smtClean="0"/>
              <a:t>refresh.</a:t>
            </a:r>
          </a:p>
          <a:p>
            <a:pPr lvl="2"/>
            <a:r>
              <a:rPr lang="en-US" sz="2000" b="1" dirty="0" smtClean="0"/>
              <a:t>Master data(dimensional)</a:t>
            </a:r>
          </a:p>
          <a:p>
            <a:pPr lvl="2"/>
            <a:r>
              <a:rPr lang="en-US" sz="2000" b="1" dirty="0" smtClean="0"/>
              <a:t>Shadow table + View logic</a:t>
            </a:r>
          </a:p>
          <a:p>
            <a:pPr lvl="2"/>
            <a:r>
              <a:rPr lang="en-US" sz="2000" b="1" dirty="0" smtClean="0"/>
              <a:t>Scheduled typically right after business hours</a:t>
            </a:r>
          </a:p>
          <a:p>
            <a:pPr lvl="1">
              <a:buFont typeface="Arial" pitchFamily="34" charset="0"/>
              <a:buChar char="•"/>
            </a:pPr>
            <a:endParaRPr lang="en-US" sz="2000" b="1" dirty="0" smtClean="0"/>
          </a:p>
          <a:p>
            <a:pPr lvl="1">
              <a:buFont typeface="Arial" pitchFamily="34" charset="0"/>
              <a:buChar char="•"/>
            </a:pPr>
            <a:r>
              <a:rPr lang="en-US" sz="2000" b="1" dirty="0" smtClean="0"/>
              <a:t>Incremental </a:t>
            </a:r>
            <a:r>
              <a:rPr lang="en-US" sz="2000" b="1" dirty="0" smtClean="0"/>
              <a:t>refresh</a:t>
            </a:r>
          </a:p>
          <a:p>
            <a:pPr lvl="2"/>
            <a:r>
              <a:rPr lang="en-US" sz="2000" b="1" dirty="0" smtClean="0"/>
              <a:t>Transactional data</a:t>
            </a:r>
          </a:p>
          <a:p>
            <a:pPr lvl="2"/>
            <a:r>
              <a:rPr lang="en-US" sz="2000" b="1" dirty="0" smtClean="0"/>
              <a:t>Some master data(dimensional)</a:t>
            </a:r>
          </a:p>
          <a:p>
            <a:pPr lvl="2"/>
            <a:r>
              <a:rPr lang="en-US" sz="2000" b="1" dirty="0" smtClean="0"/>
              <a:t>Scheduled typically after midnight.</a:t>
            </a:r>
          </a:p>
          <a:p>
            <a:pPr marL="457200" lvl="1" indent="0">
              <a:buNone/>
            </a:pPr>
            <a:endParaRPr lang="en-US" sz="1200" b="1" dirty="0" smtClean="0"/>
          </a:p>
          <a:p>
            <a:pPr marL="914400" lvl="2" indent="0">
              <a:buNone/>
            </a:pPr>
            <a:endParaRPr lang="en-US" sz="2800" b="1" dirty="0" smtClean="0"/>
          </a:p>
          <a:p>
            <a:pPr lvl="1">
              <a:buFont typeface="Arial" pitchFamily="34" charset="0"/>
              <a:buChar char="•"/>
            </a:pPr>
            <a:endParaRPr lang="en-US" sz="2000" b="1" dirty="0" smtClean="0"/>
          </a:p>
          <a:p>
            <a:pPr lvl="1">
              <a:buFont typeface="Arial" pitchFamily="34" charset="0"/>
              <a:buChar char="•"/>
            </a:pPr>
            <a:endParaRPr lang="en-US" sz="2000" b="1" dirty="0" smtClean="0"/>
          </a:p>
          <a:p>
            <a:pPr lvl="1">
              <a:buFont typeface="Arial" pitchFamily="34" charset="0"/>
              <a:buChar char="•"/>
            </a:pPr>
            <a:endParaRPr lang="en-US" sz="2000" b="1" dirty="0"/>
          </a:p>
          <a:p>
            <a:pPr marL="457200" lvl="1" indent="0">
              <a:buNone/>
            </a:pPr>
            <a:endParaRPr lang="en-US" sz="2000" b="1" dirty="0" smtClean="0"/>
          </a:p>
          <a:p>
            <a:pPr lvl="1">
              <a:buFont typeface="Arial" pitchFamily="34" charset="0"/>
              <a:buChar char="•"/>
            </a:pPr>
            <a:endParaRPr lang="en-US" sz="2000" b="1" dirty="0"/>
          </a:p>
          <a:p>
            <a:pPr lvl="1">
              <a:buFont typeface="Arial" pitchFamily="34" charset="0"/>
              <a:buChar char="•"/>
            </a:pPr>
            <a:endParaRPr lang="en-US" sz="1200" b="1" dirty="0" smtClean="0"/>
          </a:p>
          <a:p>
            <a:pPr>
              <a:buFont typeface="Arial" pitchFamily="34" charset="0"/>
              <a:buChar char="•"/>
            </a:pPr>
            <a:endParaRPr lang="en-US" sz="2000" b="1" dirty="0" smtClean="0"/>
          </a:p>
          <a:p>
            <a:endParaRPr lang="en-AU" sz="2000" b="1" dirty="0" smtClean="0"/>
          </a:p>
          <a:p>
            <a:endParaRPr lang="en-US" sz="2000" dirty="0" smtClean="0"/>
          </a:p>
        </p:txBody>
      </p:sp>
    </p:spTree>
    <p:extLst>
      <p:ext uri="{BB962C8B-B14F-4D97-AF65-F5344CB8AC3E}">
        <p14:creationId xmlns:p14="http://schemas.microsoft.com/office/powerpoint/2010/main" val="1553398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pPr eaLnBrk="1" hangingPunct="1"/>
            <a:r>
              <a:rPr lang="en-US" dirty="0" smtClean="0"/>
              <a:t>Course Review</a:t>
            </a:r>
          </a:p>
        </p:txBody>
      </p:sp>
      <p:sp>
        <p:nvSpPr>
          <p:cNvPr id="7" name="Rectangle 3"/>
          <p:cNvSpPr txBox="1">
            <a:spLocks noChangeArrowheads="1"/>
          </p:cNvSpPr>
          <p:nvPr/>
        </p:nvSpPr>
        <p:spPr>
          <a:xfrm>
            <a:off x="304800" y="1371600"/>
            <a:ext cx="7696200" cy="4876800"/>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itchFamily="34" charset="0"/>
              <a:buChar char="•"/>
            </a:pPr>
            <a:r>
              <a:rPr lang="en-US" dirty="0" smtClean="0"/>
              <a:t>Components of Successful Self-Service BI</a:t>
            </a:r>
          </a:p>
          <a:p>
            <a:pPr lvl="1">
              <a:lnSpc>
                <a:spcPct val="90000"/>
              </a:lnSpc>
              <a:buFont typeface="Arial" pitchFamily="34" charset="0"/>
              <a:buChar char="•"/>
            </a:pPr>
            <a:r>
              <a:rPr lang="en-US" dirty="0"/>
              <a:t>Self-service BI means enabling the business user community to create their own reports and analyses from </a:t>
            </a:r>
            <a:r>
              <a:rPr lang="en-US" dirty="0" smtClean="0"/>
              <a:t>scratch</a:t>
            </a:r>
          </a:p>
          <a:p>
            <a:pPr lvl="1">
              <a:lnSpc>
                <a:spcPct val="90000"/>
              </a:lnSpc>
              <a:buFont typeface="Arial" pitchFamily="34" charset="0"/>
              <a:buChar char="•"/>
            </a:pPr>
            <a:r>
              <a:rPr lang="en-US" dirty="0" smtClean="0"/>
              <a:t>Three components: A solid dimensional model, good user support system, an effective BI tool.</a:t>
            </a:r>
          </a:p>
          <a:p>
            <a:pPr lvl="1">
              <a:lnSpc>
                <a:spcPct val="90000"/>
              </a:lnSpc>
              <a:buFont typeface="Arial" pitchFamily="34" charset="0"/>
              <a:buChar char="•"/>
            </a:pPr>
            <a:r>
              <a:rPr lang="en-US" dirty="0" smtClean="0"/>
              <a:t>Self service BI means most organizations believe that they can reduce IT staff.</a:t>
            </a:r>
          </a:p>
          <a:p>
            <a:pPr lvl="2">
              <a:lnSpc>
                <a:spcPct val="90000"/>
              </a:lnSpc>
            </a:pPr>
            <a:r>
              <a:rPr lang="en-US" sz="1600" dirty="0" smtClean="0"/>
              <a:t>To some extent this is true but in reality change of responsibilities like report </a:t>
            </a:r>
            <a:r>
              <a:rPr lang="en-US" sz="1600" dirty="0" err="1" smtClean="0"/>
              <a:t>writter’s</a:t>
            </a:r>
            <a:r>
              <a:rPr lang="en-US" sz="1600" dirty="0" smtClean="0"/>
              <a:t> might be doing other duties like user support.</a:t>
            </a:r>
          </a:p>
          <a:p>
            <a:pPr lvl="2">
              <a:lnSpc>
                <a:spcPct val="90000"/>
              </a:lnSpc>
            </a:pPr>
            <a:r>
              <a:rPr lang="en-US" sz="1600" dirty="0" smtClean="0"/>
              <a:t>Training and assistance will take priority.</a:t>
            </a:r>
          </a:p>
          <a:p>
            <a:pPr>
              <a:lnSpc>
                <a:spcPct val="90000"/>
              </a:lnSpc>
              <a:buFont typeface="Arial" pitchFamily="34" charset="0"/>
              <a:buChar char="•"/>
            </a:pPr>
            <a:r>
              <a:rPr lang="en-US" dirty="0" smtClean="0"/>
              <a:t>Self-Service BI: its not just a tool</a:t>
            </a:r>
          </a:p>
          <a:p>
            <a:pPr lvl="1">
              <a:lnSpc>
                <a:spcPct val="90000"/>
              </a:lnSpc>
              <a:buFont typeface="Arial" pitchFamily="34" charset="0"/>
              <a:buChar char="•"/>
            </a:pPr>
            <a:r>
              <a:rPr lang="en-US" dirty="0"/>
              <a:t>BI tool vendors imply that if you buy their product, your business community will reap the benefits of self-service </a:t>
            </a:r>
            <a:r>
              <a:rPr lang="en-US" dirty="0" smtClean="0"/>
              <a:t>BI.</a:t>
            </a:r>
          </a:p>
          <a:p>
            <a:pPr lvl="1">
              <a:lnSpc>
                <a:spcPct val="90000"/>
              </a:lnSpc>
              <a:buFont typeface="Arial" pitchFamily="34" charset="0"/>
              <a:buChar char="•"/>
            </a:pPr>
            <a:r>
              <a:rPr lang="en-US" dirty="0"/>
              <a:t>There are many great BI tools out there; some of them are very fun to use, but don’t kid yourself (or let the vendors kid you</a:t>
            </a:r>
            <a:r>
              <a:rPr lang="en-US" dirty="0" smtClean="0"/>
              <a:t>).</a:t>
            </a:r>
          </a:p>
          <a:p>
            <a:pPr lvl="1">
              <a:lnSpc>
                <a:spcPct val="90000"/>
              </a:lnSpc>
              <a:buFont typeface="Arial" pitchFamily="34" charset="0"/>
              <a:buChar char="•"/>
            </a:pPr>
            <a:r>
              <a:rPr lang="en-US" dirty="0"/>
              <a:t>There’s a bunch of work that has to get done before your business users can leverage this fabulous </a:t>
            </a:r>
            <a:r>
              <a:rPr lang="en-US" dirty="0" smtClean="0"/>
              <a:t>capability</a:t>
            </a:r>
          </a:p>
          <a:p>
            <a:pPr lvl="1">
              <a:lnSpc>
                <a:spcPct val="90000"/>
              </a:lnSpc>
              <a:buFont typeface="Arial" pitchFamily="34" charset="0"/>
              <a:buChar char="•"/>
            </a:pPr>
            <a:r>
              <a:rPr lang="en-US" dirty="0"/>
              <a:t>be realistic about how much work there is, and how much time and resources it’ll take to deliver great self-service BI to your user </a:t>
            </a:r>
            <a:r>
              <a:rPr lang="en-US" dirty="0" smtClean="0"/>
              <a:t>community.</a:t>
            </a:r>
            <a:endParaRPr lang="en-US" dirty="0"/>
          </a:p>
          <a:p>
            <a:pPr lvl="2">
              <a:lnSpc>
                <a:spcPct val="90000"/>
              </a:lnSpc>
            </a:pPr>
            <a:endParaRPr lang="en-US" sz="1600" dirty="0"/>
          </a:p>
        </p:txBody>
      </p:sp>
    </p:spTree>
    <p:extLst>
      <p:ext uri="{BB962C8B-B14F-4D97-AF65-F5344CB8AC3E}">
        <p14:creationId xmlns:p14="http://schemas.microsoft.com/office/powerpoint/2010/main" val="2774212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b="1"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pPr eaLnBrk="1" hangingPunct="1"/>
            <a:r>
              <a:rPr lang="en-US" dirty="0" smtClean="0"/>
              <a:t>Course Review</a:t>
            </a:r>
          </a:p>
        </p:txBody>
      </p:sp>
      <p:cxnSp>
        <p:nvCxnSpPr>
          <p:cNvPr id="8" name="Straight Connector 7"/>
          <p:cNvCxnSpPr/>
          <p:nvPr/>
        </p:nvCxnSpPr>
        <p:spPr>
          <a:xfrm>
            <a:off x="1752600" y="1371600"/>
            <a:ext cx="0" cy="5105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 y="3444081"/>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Sourse</a:t>
            </a:r>
            <a:r>
              <a:rPr lang="en-US" dirty="0" smtClean="0"/>
              <a:t> systems</a:t>
            </a:r>
            <a:endParaRPr lang="en-US" dirty="0"/>
          </a:p>
        </p:txBody>
      </p:sp>
      <p:cxnSp>
        <p:nvCxnSpPr>
          <p:cNvPr id="11" name="Straight Connector 10"/>
          <p:cNvCxnSpPr/>
          <p:nvPr/>
        </p:nvCxnSpPr>
        <p:spPr>
          <a:xfrm>
            <a:off x="3733800" y="1272381"/>
            <a:ext cx="38100" cy="5181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133600" y="3657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 PSA</a:t>
            </a:r>
            <a:endParaRPr lang="en-US" dirty="0"/>
          </a:p>
        </p:txBody>
      </p:sp>
      <p:cxnSp>
        <p:nvCxnSpPr>
          <p:cNvPr id="17" name="Straight Arrow Connector 16"/>
          <p:cNvCxnSpPr>
            <a:stCxn id="9" idx="3"/>
            <a:endCxn id="13" idx="1"/>
          </p:cNvCxnSpPr>
          <p:nvPr/>
        </p:nvCxnSpPr>
        <p:spPr>
          <a:xfrm>
            <a:off x="1447800" y="3863181"/>
            <a:ext cx="685800" cy="213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Cloud Callout 18"/>
          <p:cNvSpPr/>
          <p:nvPr/>
        </p:nvSpPr>
        <p:spPr>
          <a:xfrm>
            <a:off x="1752600" y="1446502"/>
            <a:ext cx="19050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cxnSp>
        <p:nvCxnSpPr>
          <p:cNvPr id="21" name="Straight Arrow Connector 20"/>
          <p:cNvCxnSpPr>
            <a:stCxn id="19" idx="1"/>
            <a:endCxn id="13" idx="0"/>
          </p:cNvCxnSpPr>
          <p:nvPr/>
        </p:nvCxnSpPr>
        <p:spPr>
          <a:xfrm>
            <a:off x="2705100" y="2664404"/>
            <a:ext cx="114300" cy="993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038600" y="3505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DSO/ODS/ DW tables</a:t>
            </a:r>
            <a:endParaRPr lang="en-US" dirty="0"/>
          </a:p>
        </p:txBody>
      </p:sp>
      <p:cxnSp>
        <p:nvCxnSpPr>
          <p:cNvPr id="25" name="Straight Arrow Connector 24"/>
          <p:cNvCxnSpPr>
            <a:stCxn id="13" idx="3"/>
            <a:endCxn id="23" idx="1"/>
          </p:cNvCxnSpPr>
          <p:nvPr/>
        </p:nvCxnSpPr>
        <p:spPr>
          <a:xfrm flipV="1">
            <a:off x="3505200" y="39243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7400" y="1371600"/>
            <a:ext cx="76200" cy="51054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248400" y="3444081"/>
            <a:ext cx="1219200" cy="89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Mart tables</a:t>
            </a:r>
            <a:endParaRPr lang="en-US" dirty="0"/>
          </a:p>
        </p:txBody>
      </p:sp>
      <p:cxnSp>
        <p:nvCxnSpPr>
          <p:cNvPr id="32" name="Straight Arrow Connector 31"/>
          <p:cNvCxnSpPr>
            <a:stCxn id="23" idx="3"/>
            <a:endCxn id="30" idx="1"/>
          </p:cNvCxnSpPr>
          <p:nvPr/>
        </p:nvCxnSpPr>
        <p:spPr>
          <a:xfrm flipV="1">
            <a:off x="5334000" y="3893741"/>
            <a:ext cx="914400" cy="305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04800" y="2056102"/>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Sourse</a:t>
            </a:r>
            <a:r>
              <a:rPr lang="en-US" dirty="0" smtClean="0"/>
              <a:t> systems</a:t>
            </a:r>
            <a:endParaRPr lang="en-US" dirty="0"/>
          </a:p>
        </p:txBody>
      </p:sp>
      <p:sp>
        <p:nvSpPr>
          <p:cNvPr id="35" name="Rectangle 34"/>
          <p:cNvSpPr/>
          <p:nvPr/>
        </p:nvSpPr>
        <p:spPr>
          <a:xfrm>
            <a:off x="304800" y="51816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Sourse</a:t>
            </a:r>
            <a:r>
              <a:rPr lang="en-US" dirty="0" smtClean="0"/>
              <a:t> systems</a:t>
            </a:r>
            <a:endParaRPr lang="en-US" dirty="0"/>
          </a:p>
        </p:txBody>
      </p:sp>
      <p:cxnSp>
        <p:nvCxnSpPr>
          <p:cNvPr id="36" name="Straight Arrow Connector 35"/>
          <p:cNvCxnSpPr>
            <a:stCxn id="34" idx="3"/>
            <a:endCxn id="13" idx="1"/>
          </p:cNvCxnSpPr>
          <p:nvPr/>
        </p:nvCxnSpPr>
        <p:spPr>
          <a:xfrm>
            <a:off x="1447800" y="2475202"/>
            <a:ext cx="685800" cy="1601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3"/>
            <a:endCxn id="13" idx="1"/>
          </p:cNvCxnSpPr>
          <p:nvPr/>
        </p:nvCxnSpPr>
        <p:spPr>
          <a:xfrm flipV="1">
            <a:off x="1447800" y="4076700"/>
            <a:ext cx="685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772400" y="1371600"/>
            <a:ext cx="76200" cy="51054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Cube 45"/>
          <p:cNvSpPr/>
          <p:nvPr/>
        </p:nvSpPr>
        <p:spPr>
          <a:xfrm>
            <a:off x="8153400" y="1752600"/>
            <a:ext cx="914400" cy="9118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Cube</a:t>
            </a:r>
            <a:endParaRPr lang="en-US" dirty="0"/>
          </a:p>
        </p:txBody>
      </p:sp>
      <p:sp>
        <p:nvSpPr>
          <p:cNvPr id="47" name="Cube 46"/>
          <p:cNvSpPr/>
          <p:nvPr/>
        </p:nvSpPr>
        <p:spPr>
          <a:xfrm>
            <a:off x="8153400" y="3049298"/>
            <a:ext cx="914400" cy="9118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Cube</a:t>
            </a:r>
            <a:endParaRPr lang="en-US" dirty="0"/>
          </a:p>
        </p:txBody>
      </p:sp>
      <p:sp>
        <p:nvSpPr>
          <p:cNvPr id="48" name="Cube 47"/>
          <p:cNvSpPr/>
          <p:nvPr/>
        </p:nvSpPr>
        <p:spPr>
          <a:xfrm>
            <a:off x="8077200" y="4838700"/>
            <a:ext cx="914400" cy="9118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Cube</a:t>
            </a:r>
            <a:endParaRPr lang="en-US" dirty="0"/>
          </a:p>
        </p:txBody>
      </p:sp>
      <p:cxnSp>
        <p:nvCxnSpPr>
          <p:cNvPr id="50" name="Straight Arrow Connector 49"/>
          <p:cNvCxnSpPr>
            <a:stCxn id="30" idx="3"/>
            <a:endCxn id="46" idx="2"/>
          </p:cNvCxnSpPr>
          <p:nvPr/>
        </p:nvCxnSpPr>
        <p:spPr>
          <a:xfrm flipV="1">
            <a:off x="7467600" y="2322478"/>
            <a:ext cx="685800" cy="1571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3"/>
            <a:endCxn id="47" idx="2"/>
          </p:cNvCxnSpPr>
          <p:nvPr/>
        </p:nvCxnSpPr>
        <p:spPr>
          <a:xfrm flipV="1">
            <a:off x="7467600" y="3619176"/>
            <a:ext cx="685800" cy="274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0" idx="3"/>
            <a:endCxn id="48" idx="2"/>
          </p:cNvCxnSpPr>
          <p:nvPr/>
        </p:nvCxnSpPr>
        <p:spPr>
          <a:xfrm>
            <a:off x="7467600" y="3893741"/>
            <a:ext cx="609600" cy="1514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28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b="1" dirty="0"/>
              <a:t>Design Tip #152 </a:t>
            </a:r>
            <a:endParaRPr lang="en-US" b="1" dirty="0" smtClean="0"/>
          </a:p>
          <a:p>
            <a:pPr>
              <a:buFont typeface="Arial" pitchFamily="34" charset="0"/>
              <a:buChar char="•"/>
            </a:pPr>
            <a:r>
              <a:rPr lang="en-US" b="1" dirty="0" smtClean="0"/>
              <a:t>Slowly </a:t>
            </a:r>
            <a:r>
              <a:rPr lang="en-US" b="1" dirty="0"/>
              <a:t>Changing Dimension Types 0, 4, 5, 6 and </a:t>
            </a:r>
            <a:r>
              <a:rPr lang="en-US" b="1" dirty="0" smtClean="0"/>
              <a:t>7</a:t>
            </a:r>
          </a:p>
          <a:p>
            <a:pPr>
              <a:buFont typeface="Arial" pitchFamily="34" charset="0"/>
              <a:buChar char="•"/>
            </a:pPr>
            <a:r>
              <a:rPr lang="en-US" b="1" dirty="0">
                <a:hlinkClick r:id="rId2"/>
              </a:rPr>
              <a:t>http://www.kimballgroup.com/2013/02/05/design-tip-152-slowly-changing-dimension-types-0-4-5-6-7/?</a:t>
            </a:r>
            <a:r>
              <a:rPr lang="en-US" b="1" dirty="0" smtClean="0">
                <a:hlinkClick r:id="rId2"/>
              </a:rPr>
              <a:t>utm_source=Kimball+Group+Subscribers&amp;utm_campaign=10d9850392-DT152_Slowly_Chg_Dims_Types_0+to_7&amp;utm_medium=email</a:t>
            </a:r>
            <a:endParaRPr lang="en-US" b="1" dirty="0" smtClean="0"/>
          </a:p>
          <a:p>
            <a:pPr>
              <a:buFont typeface="Arial" pitchFamily="34" charset="0"/>
              <a:buChar char="•"/>
            </a:pPr>
            <a:endParaRPr lang="en-US" b="1" dirty="0"/>
          </a:p>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Course Review</a:t>
            </a:r>
          </a:p>
        </p:txBody>
      </p:sp>
    </p:spTree>
    <p:extLst>
      <p:ext uri="{BB962C8B-B14F-4D97-AF65-F5344CB8AC3E}">
        <p14:creationId xmlns:p14="http://schemas.microsoft.com/office/powerpoint/2010/main" val="3518321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smtClean="0"/>
              <a:t>Course Review</a:t>
            </a:r>
          </a:p>
        </p:txBody>
      </p:sp>
      <p:sp>
        <p:nvSpPr>
          <p:cNvPr id="5" name="Rectangle 3"/>
          <p:cNvSpPr txBox="1">
            <a:spLocks noChangeArrowheads="1"/>
          </p:cNvSpPr>
          <p:nvPr/>
        </p:nvSpPr>
        <p:spPr>
          <a:xfrm>
            <a:off x="373062" y="1371600"/>
            <a:ext cx="8194675" cy="4114800"/>
          </a:xfrm>
          <a:prstGeom prst="rect">
            <a:avLst/>
          </a:prstGeom>
          <a:noFill/>
        </p:spPr>
        <p:txBody>
          <a:bodyPr vert="horz" lIns="92075" tIns="46038" rIns="92075" bIns="46038"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itchFamily="2" charset="2"/>
              <a:buNone/>
            </a:pPr>
            <a:endParaRPr lang="en-US" dirty="0"/>
          </a:p>
          <a:p>
            <a:pPr marL="285750" indent="-285750">
              <a:buFont typeface="Wingdings" pitchFamily="2" charset="2"/>
              <a:buNone/>
            </a:pPr>
            <a:endParaRPr lang="en-US" dirty="0" smtClean="0"/>
          </a:p>
          <a:p>
            <a:pPr marL="285750" indent="-285750">
              <a:buFont typeface="Wingdings" pitchFamily="2" charset="2"/>
              <a:buNone/>
            </a:pPr>
            <a:endParaRPr lang="en-US" dirty="0"/>
          </a:p>
          <a:p>
            <a:pPr marL="285750" indent="-285750">
              <a:buFont typeface="Wingdings" pitchFamily="2" charset="2"/>
              <a:buNone/>
            </a:pPr>
            <a:r>
              <a:rPr lang="en-US" smtClean="0"/>
              <a:t>Questions ??</a:t>
            </a:r>
            <a:endParaRPr lang="en-US" sz="2000" dirty="0" smtClean="0"/>
          </a:p>
        </p:txBody>
      </p:sp>
    </p:spTree>
    <p:extLst>
      <p:ext uri="{BB962C8B-B14F-4D97-AF65-F5344CB8AC3E}">
        <p14:creationId xmlns:p14="http://schemas.microsoft.com/office/powerpoint/2010/main" val="10195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18 </a:t>
            </a:r>
            <a:endParaRPr lang="en-US" dirty="0"/>
          </a:p>
          <a:p>
            <a:pPr lvl="0" algn="ctr"/>
            <a:r>
              <a:rPr lang="en-US" dirty="0" smtClean="0"/>
              <a:t>Course Review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Course Review</a:t>
            </a:r>
            <a:endParaRPr lang="en-US" dirty="0"/>
          </a:p>
        </p:txBody>
      </p:sp>
      <p:sp>
        <p:nvSpPr>
          <p:cNvPr id="2" name="Rectangle 1"/>
          <p:cNvSpPr/>
          <p:nvPr/>
        </p:nvSpPr>
        <p:spPr>
          <a:xfrm>
            <a:off x="609600" y="1447800"/>
            <a:ext cx="8077200" cy="1754326"/>
          </a:xfrm>
          <a:prstGeom prst="rect">
            <a:avLst/>
          </a:prstGeom>
        </p:spPr>
        <p:txBody>
          <a:bodyPr wrap="square">
            <a:spAutoFit/>
          </a:bodyPr>
          <a:lstStyle/>
          <a:p>
            <a:pPr marL="457200" indent="-457200">
              <a:lnSpc>
                <a:spcPct val="90000"/>
              </a:lnSpc>
              <a:buFont typeface="Arial" pitchFamily="34" charset="0"/>
              <a:buChar char="•"/>
            </a:pPr>
            <a:r>
              <a:rPr lang="en-US" sz="2400" dirty="0" smtClean="0"/>
              <a:t>Student question -1.</a:t>
            </a:r>
            <a:endParaRPr lang="en-US" sz="2400" dirty="0" smtClean="0"/>
          </a:p>
          <a:p>
            <a:pPr>
              <a:lnSpc>
                <a:spcPct val="90000"/>
              </a:lnSpc>
            </a:pPr>
            <a:r>
              <a:rPr lang="en-US" sz="1600" dirty="0" smtClean="0"/>
              <a:t>There </a:t>
            </a:r>
            <a:r>
              <a:rPr lang="en-US" sz="1600" dirty="0"/>
              <a:t>is a chain of 500 grocery stores in India. Each store has 60000 SKUs. On an average 10% of SKUs are sold from each store each day. If we want to store 5 years' sales data in our data warehouse. Estimate the size of the fact table in Giga bytes given that we have 3 facts (each of 4 byte length). Assume that there are four dimensions, namely, Product, Time, Location, and Promotion and surrogate keys are used in all dimension tables. It is also given that for each SKU we store only one record for a day from each store. </a:t>
            </a:r>
            <a:r>
              <a:rPr lang="en-US" sz="1600" dirty="0" smtClean="0"/>
              <a:t>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84633261"/>
              </p:ext>
            </p:extLst>
          </p:nvPr>
        </p:nvGraphicFramePr>
        <p:xfrm>
          <a:off x="914399" y="3505200"/>
          <a:ext cx="7467601" cy="2423337"/>
        </p:xfrm>
        <a:graphic>
          <a:graphicData uri="http://schemas.openxmlformats.org/drawingml/2006/table">
            <a:tbl>
              <a:tblPr/>
              <a:tblGrid>
                <a:gridCol w="2244071"/>
                <a:gridCol w="1034850"/>
                <a:gridCol w="1444242"/>
                <a:gridCol w="2744438"/>
              </a:tblGrid>
              <a:tr h="244042">
                <a:tc>
                  <a:txBody>
                    <a:bodyPr/>
                    <a:lstStyle/>
                    <a:p>
                      <a:pPr algn="l" fontAlgn="b"/>
                      <a:r>
                        <a:rPr lang="en-US" sz="1100" b="0" i="0" u="none" strike="noStrike">
                          <a:solidFill>
                            <a:srgbClr val="000000"/>
                          </a:solidFill>
                          <a:effectLst/>
                          <a:latin typeface="Calibri"/>
                        </a:rPr>
                        <a:t>Stores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Fact record 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Fact size + key size = 28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SKU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Fact size = 3 facts * 4 bytes = 12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10% of SKU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Key size = 4 dim * 4 bytes = 16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5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1825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1 record /SKU/STORE/day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8400000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28 bytes*6000*500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size for 5 years (1825)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15330000000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1825*8400000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959">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44042">
                <a:tc>
                  <a:txBody>
                    <a:bodyPr/>
                    <a:lstStyle/>
                    <a:p>
                      <a:pPr algn="l" fontAlgn="b"/>
                      <a:r>
                        <a:rPr lang="en-US" sz="1100" b="0" i="0" u="none" strike="noStrike">
                          <a:solidFill>
                            <a:srgbClr val="000000"/>
                          </a:solidFill>
                          <a:effectLst/>
                          <a:latin typeface="Calibri"/>
                        </a:rPr>
                        <a:t>Size in KB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14970703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KB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Size in MB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14620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042">
                <a:tc>
                  <a:txBody>
                    <a:bodyPr/>
                    <a:lstStyle/>
                    <a:p>
                      <a:pPr algn="l" fontAlgn="b"/>
                      <a:r>
                        <a:rPr lang="en-US" sz="1100" b="0" i="0" u="none" strike="noStrike">
                          <a:solidFill>
                            <a:srgbClr val="000000"/>
                          </a:solidFill>
                          <a:effectLst/>
                          <a:latin typeface="Calibri"/>
                        </a:rPr>
                        <a:t>Size in GB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a:rPr>
                        <a:t>GB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76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Course Review</a:t>
            </a:r>
            <a:endParaRPr lang="en-US" dirty="0"/>
          </a:p>
        </p:txBody>
      </p:sp>
      <p:sp>
        <p:nvSpPr>
          <p:cNvPr id="2" name="Rectangle 1"/>
          <p:cNvSpPr/>
          <p:nvPr/>
        </p:nvSpPr>
        <p:spPr>
          <a:xfrm>
            <a:off x="609600" y="1447800"/>
            <a:ext cx="8077200" cy="2197525"/>
          </a:xfrm>
          <a:prstGeom prst="rect">
            <a:avLst/>
          </a:prstGeom>
        </p:spPr>
        <p:txBody>
          <a:bodyPr wrap="square">
            <a:spAutoFit/>
          </a:bodyPr>
          <a:lstStyle/>
          <a:p>
            <a:pPr marL="457200" indent="-457200">
              <a:lnSpc>
                <a:spcPct val="90000"/>
              </a:lnSpc>
              <a:buFont typeface="Arial" pitchFamily="34" charset="0"/>
              <a:buChar char="•"/>
            </a:pPr>
            <a:r>
              <a:rPr lang="en-US" sz="2400" dirty="0" smtClean="0"/>
              <a:t>Student question -1.</a:t>
            </a:r>
            <a:endParaRPr lang="en-US" sz="2400" dirty="0" smtClean="0"/>
          </a:p>
          <a:p>
            <a:pPr>
              <a:lnSpc>
                <a:spcPct val="90000"/>
              </a:lnSpc>
            </a:pPr>
            <a:r>
              <a:rPr lang="en-US" sz="1600" dirty="0"/>
              <a:t>A Bank Offers 25 different types of services. The bank has 250 branches spread over 50 states. On any given day it is observed that only 15% of the account holders utilize the bank services. On an average each branch has 30,000 accounts. The bank is currently holding data for 900 days (monthly aggregates are required).</a:t>
            </a:r>
            <a:r>
              <a:rPr lang="en-US" sz="1600" dirty="0"/>
              <a:t/>
            </a:r>
            <a:br>
              <a:rPr lang="en-US" sz="1600" dirty="0"/>
            </a:br>
            <a:r>
              <a:rPr lang="en-US" sz="1600" dirty="0"/>
              <a:t>    (a) Estimate the size of the data warehouse in terms of records.</a:t>
            </a:r>
            <a:r>
              <a:rPr lang="en-US" sz="1600" dirty="0"/>
              <a:t/>
            </a:r>
            <a:br>
              <a:rPr lang="en-US" sz="1600" dirty="0"/>
            </a:br>
            <a:r>
              <a:rPr lang="en-US" sz="1600" dirty="0"/>
              <a:t>    (b) Assuming </a:t>
            </a:r>
            <a:r>
              <a:rPr lang="en-US" sz="1600" dirty="0" err="1"/>
              <a:t>sparsity</a:t>
            </a:r>
            <a:r>
              <a:rPr lang="en-US" sz="1600" dirty="0"/>
              <a:t> for 1-way, 2-way, and 3-way aggregates as 50%, 75%, and 100% respectively, estimate the size of the warehouse when you create all possible aggregates.</a:t>
            </a:r>
            <a:r>
              <a:rPr lang="en-US" sz="1600" dirty="0"/>
              <a:t/>
            </a:r>
            <a:br>
              <a:rPr lang="en-US" sz="1600" dirty="0"/>
            </a:br>
            <a:r>
              <a:rPr lang="en-US" sz="1600" dirty="0"/>
              <a:t>    (c) Did the phenomenon of </a:t>
            </a:r>
            <a:r>
              <a:rPr lang="en-US" sz="1600" dirty="0" err="1"/>
              <a:t>sparsity</a:t>
            </a:r>
            <a:r>
              <a:rPr lang="en-US" sz="1600" dirty="0"/>
              <a:t> failure occur? Explain </a:t>
            </a:r>
            <a:r>
              <a:rPr lang="en-US" sz="1600" dirty="0" smtClean="0"/>
              <a:t>	</a:t>
            </a:r>
            <a:endParaRPr lang="en-US" sz="1600"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45325"/>
            <a:ext cx="4419599"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225537809"/>
              </p:ext>
            </p:extLst>
          </p:nvPr>
        </p:nvGraphicFramePr>
        <p:xfrm>
          <a:off x="228600" y="3810002"/>
          <a:ext cx="4343400" cy="2483272"/>
        </p:xfrm>
        <a:graphic>
          <a:graphicData uri="http://schemas.openxmlformats.org/drawingml/2006/table">
            <a:tbl>
              <a:tblPr/>
              <a:tblGrid>
                <a:gridCol w="1809750"/>
                <a:gridCol w="697089"/>
                <a:gridCol w="1836561"/>
              </a:tblGrid>
              <a:tr h="310409">
                <a:tc>
                  <a:txBody>
                    <a:bodyPr/>
                    <a:lstStyle/>
                    <a:p>
                      <a:pPr algn="l" fontAlgn="b"/>
                      <a:r>
                        <a:rPr lang="en-US" sz="1100" b="0" i="0" u="none" strike="noStrike">
                          <a:solidFill>
                            <a:srgbClr val="000000"/>
                          </a:solidFill>
                          <a:effectLst/>
                          <a:latin typeface="Calibri"/>
                        </a:rPr>
                        <a:t>Bank 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10409">
                <a:tc>
                  <a:txBody>
                    <a:bodyPr/>
                    <a:lstStyle/>
                    <a:p>
                      <a:pPr algn="l" fontAlgn="b"/>
                      <a:r>
                        <a:rPr lang="en-US" sz="1100" b="0" i="0" u="none" strike="noStrike">
                          <a:solidFill>
                            <a:srgbClr val="000000"/>
                          </a:solidFill>
                          <a:effectLst/>
                          <a:latin typeface="Calibri"/>
                        </a:rPr>
                        <a:t>bank branches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10409">
                <a:tc>
                  <a:txBody>
                    <a:bodyPr/>
                    <a:lstStyle/>
                    <a:p>
                      <a:pPr algn="l" fontAlgn="b"/>
                      <a:r>
                        <a:rPr lang="en-US" sz="1100" b="0" i="0" u="none" strike="noStrike">
                          <a:solidFill>
                            <a:srgbClr val="000000"/>
                          </a:solidFill>
                          <a:effectLst/>
                          <a:latin typeface="Calibri"/>
                        </a:rPr>
                        <a:t>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10409">
                <a:tc>
                  <a:txBody>
                    <a:bodyPr/>
                    <a:lstStyle/>
                    <a:p>
                      <a:pPr algn="l" fontAlgn="b"/>
                      <a:r>
                        <a:rPr lang="en-US" sz="1100" b="0" i="0" u="none" strike="noStrike">
                          <a:solidFill>
                            <a:srgbClr val="000000"/>
                          </a:solidFill>
                          <a:effectLst/>
                          <a:latin typeface="Calibri"/>
                        </a:rPr>
                        <a:t>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branch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10409">
                <a:tc>
                  <a:txBody>
                    <a:bodyPr/>
                    <a:lstStyle/>
                    <a:p>
                      <a:pPr algn="l" fontAlgn="b"/>
                      <a:r>
                        <a:rPr lang="en-US" sz="1100" b="0" i="0" u="none" strike="noStrike">
                          <a:solidFill>
                            <a:srgbClr val="000000"/>
                          </a:solidFill>
                          <a:effectLst/>
                          <a:latin typeface="Calibri"/>
                        </a:rPr>
                        <a:t>Total 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7500000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branches* account/branch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10409">
                <a:tc>
                  <a:txBody>
                    <a:bodyPr/>
                    <a:lstStyle/>
                    <a:p>
                      <a:pPr algn="l" fontAlgn="b"/>
                      <a:r>
                        <a:rPr lang="en-US" sz="1100" b="0" i="0" u="none" strike="noStrike">
                          <a:solidFill>
                            <a:srgbClr val="000000"/>
                          </a:solidFill>
                          <a:effectLst/>
                          <a:latin typeface="Calibri"/>
                        </a:rPr>
                        <a:t>15% account holders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1125000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day usage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10409">
                <a:tc>
                  <a:txBody>
                    <a:bodyPr/>
                    <a:lstStyle/>
                    <a:p>
                      <a:pPr algn="l" fontAlgn="b"/>
                      <a:r>
                        <a:rPr lang="en-US" sz="1100" b="0" i="0" u="none" strike="noStrike">
                          <a:solidFill>
                            <a:srgbClr val="000000"/>
                          </a:solidFill>
                          <a:effectLst/>
                          <a:latin typeface="Calibri"/>
                        </a:rPr>
                        <a:t>Total records in fact table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28125000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15% accounts* bank 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10409">
                <a:tc>
                  <a:txBody>
                    <a:bodyPr/>
                    <a:lstStyle/>
                    <a:p>
                      <a:pPr algn="l" fontAlgn="b"/>
                      <a:r>
                        <a:rPr lang="en-US" sz="1100" b="0" i="0" u="none" strike="noStrike">
                          <a:solidFill>
                            <a:srgbClr val="000000"/>
                          </a:solidFill>
                          <a:effectLst/>
                          <a:latin typeface="Calibri"/>
                        </a:rPr>
                        <a:t>Total no of days data is kept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900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30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8119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Course Review</a:t>
            </a:r>
            <a:endParaRPr lang="en-US" dirty="0"/>
          </a:p>
        </p:txBody>
      </p:sp>
      <p:sp>
        <p:nvSpPr>
          <p:cNvPr id="2" name="Rectangle 1"/>
          <p:cNvSpPr/>
          <p:nvPr/>
        </p:nvSpPr>
        <p:spPr>
          <a:xfrm>
            <a:off x="609600" y="1447800"/>
            <a:ext cx="8077200" cy="5373779"/>
          </a:xfrm>
          <a:prstGeom prst="rect">
            <a:avLst/>
          </a:prstGeom>
        </p:spPr>
        <p:txBody>
          <a:bodyPr wrap="square">
            <a:spAutoFit/>
          </a:bodyPr>
          <a:lstStyle/>
          <a:p>
            <a:pPr marL="457200" indent="-457200">
              <a:lnSpc>
                <a:spcPct val="90000"/>
              </a:lnSpc>
              <a:buFont typeface="Arial" pitchFamily="34" charset="0"/>
              <a:buChar char="•"/>
            </a:pPr>
            <a:r>
              <a:rPr lang="en-US" sz="2400" dirty="0" smtClean="0"/>
              <a:t>Student question -3.</a:t>
            </a:r>
            <a:endParaRPr lang="en-US" sz="2400" dirty="0" smtClean="0"/>
          </a:p>
          <a:p>
            <a:r>
              <a:rPr lang="en-US" dirty="0"/>
              <a:t>explain how it happens that with old surrogate keys we are able to point to new data</a:t>
            </a:r>
          </a:p>
          <a:p>
            <a:r>
              <a:rPr lang="en-US" dirty="0"/>
              <a:t>for e.g.</a:t>
            </a:r>
          </a:p>
          <a:p>
            <a:r>
              <a:rPr lang="en-US" dirty="0" err="1"/>
              <a:t>Skey</a:t>
            </a:r>
            <a:r>
              <a:rPr lang="en-US" dirty="0"/>
              <a:t>   name    dollar value</a:t>
            </a:r>
          </a:p>
          <a:p>
            <a:r>
              <a:rPr lang="en-US" dirty="0"/>
              <a:t>1         USA           50</a:t>
            </a:r>
          </a:p>
          <a:p>
            <a:r>
              <a:rPr lang="en-US" dirty="0"/>
              <a:t>2         USA           </a:t>
            </a:r>
            <a:r>
              <a:rPr lang="en-US" dirty="0" smtClean="0"/>
              <a:t>51</a:t>
            </a:r>
            <a:endParaRPr lang="en-US" dirty="0"/>
          </a:p>
          <a:p>
            <a:r>
              <a:rPr lang="en-US" dirty="0"/>
              <a:t>now suppose we have a fact table</a:t>
            </a:r>
          </a:p>
          <a:p>
            <a:r>
              <a:rPr lang="en-US" dirty="0" err="1"/>
              <a:t>s.key</a:t>
            </a:r>
            <a:r>
              <a:rPr lang="en-US" dirty="0"/>
              <a:t>     </a:t>
            </a:r>
            <a:r>
              <a:rPr lang="en-US" dirty="0" err="1"/>
              <a:t>dim_key</a:t>
            </a:r>
            <a:r>
              <a:rPr lang="en-US" dirty="0"/>
              <a:t> </a:t>
            </a:r>
          </a:p>
          <a:p>
            <a:r>
              <a:rPr lang="en-US" dirty="0"/>
              <a:t>100            1</a:t>
            </a:r>
          </a:p>
          <a:p>
            <a:r>
              <a:rPr lang="en-US" dirty="0"/>
              <a:t>till the time first row was there we know </a:t>
            </a:r>
            <a:r>
              <a:rPr lang="en-US" dirty="0" err="1"/>
              <a:t>dollarvalue</a:t>
            </a:r>
            <a:r>
              <a:rPr lang="en-US" dirty="0"/>
              <a:t> = 50 since with 1 (USA) we had only one entry ,, now due to a type 1 change a new row came.  for new records its fine as we will enter </a:t>
            </a:r>
            <a:r>
              <a:rPr lang="en-US" dirty="0" err="1"/>
              <a:t>dim_key</a:t>
            </a:r>
            <a:r>
              <a:rPr lang="en-US" dirty="0"/>
              <a:t> = 2</a:t>
            </a:r>
          </a:p>
          <a:p>
            <a:r>
              <a:rPr lang="en-US" dirty="0"/>
              <a:t>But as Sir said that we will not modify the existing surrogate keys,, so how they can refer to latest </a:t>
            </a:r>
            <a:r>
              <a:rPr lang="en-US" dirty="0" smtClean="0"/>
              <a:t>data, </a:t>
            </a:r>
            <a:r>
              <a:rPr lang="en-US" dirty="0" err="1" smtClean="0"/>
              <a:t>i</a:t>
            </a:r>
            <a:r>
              <a:rPr lang="en-US" dirty="0" smtClean="0"/>
              <a:t> </a:t>
            </a:r>
            <a:r>
              <a:rPr lang="en-US" dirty="0"/>
              <a:t>want to know the mechanism </a:t>
            </a:r>
            <a:r>
              <a:rPr lang="en-US" dirty="0" smtClean="0"/>
              <a:t>of how foreign </a:t>
            </a:r>
            <a:r>
              <a:rPr lang="en-US" dirty="0"/>
              <a:t>key </a:t>
            </a:r>
            <a:r>
              <a:rPr lang="en-US" dirty="0" smtClean="0"/>
              <a:t>relation </a:t>
            </a:r>
            <a:r>
              <a:rPr lang="en-US" dirty="0"/>
              <a:t>ship is not </a:t>
            </a:r>
            <a:r>
              <a:rPr lang="en-US" dirty="0" smtClean="0"/>
              <a:t>filtering the </a:t>
            </a:r>
            <a:r>
              <a:rPr lang="en-US" dirty="0"/>
              <a:t>old data </a:t>
            </a:r>
            <a:r>
              <a:rPr lang="en-US" dirty="0" smtClean="0"/>
              <a:t>??</a:t>
            </a:r>
            <a:endParaRPr lang="en-US" dirty="0"/>
          </a:p>
          <a:p>
            <a:r>
              <a:rPr lang="en-US" sz="2400" dirty="0" smtClean="0"/>
              <a:t>Comments:</a:t>
            </a:r>
          </a:p>
          <a:p>
            <a:pPr marL="342900" indent="-342900">
              <a:buFont typeface="Arial" pitchFamily="34" charset="0"/>
              <a:buChar char="•"/>
            </a:pPr>
            <a:r>
              <a:rPr lang="en-US" sz="2400" dirty="0" smtClean="0"/>
              <a:t>In case of Type 1, surrogate key wont change.</a:t>
            </a:r>
            <a:endParaRPr lang="en-US" sz="2400" dirty="0"/>
          </a:p>
          <a:p>
            <a:pPr marL="457200" indent="-457200">
              <a:lnSpc>
                <a:spcPct val="90000"/>
              </a:lnSpc>
              <a:buFont typeface="Arial" pitchFamily="34" charset="0"/>
              <a:buChar char="•"/>
            </a:pPr>
            <a:endParaRPr lang="en-US" sz="2400" dirty="0"/>
          </a:p>
        </p:txBody>
      </p:sp>
    </p:spTree>
    <p:extLst>
      <p:ext uri="{BB962C8B-B14F-4D97-AF65-F5344CB8AC3E}">
        <p14:creationId xmlns:p14="http://schemas.microsoft.com/office/powerpoint/2010/main" val="150348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Course Review</a:t>
            </a:r>
            <a:endParaRPr lang="en-US" dirty="0"/>
          </a:p>
        </p:txBody>
      </p:sp>
      <p:sp>
        <p:nvSpPr>
          <p:cNvPr id="2" name="Rectangle 1"/>
          <p:cNvSpPr/>
          <p:nvPr/>
        </p:nvSpPr>
        <p:spPr>
          <a:xfrm>
            <a:off x="609600" y="1447800"/>
            <a:ext cx="8077200" cy="4745915"/>
          </a:xfrm>
          <a:prstGeom prst="rect">
            <a:avLst/>
          </a:prstGeom>
        </p:spPr>
        <p:txBody>
          <a:bodyPr wrap="square">
            <a:spAutoFit/>
          </a:bodyPr>
          <a:lstStyle/>
          <a:p>
            <a:pPr marL="457200" indent="-457200">
              <a:lnSpc>
                <a:spcPct val="90000"/>
              </a:lnSpc>
              <a:buFont typeface="Arial" pitchFamily="34" charset="0"/>
              <a:buChar char="•"/>
            </a:pPr>
            <a:r>
              <a:rPr lang="en-US" sz="2400" dirty="0" smtClean="0"/>
              <a:t>Student question 4 - discuss </a:t>
            </a:r>
            <a:r>
              <a:rPr lang="en-US" sz="2400" dirty="0" smtClean="0"/>
              <a:t>solution of the below question.</a:t>
            </a:r>
          </a:p>
          <a:p>
            <a:pPr>
              <a:lnSpc>
                <a:spcPct val="90000"/>
              </a:lnSpc>
            </a:pPr>
            <a:r>
              <a:rPr lang="en-US" sz="2400" dirty="0"/>
              <a:t>In a university data warehouse, give a star schema to capture the attendance of students in different courses. It is required to generate a report that would give the semester wise percentage attendance in different courses. Suggest any aggregate(s) that would facilitate in generation of this report. Give aggregated schemas also. It is given that the average attendance in courses is 50%. Percentage attendance =  Ni /(Total no. of students x Total no. of lectures)</a:t>
            </a:r>
            <a:br>
              <a:rPr lang="en-US" sz="2400" dirty="0"/>
            </a:br>
            <a:r>
              <a:rPr lang="en-US" sz="2400" dirty="0"/>
              <a:t>Where Ni is the no. of students attending </a:t>
            </a:r>
            <a:r>
              <a:rPr lang="en-US" sz="2400" dirty="0" err="1" smtClean="0"/>
              <a:t>ith</a:t>
            </a:r>
            <a:r>
              <a:rPr lang="en-US" sz="2400" dirty="0" smtClean="0"/>
              <a:t> </a:t>
            </a:r>
            <a:r>
              <a:rPr lang="en-US" sz="2400" dirty="0"/>
              <a:t>lecture. </a:t>
            </a:r>
            <a:endParaRPr lang="en-US" sz="2400" dirty="0" smtClean="0"/>
          </a:p>
          <a:p>
            <a:pPr>
              <a:lnSpc>
                <a:spcPct val="90000"/>
              </a:lnSpc>
            </a:pPr>
            <a:endParaRPr lang="en-US" sz="2400" dirty="0"/>
          </a:p>
          <a:p>
            <a:pPr>
              <a:lnSpc>
                <a:spcPct val="90000"/>
              </a:lnSpc>
            </a:pPr>
            <a:endParaRPr lang="en-US" sz="2400" dirty="0" smtClean="0"/>
          </a:p>
          <a:p>
            <a:pPr marL="342900" indent="-342900">
              <a:lnSpc>
                <a:spcPct val="90000"/>
              </a:lnSpc>
              <a:buFontTx/>
              <a:buChar char="-"/>
            </a:pPr>
            <a:r>
              <a:rPr lang="en-US" sz="2400" dirty="0" smtClean="0"/>
              <a:t>Fact less fact table, </a:t>
            </a:r>
          </a:p>
          <a:p>
            <a:pPr marL="342900" indent="-342900">
              <a:lnSpc>
                <a:spcPct val="90000"/>
              </a:lnSpc>
              <a:buFontTx/>
              <a:buChar char="-"/>
            </a:pPr>
            <a:r>
              <a:rPr lang="en-US" sz="2400" dirty="0" smtClean="0"/>
              <a:t>Aggregate table : aggregated on </a:t>
            </a:r>
            <a:r>
              <a:rPr lang="en-US" sz="2400" dirty="0" err="1" smtClean="0"/>
              <a:t>semester,course,lecture</a:t>
            </a:r>
            <a:r>
              <a:rPr lang="en-US" sz="2400" dirty="0" smtClean="0"/>
              <a:t>.</a:t>
            </a:r>
          </a:p>
        </p:txBody>
      </p:sp>
    </p:spTree>
    <p:extLst>
      <p:ext uri="{BB962C8B-B14F-4D97-AF65-F5344CB8AC3E}">
        <p14:creationId xmlns:p14="http://schemas.microsoft.com/office/powerpoint/2010/main" val="424744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Course Review</a:t>
            </a:r>
            <a:endParaRPr lang="en-US" dirty="0"/>
          </a:p>
        </p:txBody>
      </p:sp>
      <p:sp>
        <p:nvSpPr>
          <p:cNvPr id="5" name="Rectangle 4"/>
          <p:cNvSpPr/>
          <p:nvPr/>
        </p:nvSpPr>
        <p:spPr>
          <a:xfrm>
            <a:off x="2819400" y="2971800"/>
            <a:ext cx="22860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Attendance FACT</a:t>
            </a:r>
          </a:p>
          <a:p>
            <a:pPr algn="ctr"/>
            <a:r>
              <a:rPr lang="en-US" dirty="0" smtClean="0"/>
              <a:t>Time id (FK)</a:t>
            </a:r>
          </a:p>
          <a:p>
            <a:pPr algn="ctr"/>
            <a:r>
              <a:rPr lang="en-US" dirty="0" smtClean="0"/>
              <a:t>Course id (FK)</a:t>
            </a:r>
          </a:p>
          <a:p>
            <a:pPr algn="ctr"/>
            <a:r>
              <a:rPr lang="en-US" dirty="0" smtClean="0"/>
              <a:t>Lecture id (FK)</a:t>
            </a:r>
          </a:p>
          <a:p>
            <a:pPr algn="ctr"/>
            <a:r>
              <a:rPr lang="en-US" dirty="0" smtClean="0"/>
              <a:t>Semester id (FK)</a:t>
            </a:r>
          </a:p>
          <a:p>
            <a:pPr algn="ctr"/>
            <a:r>
              <a:rPr lang="en-US" dirty="0" smtClean="0"/>
              <a:t>Student id (FK)</a:t>
            </a:r>
          </a:p>
          <a:p>
            <a:pPr algn="ctr"/>
            <a:endParaRPr lang="en-US" dirty="0"/>
          </a:p>
        </p:txBody>
      </p:sp>
      <p:sp>
        <p:nvSpPr>
          <p:cNvPr id="6" name="Rectangle 5"/>
          <p:cNvSpPr/>
          <p:nvPr/>
        </p:nvSpPr>
        <p:spPr>
          <a:xfrm>
            <a:off x="5791200" y="1419225"/>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Dim</a:t>
            </a:r>
            <a:endParaRPr lang="en-US" dirty="0"/>
          </a:p>
        </p:txBody>
      </p:sp>
      <p:sp>
        <p:nvSpPr>
          <p:cNvPr id="7" name="Rectangle 6"/>
          <p:cNvSpPr/>
          <p:nvPr/>
        </p:nvSpPr>
        <p:spPr>
          <a:xfrm>
            <a:off x="5943600" y="36576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Course Dim</a:t>
            </a:r>
            <a:endParaRPr lang="en-US" dirty="0"/>
          </a:p>
        </p:txBody>
      </p:sp>
      <p:sp>
        <p:nvSpPr>
          <p:cNvPr id="8" name="Rectangle 7"/>
          <p:cNvSpPr/>
          <p:nvPr/>
        </p:nvSpPr>
        <p:spPr>
          <a:xfrm>
            <a:off x="6096000" y="57150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Lecture Dim</a:t>
            </a:r>
            <a:endParaRPr lang="en-US" dirty="0"/>
          </a:p>
        </p:txBody>
      </p:sp>
      <p:sp>
        <p:nvSpPr>
          <p:cNvPr id="9" name="Rectangle 8"/>
          <p:cNvSpPr/>
          <p:nvPr/>
        </p:nvSpPr>
        <p:spPr>
          <a:xfrm>
            <a:off x="533400" y="27432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Semester Dim</a:t>
            </a:r>
            <a:endParaRPr lang="en-US" dirty="0"/>
          </a:p>
        </p:txBody>
      </p:sp>
      <p:sp>
        <p:nvSpPr>
          <p:cNvPr id="10" name="Rectangle 9"/>
          <p:cNvSpPr/>
          <p:nvPr/>
        </p:nvSpPr>
        <p:spPr>
          <a:xfrm>
            <a:off x="533400" y="47244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Dim</a:t>
            </a:r>
            <a:endParaRPr lang="en-US" dirty="0"/>
          </a:p>
        </p:txBody>
      </p:sp>
      <p:cxnSp>
        <p:nvCxnSpPr>
          <p:cNvPr id="12" name="Straight Connector 11"/>
          <p:cNvCxnSpPr>
            <a:stCxn id="5" idx="0"/>
            <a:endCxn id="6" idx="1"/>
          </p:cNvCxnSpPr>
          <p:nvPr/>
        </p:nvCxnSpPr>
        <p:spPr>
          <a:xfrm flipV="1">
            <a:off x="3962400" y="1914525"/>
            <a:ext cx="1828800" cy="1057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7" idx="1"/>
          </p:cNvCxnSpPr>
          <p:nvPr/>
        </p:nvCxnSpPr>
        <p:spPr>
          <a:xfrm>
            <a:off x="5105400" y="4038600"/>
            <a:ext cx="838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9" idx="3"/>
          </p:cNvCxnSpPr>
          <p:nvPr/>
        </p:nvCxnSpPr>
        <p:spPr>
          <a:xfrm flipH="1" flipV="1">
            <a:off x="2286000" y="3162300"/>
            <a:ext cx="5334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1"/>
            <a:endCxn id="10" idx="3"/>
          </p:cNvCxnSpPr>
          <p:nvPr/>
        </p:nvCxnSpPr>
        <p:spPr>
          <a:xfrm flipH="1">
            <a:off x="2438400" y="4038600"/>
            <a:ext cx="3810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8" idx="1"/>
          </p:cNvCxnSpPr>
          <p:nvPr/>
        </p:nvCxnSpPr>
        <p:spPr>
          <a:xfrm>
            <a:off x="3962400" y="5105400"/>
            <a:ext cx="2133600" cy="952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22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
        <p:nvSpPr>
          <p:cNvPr id="4" name="Content Placeholder 3"/>
          <p:cNvSpPr>
            <a:spLocks noGrp="1"/>
          </p:cNvSpPr>
          <p:nvPr>
            <p:ph sz="quarter" idx="10"/>
          </p:nvPr>
        </p:nvSpPr>
        <p:spPr/>
        <p:txBody>
          <a:bodyPr/>
          <a:lstStyle/>
          <a:p>
            <a:r>
              <a:rPr lang="en-US" dirty="0" smtClean="0"/>
              <a:t>Course Review</a:t>
            </a:r>
            <a:endParaRPr lang="en-US" dirty="0"/>
          </a:p>
        </p:txBody>
      </p:sp>
      <p:sp>
        <p:nvSpPr>
          <p:cNvPr id="5" name="Rectangle 4"/>
          <p:cNvSpPr/>
          <p:nvPr/>
        </p:nvSpPr>
        <p:spPr>
          <a:xfrm>
            <a:off x="2819400" y="2286000"/>
            <a:ext cx="2286000" cy="360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Attendance SUM</a:t>
            </a:r>
          </a:p>
          <a:p>
            <a:pPr algn="ctr"/>
            <a:r>
              <a:rPr lang="en-US" dirty="0" smtClean="0"/>
              <a:t>Time id (FK)</a:t>
            </a:r>
          </a:p>
          <a:p>
            <a:pPr algn="ctr"/>
            <a:r>
              <a:rPr lang="en-US" dirty="0" smtClean="0"/>
              <a:t>Course id (FK)</a:t>
            </a:r>
          </a:p>
          <a:p>
            <a:pPr algn="ctr"/>
            <a:r>
              <a:rPr lang="en-US" dirty="0" smtClean="0"/>
              <a:t>Lecture id (FK)</a:t>
            </a:r>
          </a:p>
          <a:p>
            <a:pPr algn="ctr"/>
            <a:r>
              <a:rPr lang="en-US" dirty="0" smtClean="0"/>
              <a:t>Semester id (FK)</a:t>
            </a:r>
          </a:p>
          <a:p>
            <a:pPr algn="ctr"/>
            <a:endParaRPr lang="en-US" dirty="0" smtClean="0"/>
          </a:p>
          <a:p>
            <a:pPr algn="ctr"/>
            <a:r>
              <a:rPr lang="en-US" dirty="0" smtClean="0"/>
              <a:t>Total attended</a:t>
            </a:r>
          </a:p>
          <a:p>
            <a:pPr algn="ctr"/>
            <a:r>
              <a:rPr lang="en-US" dirty="0" smtClean="0"/>
              <a:t>% attendance</a:t>
            </a:r>
          </a:p>
          <a:p>
            <a:pPr algn="ctr"/>
            <a:endParaRPr lang="en-US" dirty="0" smtClean="0"/>
          </a:p>
          <a:p>
            <a:pPr algn="ctr"/>
            <a:r>
              <a:rPr lang="en-US" dirty="0"/>
              <a:t>	</a:t>
            </a:r>
            <a:endParaRPr lang="en-US" dirty="0" smtClean="0"/>
          </a:p>
          <a:p>
            <a:pPr algn="ctr"/>
            <a:endParaRPr lang="en-US" dirty="0"/>
          </a:p>
        </p:txBody>
      </p:sp>
      <p:sp>
        <p:nvSpPr>
          <p:cNvPr id="6" name="Rectangle 5"/>
          <p:cNvSpPr/>
          <p:nvPr/>
        </p:nvSpPr>
        <p:spPr>
          <a:xfrm>
            <a:off x="6172200" y="2171700"/>
            <a:ext cx="1981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Dim</a:t>
            </a:r>
            <a:endParaRPr lang="en-US" dirty="0"/>
          </a:p>
        </p:txBody>
      </p:sp>
      <p:sp>
        <p:nvSpPr>
          <p:cNvPr id="7" name="Rectangle 6"/>
          <p:cNvSpPr/>
          <p:nvPr/>
        </p:nvSpPr>
        <p:spPr>
          <a:xfrm>
            <a:off x="6477000" y="48768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Course Dim</a:t>
            </a:r>
            <a:endParaRPr lang="en-US" dirty="0"/>
          </a:p>
        </p:txBody>
      </p:sp>
      <p:sp>
        <p:nvSpPr>
          <p:cNvPr id="8" name="Rectangle 7"/>
          <p:cNvSpPr/>
          <p:nvPr/>
        </p:nvSpPr>
        <p:spPr>
          <a:xfrm>
            <a:off x="381000" y="4876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Lecture Dim</a:t>
            </a:r>
            <a:endParaRPr lang="en-US" dirty="0"/>
          </a:p>
        </p:txBody>
      </p:sp>
      <p:sp>
        <p:nvSpPr>
          <p:cNvPr id="9" name="Rectangle 8"/>
          <p:cNvSpPr/>
          <p:nvPr/>
        </p:nvSpPr>
        <p:spPr>
          <a:xfrm>
            <a:off x="533400" y="27432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Semester Dim</a:t>
            </a:r>
            <a:endParaRPr lang="en-US" dirty="0"/>
          </a:p>
        </p:txBody>
      </p:sp>
      <p:cxnSp>
        <p:nvCxnSpPr>
          <p:cNvPr id="12" name="Straight Connector 11"/>
          <p:cNvCxnSpPr>
            <a:stCxn id="5" idx="3"/>
            <a:endCxn id="6" idx="2"/>
          </p:cNvCxnSpPr>
          <p:nvPr/>
        </p:nvCxnSpPr>
        <p:spPr>
          <a:xfrm flipV="1">
            <a:off x="5105400" y="3162300"/>
            <a:ext cx="2057400" cy="923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7" idx="1"/>
          </p:cNvCxnSpPr>
          <p:nvPr/>
        </p:nvCxnSpPr>
        <p:spPr>
          <a:xfrm>
            <a:off x="5105400" y="4086225"/>
            <a:ext cx="1371600" cy="1209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9" idx="3"/>
          </p:cNvCxnSpPr>
          <p:nvPr/>
        </p:nvCxnSpPr>
        <p:spPr>
          <a:xfrm flipH="1" flipV="1">
            <a:off x="2286000" y="3162300"/>
            <a:ext cx="533400" cy="923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1"/>
            <a:endCxn id="8" idx="3"/>
          </p:cNvCxnSpPr>
          <p:nvPr/>
        </p:nvCxnSpPr>
        <p:spPr>
          <a:xfrm flipH="1">
            <a:off x="2209800" y="4086225"/>
            <a:ext cx="609600" cy="1133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415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000" dirty="0" smtClean="0">
              <a:solidFill>
                <a:srgbClr val="FF0000"/>
              </a:solidFill>
            </a:endParaRPr>
          </a:p>
          <a:p>
            <a:pPr marL="0" indent="0"/>
            <a:endParaRPr lang="en-US" dirty="0"/>
          </a:p>
        </p:txBody>
      </p:sp>
      <p:sp>
        <p:nvSpPr>
          <p:cNvPr id="4" name="Content Placeholder 3"/>
          <p:cNvSpPr>
            <a:spLocks noGrp="1"/>
          </p:cNvSpPr>
          <p:nvPr>
            <p:ph sz="quarter" idx="10"/>
          </p:nvPr>
        </p:nvSpPr>
        <p:spPr/>
        <p:txBody>
          <a:bodyPr>
            <a:normAutofit/>
          </a:bodyPr>
          <a:lstStyle/>
          <a:p>
            <a:r>
              <a:rPr lang="en-US" sz="3200" dirty="0" smtClean="0"/>
              <a:t>Course </a:t>
            </a:r>
            <a:r>
              <a:rPr lang="en-US" sz="3200" dirty="0" smtClean="0"/>
              <a:t>Review – 3 tier view</a:t>
            </a:r>
            <a:endParaRPr lang="en-US" sz="3200" dirty="0"/>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dirty="0" smtClean="0"/>
              <a:t>DW Life cycle</a:t>
            </a:r>
            <a:endParaRPr lang="en-US" dirty="0"/>
          </a:p>
        </p:txBody>
      </p:sp>
      <p:grpSp>
        <p:nvGrpSpPr>
          <p:cNvPr id="5" name="Group 39"/>
          <p:cNvGrpSpPr>
            <a:grpSpLocks/>
          </p:cNvGrpSpPr>
          <p:nvPr/>
        </p:nvGrpSpPr>
        <p:grpSpPr bwMode="auto">
          <a:xfrm>
            <a:off x="304800" y="2133600"/>
            <a:ext cx="8229600" cy="3667125"/>
            <a:chOff x="192" y="1056"/>
            <a:chExt cx="5184" cy="2310"/>
          </a:xfrm>
        </p:grpSpPr>
        <p:sp>
          <p:nvSpPr>
            <p:cNvPr id="7" name="Text Box 4"/>
            <p:cNvSpPr txBox="1">
              <a:spLocks noChangeArrowheads="1"/>
            </p:cNvSpPr>
            <p:nvPr/>
          </p:nvSpPr>
          <p:spPr bwMode="auto">
            <a:xfrm>
              <a:off x="1920" y="1872"/>
              <a:ext cx="816" cy="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Dimensional </a:t>
              </a:r>
            </a:p>
            <a:p>
              <a:pPr eaLnBrk="1" hangingPunct="1"/>
              <a:r>
                <a:rPr lang="en-US" sz="1400"/>
                <a:t>Modeling</a:t>
              </a:r>
            </a:p>
          </p:txBody>
        </p:sp>
        <p:sp>
          <p:nvSpPr>
            <p:cNvPr id="8" name="Text Box 6"/>
            <p:cNvSpPr txBox="1">
              <a:spLocks noChangeArrowheads="1"/>
            </p:cNvSpPr>
            <p:nvPr/>
          </p:nvSpPr>
          <p:spPr bwMode="auto">
            <a:xfrm>
              <a:off x="192" y="1920"/>
              <a:ext cx="576" cy="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Project</a:t>
              </a:r>
            </a:p>
            <a:p>
              <a:pPr eaLnBrk="1" hangingPunct="1"/>
              <a:r>
                <a:rPr lang="en-US" sz="1400"/>
                <a:t>Planning</a:t>
              </a:r>
            </a:p>
          </p:txBody>
        </p:sp>
        <p:sp>
          <p:nvSpPr>
            <p:cNvPr id="9" name="Text Box 7"/>
            <p:cNvSpPr txBox="1">
              <a:spLocks noChangeArrowheads="1"/>
            </p:cNvSpPr>
            <p:nvPr/>
          </p:nvSpPr>
          <p:spPr bwMode="auto">
            <a:xfrm>
              <a:off x="912" y="1200"/>
              <a:ext cx="864" cy="1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400"/>
            </a:p>
            <a:p>
              <a:pPr eaLnBrk="1" hangingPunct="1"/>
              <a:endParaRPr lang="en-US" sz="1400"/>
            </a:p>
            <a:p>
              <a:pPr eaLnBrk="1" hangingPunct="1"/>
              <a:endParaRPr lang="en-US" sz="1400"/>
            </a:p>
            <a:p>
              <a:pPr eaLnBrk="1" hangingPunct="1"/>
              <a:endParaRPr lang="en-US" sz="1400"/>
            </a:p>
            <a:p>
              <a:pPr eaLnBrk="1" hangingPunct="1"/>
              <a:endParaRPr lang="en-US" sz="1400"/>
            </a:p>
            <a:p>
              <a:pPr eaLnBrk="1" hangingPunct="1"/>
              <a:r>
                <a:rPr lang="en-US" sz="1400"/>
                <a:t>Business</a:t>
              </a:r>
            </a:p>
            <a:p>
              <a:pPr eaLnBrk="1" hangingPunct="1"/>
              <a:r>
                <a:rPr lang="en-US" sz="1400"/>
                <a:t>Requirements</a:t>
              </a:r>
            </a:p>
            <a:p>
              <a:pPr eaLnBrk="1" hangingPunct="1"/>
              <a:r>
                <a:rPr lang="en-US" sz="1400"/>
                <a:t>Definition</a:t>
              </a:r>
            </a:p>
            <a:p>
              <a:pPr eaLnBrk="1" hangingPunct="1"/>
              <a:endParaRPr lang="en-US" sz="1400"/>
            </a:p>
            <a:p>
              <a:pPr eaLnBrk="1" hangingPunct="1"/>
              <a:endParaRPr lang="en-US" sz="1400"/>
            </a:p>
            <a:p>
              <a:pPr eaLnBrk="1" hangingPunct="1"/>
              <a:endParaRPr lang="en-US" sz="1400"/>
            </a:p>
            <a:p>
              <a:pPr eaLnBrk="1" hangingPunct="1"/>
              <a:endParaRPr lang="en-US" sz="1400"/>
            </a:p>
          </p:txBody>
        </p:sp>
        <p:sp>
          <p:nvSpPr>
            <p:cNvPr id="10" name="Text Box 9"/>
            <p:cNvSpPr txBox="1">
              <a:spLocks noChangeArrowheads="1"/>
            </p:cNvSpPr>
            <p:nvPr/>
          </p:nvSpPr>
          <p:spPr bwMode="auto">
            <a:xfrm>
              <a:off x="2832" y="1872"/>
              <a:ext cx="539" cy="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Physical</a:t>
              </a:r>
            </a:p>
            <a:p>
              <a:pPr eaLnBrk="1" hangingPunct="1"/>
              <a:r>
                <a:rPr lang="en-US" sz="1400"/>
                <a:t>Design</a:t>
              </a:r>
            </a:p>
          </p:txBody>
        </p:sp>
        <p:sp>
          <p:nvSpPr>
            <p:cNvPr id="11" name="Text Box 10"/>
            <p:cNvSpPr txBox="1">
              <a:spLocks noChangeArrowheads="1"/>
            </p:cNvSpPr>
            <p:nvPr/>
          </p:nvSpPr>
          <p:spPr bwMode="auto">
            <a:xfrm>
              <a:off x="3460" y="1872"/>
              <a:ext cx="812" cy="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ETL Design &amp;</a:t>
              </a:r>
            </a:p>
            <a:p>
              <a:pPr eaLnBrk="1" hangingPunct="1"/>
              <a:r>
                <a:rPr lang="en-US" sz="1400"/>
                <a:t>Development</a:t>
              </a:r>
            </a:p>
          </p:txBody>
        </p:sp>
        <p:sp>
          <p:nvSpPr>
            <p:cNvPr id="12" name="Text Box 12"/>
            <p:cNvSpPr txBox="1">
              <a:spLocks noChangeArrowheads="1"/>
            </p:cNvSpPr>
            <p:nvPr/>
          </p:nvSpPr>
          <p:spPr bwMode="auto">
            <a:xfrm>
              <a:off x="4464" y="1968"/>
              <a:ext cx="718"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Deployment</a:t>
              </a:r>
            </a:p>
          </p:txBody>
        </p:sp>
        <p:sp>
          <p:nvSpPr>
            <p:cNvPr id="13" name="Text Box 13"/>
            <p:cNvSpPr txBox="1">
              <a:spLocks noChangeArrowheads="1"/>
            </p:cNvSpPr>
            <p:nvPr/>
          </p:nvSpPr>
          <p:spPr bwMode="auto">
            <a:xfrm>
              <a:off x="4894" y="1296"/>
              <a:ext cx="482"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Growth</a:t>
              </a:r>
            </a:p>
          </p:txBody>
        </p:sp>
        <p:sp>
          <p:nvSpPr>
            <p:cNvPr id="14" name="Text Box 14"/>
            <p:cNvSpPr txBox="1">
              <a:spLocks noChangeArrowheads="1"/>
            </p:cNvSpPr>
            <p:nvPr/>
          </p:nvSpPr>
          <p:spPr bwMode="auto">
            <a:xfrm>
              <a:off x="4615" y="2736"/>
              <a:ext cx="761"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Maintenance</a:t>
              </a:r>
            </a:p>
          </p:txBody>
        </p:sp>
        <p:sp>
          <p:nvSpPr>
            <p:cNvPr id="15" name="Text Box 15"/>
            <p:cNvSpPr txBox="1">
              <a:spLocks noChangeArrowheads="1"/>
            </p:cNvSpPr>
            <p:nvPr/>
          </p:nvSpPr>
          <p:spPr bwMode="auto">
            <a:xfrm>
              <a:off x="1920" y="2400"/>
              <a:ext cx="756"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BI</a:t>
              </a:r>
            </a:p>
            <a:p>
              <a:pPr eaLnBrk="1" hangingPunct="1"/>
              <a:r>
                <a:rPr lang="en-US" sz="1400"/>
                <a:t>Application</a:t>
              </a:r>
            </a:p>
            <a:p>
              <a:pPr eaLnBrk="1" hangingPunct="1"/>
              <a:r>
                <a:rPr lang="en-US" sz="1400"/>
                <a:t>Specification</a:t>
              </a:r>
            </a:p>
          </p:txBody>
        </p:sp>
        <p:sp>
          <p:nvSpPr>
            <p:cNvPr id="16" name="Text Box 16"/>
            <p:cNvSpPr txBox="1">
              <a:spLocks noChangeArrowheads="1"/>
            </p:cNvSpPr>
            <p:nvPr/>
          </p:nvSpPr>
          <p:spPr bwMode="auto">
            <a:xfrm>
              <a:off x="3504" y="2400"/>
              <a:ext cx="780"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BI</a:t>
              </a:r>
            </a:p>
            <a:p>
              <a:pPr eaLnBrk="1" hangingPunct="1"/>
              <a:r>
                <a:rPr lang="en-US" sz="1400"/>
                <a:t>Application</a:t>
              </a:r>
            </a:p>
            <a:p>
              <a:pPr eaLnBrk="1" hangingPunct="1"/>
              <a:r>
                <a:rPr lang="en-US" sz="1400"/>
                <a:t>Development</a:t>
              </a:r>
            </a:p>
          </p:txBody>
        </p:sp>
        <p:sp>
          <p:nvSpPr>
            <p:cNvPr id="17" name="Text Box 17"/>
            <p:cNvSpPr txBox="1">
              <a:spLocks noChangeArrowheads="1"/>
            </p:cNvSpPr>
            <p:nvPr/>
          </p:nvSpPr>
          <p:spPr bwMode="auto">
            <a:xfrm>
              <a:off x="1920" y="1200"/>
              <a:ext cx="718"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Technical</a:t>
              </a:r>
            </a:p>
            <a:p>
              <a:pPr eaLnBrk="1" hangingPunct="1"/>
              <a:r>
                <a:rPr lang="en-US" sz="1400"/>
                <a:t>Architecture</a:t>
              </a:r>
            </a:p>
            <a:p>
              <a:pPr eaLnBrk="1" hangingPunct="1"/>
              <a:r>
                <a:rPr lang="en-US" sz="1400"/>
                <a:t>Design</a:t>
              </a:r>
            </a:p>
          </p:txBody>
        </p:sp>
        <p:sp>
          <p:nvSpPr>
            <p:cNvPr id="18" name="Text Box 18"/>
            <p:cNvSpPr txBox="1">
              <a:spLocks noChangeArrowheads="1"/>
            </p:cNvSpPr>
            <p:nvPr/>
          </p:nvSpPr>
          <p:spPr bwMode="auto">
            <a:xfrm>
              <a:off x="2832" y="1200"/>
              <a:ext cx="688" cy="4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t>Product</a:t>
              </a:r>
            </a:p>
            <a:p>
              <a:pPr eaLnBrk="1" hangingPunct="1"/>
              <a:r>
                <a:rPr lang="en-US" sz="1400"/>
                <a:t>Selection &amp;</a:t>
              </a:r>
            </a:p>
            <a:p>
              <a:pPr eaLnBrk="1" hangingPunct="1"/>
              <a:r>
                <a:rPr lang="en-US" sz="1400"/>
                <a:t>Installation</a:t>
              </a:r>
            </a:p>
          </p:txBody>
        </p:sp>
        <p:sp>
          <p:nvSpPr>
            <p:cNvPr id="19" name="Text Box 19"/>
            <p:cNvSpPr txBox="1">
              <a:spLocks noChangeArrowheads="1"/>
            </p:cNvSpPr>
            <p:nvPr/>
          </p:nvSpPr>
          <p:spPr bwMode="auto">
            <a:xfrm>
              <a:off x="912" y="3168"/>
              <a:ext cx="4320"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t>Project Management</a:t>
              </a:r>
            </a:p>
          </p:txBody>
        </p:sp>
        <p:sp>
          <p:nvSpPr>
            <p:cNvPr id="20" name="Line 20"/>
            <p:cNvSpPr>
              <a:spLocks noChangeShapeType="1"/>
            </p:cNvSpPr>
            <p:nvPr/>
          </p:nvSpPr>
          <p:spPr bwMode="auto">
            <a:xfrm>
              <a:off x="768" y="2064"/>
              <a:ext cx="14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1"/>
            <p:cNvSpPr>
              <a:spLocks noChangeShapeType="1"/>
            </p:cNvSpPr>
            <p:nvPr/>
          </p:nvSpPr>
          <p:spPr bwMode="auto">
            <a:xfrm>
              <a:off x="1776" y="201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2"/>
            <p:cNvSpPr>
              <a:spLocks noChangeShapeType="1"/>
            </p:cNvSpPr>
            <p:nvPr/>
          </p:nvSpPr>
          <p:spPr bwMode="auto">
            <a:xfrm>
              <a:off x="1776" y="144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3"/>
            <p:cNvSpPr>
              <a:spLocks noChangeShapeType="1"/>
            </p:cNvSpPr>
            <p:nvPr/>
          </p:nvSpPr>
          <p:spPr bwMode="auto">
            <a:xfrm>
              <a:off x="1776" y="264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4"/>
            <p:cNvSpPr>
              <a:spLocks noChangeShapeType="1"/>
            </p:cNvSpPr>
            <p:nvPr/>
          </p:nvSpPr>
          <p:spPr bwMode="auto">
            <a:xfrm>
              <a:off x="2640" y="14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a:off x="2736" y="2064"/>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6"/>
            <p:cNvSpPr>
              <a:spLocks noChangeShapeType="1"/>
            </p:cNvSpPr>
            <p:nvPr/>
          </p:nvSpPr>
          <p:spPr bwMode="auto">
            <a:xfrm>
              <a:off x="2688" y="2640"/>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7"/>
            <p:cNvSpPr>
              <a:spLocks noChangeShapeType="1"/>
            </p:cNvSpPr>
            <p:nvPr/>
          </p:nvSpPr>
          <p:spPr bwMode="auto">
            <a:xfrm>
              <a:off x="3360" y="2064"/>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8"/>
            <p:cNvSpPr>
              <a:spLocks noChangeShapeType="1"/>
            </p:cNvSpPr>
            <p:nvPr/>
          </p:nvSpPr>
          <p:spPr bwMode="auto">
            <a:xfrm>
              <a:off x="3504" y="14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9"/>
            <p:cNvSpPr>
              <a:spLocks noChangeShapeType="1"/>
            </p:cNvSpPr>
            <p:nvPr/>
          </p:nvSpPr>
          <p:spPr bwMode="auto">
            <a:xfrm>
              <a:off x="4368" y="1440"/>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0"/>
            <p:cNvSpPr>
              <a:spLocks noChangeShapeType="1"/>
            </p:cNvSpPr>
            <p:nvPr/>
          </p:nvSpPr>
          <p:spPr bwMode="auto">
            <a:xfrm flipH="1">
              <a:off x="4272" y="26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1"/>
            <p:cNvSpPr>
              <a:spLocks noChangeShapeType="1"/>
            </p:cNvSpPr>
            <p:nvPr/>
          </p:nvSpPr>
          <p:spPr bwMode="auto">
            <a:xfrm>
              <a:off x="427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32"/>
            <p:cNvSpPr>
              <a:spLocks noChangeShapeType="1"/>
            </p:cNvSpPr>
            <p:nvPr/>
          </p:nvSpPr>
          <p:spPr bwMode="auto">
            <a:xfrm>
              <a:off x="5280" y="1488"/>
              <a:ext cx="0" cy="124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33"/>
            <p:cNvSpPr>
              <a:spLocks noChangeShapeType="1"/>
            </p:cNvSpPr>
            <p:nvPr/>
          </p:nvSpPr>
          <p:spPr bwMode="auto">
            <a:xfrm>
              <a:off x="5184" y="2064"/>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34"/>
            <p:cNvSpPr>
              <a:spLocks noChangeShapeType="1"/>
            </p:cNvSpPr>
            <p:nvPr/>
          </p:nvSpPr>
          <p:spPr bwMode="auto">
            <a:xfrm flipV="1">
              <a:off x="5280" y="10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5"/>
            <p:cNvSpPr>
              <a:spLocks noChangeShapeType="1"/>
            </p:cNvSpPr>
            <p:nvPr/>
          </p:nvSpPr>
          <p:spPr bwMode="auto">
            <a:xfrm flipH="1">
              <a:off x="528" y="1056"/>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6"/>
            <p:cNvSpPr>
              <a:spLocks noChangeShapeType="1"/>
            </p:cNvSpPr>
            <p:nvPr/>
          </p:nvSpPr>
          <p:spPr bwMode="auto">
            <a:xfrm>
              <a:off x="528" y="1056"/>
              <a:ext cx="0"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37"/>
            <p:cNvSpPr>
              <a:spLocks noChangeShapeType="1"/>
            </p:cNvSpPr>
            <p:nvPr/>
          </p:nvSpPr>
          <p:spPr bwMode="auto">
            <a:xfrm>
              <a:off x="528" y="225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8"/>
            <p:cNvSpPr>
              <a:spLocks noChangeShapeType="1"/>
            </p:cNvSpPr>
            <p:nvPr/>
          </p:nvSpPr>
          <p:spPr bwMode="auto">
            <a:xfrm>
              <a:off x="528"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7471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2596</TotalTime>
  <Words>911</Words>
  <Application>Microsoft Office PowerPoint</Application>
  <PresentationFormat>On-screen Show (4:3)</PresentationFormat>
  <Paragraphs>263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Warehousing SS ZG515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Pula Reddy</cp:lastModifiedBy>
  <cp:revision>191</cp:revision>
  <dcterms:created xsi:type="dcterms:W3CDTF">2011-09-14T09:42:05Z</dcterms:created>
  <dcterms:modified xsi:type="dcterms:W3CDTF">2014-11-02T13:36:25Z</dcterms:modified>
</cp:coreProperties>
</file>