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1" r:id="rId2"/>
    <p:sldId id="257" r:id="rId3"/>
    <p:sldId id="256" r:id="rId4"/>
    <p:sldId id="258" r:id="rId5"/>
    <p:sldId id="266" r:id="rId6"/>
    <p:sldId id="275" r:id="rId7"/>
    <p:sldId id="276" r:id="rId8"/>
    <p:sldId id="260" r:id="rId9"/>
    <p:sldId id="270" r:id="rId10"/>
    <p:sldId id="267" r:id="rId11"/>
    <p:sldId id="268" r:id="rId12"/>
    <p:sldId id="262" r:id="rId13"/>
    <p:sldId id="263" r:id="rId14"/>
    <p:sldId id="264" r:id="rId15"/>
    <p:sldId id="277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EF7"/>
    <a:srgbClr val="FFFFFF"/>
    <a:srgbClr val="A9F5E3"/>
    <a:srgbClr val="FBD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074" autoAdjust="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17432-754B-4DA0-8A71-1A6A83C8AC58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453D6-AEC3-47F0-BD32-08F1831D5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7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Search Location – All the location which includes City, Landmark, Airport &amp; Products.</a:t>
            </a:r>
          </a:p>
          <a:p>
            <a:r>
              <a:rPr lang="en-US" dirty="0" smtClean="0"/>
              <a:t>Location Graph – This is a Cartesian product of Search Location tables.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453D6-AEC3-47F0-BD32-08F1831D53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05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 smtClean="0"/>
              <a:t>Business Rules</a:t>
            </a:r>
          </a:p>
          <a:p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Location Search Key(LSID) – should be a unique key for each and every location search entity.</a:t>
            </a:r>
          </a:p>
          <a:p>
            <a:pPr marL="228600" indent="-228600">
              <a:buAutoNum type="arabicPeriod"/>
            </a:pPr>
            <a:r>
              <a:rPr lang="en-US" dirty="0" smtClean="0"/>
              <a:t>Location Name (LSName) – can be product name, landmark, city/area or airport. Based on the location type, any one of these columns will contain values.</a:t>
            </a:r>
          </a:p>
          <a:p>
            <a:pPr marL="228600" indent="-228600">
              <a:buAutoNum type="arabicPeriod"/>
            </a:pPr>
            <a:r>
              <a:rPr lang="en-US" dirty="0" smtClean="0"/>
              <a:t>Location Type(LSType) – can be one of these four values Hotel, Landmark, City/Area or Airport.</a:t>
            </a:r>
          </a:p>
          <a:p>
            <a:pPr marL="228600" indent="-228600">
              <a:buAutoNum type="arabicPeriod"/>
            </a:pPr>
            <a:r>
              <a:rPr lang="en-US" dirty="0" smtClean="0"/>
              <a:t>Location Sub Type(LSSubType) – can be specific/limited to “hotel” Location Type. It can be either Partner or Negotiated Product.</a:t>
            </a:r>
          </a:p>
          <a:p>
            <a:pPr marL="228600" indent="-228600">
              <a:buAutoNum type="arabicPeriod"/>
            </a:pPr>
            <a:r>
              <a:rPr lang="en-US" dirty="0" smtClean="0"/>
              <a:t>ProductCode– this id is unique for each and every Hotel. This id should be passed to the Partner API / Searched in the Tenant Database for Product Id.</a:t>
            </a:r>
          </a:p>
          <a:p>
            <a:pPr marL="228600" indent="-228600">
              <a:buAutoNum type="arabicPeriod"/>
            </a:pPr>
            <a:r>
              <a:rPr lang="en-US" dirty="0" smtClean="0"/>
              <a:t>Location City Center Distance(LSCityCenterDistance) – distance of the location from the city center.</a:t>
            </a:r>
          </a:p>
          <a:p>
            <a:pPr marL="228600" indent="-228600">
              <a:buAutoNum type="arabicPeriod"/>
            </a:pPr>
            <a:r>
              <a:rPr lang="en-US" dirty="0" smtClean="0"/>
              <a:t>Location Airport Distance(LSAirportDistance) – distance of the location from the nearest airport.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Tenant ID &amp; Site ID – can be used in the search key to perform additional logic to restrict results based on individual tenant and micro site to support multi-tenant architecture.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453D6-AEC3-47F0-BD32-08F1831D53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51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CD8D-EBC6-4500-8C26-3724D21145AE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DB69-ACC1-4353-8B10-33512C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4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CD8D-EBC6-4500-8C26-3724D21145AE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DB69-ACC1-4353-8B10-33512C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6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CD8D-EBC6-4500-8C26-3724D21145AE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DB69-ACC1-4353-8B10-33512C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6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CD8D-EBC6-4500-8C26-3724D21145AE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DB69-ACC1-4353-8B10-33512C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8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CD8D-EBC6-4500-8C26-3724D21145AE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DB69-ACC1-4353-8B10-33512C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0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CD8D-EBC6-4500-8C26-3724D21145AE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DB69-ACC1-4353-8B10-33512C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0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CD8D-EBC6-4500-8C26-3724D21145AE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DB69-ACC1-4353-8B10-33512C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8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CD8D-EBC6-4500-8C26-3724D21145AE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DB69-ACC1-4353-8B10-33512C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0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CD8D-EBC6-4500-8C26-3724D21145AE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DB69-ACC1-4353-8B10-33512C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5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CD8D-EBC6-4500-8C26-3724D21145AE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DB69-ACC1-4353-8B10-33512C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8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CD8D-EBC6-4500-8C26-3724D21145AE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DB69-ACC1-4353-8B10-33512C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4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FCD8D-EBC6-4500-8C26-3724D21145AE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5DB69-ACC1-4353-8B10-33512C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5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Booking Funnel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742" y="1943612"/>
            <a:ext cx="10899058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High Level Design Document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Version 1.0.0.3</a:t>
            </a:r>
          </a:p>
          <a:p>
            <a:pPr marL="0" indent="0" algn="ctr">
              <a:buNone/>
            </a:pPr>
            <a:r>
              <a:rPr lang="en-US" dirty="0" smtClean="0"/>
              <a:t>Created By :- Santhosh</a:t>
            </a:r>
          </a:p>
          <a:p>
            <a:pPr marL="0" indent="0" algn="ctr">
              <a:buNone/>
            </a:pPr>
            <a:r>
              <a:rPr lang="en-US" dirty="0" smtClean="0"/>
              <a:t>Create Date :- 19/11/2014</a:t>
            </a:r>
          </a:p>
          <a:p>
            <a:pPr marL="0" indent="0" algn="ctr">
              <a:buNone/>
            </a:pPr>
            <a:r>
              <a:rPr lang="en-US" dirty="0" smtClean="0"/>
              <a:t>Update Date :- 01/12/2014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5691" y="737419"/>
            <a:ext cx="110022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Work Break Down Structure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sz="2000" dirty="0" smtClean="0"/>
              <a:t>RDMS related activities to generate table and necessary stored procedure as proposed in the ER diagram.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Obtain and populate the data in the database.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Create a tool to calculate the distance of each location from the nearest airport for already available products.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Create a </a:t>
            </a:r>
            <a:r>
              <a:rPr lang="en-US" sz="2000" dirty="0"/>
              <a:t>tool to </a:t>
            </a:r>
            <a:r>
              <a:rPr lang="en-US" sz="2000" dirty="0" smtClean="0"/>
              <a:t>calculate the distance of each location from the city </a:t>
            </a:r>
            <a:r>
              <a:rPr lang="en-US" sz="2000" dirty="0"/>
              <a:t>center for already available products</a:t>
            </a:r>
            <a:r>
              <a:rPr lang="en-US" sz="20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Create a tool to obtain latitude and longitude of all the negotiated products.</a:t>
            </a:r>
          </a:p>
          <a:p>
            <a:pPr marL="342900" indent="-342900">
              <a:buAutoNum type="arabicPeriod"/>
            </a:pPr>
            <a:r>
              <a:rPr lang="en-US" sz="2000" dirty="0"/>
              <a:t>Create a </a:t>
            </a:r>
            <a:r>
              <a:rPr lang="en-US" sz="2000" dirty="0" smtClean="0"/>
              <a:t>tool to </a:t>
            </a:r>
            <a:r>
              <a:rPr lang="en-US" sz="2000" dirty="0"/>
              <a:t>obtain latitude and longitude of all the </a:t>
            </a:r>
            <a:r>
              <a:rPr lang="en-US" sz="2000" dirty="0" smtClean="0"/>
              <a:t>partner products.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PCM – Change to admin site to handle inserting latitude and longitude mandatory and choosing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nearest airport and nearest city center to obtain their corresponding distance.</a:t>
            </a:r>
          </a:p>
          <a:p>
            <a:r>
              <a:rPr lang="en-US" sz="2000" dirty="0" smtClean="0"/>
              <a:t>8.   Install Apache Solr and perform feasibility analysis.</a:t>
            </a:r>
          </a:p>
          <a:p>
            <a:r>
              <a:rPr lang="en-US" sz="2000" dirty="0" smtClean="0"/>
              <a:t>9.   Obtain Apache Solr API fro .NET and manipulate the API for its consistency.</a:t>
            </a:r>
          </a:p>
          <a:p>
            <a:r>
              <a:rPr lang="en-US" sz="2000" dirty="0" smtClean="0"/>
              <a:t>10. Training time to explore Apache Solr.</a:t>
            </a:r>
          </a:p>
          <a:p>
            <a:r>
              <a:rPr lang="en-US" sz="2000" dirty="0" smtClean="0"/>
              <a:t>11. Create a document schema in Apache Solr to handle Location Search Entity.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325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221" y="398207"/>
            <a:ext cx="1126776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Work </a:t>
            </a:r>
            <a:r>
              <a:rPr lang="en-US" sz="2000" b="1" u="sng" dirty="0"/>
              <a:t>Break Down </a:t>
            </a:r>
            <a:r>
              <a:rPr lang="en-US" sz="2000" b="1" u="sng" dirty="0" smtClean="0"/>
              <a:t>Structure</a:t>
            </a:r>
            <a:endParaRPr lang="en-US" sz="2000" u="sng" dirty="0"/>
          </a:p>
          <a:p>
            <a:endParaRPr lang="en-US" sz="2000" dirty="0"/>
          </a:p>
          <a:p>
            <a:r>
              <a:rPr lang="en-US" sz="2000" dirty="0" smtClean="0"/>
              <a:t>12. Create </a:t>
            </a:r>
            <a:r>
              <a:rPr lang="en-US" sz="2000" dirty="0"/>
              <a:t>a service to populate the records from SQL Server to Apache Solr  as proposed in the ER Diagram</a:t>
            </a:r>
          </a:p>
          <a:p>
            <a:r>
              <a:rPr lang="en-US" sz="2000" dirty="0"/>
              <a:t>       (ETL process).</a:t>
            </a:r>
          </a:p>
          <a:p>
            <a:r>
              <a:rPr lang="en-US" sz="2000" dirty="0" smtClean="0"/>
              <a:t>13. </a:t>
            </a:r>
            <a:r>
              <a:rPr lang="en-US" sz="2000" dirty="0"/>
              <a:t>Create an Index in Apache Solr.</a:t>
            </a:r>
          </a:p>
          <a:p>
            <a:r>
              <a:rPr lang="en-US" sz="2000" dirty="0" smtClean="0"/>
              <a:t>14. </a:t>
            </a:r>
            <a:r>
              <a:rPr lang="en-US" sz="2000" dirty="0"/>
              <a:t>Modify search logic code in all distributed channels(call center, b2b, b2c, web service) for Auto complete.</a:t>
            </a:r>
          </a:p>
          <a:p>
            <a:r>
              <a:rPr lang="en-US" sz="2000" dirty="0" smtClean="0"/>
              <a:t>15. </a:t>
            </a:r>
            <a:r>
              <a:rPr lang="en-US" sz="2000" dirty="0"/>
              <a:t>Choose the optimal logic to bring auto complete logic.</a:t>
            </a:r>
          </a:p>
          <a:p>
            <a:r>
              <a:rPr lang="en-US" sz="2000" dirty="0" smtClean="0"/>
              <a:t>16. </a:t>
            </a:r>
            <a:r>
              <a:rPr lang="en-US" sz="2000" dirty="0"/>
              <a:t>Assign design team to incorporate design changes to Auto complete drop down as required.</a:t>
            </a:r>
          </a:p>
          <a:p>
            <a:r>
              <a:rPr lang="en-US" sz="2000" dirty="0" smtClean="0"/>
              <a:t>17. </a:t>
            </a:r>
            <a:r>
              <a:rPr lang="en-US" sz="2000" dirty="0"/>
              <a:t>Create a service to perform spatial search.( e.g. :- Input is a single location type and output is the list of </a:t>
            </a:r>
            <a:r>
              <a:rPr lang="en-US" sz="2000" dirty="0" smtClean="0"/>
              <a:t>location Search </a:t>
            </a:r>
            <a:r>
              <a:rPr lang="en-US" sz="2000" dirty="0"/>
              <a:t>entity type).</a:t>
            </a:r>
          </a:p>
          <a:p>
            <a:r>
              <a:rPr lang="en-US" sz="2000" dirty="0" smtClean="0"/>
              <a:t>18. </a:t>
            </a:r>
            <a:r>
              <a:rPr lang="en-US" sz="2000" dirty="0"/>
              <a:t>Integrate the search with search results page.</a:t>
            </a:r>
          </a:p>
          <a:p>
            <a:r>
              <a:rPr lang="en-US" sz="2000" dirty="0" smtClean="0"/>
              <a:t>19. </a:t>
            </a:r>
            <a:r>
              <a:rPr lang="en-US" sz="2000" dirty="0"/>
              <a:t>Risk in handling multitenant architecture and also micro site architecture. Analyze on bringing up a stable design to </a:t>
            </a:r>
            <a:r>
              <a:rPr lang="en-US" sz="2000" dirty="0" smtClean="0"/>
              <a:t>support this </a:t>
            </a:r>
            <a:r>
              <a:rPr lang="en-US" sz="2000" dirty="0"/>
              <a:t>feature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20. Setup Apache Solr on AWS Environment and test the functionality on the same.</a:t>
            </a:r>
            <a:endParaRPr lang="en-US" sz="2000" dirty="0"/>
          </a:p>
          <a:p>
            <a:r>
              <a:rPr lang="en-US" sz="2000" dirty="0" smtClean="0"/>
              <a:t>21. </a:t>
            </a:r>
            <a:r>
              <a:rPr lang="en-US" sz="2000" dirty="0"/>
              <a:t>Unit Test Cases for QA to be provided and training needs to be provided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22. Deployment document for build and release team to be provided.</a:t>
            </a:r>
          </a:p>
          <a:p>
            <a:r>
              <a:rPr lang="en-US" sz="2000" dirty="0" smtClean="0"/>
              <a:t>23. Technical Specification Document to be create and delivered for the overall feature.</a:t>
            </a:r>
          </a:p>
          <a:p>
            <a:r>
              <a:rPr lang="en-US" sz="2000" dirty="0" smtClean="0"/>
              <a:t>24. KT Session to be provided for the entire team on implementation of booking funnel Search.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613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98205"/>
            <a:ext cx="11267768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Pseudocode to develop POC</a:t>
            </a:r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 smtClean="0"/>
          </a:p>
          <a:p>
            <a:r>
              <a:rPr lang="en-US" b="1" dirty="0" smtClean="0"/>
              <a:t>A. Create and Populate the Search Location table to enrich the universal location data store.</a:t>
            </a:r>
            <a:endParaRPr lang="en-US" b="1" dirty="0"/>
          </a:p>
          <a:p>
            <a:endParaRPr lang="en-US" b="1" u="sng" dirty="0"/>
          </a:p>
          <a:p>
            <a:pPr marL="342900" indent="-342900">
              <a:buAutoNum type="arabicPeriod"/>
            </a:pPr>
            <a:r>
              <a:rPr lang="en-US" dirty="0" smtClean="0"/>
              <a:t>Create a table named </a:t>
            </a:r>
            <a:r>
              <a:rPr lang="en-US" dirty="0"/>
              <a:t>Location </a:t>
            </a:r>
            <a:r>
              <a:rPr lang="en-US" dirty="0" smtClean="0"/>
              <a:t>Search in metadata database </a:t>
            </a:r>
            <a:r>
              <a:rPr lang="en-US" dirty="0"/>
              <a:t>which </a:t>
            </a:r>
            <a:r>
              <a:rPr lang="en-US" dirty="0" smtClean="0"/>
              <a:t>contains all Landmarks, Airport, City/Area across the globe with reference to the context of the application.</a:t>
            </a:r>
          </a:p>
          <a:p>
            <a:pPr marL="342900" indent="-342900">
              <a:buAutoNum type="arabicPeriod"/>
            </a:pPr>
            <a:r>
              <a:rPr lang="en-US" dirty="0" smtClean="0"/>
              <a:t>Data obtained from expedia and geonames.org serves as the input to Location Search Table.</a:t>
            </a:r>
          </a:p>
          <a:p>
            <a:pPr marL="342900" indent="-342900">
              <a:buAutoNum type="arabicPeriod"/>
            </a:pPr>
            <a:r>
              <a:rPr lang="en-US" dirty="0" smtClean="0"/>
              <a:t>This entity type can be stored in the metadata database for generic location types 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b="1" dirty="0" smtClean="0"/>
              <a:t>B. Create and Populate the Location Search table to have a complete details of all the products of the tenants      grouped based on Site they own.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Create a table named Location Search in </a:t>
            </a:r>
            <a:r>
              <a:rPr lang="en-US" dirty="0" smtClean="0"/>
              <a:t>tenant database </a:t>
            </a:r>
            <a:r>
              <a:rPr lang="en-US" dirty="0"/>
              <a:t>which contains all </a:t>
            </a:r>
            <a:r>
              <a:rPr lang="en-US" dirty="0" smtClean="0"/>
              <a:t>Products information.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This </a:t>
            </a:r>
            <a:r>
              <a:rPr lang="en-US" dirty="0"/>
              <a:t>entity type can be stored in the </a:t>
            </a:r>
            <a:r>
              <a:rPr lang="en-US" dirty="0" smtClean="0"/>
              <a:t>tenant database for specific products based on tenant id and site id.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b="1" dirty="0" smtClean="0"/>
              <a:t>C. NoSQL – Populate the distributed  cache  using (A) and (B)</a:t>
            </a:r>
          </a:p>
          <a:p>
            <a:endParaRPr lang="en-US" b="1" dirty="0" smtClean="0"/>
          </a:p>
          <a:p>
            <a:pPr marL="342900" indent="-342900">
              <a:buAutoNum type="arabicPeriod"/>
            </a:pPr>
            <a:r>
              <a:rPr lang="en-US" dirty="0" smtClean="0"/>
              <a:t>Create a batch service to prepare an index for Apache Solr.</a:t>
            </a:r>
          </a:p>
          <a:p>
            <a:pPr marL="342900" indent="-342900">
              <a:buAutoNum type="arabicPeriod"/>
            </a:pPr>
            <a:r>
              <a:rPr lang="en-US" dirty="0" smtClean="0"/>
              <a:t>One collection in Solr is created specific to Location Search table which was created and populated in metadata database</a:t>
            </a:r>
            <a:r>
              <a:rPr lang="en-US" b="1" dirty="0" smtClean="0"/>
              <a:t>(A)</a:t>
            </a:r>
            <a:r>
              <a:rPr lang="en-US" dirty="0" smtClean="0"/>
              <a:t>.</a:t>
            </a:r>
          </a:p>
          <a:p>
            <a:endParaRPr lang="en-US" b="1" dirty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82389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6632" y="693174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Pseudocode to develop POC</a:t>
            </a:r>
          </a:p>
          <a:p>
            <a:endParaRPr lang="en-US" dirty="0" smtClean="0"/>
          </a:p>
          <a:p>
            <a:r>
              <a:rPr lang="en-US" dirty="0" smtClean="0"/>
              <a:t>3. Several collections are created </a:t>
            </a:r>
            <a:r>
              <a:rPr lang="en-US" dirty="0"/>
              <a:t>in </a:t>
            </a:r>
            <a:r>
              <a:rPr lang="en-US" dirty="0" smtClean="0"/>
              <a:t>Solr, grouped by Tenant Id and Site Id.  Each tenant ID and site Id group will contain products specific to that tenant and for a specific site (distributed channel). </a:t>
            </a:r>
            <a:r>
              <a:rPr lang="en-US" b="1" dirty="0" smtClean="0"/>
              <a:t>(B)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D. Auto populate drop down in Search Page in distributed channel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dirty="0" smtClean="0"/>
              <a:t>Whenever a search is done in the search widget for a particular location. A normal search is performed </a:t>
            </a:r>
          </a:p>
          <a:p>
            <a:r>
              <a:rPr lang="en-US" dirty="0"/>
              <a:t> </a:t>
            </a:r>
            <a:r>
              <a:rPr lang="en-US" dirty="0" smtClean="0"/>
              <a:t>      on both the common collections and tenant_site specific collections to pull down the matching records.</a:t>
            </a:r>
          </a:p>
          <a:p>
            <a:pPr marL="342900" indent="-342900">
              <a:buAutoNum type="arabicPeriod" startAt="2"/>
            </a:pPr>
            <a:r>
              <a:rPr lang="en-US" dirty="0" smtClean="0"/>
              <a:t>When an end user chooses a particular location from the auto complete drop down. The corresponding      locations latitude, longitude and threshold distance is send to the tenant_site specific collection to obtain the list of location entities which falls within the search range using Apache Solr Server. </a:t>
            </a:r>
          </a:p>
          <a:p>
            <a:pPr marL="342900" indent="-342900">
              <a:buAutoNum type="arabicPeriod" startAt="2"/>
            </a:pPr>
            <a:r>
              <a:rPr lang="en-US" dirty="0" smtClean="0"/>
              <a:t>Apache Solr performs Breadth First Search and provides a list of product name that matches the criteria and provided to obtain Search results.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27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955" y="693174"/>
            <a:ext cx="117211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Pseudocode to develop POC</a:t>
            </a:r>
          </a:p>
          <a:p>
            <a:endParaRPr lang="en-US" dirty="0" smtClean="0"/>
          </a:p>
          <a:p>
            <a:r>
              <a:rPr lang="en-US" b="1" dirty="0"/>
              <a:t>F. Updating/Enriching Location Entities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Whenever a new product is added to the system. 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location will be inserted into the SearchEntities table and a cross join is performed to identify its related locations.</a:t>
            </a:r>
          </a:p>
          <a:p>
            <a:endParaRPr lang="en-US" dirty="0"/>
          </a:p>
          <a:p>
            <a:r>
              <a:rPr lang="en-US" b="1" dirty="0" smtClean="0"/>
              <a:t>G. Synchronize new/updated locations to NoSQL</a:t>
            </a:r>
          </a:p>
          <a:p>
            <a:pPr marL="342900" indent="-342900">
              <a:buAutoNum type="arabicPeriod"/>
            </a:pPr>
            <a:r>
              <a:rPr lang="en-US" dirty="0" smtClean="0"/>
              <a:t>A Batch process will sync the new data item to the couch and create a corresponding key/value pair.</a:t>
            </a:r>
          </a:p>
          <a:p>
            <a:pPr marL="342900" indent="-342900">
              <a:buAutoNum type="arabicPeriod"/>
            </a:pPr>
            <a:r>
              <a:rPr lang="en-US" dirty="0" smtClean="0"/>
              <a:t>It will also take into that all its related locations are updated with this new item in its graph to account for the search to </a:t>
            </a:r>
          </a:p>
          <a:p>
            <a:r>
              <a:rPr lang="en-US" dirty="0" smtClean="0"/>
              <a:t>be consistent.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6632" y="752167"/>
            <a:ext cx="104271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Technology Stack</a:t>
            </a:r>
          </a:p>
          <a:p>
            <a:endParaRPr lang="en-US" b="1" u="sng" dirty="0"/>
          </a:p>
          <a:p>
            <a:endParaRPr lang="en-US" b="1" u="sng" dirty="0" smtClean="0"/>
          </a:p>
          <a:p>
            <a:pPr marL="342900" indent="-342900">
              <a:buAutoNum type="arabicPeriod"/>
            </a:pPr>
            <a:r>
              <a:rPr lang="en-US" dirty="0" smtClean="0"/>
              <a:t>Apache Solr 4.10.2</a:t>
            </a:r>
          </a:p>
          <a:p>
            <a:pPr marL="342900" indent="-342900">
              <a:buAutoNum type="arabicPeriod"/>
            </a:pPr>
            <a:r>
              <a:rPr lang="en-US" dirty="0" smtClean="0"/>
              <a:t>ASP. Net MVC Framework – WebApi REST</a:t>
            </a:r>
          </a:p>
          <a:p>
            <a:pPr marL="342900" indent="-342900">
              <a:buAutoNum type="arabicPeriod"/>
            </a:pPr>
            <a:r>
              <a:rPr lang="en-US" dirty="0" smtClean="0"/>
              <a:t>SQL Server 2012</a:t>
            </a:r>
          </a:p>
          <a:p>
            <a:pPr marL="342900" indent="-342900">
              <a:buAutoNum type="arabicPeriod"/>
            </a:pPr>
            <a:r>
              <a:rPr lang="en-US" dirty="0" smtClean="0"/>
              <a:t>MSMQ</a:t>
            </a:r>
          </a:p>
          <a:p>
            <a:pPr marL="342900" indent="-342900">
              <a:buAutoNum type="arabicPeriod"/>
            </a:pPr>
            <a:r>
              <a:rPr lang="en-US" dirty="0" smtClean="0"/>
              <a:t>Apache SolrCloud Zookeeper</a:t>
            </a:r>
          </a:p>
          <a:p>
            <a:pPr marL="342900" indent="-342900">
              <a:buAutoNum type="arabicPeriod"/>
            </a:pPr>
            <a:r>
              <a:rPr lang="en-US" dirty="0" smtClean="0"/>
              <a:t>Java Virtual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2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7755" y="2993923"/>
            <a:ext cx="139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Thank You!!!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31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94967" y="549960"/>
            <a:ext cx="11636477" cy="63080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4182" y="745829"/>
            <a:ext cx="8303342" cy="21234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4181" y="3023420"/>
            <a:ext cx="8303342" cy="37018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Existing Inventory Flow</a:t>
            </a:r>
          </a:p>
        </p:txBody>
      </p:sp>
      <p:sp>
        <p:nvSpPr>
          <p:cNvPr id="2" name="Rectangle 1"/>
          <p:cNvSpPr/>
          <p:nvPr/>
        </p:nvSpPr>
        <p:spPr>
          <a:xfrm>
            <a:off x="9733935" y="745829"/>
            <a:ext cx="1814052" cy="586145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Solr </a:t>
            </a:r>
            <a:r>
              <a:rPr lang="en-US" dirty="0" smtClean="0"/>
              <a:t>Indexing Server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35626" y="1637075"/>
            <a:ext cx="676951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91033" y="1814054"/>
            <a:ext cx="914400" cy="4129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B2B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9832" y="1814055"/>
            <a:ext cx="914400" cy="4129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B2C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56903" y="1843552"/>
            <a:ext cx="1268361" cy="4129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 Center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7868941" y="1803653"/>
            <a:ext cx="1828799" cy="7209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REST Service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135626" y="3533275"/>
            <a:ext cx="676951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SERVER (WCF/Middle Tier)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35626" y="5249686"/>
            <a:ext cx="3200400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Partner Web </a:t>
            </a:r>
            <a:r>
              <a:rPr lang="en-US" dirty="0" smtClean="0"/>
              <a:t>Services</a:t>
            </a:r>
          </a:p>
          <a:p>
            <a:pPr algn="ctr"/>
            <a:r>
              <a:rPr lang="en-US" sz="1200" dirty="0" smtClean="0"/>
              <a:t> </a:t>
            </a:r>
            <a:r>
              <a:rPr lang="en-US" sz="1200" dirty="0" smtClean="0"/>
              <a:t>(Inventory Availability Validation of Products on Partner Sites)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4734233" y="5235676"/>
            <a:ext cx="3134708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MSSQL Tenant DB</a:t>
            </a:r>
          </a:p>
          <a:p>
            <a:pPr algn="ctr"/>
            <a:r>
              <a:rPr lang="en-US" sz="1200" dirty="0" smtClean="0"/>
              <a:t>(Inventory Availability Validation of Negotiated Products)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34181" y="226796"/>
            <a:ext cx="3195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Block Diagram – Booking Funnel</a:t>
            </a:r>
          </a:p>
          <a:p>
            <a:endParaRPr lang="en-US" u="sng" dirty="0"/>
          </a:p>
        </p:txBody>
      </p:sp>
      <p:sp>
        <p:nvSpPr>
          <p:cNvPr id="3" name="Up-Down Arrow 2"/>
          <p:cNvSpPr/>
          <p:nvPr/>
        </p:nvSpPr>
        <p:spPr>
          <a:xfrm>
            <a:off x="2220666" y="4433664"/>
            <a:ext cx="484632" cy="802013"/>
          </a:xfrm>
          <a:prstGeom prst="up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/>
          <p:cNvSpPr/>
          <p:nvPr/>
        </p:nvSpPr>
        <p:spPr>
          <a:xfrm>
            <a:off x="5880329" y="4433663"/>
            <a:ext cx="484632" cy="802013"/>
          </a:xfrm>
          <a:prstGeom prst="up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-Down Arrow 23"/>
          <p:cNvSpPr/>
          <p:nvPr/>
        </p:nvSpPr>
        <p:spPr>
          <a:xfrm>
            <a:off x="2174357" y="2220003"/>
            <a:ext cx="484632" cy="1309880"/>
          </a:xfrm>
          <a:prstGeom prst="up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/>
          <p:cNvSpPr/>
          <p:nvPr/>
        </p:nvSpPr>
        <p:spPr>
          <a:xfrm>
            <a:off x="4043124" y="2208672"/>
            <a:ext cx="484632" cy="1321211"/>
          </a:xfrm>
          <a:prstGeom prst="up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/>
          <p:cNvSpPr/>
          <p:nvPr/>
        </p:nvSpPr>
        <p:spPr>
          <a:xfrm>
            <a:off x="5861451" y="2220009"/>
            <a:ext cx="484632" cy="1309874"/>
          </a:xfrm>
          <a:prstGeom prst="up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4181" y="1070435"/>
            <a:ext cx="837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New Booking Funnel Search Implementation(AutoComplete Feature) – Solr Integration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161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54" y="5840361"/>
            <a:ext cx="10711089" cy="87536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MSSQL DB</a:t>
            </a:r>
          </a:p>
          <a:p>
            <a:pPr algn="ctr"/>
            <a:r>
              <a:rPr lang="en-US" sz="1200" dirty="0" smtClean="0"/>
              <a:t>(Location Search)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6591869" y="2818181"/>
            <a:ext cx="4299044" cy="80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Solr Indexing Server </a:t>
            </a:r>
            <a:endParaRPr lang="en-US" dirty="0" smtClean="0"/>
          </a:p>
          <a:p>
            <a:pPr algn="ctr"/>
            <a:r>
              <a:rPr lang="en-US" sz="1200" dirty="0" smtClean="0"/>
              <a:t>(Intelligent Location Information – each location item contains latitude/longitude)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6591869" y="4369943"/>
            <a:ext cx="4299044" cy="8471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 Service</a:t>
            </a:r>
          </a:p>
          <a:p>
            <a:pPr algn="ctr"/>
            <a:r>
              <a:rPr lang="en-US" sz="1200" dirty="0" smtClean="0"/>
              <a:t>(One Time Flush and Recreate Spatial Index)</a:t>
            </a:r>
          </a:p>
        </p:txBody>
      </p:sp>
      <p:sp>
        <p:nvSpPr>
          <p:cNvPr id="7" name="Rectangle 6"/>
          <p:cNvSpPr/>
          <p:nvPr/>
        </p:nvSpPr>
        <p:spPr>
          <a:xfrm>
            <a:off x="302654" y="958860"/>
            <a:ext cx="1774210" cy="88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Site</a:t>
            </a:r>
          </a:p>
          <a:p>
            <a:pPr algn="ctr"/>
            <a:r>
              <a:rPr lang="en-US" sz="1200" dirty="0" smtClean="0"/>
              <a:t>(Perform Location Creation &amp; Updation)</a:t>
            </a:r>
            <a:endParaRPr lang="en-US" sz="1200" dirty="0"/>
          </a:p>
        </p:txBody>
      </p:sp>
      <p:sp>
        <p:nvSpPr>
          <p:cNvPr id="8" name="Down Arrow 7"/>
          <p:cNvSpPr/>
          <p:nvPr/>
        </p:nvSpPr>
        <p:spPr>
          <a:xfrm>
            <a:off x="512851" y="1841405"/>
            <a:ext cx="477672" cy="3998955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-Down Arrow 8"/>
          <p:cNvSpPr/>
          <p:nvPr/>
        </p:nvSpPr>
        <p:spPr>
          <a:xfrm>
            <a:off x="8499075" y="5217065"/>
            <a:ext cx="484632" cy="635288"/>
          </a:xfrm>
          <a:prstGeom prst="up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/>
          <p:cNvSpPr/>
          <p:nvPr/>
        </p:nvSpPr>
        <p:spPr>
          <a:xfrm>
            <a:off x="8424012" y="3611408"/>
            <a:ext cx="484632" cy="750797"/>
          </a:xfrm>
          <a:prstGeom prst="up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0523" y="2116356"/>
            <a:ext cx="1774210" cy="882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Third Party Services</a:t>
            </a:r>
          </a:p>
          <a:p>
            <a:pPr algn="ctr"/>
            <a:r>
              <a:rPr lang="en-US" sz="1200" dirty="0" smtClean="0"/>
              <a:t>(Perform Location Creation &amp; Updation)</a:t>
            </a:r>
            <a:endParaRPr lang="en-US" sz="1200" dirty="0"/>
          </a:p>
        </p:txBody>
      </p:sp>
      <p:sp>
        <p:nvSpPr>
          <p:cNvPr id="12" name="Down Arrow 11"/>
          <p:cNvSpPr/>
          <p:nvPr/>
        </p:nvSpPr>
        <p:spPr>
          <a:xfrm>
            <a:off x="1556302" y="2998902"/>
            <a:ext cx="477672" cy="2841458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91869" y="958860"/>
            <a:ext cx="1119410" cy="914400"/>
          </a:xfrm>
          <a:prstGeom prst="rect">
            <a:avLst/>
          </a:prstGeom>
          <a:solidFill>
            <a:srgbClr val="FEDE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B2B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030591" y="958860"/>
            <a:ext cx="1246143" cy="914400"/>
          </a:xfrm>
          <a:prstGeom prst="rect">
            <a:avLst/>
          </a:prstGeom>
          <a:solidFill>
            <a:srgbClr val="FEDE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B2C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607283" y="957303"/>
            <a:ext cx="1283629" cy="914400"/>
          </a:xfrm>
          <a:prstGeom prst="rect">
            <a:avLst/>
          </a:prstGeom>
          <a:solidFill>
            <a:srgbClr val="FEDE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 Center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Up-Down Arrow 16"/>
          <p:cNvSpPr/>
          <p:nvPr/>
        </p:nvSpPr>
        <p:spPr>
          <a:xfrm>
            <a:off x="6808555" y="1871703"/>
            <a:ext cx="484632" cy="946477"/>
          </a:xfrm>
          <a:prstGeom prst="up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/>
          <p:cNvSpPr/>
          <p:nvPr/>
        </p:nvSpPr>
        <p:spPr>
          <a:xfrm>
            <a:off x="8424012" y="1846455"/>
            <a:ext cx="484632" cy="946477"/>
          </a:xfrm>
          <a:prstGeom prst="up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/>
          <p:cNvSpPr/>
          <p:nvPr/>
        </p:nvSpPr>
        <p:spPr>
          <a:xfrm>
            <a:off x="9924663" y="1879441"/>
            <a:ext cx="484632" cy="946477"/>
          </a:xfrm>
          <a:prstGeom prst="up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5690" y="471948"/>
            <a:ext cx="364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Block Diagram – Search &amp; Index Flow</a:t>
            </a:r>
            <a:endParaRPr lang="en-US" u="sng" dirty="0"/>
          </a:p>
        </p:txBody>
      </p:sp>
      <p:sp>
        <p:nvSpPr>
          <p:cNvPr id="2" name="Rectangle 1"/>
          <p:cNvSpPr/>
          <p:nvPr/>
        </p:nvSpPr>
        <p:spPr>
          <a:xfrm>
            <a:off x="3380381" y="884183"/>
            <a:ext cx="998104" cy="27272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MSMQ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45384" y="2698956"/>
            <a:ext cx="1294441" cy="91245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 Service</a:t>
            </a:r>
          </a:p>
          <a:p>
            <a:pPr algn="ctr"/>
            <a:r>
              <a:rPr lang="en-US" sz="900" dirty="0"/>
              <a:t>(Near Real Time Synchronization Between </a:t>
            </a:r>
            <a:r>
              <a:rPr lang="en-US" sz="900" dirty="0" smtClean="0"/>
              <a:t>Apache Solr </a:t>
            </a:r>
            <a:r>
              <a:rPr lang="en-US" sz="900" dirty="0"/>
              <a:t>Cache &amp; MSSQL DB)</a:t>
            </a:r>
          </a:p>
          <a:p>
            <a:pPr algn="ctr"/>
            <a:endParaRPr lang="en-US" sz="900" dirty="0"/>
          </a:p>
        </p:txBody>
      </p:sp>
      <p:sp>
        <p:nvSpPr>
          <p:cNvPr id="25" name="Down Arrow 24"/>
          <p:cNvSpPr/>
          <p:nvPr/>
        </p:nvSpPr>
        <p:spPr>
          <a:xfrm>
            <a:off x="5353665" y="3611408"/>
            <a:ext cx="530941" cy="221696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2763329" y="2352679"/>
            <a:ext cx="645588" cy="48463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2076081" y="1222260"/>
            <a:ext cx="1304299" cy="48463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4378485" y="2972478"/>
            <a:ext cx="466899" cy="48463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6154575" y="3022711"/>
            <a:ext cx="452150" cy="48463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40315" y="2194726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Search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8797113" y="2181835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Search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10364402" y="2194726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Search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8851952" y="3894999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CRUD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9035322" y="5433201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Read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2396176" y="133236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CRUD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2804604" y="2471884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CRUD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4372821" y="3091683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CRUD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6081791" y="3141916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CRUD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5009780" y="4510552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CRUD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1982941" y="438744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CRUD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905074" y="438744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CRUD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5854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2180" y="154475"/>
            <a:ext cx="1104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Data Model (Common Collection/ Tenant Specific) – Location </a:t>
            </a:r>
            <a:r>
              <a:rPr lang="en-US" u="sng" dirty="0"/>
              <a:t>Search </a:t>
            </a:r>
            <a:r>
              <a:rPr lang="en-US" u="sng" dirty="0" smtClean="0"/>
              <a:t>Entity (Complete Universe/Location Data store)</a:t>
            </a:r>
            <a:endParaRPr lang="en-US" u="sng" dirty="0"/>
          </a:p>
        </p:txBody>
      </p:sp>
      <p:sp>
        <p:nvSpPr>
          <p:cNvPr id="3" name="Rectangle 2"/>
          <p:cNvSpPr/>
          <p:nvPr/>
        </p:nvSpPr>
        <p:spPr>
          <a:xfrm>
            <a:off x="5195378" y="3329361"/>
            <a:ext cx="283169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LocationSearch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379840" y="965331"/>
            <a:ext cx="2300749" cy="88490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3" idx="0"/>
            <a:endCxn id="4" idx="5"/>
          </p:cNvCxnSpPr>
          <p:nvPr/>
        </p:nvCxnSpPr>
        <p:spPr>
          <a:xfrm flipH="1" flipV="1">
            <a:off x="5343652" y="1720643"/>
            <a:ext cx="1267571" cy="1608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0"/>
            <a:endCxn id="32" idx="4"/>
          </p:cNvCxnSpPr>
          <p:nvPr/>
        </p:nvCxnSpPr>
        <p:spPr>
          <a:xfrm flipV="1">
            <a:off x="6611223" y="2979545"/>
            <a:ext cx="2271912" cy="349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31767" y="965331"/>
            <a:ext cx="2492478" cy="88490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LSLatitude</a:t>
            </a:r>
          </a:p>
        </p:txBody>
      </p:sp>
      <p:cxnSp>
        <p:nvCxnSpPr>
          <p:cNvPr id="24" name="Straight Connector 23"/>
          <p:cNvCxnSpPr>
            <a:stCxn id="25" idx="4"/>
            <a:endCxn id="32" idx="0"/>
          </p:cNvCxnSpPr>
          <p:nvPr/>
        </p:nvCxnSpPr>
        <p:spPr>
          <a:xfrm flipH="1">
            <a:off x="8883135" y="1769876"/>
            <a:ext cx="1368441" cy="295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8895477" y="884973"/>
            <a:ext cx="2712197" cy="88490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LSLongitude</a:t>
            </a:r>
          </a:p>
        </p:txBody>
      </p:sp>
      <p:sp>
        <p:nvSpPr>
          <p:cNvPr id="27" name="Oval 26"/>
          <p:cNvSpPr/>
          <p:nvPr/>
        </p:nvSpPr>
        <p:spPr>
          <a:xfrm>
            <a:off x="4725252" y="5887868"/>
            <a:ext cx="2809568" cy="88490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LSType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stCxn id="27" idx="0"/>
            <a:endCxn id="3" idx="2"/>
          </p:cNvCxnSpPr>
          <p:nvPr/>
        </p:nvCxnSpPr>
        <p:spPr>
          <a:xfrm flipV="1">
            <a:off x="6130036" y="4243761"/>
            <a:ext cx="481187" cy="1644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33150" y="2538697"/>
            <a:ext cx="2325916" cy="88490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SiteID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4925" y="3274814"/>
            <a:ext cx="2388774" cy="97741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LSSubType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>
            <a:stCxn id="3" idx="3"/>
            <a:endCxn id="30" idx="2"/>
          </p:cNvCxnSpPr>
          <p:nvPr/>
        </p:nvCxnSpPr>
        <p:spPr>
          <a:xfrm flipV="1">
            <a:off x="8027068" y="3763520"/>
            <a:ext cx="1257857" cy="23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936780" y="2065145"/>
            <a:ext cx="189271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LSGeometry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>
            <a:stCxn id="32" idx="0"/>
            <a:endCxn id="22" idx="4"/>
          </p:cNvCxnSpPr>
          <p:nvPr/>
        </p:nvCxnSpPr>
        <p:spPr>
          <a:xfrm flipH="1" flipV="1">
            <a:off x="7478006" y="1850234"/>
            <a:ext cx="1405129" cy="214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533150" y="1263443"/>
            <a:ext cx="2355551" cy="9144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TenantID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/>
          <p:cNvCxnSpPr>
            <a:stCxn id="3" idx="0"/>
            <a:endCxn id="86" idx="5"/>
          </p:cNvCxnSpPr>
          <p:nvPr/>
        </p:nvCxnSpPr>
        <p:spPr>
          <a:xfrm flipH="1" flipV="1">
            <a:off x="2543739" y="2043932"/>
            <a:ext cx="4067484" cy="1285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" idx="1"/>
            <a:endCxn id="33" idx="6"/>
          </p:cNvCxnSpPr>
          <p:nvPr/>
        </p:nvCxnSpPr>
        <p:spPr>
          <a:xfrm flipH="1" flipV="1">
            <a:off x="2859066" y="2981149"/>
            <a:ext cx="2336312" cy="805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 flipH="1">
            <a:off x="1176400" y="5147269"/>
            <a:ext cx="2305963" cy="86110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ProductCode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5" name="Straight Connector 104"/>
          <p:cNvCxnSpPr>
            <a:stCxn id="3" idx="2"/>
            <a:endCxn id="104" idx="2"/>
          </p:cNvCxnSpPr>
          <p:nvPr/>
        </p:nvCxnSpPr>
        <p:spPr>
          <a:xfrm flipH="1">
            <a:off x="3482363" y="4243761"/>
            <a:ext cx="3128860" cy="1334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555224" y="3926536"/>
            <a:ext cx="2303842" cy="79724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LSID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5" idx="7"/>
            <a:endCxn id="3" idx="1"/>
          </p:cNvCxnSpPr>
          <p:nvPr/>
        </p:nvCxnSpPr>
        <p:spPr>
          <a:xfrm flipV="1">
            <a:off x="2521676" y="3786561"/>
            <a:ext cx="2673702" cy="256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69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971" y="946970"/>
            <a:ext cx="115774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Business Rules</a:t>
            </a:r>
          </a:p>
          <a:p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Location Search Key(LSID) – should be a unique key for each and every location search entity.</a:t>
            </a:r>
          </a:p>
          <a:p>
            <a:pPr marL="228600" indent="-228600">
              <a:buAutoNum type="arabicPeriod"/>
            </a:pPr>
            <a:r>
              <a:rPr lang="en-US" dirty="0" smtClean="0"/>
              <a:t>Location Name (LSName) – can be product name, landmark, city/area or airport. Based on the location type, any one of these columns will contain values.</a:t>
            </a:r>
          </a:p>
          <a:p>
            <a:pPr marL="228600" indent="-228600">
              <a:buAutoNum type="arabicPeriod"/>
            </a:pPr>
            <a:r>
              <a:rPr lang="en-US" dirty="0" smtClean="0"/>
              <a:t>Location Type(LSType) – can be one of these four values Hotel, Landmark, City/Area or Airport.</a:t>
            </a:r>
          </a:p>
          <a:p>
            <a:pPr marL="228600" indent="-228600">
              <a:buAutoNum type="arabicPeriod"/>
            </a:pPr>
            <a:r>
              <a:rPr lang="en-US" dirty="0" smtClean="0"/>
              <a:t>Location Sub Type(LSSubType) – can be specific/limited to “hotel” Location Type. It can be either Partner or Negotiated Product.</a:t>
            </a:r>
          </a:p>
          <a:p>
            <a:pPr marL="228600" indent="-228600">
              <a:buAutoNum type="arabicPeriod"/>
            </a:pPr>
            <a:r>
              <a:rPr lang="en-US" dirty="0" smtClean="0"/>
              <a:t>ProductCode– this id is unique for each and every Hotel. This id should be passed to the Partner API / Searched in the Tenant Database for Product Id.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Tenant ID &amp; Site ID – can be used in the search key to perform additional logic to restrict results based on individual tenant and micro site to support multi-tenant architecture.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4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538" y="255017"/>
            <a:ext cx="795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Data Model – Apache Solr  Index Creation for Common Collection Implementation</a:t>
            </a:r>
            <a:endParaRPr lang="en-US" b="1" u="sng" dirty="0"/>
          </a:p>
        </p:txBody>
      </p:sp>
      <p:sp>
        <p:nvSpPr>
          <p:cNvPr id="3" name="Rectangle 2"/>
          <p:cNvSpPr/>
          <p:nvPr/>
        </p:nvSpPr>
        <p:spPr>
          <a:xfrm>
            <a:off x="5092139" y="3152381"/>
            <a:ext cx="283169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LocationSearch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9147765" y="3507522"/>
            <a:ext cx="2300749" cy="88490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3" idx="3"/>
            <a:endCxn id="4" idx="1"/>
          </p:cNvCxnSpPr>
          <p:nvPr/>
        </p:nvCxnSpPr>
        <p:spPr>
          <a:xfrm>
            <a:off x="7923829" y="3609581"/>
            <a:ext cx="1560873" cy="27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15" idx="4"/>
          </p:cNvCxnSpPr>
          <p:nvPr/>
        </p:nvCxnSpPr>
        <p:spPr>
          <a:xfrm flipV="1">
            <a:off x="6507984" y="2815134"/>
            <a:ext cx="2284254" cy="337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128528" y="788351"/>
            <a:ext cx="2492478" cy="88490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LSLatitude</a:t>
            </a:r>
          </a:p>
        </p:txBody>
      </p:sp>
      <p:cxnSp>
        <p:nvCxnSpPr>
          <p:cNvPr id="8" name="Straight Connector 7"/>
          <p:cNvCxnSpPr>
            <a:stCxn id="9" idx="4"/>
            <a:endCxn id="15" idx="0"/>
          </p:cNvCxnSpPr>
          <p:nvPr/>
        </p:nvCxnSpPr>
        <p:spPr>
          <a:xfrm flipH="1">
            <a:off x="8792238" y="1592896"/>
            <a:ext cx="1356099" cy="307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792238" y="707993"/>
            <a:ext cx="2712197" cy="88490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LSLongitude</a:t>
            </a:r>
          </a:p>
        </p:txBody>
      </p:sp>
      <p:sp>
        <p:nvSpPr>
          <p:cNvPr id="10" name="Oval 9"/>
          <p:cNvSpPr/>
          <p:nvPr/>
        </p:nvSpPr>
        <p:spPr>
          <a:xfrm>
            <a:off x="4469414" y="5592901"/>
            <a:ext cx="2809568" cy="88490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LSType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10" idx="0"/>
            <a:endCxn id="3" idx="2"/>
          </p:cNvCxnSpPr>
          <p:nvPr/>
        </p:nvCxnSpPr>
        <p:spPr>
          <a:xfrm flipV="1">
            <a:off x="5874198" y="4066781"/>
            <a:ext cx="633786" cy="1526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269729" y="5537170"/>
            <a:ext cx="2388774" cy="97741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LSSubType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3" idx="2"/>
            <a:endCxn id="13" idx="0"/>
          </p:cNvCxnSpPr>
          <p:nvPr/>
        </p:nvCxnSpPr>
        <p:spPr>
          <a:xfrm>
            <a:off x="6507984" y="4066781"/>
            <a:ext cx="2956132" cy="1470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845883" y="1900734"/>
            <a:ext cx="189271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LSGeometry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5" idx="0"/>
            <a:endCxn id="7" idx="4"/>
          </p:cNvCxnSpPr>
          <p:nvPr/>
        </p:nvCxnSpPr>
        <p:spPr>
          <a:xfrm flipH="1" flipV="1">
            <a:off x="7374767" y="1673254"/>
            <a:ext cx="1417471" cy="227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 flipH="1">
            <a:off x="928454" y="4570073"/>
            <a:ext cx="2305963" cy="86110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ProductCode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3" idx="2"/>
            <a:endCxn id="20" idx="2"/>
          </p:cNvCxnSpPr>
          <p:nvPr/>
        </p:nvCxnSpPr>
        <p:spPr>
          <a:xfrm flipH="1">
            <a:off x="3234417" y="4066781"/>
            <a:ext cx="3273567" cy="933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928454" y="3152732"/>
            <a:ext cx="2303842" cy="79724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LSID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>
            <a:stCxn id="22" idx="7"/>
            <a:endCxn id="3" idx="1"/>
          </p:cNvCxnSpPr>
          <p:nvPr/>
        </p:nvCxnSpPr>
        <p:spPr>
          <a:xfrm>
            <a:off x="2894906" y="3269485"/>
            <a:ext cx="2197233" cy="340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27701" y="664407"/>
            <a:ext cx="2516516" cy="107264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85512" y="1910739"/>
            <a:ext cx="2516516" cy="107264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11712" y="2019041"/>
            <a:ext cx="2325916" cy="88490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SiteID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11712" y="743787"/>
            <a:ext cx="2355551" cy="9144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TenantID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>
            <a:stCxn id="3" idx="0"/>
            <a:endCxn id="27" idx="5"/>
          </p:cNvCxnSpPr>
          <p:nvPr/>
        </p:nvCxnSpPr>
        <p:spPr>
          <a:xfrm flipH="1" flipV="1">
            <a:off x="2422301" y="1524276"/>
            <a:ext cx="4085683" cy="162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26" idx="6"/>
          </p:cNvCxnSpPr>
          <p:nvPr/>
        </p:nvCxnSpPr>
        <p:spPr>
          <a:xfrm flipH="1" flipV="1">
            <a:off x="2737628" y="2461493"/>
            <a:ext cx="2336312" cy="805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53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538" y="255017"/>
            <a:ext cx="851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Data Model – Apache Solr  Index Creation for Tenant Specific Collection Implementation</a:t>
            </a:r>
            <a:endParaRPr lang="en-US" b="1" u="sng" dirty="0"/>
          </a:p>
        </p:txBody>
      </p:sp>
      <p:sp>
        <p:nvSpPr>
          <p:cNvPr id="3" name="Rectangle 2"/>
          <p:cNvSpPr/>
          <p:nvPr/>
        </p:nvSpPr>
        <p:spPr>
          <a:xfrm>
            <a:off x="5092139" y="3152381"/>
            <a:ext cx="283169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LocationSearch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9508128" y="3400620"/>
            <a:ext cx="2300749" cy="88490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3" idx="3"/>
            <a:endCxn id="4" idx="5"/>
          </p:cNvCxnSpPr>
          <p:nvPr/>
        </p:nvCxnSpPr>
        <p:spPr>
          <a:xfrm>
            <a:off x="7923829" y="3609581"/>
            <a:ext cx="3548111" cy="54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14" idx="4"/>
          </p:cNvCxnSpPr>
          <p:nvPr/>
        </p:nvCxnSpPr>
        <p:spPr>
          <a:xfrm flipV="1">
            <a:off x="6507984" y="2815134"/>
            <a:ext cx="2284254" cy="337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128528" y="788351"/>
            <a:ext cx="2492478" cy="88490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LSLatitude</a:t>
            </a:r>
          </a:p>
        </p:txBody>
      </p:sp>
      <p:cxnSp>
        <p:nvCxnSpPr>
          <p:cNvPr id="8" name="Straight Connector 7"/>
          <p:cNvCxnSpPr>
            <a:stCxn id="9" idx="4"/>
            <a:endCxn id="14" idx="0"/>
          </p:cNvCxnSpPr>
          <p:nvPr/>
        </p:nvCxnSpPr>
        <p:spPr>
          <a:xfrm flipH="1">
            <a:off x="8792238" y="1592896"/>
            <a:ext cx="1356099" cy="307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792238" y="707993"/>
            <a:ext cx="2712197" cy="88490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LSLongitude</a:t>
            </a:r>
          </a:p>
        </p:txBody>
      </p:sp>
      <p:sp>
        <p:nvSpPr>
          <p:cNvPr id="10" name="Oval 9"/>
          <p:cNvSpPr/>
          <p:nvPr/>
        </p:nvSpPr>
        <p:spPr>
          <a:xfrm>
            <a:off x="4469414" y="5592901"/>
            <a:ext cx="2809568" cy="88490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LSType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10" idx="0"/>
            <a:endCxn id="3" idx="2"/>
          </p:cNvCxnSpPr>
          <p:nvPr/>
        </p:nvCxnSpPr>
        <p:spPr>
          <a:xfrm flipV="1">
            <a:off x="5874198" y="4066781"/>
            <a:ext cx="633786" cy="1526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269729" y="5537170"/>
            <a:ext cx="2388774" cy="97741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LSSubType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3" idx="2"/>
            <a:endCxn id="12" idx="0"/>
          </p:cNvCxnSpPr>
          <p:nvPr/>
        </p:nvCxnSpPr>
        <p:spPr>
          <a:xfrm>
            <a:off x="6507984" y="4066781"/>
            <a:ext cx="2956132" cy="1470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845883" y="1900734"/>
            <a:ext cx="189271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LSGeometry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4" idx="0"/>
            <a:endCxn id="7" idx="4"/>
          </p:cNvCxnSpPr>
          <p:nvPr/>
        </p:nvCxnSpPr>
        <p:spPr>
          <a:xfrm flipH="1" flipV="1">
            <a:off x="7374767" y="1673254"/>
            <a:ext cx="1417471" cy="227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 flipH="1">
            <a:off x="928454" y="4570073"/>
            <a:ext cx="2305963" cy="86110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ProductCode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3" idx="2"/>
            <a:endCxn id="16" idx="2"/>
          </p:cNvCxnSpPr>
          <p:nvPr/>
        </p:nvCxnSpPr>
        <p:spPr>
          <a:xfrm flipH="1">
            <a:off x="3234417" y="4066781"/>
            <a:ext cx="3273567" cy="933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28454" y="3152732"/>
            <a:ext cx="2303842" cy="79724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LSID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8" idx="7"/>
            <a:endCxn id="3" idx="1"/>
          </p:cNvCxnSpPr>
          <p:nvPr/>
        </p:nvCxnSpPr>
        <p:spPr>
          <a:xfrm>
            <a:off x="2894906" y="3269485"/>
            <a:ext cx="2197233" cy="340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77625" y="1101805"/>
            <a:ext cx="2516516" cy="107264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03825" y="1210107"/>
            <a:ext cx="2325916" cy="88490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SiteID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endCxn id="22" idx="6"/>
          </p:cNvCxnSpPr>
          <p:nvPr/>
        </p:nvCxnSpPr>
        <p:spPr>
          <a:xfrm flipH="1" flipV="1">
            <a:off x="3029741" y="1652559"/>
            <a:ext cx="2468135" cy="1482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63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187" y="516194"/>
            <a:ext cx="269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NOSQL – Search Key/Value</a:t>
            </a:r>
            <a:endParaRPr lang="en-US" u="sng" dirty="0"/>
          </a:p>
        </p:txBody>
      </p:sp>
      <p:sp>
        <p:nvSpPr>
          <p:cNvPr id="3" name="Rectangle 2"/>
          <p:cNvSpPr/>
          <p:nvPr/>
        </p:nvSpPr>
        <p:spPr>
          <a:xfrm>
            <a:off x="1091381" y="1460090"/>
            <a:ext cx="2802193" cy="50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93574" y="1460090"/>
            <a:ext cx="8008374" cy="5014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2007845" y="1961534"/>
            <a:ext cx="484632" cy="2610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77314" y="4571688"/>
            <a:ext cx="296395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(LocationGeometry,Distance)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34231" y="4572000"/>
            <a:ext cx="1622322" cy="14453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Related Products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7721813" y="1961533"/>
            <a:ext cx="484632" cy="261046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56553" y="4572000"/>
            <a:ext cx="1622322" cy="14453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Related Landmarks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78875" y="4572000"/>
            <a:ext cx="1622322" cy="14453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Related </a:t>
            </a:r>
          </a:p>
          <a:p>
            <a:pPr algn="ctr"/>
            <a:r>
              <a:rPr lang="en-US" dirty="0" smtClean="0"/>
              <a:t>Airports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601197" y="4572000"/>
            <a:ext cx="1622322" cy="14453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Related City/Ares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864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987" y="-88490"/>
            <a:ext cx="8798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Apache Solr Collection Distribution in AWS Machine to support Multi Tenants and Micro site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10" y="437083"/>
            <a:ext cx="11061290" cy="626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8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1542</Words>
  <Application>Microsoft Office PowerPoint</Application>
  <PresentationFormat>Widescreen</PresentationFormat>
  <Paragraphs>206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Booking Funnel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Santhosh Kumar</dc:creator>
  <cp:lastModifiedBy>Santhosh Kumar</cp:lastModifiedBy>
  <cp:revision>174</cp:revision>
  <dcterms:created xsi:type="dcterms:W3CDTF">2014-11-19T05:22:55Z</dcterms:created>
  <dcterms:modified xsi:type="dcterms:W3CDTF">2014-12-03T07:16:03Z</dcterms:modified>
</cp:coreProperties>
</file>