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57" r:id="rId3"/>
    <p:sldId id="387" r:id="rId4"/>
    <p:sldId id="415" r:id="rId5"/>
    <p:sldId id="416" r:id="rId6"/>
    <p:sldId id="396" r:id="rId7"/>
    <p:sldId id="397" r:id="rId8"/>
    <p:sldId id="398" r:id="rId9"/>
    <p:sldId id="399" r:id="rId10"/>
    <p:sldId id="400" r:id="rId11"/>
    <p:sldId id="401" r:id="rId12"/>
    <p:sldId id="404" r:id="rId13"/>
    <p:sldId id="405" r:id="rId14"/>
    <p:sldId id="406" r:id="rId15"/>
    <p:sldId id="407" r:id="rId16"/>
    <p:sldId id="413" r:id="rId17"/>
    <p:sldId id="408" r:id="rId18"/>
    <p:sldId id="409" r:id="rId19"/>
    <p:sldId id="410" r:id="rId20"/>
    <p:sldId id="414" r:id="rId21"/>
    <p:sldId id="411" r:id="rId22"/>
    <p:sldId id="41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0277-E6C3-483F-9FD4-2CF3DE2640A8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C4B0-E83E-4D41-B3CC-3CFC287D49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Electrical Science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Dr. </a:t>
            </a:r>
            <a:r>
              <a:rPr lang="en-GB" dirty="0" err="1" smtClean="0"/>
              <a:t>Navneet</a:t>
            </a:r>
            <a:r>
              <a:rPr lang="en-GB" dirty="0" smtClean="0"/>
              <a:t> Gupta</a:t>
            </a:r>
          </a:p>
          <a:p>
            <a:pPr lvl="0"/>
            <a:r>
              <a:rPr lang="en-GB" dirty="0" smtClean="0"/>
              <a:t>Department of Electrical and Electronics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Lecture -1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Warehousing</a:t>
            </a:r>
            <a:br>
              <a:rPr lang="en-US" dirty="0" smtClean="0"/>
            </a:br>
            <a:r>
              <a:rPr lang="en-US" dirty="0" smtClean="0"/>
              <a:t>SS ZG515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PC Reddy</a:t>
            </a:r>
          </a:p>
          <a:p>
            <a:r>
              <a:rPr lang="en-US" dirty="0" smtClean="0"/>
              <a:t>Guest Faculty – WILP, BITS Pilani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B-Tree Index</a:t>
            </a:r>
          </a:p>
        </p:txBody>
      </p:sp>
      <p:pic>
        <p:nvPicPr>
          <p:cNvPr id="5" name="Picture 4" descr="18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630" b="9471"/>
          <a:stretch>
            <a:fillRect/>
          </a:stretch>
        </p:blipFill>
        <p:spPr>
          <a:xfrm>
            <a:off x="381000" y="1371601"/>
            <a:ext cx="82296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3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Bitmapped Index</a:t>
            </a:r>
          </a:p>
        </p:txBody>
      </p:sp>
      <p:pic>
        <p:nvPicPr>
          <p:cNvPr id="5" name="Picture 4" descr="18-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7408" b="7744"/>
          <a:stretch>
            <a:fillRect/>
          </a:stretch>
        </p:blipFill>
        <p:spPr>
          <a:xfrm>
            <a:off x="381000" y="1371600"/>
            <a:ext cx="815340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3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Indexing the Fact Table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47800"/>
            <a:ext cx="8458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dirty="0" smtClean="0"/>
              <a:t>If the DBMS does not create an index for the primary key, create one using B-tree indexing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 the concatenated primary key, place the primary keys of frequently accessed dimension tables in the top order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 indexes for combinations of dimension table primary keys based on query performance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Do not overlook indexing metric columns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Bitmapped indexing does not apply to fact tables; there is hardly any low-selectivity columns ????</a:t>
            </a:r>
          </a:p>
        </p:txBody>
      </p:sp>
    </p:spTree>
    <p:extLst>
      <p:ext uri="{BB962C8B-B14F-4D97-AF65-F5344CB8AC3E}">
        <p14:creationId xmlns:p14="http://schemas.microsoft.com/office/powerpoint/2010/main" val="119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Indexing Dimension </a:t>
            </a:r>
            <a:r>
              <a:rPr lang="en-US" dirty="0"/>
              <a:t>Tables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100" y="14478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 a unique B-tree index on the single-column primary key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Index any column that is used frequently to constrain queries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 index for combination of columns that are used frequently together in queries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Index every column likely to be used in a join operation</a:t>
            </a:r>
          </a:p>
        </p:txBody>
      </p:sp>
    </p:spTree>
    <p:extLst>
      <p:ext uri="{BB962C8B-B14F-4D97-AF65-F5344CB8AC3E}">
        <p14:creationId xmlns:p14="http://schemas.microsoft.com/office/powerpoint/2010/main" val="119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Hash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7487" y="1524000"/>
            <a:ext cx="8396287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In contrast to B-tree indexing, hash based indexes do not (typically) keep index values in sorted order.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Index entry is located by hashing index value.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Index entries keep in hash organized tables rather than B-tree structures.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Index entry contains ROWID values for each row corresponding to the index value.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000" b="1" dirty="0" smtClean="0"/>
              <a:t>ROWIDs kept in sorted order to facilitate maximum I/O performance.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9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4478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Primary index for a table in Teradata is a specification of its partitioning column(s).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Primary index may be defined as unique (UPI) or non-unique (NUPI).</a:t>
            </a:r>
          </a:p>
          <a:p>
            <a:pPr marL="920750" lvl="1" indent="-457200" defTabSz="930275">
              <a:buFont typeface="Wingdings" pitchFamily="2" charset="2"/>
              <a:buChar char="q"/>
            </a:pPr>
            <a:r>
              <a:rPr lang="en-US" sz="3200" dirty="0" smtClean="0"/>
              <a:t>Automatic enforcement of uniqueness when UPI is specified.</a:t>
            </a:r>
            <a:endParaRPr lang="en-US" dirty="0" smtClean="0"/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Primary index provides an implicit access path to any row just by knowing its value.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Only one primary index per table.</a:t>
            </a:r>
          </a:p>
        </p:txBody>
      </p:sp>
    </p:spTree>
    <p:extLst>
      <p:ext uri="{BB962C8B-B14F-4D97-AF65-F5344CB8AC3E}">
        <p14:creationId xmlns:p14="http://schemas.microsoft.com/office/powerpoint/2010/main" val="119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600200"/>
            <a:ext cx="8915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Primary index selection criteria: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Common join and retrieval key.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Distributes rows evenly across database partitions.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Less than ten thousand rows per PI value when non-unique.</a:t>
            </a:r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0513" y="15240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b="1" u="sng" smtClean="0"/>
              <a:t>Trick question:</a:t>
            </a:r>
            <a:r>
              <a:rPr lang="en-US" smtClean="0"/>
              <a:t>  What should be the primary index of the transaction table for a large financial services firm?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create table tx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(tx_id decimal (15,0)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,account_id decimal (10,0)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,tx_amt decimal (15,2)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,tx_dt date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,tx_cd char (2) NOT NULL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....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) primary index (???);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/>
              <a:t>Answer:</a:t>
            </a:r>
            <a:r>
              <a:rPr lang="en-US" sz="2800" smtClean="0"/>
              <a:t>  ????.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447800"/>
            <a:ext cx="8458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Almost all joins and retrievals will come in through the account _id foreign key.</a:t>
            </a:r>
          </a:p>
          <a:p>
            <a:pPr marL="920750" lvl="1" indent="-457200" defTabSz="930275">
              <a:buFont typeface="Wingdings" pitchFamily="2" charset="2"/>
              <a:buChar char="§"/>
            </a:pPr>
            <a:r>
              <a:rPr lang="en-US" sz="3200" dirty="0" smtClean="0"/>
              <a:t>Want </a:t>
            </a:r>
            <a:r>
              <a:rPr lang="en-US" sz="3200" dirty="0" err="1" smtClean="0"/>
              <a:t>account_id</a:t>
            </a:r>
            <a:r>
              <a:rPr lang="en-US" sz="3200" dirty="0" smtClean="0"/>
              <a:t> as NUPI.</a:t>
            </a:r>
            <a:endParaRPr lang="en-US" dirty="0" smtClean="0"/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if accounts have very large numbers of transactions (e.g., an institutional account could easily have 10,000+ transactions).</a:t>
            </a:r>
          </a:p>
          <a:p>
            <a:pPr marL="920750" lvl="1" indent="-457200" defTabSz="930275">
              <a:buFont typeface="Wingdings" pitchFamily="2" charset="2"/>
              <a:buChar char="§"/>
            </a:pPr>
            <a:r>
              <a:rPr lang="en-US" sz="3200" dirty="0" smtClean="0"/>
              <a:t>Want </a:t>
            </a:r>
            <a:r>
              <a:rPr lang="en-US" sz="3200" dirty="0" err="1" smtClean="0"/>
              <a:t>tx_id</a:t>
            </a:r>
            <a:r>
              <a:rPr lang="en-US" sz="3200" dirty="0" smtClean="0"/>
              <a:t> as UPI for good data distribution.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447800"/>
            <a:ext cx="8189913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Joins and access via primary index are </a:t>
            </a:r>
            <a:r>
              <a:rPr lang="en-US" sz="3000" i="1" dirty="0" smtClean="0"/>
              <a:t>very</a:t>
            </a:r>
            <a:r>
              <a:rPr lang="en-US" sz="3000" dirty="0" smtClean="0"/>
              <a:t> efficient due to Teradata’s sophisticated row hashing algorithms that allow going directly to the data block containing the desired row.</a:t>
            </a:r>
          </a:p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Single I/O operation for accessing a data row via UPI.</a:t>
            </a:r>
          </a:p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Single I/O operation for accessing a data row via NUPI whenever all rows with the same PI value fit into a single block.</a:t>
            </a:r>
          </a:p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Single VAMP operation for indexed retrieval.</a:t>
            </a:r>
          </a:p>
          <a:p>
            <a:pPr marL="457200" indent="-457200" defTabSz="930275">
              <a:lnSpc>
                <a:spcPct val="80000"/>
              </a:lnSpc>
              <a:buFont typeface="Arial" pitchFamily="34" charset="0"/>
              <a:buChar char="•"/>
            </a:pPr>
            <a:r>
              <a:rPr lang="en-US" sz="3000" dirty="0" smtClean="0"/>
              <a:t>No spool space required.</a:t>
            </a:r>
          </a:p>
          <a:p>
            <a:pPr marL="290513" indent="-290513" defTabSz="930275">
              <a:lnSpc>
                <a:spcPct val="80000"/>
              </a:lnSpc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algn="ctr"/>
            <a:r>
              <a:rPr lang="en-US" dirty="0" smtClean="0"/>
              <a:t>Data Warehousing – Lecture 10-11</a:t>
            </a:r>
          </a:p>
          <a:p>
            <a:pPr lvl="0" algn="ctr"/>
            <a:r>
              <a:rPr lang="en-US" dirty="0" smtClean="0"/>
              <a:t>Physical DW design</a:t>
            </a:r>
          </a:p>
          <a:p>
            <a:pPr lvl="0" algn="ctr"/>
            <a:r>
              <a:rPr lang="en-US" dirty="0" smtClean="0"/>
              <a:t>Index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Primary Indexing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9100" y="1447800"/>
            <a:ext cx="8458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930275">
              <a:buFont typeface="Wingdings" pitchFamily="2" charset="2"/>
              <a:buNone/>
            </a:pPr>
            <a:r>
              <a:rPr lang="en-US" sz="3400" dirty="0" smtClean="0"/>
              <a:t>Primary index is free!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No storage cost.</a:t>
            </a:r>
          </a:p>
          <a:p>
            <a:pPr marL="457200" indent="-457200" defTabSz="930275">
              <a:buFont typeface="Arial" pitchFamily="34" charset="0"/>
              <a:buChar char="•"/>
            </a:pPr>
            <a:r>
              <a:rPr lang="en-US" sz="3400" dirty="0" smtClean="0"/>
              <a:t>No index build required.</a:t>
            </a:r>
          </a:p>
          <a:p>
            <a:pPr marL="290513" indent="-290513" defTabSz="930275"/>
            <a:endParaRPr lang="en-US" sz="3400" dirty="0" smtClean="0"/>
          </a:p>
          <a:p>
            <a:pPr marL="290513" indent="-290513" defTabSz="930275">
              <a:buFont typeface="Wingdings" pitchFamily="2" charset="2"/>
              <a:buNone/>
            </a:pPr>
            <a:r>
              <a:rPr lang="en-US" sz="3400" dirty="0" smtClean="0"/>
              <a:t>This is a direct result of the underlying </a:t>
            </a:r>
            <a:r>
              <a:rPr lang="en-US" sz="3400" i="1" dirty="0" smtClean="0"/>
              <a:t>hash-based</a:t>
            </a:r>
            <a:r>
              <a:rPr lang="en-US" sz="3400" dirty="0" smtClean="0"/>
              <a:t> file system implementation.</a:t>
            </a:r>
          </a:p>
          <a:p>
            <a:pPr marL="290513" indent="-290513" defTabSz="930275">
              <a:buFont typeface="Wingdings" pitchFamily="2" charset="2"/>
              <a:buNone/>
            </a:pPr>
            <a:r>
              <a:rPr lang="en-US" sz="3400" dirty="0" smtClean="0"/>
              <a:t>OLTP databases use a </a:t>
            </a:r>
            <a:r>
              <a:rPr lang="en-US" sz="3400" i="1" dirty="0" smtClean="0"/>
              <a:t>page-based</a:t>
            </a:r>
            <a:r>
              <a:rPr lang="en-US" sz="3400" dirty="0" smtClean="0"/>
              <a:t> file system and therefore do not deliver this performance advantage.</a:t>
            </a:r>
          </a:p>
        </p:txBody>
      </p:sp>
    </p:spTree>
    <p:extLst>
      <p:ext uri="{BB962C8B-B14F-4D97-AF65-F5344CB8AC3E}">
        <p14:creationId xmlns:p14="http://schemas.microsoft.com/office/powerpoint/2010/main" val="15137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4788" y="1752600"/>
            <a:ext cx="8067675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0275">
              <a:buFont typeface="Arial" pitchFamily="34" charset="0"/>
              <a:buChar char="•"/>
            </a:pPr>
            <a:r>
              <a:rPr lang="en-US" dirty="0" smtClean="0"/>
              <a:t>Optimizer sophistication is critical in effectively exploiting indexes.</a:t>
            </a:r>
          </a:p>
          <a:p>
            <a:pPr defTabSz="930275">
              <a:buFont typeface="Arial" pitchFamily="34" charset="0"/>
              <a:buChar char="•"/>
            </a:pPr>
            <a:endParaRPr lang="en-US" dirty="0" smtClean="0"/>
          </a:p>
          <a:p>
            <a:pPr defTabSz="930275">
              <a:buFont typeface="Arial" pitchFamily="34" charset="0"/>
              <a:buChar char="•"/>
            </a:pPr>
            <a:r>
              <a:rPr lang="en-US" dirty="0" smtClean="0"/>
              <a:t>Selectivity of indices are critical in determining their usefulness.</a:t>
            </a:r>
          </a:p>
          <a:p>
            <a:pPr defTabSz="930275">
              <a:buFont typeface="Arial" pitchFamily="34" charset="0"/>
              <a:buChar char="•"/>
            </a:pPr>
            <a:endParaRPr lang="en-US" dirty="0" smtClean="0"/>
          </a:p>
          <a:p>
            <a:pPr defTabSz="930275">
              <a:buFont typeface="Arial" pitchFamily="34" charset="0"/>
              <a:buChar char="•"/>
            </a:pPr>
            <a:r>
              <a:rPr lang="en-US" dirty="0" smtClean="0"/>
              <a:t>Indexed access paths are not nearly as useful in data warehousing as compared to OLTP workloads.</a:t>
            </a:r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???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Determine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Partitioning Scheme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524000"/>
            <a:ext cx="8458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Fact tables can become very large. It is essential that they are properly partitioned among different physical platforms to improve performance.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partitioning scheme would include</a:t>
            </a:r>
          </a:p>
          <a:p>
            <a:pPr lvl="1"/>
            <a:r>
              <a:rPr lang="en-US" dirty="0" smtClean="0"/>
              <a:t>The fact tables and the dimension tables selected for partitioning</a:t>
            </a:r>
          </a:p>
          <a:p>
            <a:pPr lvl="1"/>
            <a:r>
              <a:rPr lang="en-US" dirty="0" smtClean="0"/>
              <a:t>The type of partitioning for each table – horizontal or vertical</a:t>
            </a:r>
          </a:p>
          <a:p>
            <a:pPr lvl="1"/>
            <a:r>
              <a:rPr lang="en-US" dirty="0" smtClean="0"/>
              <a:t>The number of partitions for each table</a:t>
            </a:r>
          </a:p>
          <a:p>
            <a:pPr lvl="1"/>
            <a:r>
              <a:rPr lang="en-US" dirty="0" smtClean="0"/>
              <a:t>The criteria for dividing each table (for example, by product groups)</a:t>
            </a:r>
          </a:p>
          <a:p>
            <a:pPr lvl="1"/>
            <a:r>
              <a:rPr lang="en-US" dirty="0" smtClean="0"/>
              <a:t>Descriptions of how to make queries aware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1310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Determine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Partitioning Scheme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4582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2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Determine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Partitioning Scheme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34399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2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RAID Technology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100" y="1447800"/>
            <a:ext cx="8458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3200" dirty="0" smtClean="0"/>
              <a:t>Redundant array of inexpensive disks</a:t>
            </a:r>
          </a:p>
          <a:p>
            <a:pPr lvl="1"/>
            <a:r>
              <a:rPr lang="en-US" sz="2000" dirty="0" smtClean="0"/>
              <a:t>Data mirroring</a:t>
            </a:r>
          </a:p>
          <a:p>
            <a:pPr lvl="1"/>
            <a:r>
              <a:rPr lang="en-US" sz="2000" dirty="0" smtClean="0"/>
              <a:t>Data duplexing </a:t>
            </a:r>
          </a:p>
          <a:p>
            <a:pPr lvl="1"/>
            <a:r>
              <a:rPr lang="en-US" sz="2000" dirty="0" smtClean="0"/>
              <a:t>Data striping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Six levels of RAID implementations </a:t>
            </a:r>
          </a:p>
          <a:p>
            <a:pPr marL="0" indent="0"/>
            <a:r>
              <a:rPr lang="en-US" sz="3200" dirty="0"/>
              <a:t>	</a:t>
            </a:r>
            <a:r>
              <a:rPr lang="en-US" sz="3200" dirty="0" smtClean="0"/>
              <a:t>(RAID 0 to RAID 5) </a:t>
            </a:r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Estimating Storage Sizes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600200"/>
            <a:ext cx="84582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For each database table, determine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Initial estimate of the number of rows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Average length of the row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Anticipated monthly increase in the number of rows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Initial size of the table in megabytes (MB)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Calculated table sizes in 6 months and in 12 months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For all tables, determine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total number of indexes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Space needed for indexes initially, in six months, and in 12 months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Estimate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Temporary work space for sorting and merging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Temporary and permanent files in the staging area</a:t>
            </a:r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0513" y="1905000"/>
            <a:ext cx="8394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0275">
              <a:buFont typeface="Wingdings" pitchFamily="2" charset="2"/>
              <a:buNone/>
            </a:pPr>
            <a:r>
              <a:rPr lang="en-US" u="sng" smtClean="0"/>
              <a:t>Goal:</a:t>
            </a:r>
            <a:r>
              <a:rPr lang="en-US" smtClean="0"/>
              <a:t>  Increase efficiency of data access by reducing the number of I/Os required to find desired record(s).</a:t>
            </a:r>
          </a:p>
          <a:p>
            <a:pPr marL="0" indent="0" defTabSz="930275">
              <a:buFont typeface="Wingdings" pitchFamily="2" charset="2"/>
              <a:buNone/>
            </a:pPr>
            <a:endParaRPr lang="en-US" smtClean="0"/>
          </a:p>
          <a:p>
            <a:pPr marL="0" indent="0" defTabSz="930275">
              <a:buFont typeface="Wingdings" pitchFamily="2" charset="2"/>
              <a:buNone/>
            </a:pPr>
            <a:r>
              <a:rPr lang="en-US" i="1" smtClean="0"/>
              <a:t>Library analogy:</a:t>
            </a:r>
            <a:r>
              <a:rPr lang="en-US" smtClean="0"/>
              <a:t>  Indexed access is analogous to using the card catalog in a library rather than searching through every shelf in the library until the desired book is found (e.g. , avoids full table scan).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5437"/>
            <a:ext cx="8229600" cy="4525963"/>
          </a:xfrm>
        </p:spPr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DW Indexing Issues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752600"/>
            <a:ext cx="8458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3200" dirty="0" smtClean="0"/>
              <a:t>Indexes and loading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Indexing for large tables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Index-only reads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Selecting columns for indexing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 staged approach</a:t>
            </a:r>
          </a:p>
        </p:txBody>
      </p:sp>
    </p:spTree>
    <p:extLst>
      <p:ext uri="{BB962C8B-B14F-4D97-AF65-F5344CB8AC3E}">
        <p14:creationId xmlns:p14="http://schemas.microsoft.com/office/powerpoint/2010/main" val="9811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875</Words>
  <Application>Microsoft Office PowerPoint</Application>
  <PresentationFormat>On-screen Show (4:3)</PresentationFormat>
  <Paragraphs>161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Warehousing SS ZG515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Pula Reddy</cp:lastModifiedBy>
  <cp:revision>173</cp:revision>
  <dcterms:created xsi:type="dcterms:W3CDTF">2011-09-14T09:42:05Z</dcterms:created>
  <dcterms:modified xsi:type="dcterms:W3CDTF">2015-03-07T11:09:28Z</dcterms:modified>
</cp:coreProperties>
</file>