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5" r:id="rId3"/>
    <p:sldId id="259" r:id="rId4"/>
    <p:sldId id="257" r:id="rId5"/>
    <p:sldId id="258" r:id="rId6"/>
    <p:sldId id="262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163B6-C883-4E6C-9227-45D4CA0B7BD1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6C19B-309A-45A2-8D80-59B4611DE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77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76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76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76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4712"/>
          </a:xfrm>
          <a:ln/>
        </p:spPr>
      </p:sp>
      <p:sp>
        <p:nvSpPr>
          <p:cNvPr id="177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4/11/2015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Navneet</a:t>
            </a:r>
            <a:r>
              <a:rPr lang="en-US" dirty="0" smtClean="0"/>
              <a:t> </a:t>
            </a:r>
            <a:r>
              <a:rPr lang="en-US" dirty="0" err="1" smtClean="0"/>
              <a:t>Goyal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606800"/>
            <a:ext cx="8305800" cy="1470025"/>
          </a:xfrm>
        </p:spPr>
        <p:txBody>
          <a:bodyPr/>
          <a:lstStyle/>
          <a:p>
            <a:r>
              <a:rPr lang="en-US" dirty="0" smtClean="0"/>
              <a:t>Clustering Validation &amp; Assessment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8674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Material taken from text book (chapter 8) and from DMA book by </a:t>
            </a:r>
            <a:r>
              <a:rPr lang="en-US" dirty="0" err="1" smtClean="0"/>
              <a:t>Zaki</a:t>
            </a:r>
            <a:r>
              <a:rPr lang="en-US" dirty="0" smtClean="0"/>
              <a:t> &amp; </a:t>
            </a:r>
            <a:r>
              <a:rPr lang="en-US" dirty="0" err="1" smtClean="0"/>
              <a:t>Meira</a:t>
            </a:r>
            <a:r>
              <a:rPr lang="en-US" dirty="0" smtClean="0"/>
              <a:t> (chapter 17)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426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86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9897" y="5721531"/>
            <a:ext cx="79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Larger the purity of C, the better the agreement with the ground truth</a:t>
            </a:r>
          </a:p>
          <a:p>
            <a:r>
              <a:rPr lang="en-US" dirty="0" smtClean="0"/>
              <a:t>Max. value of purity is 1. </a:t>
            </a:r>
          </a:p>
        </p:txBody>
      </p:sp>
    </p:spTree>
    <p:extLst>
      <p:ext uri="{BB962C8B-B14F-4D97-AF65-F5344CB8AC3E}">
        <p14:creationId xmlns:p14="http://schemas.microsoft.com/office/powerpoint/2010/main" xmlns="" val="22320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0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22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0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540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334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0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48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1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381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1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2741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725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dirty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dirty="0"/>
              <a:t>   Without a strong effort in this direction, cluster analysis will remain a black art accessible only to those true believers who have experience and great courage.”</a:t>
            </a:r>
          </a:p>
          <a:p>
            <a:pPr marL="342900" indent="-342900">
              <a:spcBef>
                <a:spcPct val="0"/>
              </a:spcBef>
              <a:buSzPct val="85000"/>
            </a:pPr>
            <a:endParaRPr lang="en-US" dirty="0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i="1" dirty="0"/>
              <a:t>Algorithms for Clustering Data</a:t>
            </a:r>
            <a:r>
              <a:rPr lang="en-US" dirty="0"/>
              <a:t>, Jain and </a:t>
            </a:r>
            <a:r>
              <a:rPr lang="en-US" dirty="0" err="1"/>
              <a:t>Dubes</a:t>
            </a:r>
            <a:endParaRPr lang="en-US" dirty="0"/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 </a:t>
            </a:r>
            <a:r>
              <a:rPr lang="en-US" dirty="0"/>
              <a:t>Validity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268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0851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1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036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1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4903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s-chap17_Page_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694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582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029200"/>
          </a:xfrm>
        </p:spPr>
        <p:txBody>
          <a:bodyPr/>
          <a:lstStyle/>
          <a:p>
            <a:pPr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 dirty="0" smtClean="0"/>
              <a:t>No access to ground-truth partitioning</a:t>
            </a:r>
          </a:p>
          <a:p>
            <a:pPr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 dirty="0" smtClean="0"/>
              <a:t>Typical scenario when clustering a dataset</a:t>
            </a:r>
          </a:p>
          <a:p>
            <a:pPr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 dirty="0" smtClean="0"/>
              <a:t>Internal measures utilize the following notions to evaluate cluster quality:</a:t>
            </a:r>
          </a:p>
          <a:p>
            <a:pPr lvl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 dirty="0" err="1" smtClean="0"/>
              <a:t>Intracluster</a:t>
            </a:r>
            <a:r>
              <a:rPr lang="en-US" dirty="0" smtClean="0"/>
              <a:t> similarity or compactness</a:t>
            </a:r>
          </a:p>
          <a:p>
            <a:pPr lvl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 dirty="0" err="1" smtClean="0"/>
              <a:t>Intercluster</a:t>
            </a:r>
            <a:r>
              <a:rPr lang="en-US" dirty="0" smtClean="0"/>
              <a:t> separation</a:t>
            </a:r>
          </a:p>
          <a:p>
            <a:pPr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 dirty="0" smtClean="0"/>
              <a:t>Based on distance or </a:t>
            </a:r>
            <a:r>
              <a:rPr lang="en-US" smtClean="0"/>
              <a:t>proximity matrix</a:t>
            </a:r>
            <a:endParaRPr lang="en-US" dirty="0"/>
          </a:p>
        </p:txBody>
      </p:sp>
      <p:sp>
        <p:nvSpPr>
          <p:cNvPr id="16783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Measures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Accuracy, precision, </a:t>
            </a:r>
            <a:r>
              <a:rPr lang="en-US" sz="2000" dirty="0" smtClean="0"/>
              <a:t>recall etc…</a:t>
            </a: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But “clusters are in the eye of the beholder”! 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 approaches to assess clustering results</a:t>
            </a:r>
          </a:p>
          <a:p>
            <a:r>
              <a:rPr lang="en-US" dirty="0" smtClean="0"/>
              <a:t>Clustering validation and assessment:</a:t>
            </a:r>
          </a:p>
          <a:p>
            <a:pPr lvl="1"/>
            <a:r>
              <a:rPr lang="en-US" dirty="0" smtClean="0"/>
              <a:t>Clustering evaluation (goodness or quality))</a:t>
            </a:r>
          </a:p>
          <a:p>
            <a:pPr lvl="1"/>
            <a:r>
              <a:rPr lang="en-US" dirty="0" smtClean="0"/>
              <a:t>Clustering stability (sensitivity to parameters)</a:t>
            </a:r>
          </a:p>
          <a:p>
            <a:pPr lvl="1"/>
            <a:r>
              <a:rPr lang="en-US" dirty="0" smtClean="0"/>
              <a:t>Clustering tendency (suitability of applying clustering)</a:t>
            </a:r>
          </a:p>
          <a:p>
            <a:r>
              <a:rPr lang="en-US" dirty="0" smtClean="0"/>
              <a:t>Validity metrics</a:t>
            </a:r>
          </a:p>
          <a:p>
            <a:pPr lvl="1"/>
            <a:r>
              <a:rPr lang="en-US" dirty="0" smtClean="0"/>
              <a:t>External (prior or expert specified. For </a:t>
            </a:r>
            <a:r>
              <a:rPr lang="en-US" dirty="0" err="1" smtClean="0"/>
              <a:t>eg</a:t>
            </a:r>
            <a:r>
              <a:rPr lang="en-US" dirty="0" smtClean="0"/>
              <a:t>. Label for each point</a:t>
            </a:r>
            <a:r>
              <a:rPr lang="en-US" dirty="0" smtClean="0"/>
              <a:t>): criteria not inherent to the dataset</a:t>
            </a:r>
            <a:endParaRPr lang="en-US" dirty="0" smtClean="0"/>
          </a:p>
          <a:p>
            <a:pPr lvl="1"/>
            <a:r>
              <a:rPr lang="en-US" dirty="0" smtClean="0"/>
              <a:t>Internal (intra &amp; inter cluster distances</a:t>
            </a:r>
            <a:r>
              <a:rPr lang="en-US" dirty="0" smtClean="0"/>
              <a:t>): criteria that are derived from the data itself</a:t>
            </a:r>
            <a:endParaRPr lang="en-US" dirty="0" smtClean="0"/>
          </a:p>
          <a:p>
            <a:pPr lvl="1"/>
            <a:r>
              <a:rPr lang="en-US" dirty="0" smtClean="0"/>
              <a:t>Relative (direct comparison of different clustering obtained by different parameters of the same </a:t>
            </a:r>
            <a:r>
              <a:rPr lang="en-US" dirty="0" err="1" smtClean="0"/>
              <a:t>algo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SSE for Bisecting K-means?</a:t>
            </a:r>
          </a:p>
          <a:p>
            <a:r>
              <a:rPr lang="en-US" dirty="0" smtClean="0"/>
              <a:t>What about using SSE for density-based clusters?</a:t>
            </a:r>
          </a:p>
          <a:p>
            <a:r>
              <a:rPr lang="en-US" dirty="0" smtClean="0"/>
              <a:t>Clustering validation &amp; assessment should be part of any cluster analysis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Clusters found in Random Data</a:t>
            </a:r>
          </a:p>
        </p:txBody>
      </p:sp>
      <p:pic>
        <p:nvPicPr>
          <p:cNvPr id="1657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066800"/>
            <a:ext cx="3648075" cy="2736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657860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3733800"/>
            <a:ext cx="4341813" cy="2743200"/>
            <a:chOff x="96" y="2304"/>
            <a:chExt cx="2735" cy="1728"/>
          </a:xfrm>
        </p:grpSpPr>
        <p:pic>
          <p:nvPicPr>
            <p:cNvPr id="1657862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8" y="230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7863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4800" y="1066800"/>
            <a:ext cx="4646612" cy="2743200"/>
            <a:chOff x="2593" y="624"/>
            <a:chExt cx="2735" cy="1728"/>
          </a:xfrm>
        </p:grpSpPr>
        <p:pic>
          <p:nvPicPr>
            <p:cNvPr id="1657865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7866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358051" y="3709851"/>
            <a:ext cx="4646612" cy="2743200"/>
            <a:chOff x="2593" y="2304"/>
            <a:chExt cx="2927" cy="1728"/>
          </a:xfrm>
        </p:grpSpPr>
        <p:pic>
          <p:nvPicPr>
            <p:cNvPr id="1657868" name="Picture 1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657869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Clusters do not look compelling for any of the three methods</a:t>
            </a:r>
          </a:p>
          <a:p>
            <a:r>
              <a:rPr lang="en-US" dirty="0" smtClean="0"/>
              <a:t>In higher dimensions, such problems can not be easily detected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400" dirty="0"/>
              <a:t>Determining the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clustering tendency</a:t>
            </a:r>
            <a:r>
              <a:rPr lang="en-US" sz="2400" dirty="0"/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400" dirty="0"/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400" dirty="0"/>
              <a:t>Evaluating how well the results of a cluster analysis fit the data </a:t>
            </a:r>
            <a:r>
              <a:rPr lang="en-US" sz="2400" i="1" dirty="0"/>
              <a:t>without</a:t>
            </a:r>
            <a:r>
              <a:rPr lang="en-US" sz="2400" dirty="0"/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sz="2000" dirty="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400" dirty="0"/>
              <a:t>Comparing the results of two different sets of cluster analyses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400" dirty="0"/>
              <a:t>Determining the ‘correct’ number of clusters.</a:t>
            </a:r>
          </a:p>
          <a:p>
            <a:pPr marL="533400" indent="-533400"/>
            <a:endParaRPr lang="en-US" sz="2400" dirty="0"/>
          </a:p>
          <a:p>
            <a:pPr marL="533400" indent="-533400">
              <a:buFont typeface="Monotype Sorts" pitchFamily="2" charset="2"/>
              <a:buNone/>
            </a:pPr>
            <a:r>
              <a:rPr lang="en-US" dirty="0"/>
              <a:t>	</a:t>
            </a:r>
            <a:r>
              <a:rPr lang="en-US" sz="2400" dirty="0"/>
              <a:t>For 2, 3, and 4, we can further distinguish whether we want to evaluate the entire clustering or just individual clusters. </a:t>
            </a:r>
          </a:p>
          <a:p>
            <a:pPr marL="533400" indent="-533400"/>
            <a:endParaRPr lang="en-US" sz="2000" dirty="0"/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Different Aspects of Cluster Validation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dirty="0">
                <a:solidFill>
                  <a:srgbClr val="FF0000"/>
                </a:solidFill>
              </a:rPr>
              <a:t>External Index:</a:t>
            </a:r>
            <a:r>
              <a:rPr lang="en-US" dirty="0"/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800" dirty="0"/>
              <a:t>Entropy </a:t>
            </a:r>
          </a:p>
          <a:p>
            <a:pPr marL="742950" lvl="1" indent="-285750"/>
            <a:r>
              <a:rPr lang="en-US" dirty="0">
                <a:solidFill>
                  <a:srgbClr val="FF0000"/>
                </a:solidFill>
              </a:rPr>
              <a:t>Internal Index:</a:t>
            </a:r>
            <a:r>
              <a:rPr lang="en-US" dirty="0"/>
              <a:t>  Used to measure the goodness of a clustering structure </a:t>
            </a:r>
            <a:r>
              <a:rPr lang="en-US" i="1" dirty="0"/>
              <a:t>without</a:t>
            </a:r>
            <a:r>
              <a:rPr lang="en-US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800" dirty="0"/>
              <a:t>Sum of Squared Error (SSE)</a:t>
            </a:r>
          </a:p>
          <a:p>
            <a:pPr marL="742950" lvl="1" indent="-285750"/>
            <a:r>
              <a:rPr lang="en-US" dirty="0">
                <a:solidFill>
                  <a:srgbClr val="FF0000"/>
                </a:solidFill>
              </a:rPr>
              <a:t>Relative Index:</a:t>
            </a:r>
            <a:r>
              <a:rPr lang="en-US" dirty="0"/>
              <a:t> Used to compare two different </a:t>
            </a:r>
            <a:r>
              <a:rPr lang="en-US" dirty="0" err="1"/>
              <a:t>clusterings</a:t>
            </a:r>
            <a:r>
              <a:rPr lang="en-US" dirty="0"/>
              <a:t>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800" dirty="0"/>
              <a:t>Often an external or internal index is used for this function, e.g., SSE or entropy</a:t>
            </a:r>
          </a:p>
          <a:p>
            <a:pPr marL="342900" indent="-342900"/>
            <a:r>
              <a:rPr lang="en-US" sz="2400" dirty="0"/>
              <a:t>Sometimes these are referred to as </a:t>
            </a:r>
            <a:r>
              <a:rPr lang="en-US" sz="2400" dirty="0">
                <a:solidFill>
                  <a:srgbClr val="FF0000"/>
                </a:solidFill>
              </a:rPr>
              <a:t>criteria</a:t>
            </a:r>
            <a:r>
              <a:rPr lang="en-US" sz="2400" dirty="0"/>
              <a:t> instead of </a:t>
            </a:r>
            <a:r>
              <a:rPr lang="en-US" sz="2400" dirty="0">
                <a:solidFill>
                  <a:srgbClr val="FF0000"/>
                </a:solidFill>
              </a:rPr>
              <a:t>indices</a:t>
            </a:r>
          </a:p>
          <a:p>
            <a:pPr marL="742950" lvl="1" indent="-285750"/>
            <a:r>
              <a:rPr lang="en-US" sz="2000" dirty="0"/>
              <a:t>However, sometimes criterion is the general strategy and index is the numerical measure that implements the criterion.</a:t>
            </a:r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Measures of Cluster Validity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circ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circles</Template>
  <TotalTime>1788</TotalTime>
  <Words>570</Words>
  <Application>Microsoft Office PowerPoint</Application>
  <PresentationFormat>On-screen Show (4:3)</PresentationFormat>
  <Paragraphs>71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blue circles</vt:lpstr>
      <vt:lpstr>Clustering Validation &amp; Assessment</vt:lpstr>
      <vt:lpstr>Cluster Validity</vt:lpstr>
      <vt:lpstr>Cluster Validity </vt:lpstr>
      <vt:lpstr>Introduction</vt:lpstr>
      <vt:lpstr>Introduction</vt:lpstr>
      <vt:lpstr>Clusters found in Random Data</vt:lpstr>
      <vt:lpstr>Introduction</vt:lpstr>
      <vt:lpstr>Different Aspects of Cluster Validation</vt:lpstr>
      <vt:lpstr>Measures of Cluster Validity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Internal Measures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Validation &amp; Assessment</dc:title>
  <dc:creator>Navneet Goyal</dc:creator>
  <cp:lastModifiedBy>Dell</cp:lastModifiedBy>
  <cp:revision>19</cp:revision>
  <dcterms:created xsi:type="dcterms:W3CDTF">2006-08-16T00:00:00Z</dcterms:created>
  <dcterms:modified xsi:type="dcterms:W3CDTF">2015-04-11T02:57:12Z</dcterms:modified>
</cp:coreProperties>
</file>