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6" r:id="rId3"/>
    <p:sldId id="257" r:id="rId4"/>
    <p:sldId id="258" r:id="rId5"/>
    <p:sldId id="266" r:id="rId6"/>
    <p:sldId id="260" r:id="rId7"/>
    <p:sldId id="270" r:id="rId8"/>
    <p:sldId id="262" r:id="rId9"/>
    <p:sldId id="263" r:id="rId10"/>
    <p:sldId id="271" r:id="rId11"/>
    <p:sldId id="272"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074"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17432-754B-4DA0-8A71-1A6A83C8AC58}"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453D6-AEC3-47F0-BD32-08F1831D530F}" type="slidenum">
              <a:rPr lang="en-US" smtClean="0"/>
              <a:t>‹#›</a:t>
            </a:fld>
            <a:endParaRPr lang="en-US"/>
          </a:p>
        </p:txBody>
      </p:sp>
    </p:spTree>
    <p:extLst>
      <p:ext uri="{BB962C8B-B14F-4D97-AF65-F5344CB8AC3E}">
        <p14:creationId xmlns:p14="http://schemas.microsoft.com/office/powerpoint/2010/main" val="165397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Location – All the location which includes City, Landmark, Airport &amp; Products.</a:t>
            </a:r>
          </a:p>
          <a:p>
            <a:r>
              <a:rPr lang="en-US" dirty="0" smtClean="0"/>
              <a:t>Location Graph – This is a Cartesian product of Search Location tables.</a:t>
            </a:r>
            <a:endParaRPr lang="en-US" dirty="0"/>
          </a:p>
        </p:txBody>
      </p:sp>
      <p:sp>
        <p:nvSpPr>
          <p:cNvPr id="4" name="Slide Number Placeholder 3"/>
          <p:cNvSpPr>
            <a:spLocks noGrp="1"/>
          </p:cNvSpPr>
          <p:nvPr>
            <p:ph type="sldNum" sz="quarter" idx="10"/>
          </p:nvPr>
        </p:nvSpPr>
        <p:spPr/>
        <p:txBody>
          <a:bodyPr/>
          <a:lstStyle/>
          <a:p>
            <a:fld id="{F85453D6-AEC3-47F0-BD32-08F1831D530F}" type="slidenum">
              <a:rPr lang="en-US" smtClean="0"/>
              <a:t>2</a:t>
            </a:fld>
            <a:endParaRPr lang="en-US"/>
          </a:p>
        </p:txBody>
      </p:sp>
    </p:spTree>
    <p:extLst>
      <p:ext uri="{BB962C8B-B14F-4D97-AF65-F5344CB8AC3E}">
        <p14:creationId xmlns:p14="http://schemas.microsoft.com/office/powerpoint/2010/main" val="361500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Business Rules</a:t>
            </a:r>
          </a:p>
          <a:p>
            <a:endParaRPr lang="en-US" dirty="0" smtClean="0"/>
          </a:p>
          <a:p>
            <a:pPr marL="228600" indent="-228600">
              <a:buAutoNum type="arabicPeriod"/>
            </a:pPr>
            <a:r>
              <a:rPr lang="en-US" dirty="0" smtClean="0"/>
              <a:t>Location Search Key(LSID) – should be a unique key for each and every location search entity.</a:t>
            </a:r>
          </a:p>
          <a:p>
            <a:pPr marL="228600" indent="-228600">
              <a:buAutoNum type="arabicPeriod"/>
            </a:pPr>
            <a:r>
              <a:rPr lang="en-US" dirty="0" smtClean="0"/>
              <a:t>Location Name (LSName) – can be product name, landmark, city/area or airport. Based on the location type, any one of these columns will contain values.</a:t>
            </a:r>
          </a:p>
          <a:p>
            <a:pPr marL="228600" indent="-228600">
              <a:buAutoNum type="arabicPeriod"/>
            </a:pPr>
            <a:r>
              <a:rPr lang="en-US" dirty="0" smtClean="0"/>
              <a:t>Location Type(LSType) – can be one of these four values Hotel, Landmark, City/Area or Airport.</a:t>
            </a:r>
          </a:p>
          <a:p>
            <a:pPr marL="228600" indent="-228600">
              <a:buAutoNum type="arabicPeriod"/>
            </a:pPr>
            <a:r>
              <a:rPr lang="en-US" dirty="0" smtClean="0"/>
              <a:t>Location Sub Type(LSSubType) – can be specific/limited to “hotel” Location Type. It can be either Partner or Negotiated Product.</a:t>
            </a:r>
          </a:p>
          <a:p>
            <a:pPr marL="228600" indent="-228600">
              <a:buAutoNum type="arabicPeriod"/>
            </a:pPr>
            <a:r>
              <a:rPr lang="en-US" dirty="0" smtClean="0"/>
              <a:t>ProductCode– this id is unique for each and every Hotel. This id should be passed to the Partner API / Searched in the Tenant Database for Product Id.</a:t>
            </a:r>
          </a:p>
          <a:p>
            <a:pPr marL="228600" indent="-228600">
              <a:buAutoNum type="arabicPeriod"/>
            </a:pPr>
            <a:r>
              <a:rPr lang="en-US" dirty="0" smtClean="0"/>
              <a:t>Location City Center Distance(LSCityCenterDistance) – distance of the location from the city center.</a:t>
            </a:r>
          </a:p>
          <a:p>
            <a:pPr marL="228600" indent="-228600">
              <a:buAutoNum type="arabicPeriod"/>
            </a:pPr>
            <a:r>
              <a:rPr lang="en-US" dirty="0" smtClean="0"/>
              <a:t>Location Airport Distance(LSAirportDistance) – distance of the location from the nearest airport.</a:t>
            </a:r>
          </a:p>
          <a:p>
            <a:pPr marL="228600" indent="-228600">
              <a:buAutoNum type="arabicPeriod"/>
            </a:pPr>
            <a:endParaRPr lang="en-US" dirty="0" smtClean="0"/>
          </a:p>
          <a:p>
            <a:pPr marL="228600" indent="-228600">
              <a:buAutoNum type="arabicPeriod"/>
            </a:pPr>
            <a:r>
              <a:rPr lang="en-US" dirty="0" smtClean="0"/>
              <a:t>Tenant ID &amp; Site ID – can be used in the search key to perform additional logic to restrict results based on individual tenant and micro site to support multi-tenant architecture.</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85453D6-AEC3-47F0-BD32-08F1831D530F}" type="slidenum">
              <a:rPr lang="en-US" smtClean="0"/>
              <a:t>4</a:t>
            </a:fld>
            <a:endParaRPr lang="en-US"/>
          </a:p>
        </p:txBody>
      </p:sp>
    </p:spTree>
    <p:extLst>
      <p:ext uri="{BB962C8B-B14F-4D97-AF65-F5344CB8AC3E}">
        <p14:creationId xmlns:p14="http://schemas.microsoft.com/office/powerpoint/2010/main" val="348955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FCD8D-EBC6-4500-8C26-3724D21145A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174414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FCD8D-EBC6-4500-8C26-3724D21145A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396446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FCD8D-EBC6-4500-8C26-3724D21145A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4150862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FCD8D-EBC6-4500-8C26-3724D21145A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398388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FCD8D-EBC6-4500-8C26-3724D21145AE}" type="datetimeFigureOut">
              <a:rPr lang="en-US" smtClean="0"/>
              <a:t>5/5/2016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75200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FCD8D-EBC6-4500-8C26-3724D21145AE}"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71310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FCD8D-EBC6-4500-8C26-3724D21145AE}" type="datetimeFigureOut">
              <a:rPr lang="en-US" smtClean="0"/>
              <a:t>5/5/2016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251308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FCD8D-EBC6-4500-8C26-3724D21145AE}" type="datetimeFigureOut">
              <a:rPr lang="en-US" smtClean="0"/>
              <a:t>5/5/2016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65780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FCD8D-EBC6-4500-8C26-3724D21145AE}" type="datetimeFigureOut">
              <a:rPr lang="en-US" smtClean="0"/>
              <a:t>5/5/2016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332155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FCD8D-EBC6-4500-8C26-3724D21145AE}"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22941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FCD8D-EBC6-4500-8C26-3724D21145AE}" type="datetimeFigureOut">
              <a:rPr lang="en-US" smtClean="0"/>
              <a:t>5/5/2016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5DB69-ACC1-4353-8B10-33512C04F71E}" type="slidenum">
              <a:rPr lang="en-US" smtClean="0"/>
              <a:t>‹#›</a:t>
            </a:fld>
            <a:endParaRPr lang="en-US"/>
          </a:p>
        </p:txBody>
      </p:sp>
    </p:spTree>
    <p:extLst>
      <p:ext uri="{BB962C8B-B14F-4D97-AF65-F5344CB8AC3E}">
        <p14:creationId xmlns:p14="http://schemas.microsoft.com/office/powerpoint/2010/main" val="218094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FCD8D-EBC6-4500-8C26-3724D21145AE}" type="datetimeFigureOut">
              <a:rPr lang="en-US" smtClean="0"/>
              <a:t>5/5/2016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5DB69-ACC1-4353-8B10-33512C04F71E}" type="slidenum">
              <a:rPr lang="en-US" smtClean="0"/>
              <a:t>‹#›</a:t>
            </a:fld>
            <a:endParaRPr lang="en-US"/>
          </a:p>
        </p:txBody>
      </p:sp>
    </p:spTree>
    <p:extLst>
      <p:ext uri="{BB962C8B-B14F-4D97-AF65-F5344CB8AC3E}">
        <p14:creationId xmlns:p14="http://schemas.microsoft.com/office/powerpoint/2010/main" val="1041754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172.29.91.19/xtpsaas/trunk/docs/Knowledge%20Repository/Santhosh/Enterprise%20Rezopia/R1/Sprint%201/RNS_1.0.0.0.ra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Booking Funnel</a:t>
            </a:r>
            <a:endParaRPr lang="en-US" dirty="0"/>
          </a:p>
        </p:txBody>
      </p:sp>
      <p:sp>
        <p:nvSpPr>
          <p:cNvPr id="3" name="Content Placeholder 2"/>
          <p:cNvSpPr>
            <a:spLocks noGrp="1"/>
          </p:cNvSpPr>
          <p:nvPr>
            <p:ph idx="1"/>
          </p:nvPr>
        </p:nvSpPr>
        <p:spPr>
          <a:xfrm>
            <a:off x="454742" y="1943612"/>
            <a:ext cx="10899058" cy="4351338"/>
          </a:xfrm>
        </p:spPr>
        <p:txBody>
          <a:bodyPr>
            <a:normAutofit lnSpcReduction="10000"/>
          </a:bodyPr>
          <a:lstStyle/>
          <a:p>
            <a:pPr marL="0" indent="0" algn="ctr">
              <a:buNone/>
            </a:pPr>
            <a:r>
              <a:rPr lang="en-US" dirty="0" smtClean="0"/>
              <a:t>High Level Design Document</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Version 1.0.0.2</a:t>
            </a:r>
          </a:p>
          <a:p>
            <a:pPr marL="0" indent="0" algn="ctr">
              <a:buNone/>
            </a:pPr>
            <a:r>
              <a:rPr lang="en-US" dirty="0" smtClean="0"/>
              <a:t>Created By :- Santhosh</a:t>
            </a:r>
          </a:p>
          <a:p>
            <a:pPr marL="0" indent="0" algn="ctr">
              <a:buNone/>
            </a:pPr>
            <a:r>
              <a:rPr lang="en-US" dirty="0" smtClean="0"/>
              <a:t>Create Date :- 19/11/2014</a:t>
            </a:r>
          </a:p>
          <a:p>
            <a:pPr marL="0" indent="0" algn="ctr">
              <a:buNone/>
            </a:pPr>
            <a:r>
              <a:rPr lang="en-US" dirty="0" smtClean="0"/>
              <a:t>Update Date :- 29/12/2014</a:t>
            </a:r>
            <a:endParaRPr lang="en-US" dirty="0"/>
          </a:p>
        </p:txBody>
      </p:sp>
    </p:spTree>
    <p:extLst>
      <p:ext uri="{BB962C8B-B14F-4D97-AF65-F5344CB8AC3E}">
        <p14:creationId xmlns:p14="http://schemas.microsoft.com/office/powerpoint/2010/main" val="48266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715" y="221225"/>
            <a:ext cx="10515600" cy="3693319"/>
          </a:xfrm>
          <a:prstGeom prst="rect">
            <a:avLst/>
          </a:prstGeom>
          <a:noFill/>
        </p:spPr>
        <p:txBody>
          <a:bodyPr wrap="square" rtlCol="0">
            <a:spAutoFit/>
          </a:bodyPr>
          <a:lstStyle/>
          <a:p>
            <a:r>
              <a:rPr lang="en-US" b="1" u="sng" dirty="0"/>
              <a:t>Pseudocode to develop POC</a:t>
            </a:r>
          </a:p>
          <a:p>
            <a:endParaRPr lang="en-US" dirty="0" smtClean="0"/>
          </a:p>
          <a:p>
            <a:r>
              <a:rPr lang="en-US" b="1" dirty="0" smtClean="0"/>
              <a:t>F. Consolidate Partner and Negotiated Hotels and show the categorization.</a:t>
            </a:r>
          </a:p>
          <a:p>
            <a:endParaRPr lang="en-US" b="1" dirty="0"/>
          </a:p>
          <a:p>
            <a:pPr marL="342900" indent="-342900">
              <a:buAutoNum type="arabicPeriod"/>
            </a:pPr>
            <a:r>
              <a:rPr lang="en-US" dirty="0" smtClean="0"/>
              <a:t>Perform logic to obtain the negotiated hotel and their corresponding the longitude and latitude and segregate the data in the database.</a:t>
            </a:r>
          </a:p>
          <a:p>
            <a:pPr marL="342900" indent="-342900">
              <a:buAutoNum type="arabicPeriod"/>
            </a:pPr>
            <a:r>
              <a:rPr lang="en-US" dirty="0"/>
              <a:t>Perform logic to obtain the </a:t>
            </a:r>
            <a:r>
              <a:rPr lang="en-US" dirty="0" smtClean="0"/>
              <a:t>partner hotel </a:t>
            </a:r>
            <a:r>
              <a:rPr lang="en-US" dirty="0"/>
              <a:t>and their corresponding the longitude and latitude and segregate the data in the database.</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80384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703" y="457200"/>
            <a:ext cx="11623054" cy="3139321"/>
          </a:xfrm>
          <a:prstGeom prst="rect">
            <a:avLst/>
          </a:prstGeom>
          <a:noFill/>
        </p:spPr>
        <p:txBody>
          <a:bodyPr wrap="none" rtlCol="0">
            <a:spAutoFit/>
          </a:bodyPr>
          <a:lstStyle/>
          <a:p>
            <a:r>
              <a:rPr lang="en-US" b="1" u="sng" dirty="0" smtClean="0"/>
              <a:t>Proposed/Implemented RNS(Rezopia </a:t>
            </a:r>
            <a:r>
              <a:rPr lang="en-US" b="1" u="sng" dirty="0" err="1" smtClean="0"/>
              <a:t>NoSql</a:t>
            </a:r>
            <a:r>
              <a:rPr lang="en-US" b="1" u="sng" dirty="0" smtClean="0"/>
              <a:t> Service) System To Be Merged To Current Milestone:-</a:t>
            </a:r>
          </a:p>
          <a:p>
            <a:endParaRPr lang="en-US" b="1" u="sng" dirty="0"/>
          </a:p>
          <a:p>
            <a:endParaRPr lang="en-US" b="1" u="sng" dirty="0" smtClean="0"/>
          </a:p>
          <a:p>
            <a:pPr marL="342900" indent="-342900">
              <a:buAutoNum type="arabicPeriod"/>
            </a:pPr>
            <a:r>
              <a:rPr lang="en-US" dirty="0" smtClean="0"/>
              <a:t>Appendix A – RNS Design – Logical and Dynamic View</a:t>
            </a:r>
          </a:p>
          <a:p>
            <a:pPr marL="342900" indent="-342900">
              <a:buAutoNum type="arabicPeriod"/>
            </a:pPr>
            <a:endParaRPr lang="en-US" dirty="0"/>
          </a:p>
          <a:p>
            <a:r>
              <a:rPr lang="en-US" dirty="0">
                <a:hlinkClick r:id="rId2"/>
              </a:rPr>
              <a:t>http://172.29.91.19/xtpsaas/trunk/docs/Knowledge Repository/Santhosh/Enterprise Rezopia/R1/Sprint </a:t>
            </a:r>
            <a:r>
              <a:rPr lang="en-US" dirty="0" smtClean="0">
                <a:hlinkClick r:id="rId2"/>
              </a:rPr>
              <a:t>1/RNS_1.0.0.0.rar</a:t>
            </a:r>
            <a:endParaRPr lang="en-US" dirty="0" smtClean="0"/>
          </a:p>
          <a:p>
            <a:pPr marL="342900" indent="-342900">
              <a:buAutoNum type="arabicPeriod"/>
            </a:pPr>
            <a:endParaRPr lang="en-US" dirty="0" smtClean="0"/>
          </a:p>
          <a:p>
            <a:pPr marL="342900" indent="-342900">
              <a:buAutoNum type="alphaLcParenR"/>
            </a:pPr>
            <a:r>
              <a:rPr lang="en-US" dirty="0" smtClean="0"/>
              <a:t>Extract the zip file.</a:t>
            </a:r>
          </a:p>
          <a:p>
            <a:pPr marL="342900" indent="-342900">
              <a:buAutoNum type="alphaLcParenR"/>
            </a:pPr>
            <a:r>
              <a:rPr lang="en-US" dirty="0" smtClean="0"/>
              <a:t>It contains 2 folders, Design and Source Code.</a:t>
            </a:r>
          </a:p>
          <a:p>
            <a:pPr marL="342900" indent="-342900">
              <a:buAutoNum type="alphaLcParenR"/>
            </a:pPr>
            <a:r>
              <a:rPr lang="en-US" dirty="0" smtClean="0"/>
              <a:t>Design contains architecture of RNS System</a:t>
            </a:r>
          </a:p>
          <a:p>
            <a:pPr marL="342900" indent="-342900">
              <a:buAutoNum type="alphaLcParenR"/>
            </a:pPr>
            <a:r>
              <a:rPr lang="en-US" dirty="0" smtClean="0"/>
              <a:t>Source Code contains boiler plate code.</a:t>
            </a:r>
            <a:endParaRPr lang="en-US" dirty="0"/>
          </a:p>
        </p:txBody>
      </p:sp>
    </p:spTree>
    <p:extLst>
      <p:ext uri="{BB962C8B-B14F-4D97-AF65-F5344CB8AC3E}">
        <p14:creationId xmlns:p14="http://schemas.microsoft.com/office/powerpoint/2010/main" val="360407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7755" y="2993923"/>
            <a:ext cx="1460656" cy="923330"/>
          </a:xfrm>
          <a:prstGeom prst="rect">
            <a:avLst/>
          </a:prstGeom>
          <a:noFill/>
        </p:spPr>
        <p:txBody>
          <a:bodyPr wrap="none" rtlCol="0">
            <a:spAutoFit/>
          </a:bodyPr>
          <a:lstStyle/>
          <a:p>
            <a:r>
              <a:rPr lang="en-US" b="1" dirty="0" smtClean="0"/>
              <a:t>Q&amp;A Session</a:t>
            </a:r>
          </a:p>
          <a:p>
            <a:endParaRPr lang="en-US" b="1" dirty="0"/>
          </a:p>
          <a:p>
            <a:r>
              <a:rPr lang="en-US" b="1" dirty="0" smtClean="0"/>
              <a:t>Thank You!!!</a:t>
            </a:r>
            <a:endParaRPr lang="en-US" b="1" dirty="0"/>
          </a:p>
        </p:txBody>
      </p:sp>
    </p:spTree>
    <p:extLst>
      <p:ext uri="{BB962C8B-B14F-4D97-AF65-F5344CB8AC3E}">
        <p14:creationId xmlns:p14="http://schemas.microsoft.com/office/powerpoint/2010/main" val="293315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654" y="5840361"/>
            <a:ext cx="10711089" cy="87536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 DB</a:t>
            </a:r>
          </a:p>
          <a:p>
            <a:pPr algn="ctr"/>
            <a:r>
              <a:rPr lang="en-US" sz="1200" dirty="0" smtClean="0"/>
              <a:t>(Location Search)</a:t>
            </a:r>
            <a:endParaRPr lang="en-US" sz="1200" dirty="0"/>
          </a:p>
        </p:txBody>
      </p:sp>
      <p:sp>
        <p:nvSpPr>
          <p:cNvPr id="5" name="Rectangle 4"/>
          <p:cNvSpPr/>
          <p:nvPr/>
        </p:nvSpPr>
        <p:spPr>
          <a:xfrm>
            <a:off x="6591869" y="2818181"/>
            <a:ext cx="4299044" cy="80521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NOSQL Distributed Cache </a:t>
            </a:r>
          </a:p>
          <a:p>
            <a:pPr algn="ctr"/>
            <a:r>
              <a:rPr lang="en-US" sz="1200" dirty="0" smtClean="0"/>
              <a:t>(Intelligent Location Information – each location item contains latitude/longitude)</a:t>
            </a:r>
            <a:endParaRPr lang="en-US" sz="1200" dirty="0"/>
          </a:p>
        </p:txBody>
      </p:sp>
      <p:sp>
        <p:nvSpPr>
          <p:cNvPr id="6" name="Rectangle 5"/>
          <p:cNvSpPr/>
          <p:nvPr/>
        </p:nvSpPr>
        <p:spPr>
          <a:xfrm>
            <a:off x="6591869" y="4369943"/>
            <a:ext cx="4299044" cy="8471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 Service</a:t>
            </a:r>
          </a:p>
          <a:p>
            <a:pPr algn="ctr"/>
            <a:r>
              <a:rPr lang="en-US" sz="1200" dirty="0" smtClean="0"/>
              <a:t>(One Time Flush and Recreate Spatial Index)</a:t>
            </a:r>
          </a:p>
        </p:txBody>
      </p:sp>
      <p:sp>
        <p:nvSpPr>
          <p:cNvPr id="7" name="Rectangle 6"/>
          <p:cNvSpPr/>
          <p:nvPr/>
        </p:nvSpPr>
        <p:spPr>
          <a:xfrm>
            <a:off x="302654" y="958860"/>
            <a:ext cx="1774210" cy="882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 Site</a:t>
            </a:r>
          </a:p>
          <a:p>
            <a:pPr algn="ctr"/>
            <a:r>
              <a:rPr lang="en-US" sz="1200" dirty="0" smtClean="0"/>
              <a:t>(Perform Location Creation &amp; Updation)</a:t>
            </a:r>
            <a:endParaRPr lang="en-US" sz="1200" dirty="0"/>
          </a:p>
        </p:txBody>
      </p:sp>
      <p:sp>
        <p:nvSpPr>
          <p:cNvPr id="8" name="Down Arrow 7"/>
          <p:cNvSpPr/>
          <p:nvPr/>
        </p:nvSpPr>
        <p:spPr>
          <a:xfrm>
            <a:off x="512851" y="1841405"/>
            <a:ext cx="477672" cy="399895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Down Arrow 8"/>
          <p:cNvSpPr/>
          <p:nvPr/>
        </p:nvSpPr>
        <p:spPr>
          <a:xfrm>
            <a:off x="8499075" y="5217065"/>
            <a:ext cx="484632" cy="635288"/>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a:off x="8424012" y="3611408"/>
            <a:ext cx="484632" cy="750797"/>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82151" y="958860"/>
            <a:ext cx="1774210" cy="882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Third Party Services</a:t>
            </a:r>
          </a:p>
          <a:p>
            <a:pPr algn="ctr"/>
            <a:r>
              <a:rPr lang="en-US" sz="1200" dirty="0" smtClean="0"/>
              <a:t>(Perform Location Creation &amp; Updation)</a:t>
            </a:r>
            <a:endParaRPr lang="en-US" sz="1200" dirty="0"/>
          </a:p>
        </p:txBody>
      </p:sp>
      <p:sp>
        <p:nvSpPr>
          <p:cNvPr id="12" name="Down Arrow 11"/>
          <p:cNvSpPr/>
          <p:nvPr/>
        </p:nvSpPr>
        <p:spPr>
          <a:xfrm>
            <a:off x="3264691" y="1848370"/>
            <a:ext cx="477672" cy="3991992"/>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91869" y="9588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B2B</a:t>
            </a:r>
            <a:endParaRPr lang="en-US" dirty="0"/>
          </a:p>
        </p:txBody>
      </p:sp>
      <p:sp>
        <p:nvSpPr>
          <p:cNvPr id="15" name="Rectangle 14"/>
          <p:cNvSpPr/>
          <p:nvPr/>
        </p:nvSpPr>
        <p:spPr>
          <a:xfrm>
            <a:off x="7966812" y="95886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B2C</a:t>
            </a:r>
            <a:endParaRPr lang="en-US" dirty="0"/>
          </a:p>
        </p:txBody>
      </p:sp>
      <p:sp>
        <p:nvSpPr>
          <p:cNvPr id="16" name="Rectangle 15"/>
          <p:cNvSpPr/>
          <p:nvPr/>
        </p:nvSpPr>
        <p:spPr>
          <a:xfrm>
            <a:off x="9443045" y="957303"/>
            <a:ext cx="14478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Center</a:t>
            </a:r>
            <a:endParaRPr lang="en-US" dirty="0"/>
          </a:p>
        </p:txBody>
      </p:sp>
      <p:sp>
        <p:nvSpPr>
          <p:cNvPr id="17" name="Up-Down Arrow 16"/>
          <p:cNvSpPr/>
          <p:nvPr/>
        </p:nvSpPr>
        <p:spPr>
          <a:xfrm>
            <a:off x="6808555" y="1871703"/>
            <a:ext cx="484632" cy="946477"/>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Down Arrow 17"/>
          <p:cNvSpPr/>
          <p:nvPr/>
        </p:nvSpPr>
        <p:spPr>
          <a:xfrm>
            <a:off x="8232341" y="1873261"/>
            <a:ext cx="484632" cy="946477"/>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p:cNvSpPr/>
          <p:nvPr/>
        </p:nvSpPr>
        <p:spPr>
          <a:xfrm>
            <a:off x="9924663" y="1879441"/>
            <a:ext cx="484632" cy="946477"/>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45690" y="471948"/>
            <a:ext cx="3647473" cy="369332"/>
          </a:xfrm>
          <a:prstGeom prst="rect">
            <a:avLst/>
          </a:prstGeom>
          <a:noFill/>
        </p:spPr>
        <p:txBody>
          <a:bodyPr wrap="none" rtlCol="0">
            <a:spAutoFit/>
          </a:bodyPr>
          <a:lstStyle/>
          <a:p>
            <a:r>
              <a:rPr lang="en-US" u="sng" dirty="0" smtClean="0"/>
              <a:t>Block Diagram – Search &amp; Index Flow</a:t>
            </a:r>
            <a:endParaRPr lang="en-US" u="sng" dirty="0"/>
          </a:p>
        </p:txBody>
      </p:sp>
      <p:sp>
        <p:nvSpPr>
          <p:cNvPr id="2" name="Rectangle 1"/>
          <p:cNvSpPr/>
          <p:nvPr/>
        </p:nvSpPr>
        <p:spPr>
          <a:xfrm>
            <a:off x="1055198" y="2697008"/>
            <a:ext cx="2209493" cy="914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MSMQ</a:t>
            </a:r>
            <a:endParaRPr lang="en-US" dirty="0">
              <a:solidFill>
                <a:schemeClr val="tx1"/>
              </a:solidFill>
            </a:endParaRPr>
          </a:p>
        </p:txBody>
      </p:sp>
      <p:sp>
        <p:nvSpPr>
          <p:cNvPr id="3" name="Down Arrow 2"/>
          <p:cNvSpPr/>
          <p:nvPr/>
        </p:nvSpPr>
        <p:spPr>
          <a:xfrm>
            <a:off x="1355306" y="1841405"/>
            <a:ext cx="484632" cy="855601"/>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2656881" y="1834444"/>
            <a:ext cx="484632" cy="855601"/>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4667256" y="3554865"/>
            <a:ext cx="484632" cy="2285496"/>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264691" y="2911892"/>
            <a:ext cx="991670" cy="4846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23073" y="2690045"/>
            <a:ext cx="1315786" cy="9144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 Service</a:t>
            </a:r>
          </a:p>
          <a:p>
            <a:pPr algn="ctr"/>
            <a:r>
              <a:rPr lang="en-US" sz="900" dirty="0"/>
              <a:t>(Near Real Time Synchronization Between NOSQL Cache &amp; MSSQL DB)</a:t>
            </a:r>
          </a:p>
          <a:p>
            <a:pPr algn="ctr"/>
            <a:endParaRPr lang="en-US" sz="900" dirty="0"/>
          </a:p>
        </p:txBody>
      </p:sp>
      <p:sp>
        <p:nvSpPr>
          <p:cNvPr id="24" name="Right Arrow 23"/>
          <p:cNvSpPr/>
          <p:nvPr/>
        </p:nvSpPr>
        <p:spPr>
          <a:xfrm>
            <a:off x="5548084" y="2911892"/>
            <a:ext cx="1043785" cy="484632"/>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54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320981" y="1339505"/>
            <a:ext cx="2639961" cy="551849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4181" y="988636"/>
            <a:ext cx="11326761" cy="188064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10" name="Rectangle 9"/>
          <p:cNvSpPr/>
          <p:nvPr/>
        </p:nvSpPr>
        <p:spPr>
          <a:xfrm>
            <a:off x="634181" y="3023419"/>
            <a:ext cx="8303342" cy="38345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Existing Inventory Flow</a:t>
            </a:r>
            <a:endParaRPr lang="en-US" b="1" dirty="0">
              <a:solidFill>
                <a:schemeClr val="tx1"/>
              </a:solidFill>
            </a:endParaRPr>
          </a:p>
        </p:txBody>
      </p:sp>
      <p:sp>
        <p:nvSpPr>
          <p:cNvPr id="2" name="Rectangle 1"/>
          <p:cNvSpPr/>
          <p:nvPr/>
        </p:nvSpPr>
        <p:spPr>
          <a:xfrm>
            <a:off x="9733935" y="1637075"/>
            <a:ext cx="1814052" cy="497020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NOSQL Distributed Cache</a:t>
            </a:r>
          </a:p>
          <a:p>
            <a:pPr algn="ctr"/>
            <a:r>
              <a:rPr lang="en-US" sz="1200" dirty="0" smtClean="0"/>
              <a:t>(contains Intelligent Location Data)</a:t>
            </a:r>
            <a:endParaRPr lang="en-US" sz="1200" dirty="0"/>
          </a:p>
        </p:txBody>
      </p:sp>
      <p:sp>
        <p:nvSpPr>
          <p:cNvPr id="4" name="Rectangle 3"/>
          <p:cNvSpPr/>
          <p:nvPr/>
        </p:nvSpPr>
        <p:spPr>
          <a:xfrm>
            <a:off x="1135626" y="1637075"/>
            <a:ext cx="676951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91033" y="1814054"/>
            <a:ext cx="914400" cy="4129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B2B</a:t>
            </a:r>
            <a:endParaRPr lang="en-US" dirty="0">
              <a:solidFill>
                <a:schemeClr val="tx1"/>
              </a:solidFill>
            </a:endParaRPr>
          </a:p>
        </p:txBody>
      </p:sp>
      <p:sp>
        <p:nvSpPr>
          <p:cNvPr id="6" name="Rectangle 5"/>
          <p:cNvSpPr/>
          <p:nvPr/>
        </p:nvSpPr>
        <p:spPr>
          <a:xfrm>
            <a:off x="3819832" y="1814055"/>
            <a:ext cx="914400" cy="4129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B2C</a:t>
            </a:r>
            <a:endParaRPr lang="en-US" dirty="0">
              <a:solidFill>
                <a:schemeClr val="tx1"/>
              </a:solidFill>
            </a:endParaRPr>
          </a:p>
        </p:txBody>
      </p:sp>
      <p:sp>
        <p:nvSpPr>
          <p:cNvPr id="7" name="Rectangle 6"/>
          <p:cNvSpPr/>
          <p:nvPr/>
        </p:nvSpPr>
        <p:spPr>
          <a:xfrm>
            <a:off x="5456903" y="1843552"/>
            <a:ext cx="1268361" cy="4129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Call Center</a:t>
            </a:r>
            <a:endParaRPr lang="en-US" dirty="0">
              <a:solidFill>
                <a:schemeClr val="tx1"/>
              </a:solidFill>
            </a:endParaRPr>
          </a:p>
        </p:txBody>
      </p:sp>
      <p:sp>
        <p:nvSpPr>
          <p:cNvPr id="8" name="Left-Right Arrow 7"/>
          <p:cNvSpPr/>
          <p:nvPr/>
        </p:nvSpPr>
        <p:spPr>
          <a:xfrm>
            <a:off x="7905134" y="1740313"/>
            <a:ext cx="1828799" cy="7079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Get list of Hotel Id</a:t>
            </a:r>
            <a:endParaRPr lang="en-US" sz="1200" dirty="0"/>
          </a:p>
        </p:txBody>
      </p:sp>
      <p:sp>
        <p:nvSpPr>
          <p:cNvPr id="9" name="Rectangle 8"/>
          <p:cNvSpPr/>
          <p:nvPr/>
        </p:nvSpPr>
        <p:spPr>
          <a:xfrm>
            <a:off x="1135626" y="3533275"/>
            <a:ext cx="6769510" cy="914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SERVER (WCF/Middle Tier)</a:t>
            </a:r>
            <a:endParaRPr lang="en-US" dirty="0"/>
          </a:p>
        </p:txBody>
      </p:sp>
      <p:sp>
        <p:nvSpPr>
          <p:cNvPr id="15" name="Rectangle 14"/>
          <p:cNvSpPr/>
          <p:nvPr/>
        </p:nvSpPr>
        <p:spPr>
          <a:xfrm>
            <a:off x="1135626" y="5692882"/>
            <a:ext cx="3200400" cy="9144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Partner Web Services</a:t>
            </a:r>
            <a:r>
              <a:rPr lang="en-US" sz="1200" dirty="0" smtClean="0"/>
              <a:t> (Inventory Availability Validation of Products on Partner Sites)</a:t>
            </a:r>
            <a:endParaRPr lang="en-US" sz="1200" dirty="0"/>
          </a:p>
        </p:txBody>
      </p:sp>
      <p:sp>
        <p:nvSpPr>
          <p:cNvPr id="16" name="Rectangle 15"/>
          <p:cNvSpPr/>
          <p:nvPr/>
        </p:nvSpPr>
        <p:spPr>
          <a:xfrm>
            <a:off x="4734233" y="5678872"/>
            <a:ext cx="3134708" cy="9144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 Tenant DB</a:t>
            </a:r>
          </a:p>
          <a:p>
            <a:pPr algn="ctr"/>
            <a:r>
              <a:rPr lang="en-US" sz="1200" dirty="0" smtClean="0"/>
              <a:t>(Inventory Availability Validation of Negotiated Products)</a:t>
            </a:r>
            <a:endParaRPr lang="en-US" sz="1200" dirty="0"/>
          </a:p>
        </p:txBody>
      </p:sp>
      <p:sp>
        <p:nvSpPr>
          <p:cNvPr id="22" name="TextBox 21"/>
          <p:cNvSpPr txBox="1"/>
          <p:nvPr/>
        </p:nvSpPr>
        <p:spPr>
          <a:xfrm>
            <a:off x="634181" y="328293"/>
            <a:ext cx="5201360" cy="646331"/>
          </a:xfrm>
          <a:prstGeom prst="rect">
            <a:avLst/>
          </a:prstGeom>
          <a:noFill/>
        </p:spPr>
        <p:txBody>
          <a:bodyPr wrap="none" rtlCol="0">
            <a:spAutoFit/>
          </a:bodyPr>
          <a:lstStyle/>
          <a:p>
            <a:r>
              <a:rPr lang="en-US" u="sng" dirty="0" smtClean="0"/>
              <a:t>Block Diagram – Inventory Availability Validation Flow</a:t>
            </a:r>
          </a:p>
          <a:p>
            <a:endParaRPr lang="en-US" u="sng" dirty="0"/>
          </a:p>
        </p:txBody>
      </p:sp>
      <p:sp>
        <p:nvSpPr>
          <p:cNvPr id="3" name="Up-Down Arrow 2"/>
          <p:cNvSpPr/>
          <p:nvPr/>
        </p:nvSpPr>
        <p:spPr>
          <a:xfrm>
            <a:off x="2220666" y="4433664"/>
            <a:ext cx="484632" cy="1245207"/>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Down Arrow 22"/>
          <p:cNvSpPr/>
          <p:nvPr/>
        </p:nvSpPr>
        <p:spPr>
          <a:xfrm>
            <a:off x="5880329" y="4433663"/>
            <a:ext cx="484632" cy="1245207"/>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Down Arrow 23"/>
          <p:cNvSpPr/>
          <p:nvPr/>
        </p:nvSpPr>
        <p:spPr>
          <a:xfrm>
            <a:off x="2174357" y="2220003"/>
            <a:ext cx="484632" cy="1309880"/>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Down Arrow 24"/>
          <p:cNvSpPr/>
          <p:nvPr/>
        </p:nvSpPr>
        <p:spPr>
          <a:xfrm>
            <a:off x="4043124" y="2208672"/>
            <a:ext cx="484632" cy="1321211"/>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p:cNvSpPr/>
          <p:nvPr/>
        </p:nvSpPr>
        <p:spPr>
          <a:xfrm>
            <a:off x="5861451" y="2220009"/>
            <a:ext cx="484632" cy="1309874"/>
          </a:xfrm>
          <a:prstGeom prst="up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20878" y="1156818"/>
            <a:ext cx="6134436" cy="369332"/>
          </a:xfrm>
          <a:prstGeom prst="rect">
            <a:avLst/>
          </a:prstGeom>
          <a:noFill/>
        </p:spPr>
        <p:txBody>
          <a:bodyPr wrap="none" rtlCol="0">
            <a:spAutoFit/>
          </a:bodyPr>
          <a:lstStyle/>
          <a:p>
            <a:r>
              <a:rPr lang="en-US" b="1" dirty="0" smtClean="0"/>
              <a:t>New Booking Funnel Search Implementation – Solr Integration</a:t>
            </a:r>
            <a:endParaRPr lang="en-US" b="1" dirty="0"/>
          </a:p>
        </p:txBody>
      </p:sp>
      <p:sp>
        <p:nvSpPr>
          <p:cNvPr id="21" name="Left-Right Arrow 20"/>
          <p:cNvSpPr/>
          <p:nvPr/>
        </p:nvSpPr>
        <p:spPr>
          <a:xfrm>
            <a:off x="7905133" y="3610802"/>
            <a:ext cx="1828799" cy="7079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Get list of Hotel Id</a:t>
            </a:r>
            <a:endParaRPr lang="en-US" sz="1200" dirty="0"/>
          </a:p>
        </p:txBody>
      </p:sp>
    </p:spTree>
    <p:extLst>
      <p:ext uri="{BB962C8B-B14F-4D97-AF65-F5344CB8AC3E}">
        <p14:creationId xmlns:p14="http://schemas.microsoft.com/office/powerpoint/2010/main" val="3801616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467240" y="2529193"/>
            <a:ext cx="243074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42180" y="154475"/>
            <a:ext cx="7406643" cy="369332"/>
          </a:xfrm>
          <a:prstGeom prst="rect">
            <a:avLst/>
          </a:prstGeom>
          <a:noFill/>
        </p:spPr>
        <p:txBody>
          <a:bodyPr wrap="none" rtlCol="0">
            <a:spAutoFit/>
          </a:bodyPr>
          <a:lstStyle/>
          <a:p>
            <a:r>
              <a:rPr lang="en-US" u="sng" dirty="0" smtClean="0"/>
              <a:t>Data Model – Location </a:t>
            </a:r>
            <a:r>
              <a:rPr lang="en-US" u="sng" dirty="0"/>
              <a:t>Search </a:t>
            </a:r>
            <a:r>
              <a:rPr lang="en-US" u="sng" dirty="0" smtClean="0"/>
              <a:t>Entity (Complete Universe/Location Data store)</a:t>
            </a:r>
            <a:endParaRPr lang="en-US" u="sng" dirty="0"/>
          </a:p>
        </p:txBody>
      </p:sp>
      <p:sp>
        <p:nvSpPr>
          <p:cNvPr id="3" name="Rectangle 2"/>
          <p:cNvSpPr/>
          <p:nvPr/>
        </p:nvSpPr>
        <p:spPr>
          <a:xfrm>
            <a:off x="5195378" y="3329361"/>
            <a:ext cx="2831690"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LocationSearch</a:t>
            </a:r>
            <a:endParaRPr lang="en-US" dirty="0">
              <a:solidFill>
                <a:schemeClr val="tx1"/>
              </a:solidFill>
            </a:endParaRPr>
          </a:p>
        </p:txBody>
      </p:sp>
      <p:sp>
        <p:nvSpPr>
          <p:cNvPr id="4" name="Oval 3"/>
          <p:cNvSpPr/>
          <p:nvPr/>
        </p:nvSpPr>
        <p:spPr>
          <a:xfrm>
            <a:off x="3379840" y="965331"/>
            <a:ext cx="2300749" cy="88490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LSName</a:t>
            </a:r>
            <a:endParaRPr lang="en-US" dirty="0">
              <a:solidFill>
                <a:schemeClr val="tx1"/>
              </a:solidFill>
            </a:endParaRPr>
          </a:p>
        </p:txBody>
      </p:sp>
      <p:cxnSp>
        <p:nvCxnSpPr>
          <p:cNvPr id="6" name="Straight Connector 5"/>
          <p:cNvCxnSpPr>
            <a:stCxn id="3" idx="0"/>
            <a:endCxn id="4" idx="5"/>
          </p:cNvCxnSpPr>
          <p:nvPr/>
        </p:nvCxnSpPr>
        <p:spPr>
          <a:xfrm flipH="1" flipV="1">
            <a:off x="5343652" y="1720643"/>
            <a:ext cx="1267571" cy="1608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0"/>
            <a:endCxn id="32" idx="4"/>
          </p:cNvCxnSpPr>
          <p:nvPr/>
        </p:nvCxnSpPr>
        <p:spPr>
          <a:xfrm flipV="1">
            <a:off x="6611223" y="2979545"/>
            <a:ext cx="2445360" cy="349816"/>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31767" y="965331"/>
            <a:ext cx="2492478" cy="88490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LSLatitude</a:t>
            </a:r>
          </a:p>
        </p:txBody>
      </p:sp>
      <p:cxnSp>
        <p:nvCxnSpPr>
          <p:cNvPr id="24" name="Straight Connector 23"/>
          <p:cNvCxnSpPr>
            <a:stCxn id="25" idx="4"/>
            <a:endCxn id="32" idx="0"/>
          </p:cNvCxnSpPr>
          <p:nvPr/>
        </p:nvCxnSpPr>
        <p:spPr>
          <a:xfrm flipH="1">
            <a:off x="9056583" y="1769876"/>
            <a:ext cx="1194993" cy="295269"/>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895477" y="884973"/>
            <a:ext cx="2712197" cy="88490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LSLongitude</a:t>
            </a:r>
          </a:p>
        </p:txBody>
      </p:sp>
      <p:sp>
        <p:nvSpPr>
          <p:cNvPr id="27" name="Oval 26"/>
          <p:cNvSpPr/>
          <p:nvPr/>
        </p:nvSpPr>
        <p:spPr>
          <a:xfrm>
            <a:off x="4725252" y="5887868"/>
            <a:ext cx="2809568" cy="88490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LSType</a:t>
            </a:r>
            <a:endParaRPr lang="en-US" dirty="0">
              <a:solidFill>
                <a:schemeClr val="tx1"/>
              </a:solidFill>
            </a:endParaRPr>
          </a:p>
        </p:txBody>
      </p:sp>
      <p:cxnSp>
        <p:nvCxnSpPr>
          <p:cNvPr id="29" name="Straight Connector 28"/>
          <p:cNvCxnSpPr>
            <a:stCxn id="27" idx="0"/>
            <a:endCxn id="3" idx="2"/>
          </p:cNvCxnSpPr>
          <p:nvPr/>
        </p:nvCxnSpPr>
        <p:spPr>
          <a:xfrm flipV="1">
            <a:off x="6130036" y="4243761"/>
            <a:ext cx="481187" cy="1644107"/>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33150" y="2538697"/>
            <a:ext cx="2325916" cy="88490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SiteID</a:t>
            </a:r>
            <a:endParaRPr lang="en-US" dirty="0">
              <a:solidFill>
                <a:schemeClr val="tx1"/>
              </a:solidFill>
            </a:endParaRPr>
          </a:p>
        </p:txBody>
      </p:sp>
      <p:sp>
        <p:nvSpPr>
          <p:cNvPr id="30" name="Oval 29"/>
          <p:cNvSpPr/>
          <p:nvPr/>
        </p:nvSpPr>
        <p:spPr>
          <a:xfrm>
            <a:off x="9284925" y="3274814"/>
            <a:ext cx="2388774" cy="97741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LSSubType</a:t>
            </a:r>
            <a:endParaRPr lang="en-US" dirty="0">
              <a:solidFill>
                <a:schemeClr val="tx1"/>
              </a:solidFill>
            </a:endParaRPr>
          </a:p>
        </p:txBody>
      </p:sp>
      <p:cxnSp>
        <p:nvCxnSpPr>
          <p:cNvPr id="28" name="Straight Connector 27"/>
          <p:cNvCxnSpPr>
            <a:stCxn id="3" idx="3"/>
            <a:endCxn id="30" idx="2"/>
          </p:cNvCxnSpPr>
          <p:nvPr/>
        </p:nvCxnSpPr>
        <p:spPr>
          <a:xfrm flipV="1">
            <a:off x="8027068" y="3763520"/>
            <a:ext cx="1257857" cy="23041"/>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936779" y="2065145"/>
            <a:ext cx="2239607" cy="914400"/>
          </a:xfrm>
          <a:prstGeom prst="ellipse">
            <a:avLst/>
          </a:prstGeom>
          <a:solidFill>
            <a:schemeClr val="accent3">
              <a:lumMod val="20000"/>
              <a:lumOff val="80000"/>
            </a:schemeClr>
          </a:solidFill>
          <a:ln>
            <a:gradFill flip="none" rotWithShape="1">
              <a:gsLst>
                <a:gs pos="0">
                  <a:schemeClr val="accent1">
                    <a:lumMod val="5000"/>
                    <a:lumOff val="95000"/>
                  </a:schemeClr>
                </a:gs>
                <a:gs pos="33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LSCoordinates</a:t>
            </a:r>
            <a:endParaRPr lang="en-US" dirty="0">
              <a:solidFill>
                <a:schemeClr val="tx1"/>
              </a:solidFill>
            </a:endParaRPr>
          </a:p>
        </p:txBody>
      </p:sp>
      <p:cxnSp>
        <p:nvCxnSpPr>
          <p:cNvPr id="42" name="Straight Connector 41"/>
          <p:cNvCxnSpPr>
            <a:stCxn id="32" idx="0"/>
            <a:endCxn id="22" idx="4"/>
          </p:cNvCxnSpPr>
          <p:nvPr/>
        </p:nvCxnSpPr>
        <p:spPr>
          <a:xfrm flipH="1" flipV="1">
            <a:off x="7478006" y="1850234"/>
            <a:ext cx="1578577" cy="214911"/>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533150" y="1263443"/>
            <a:ext cx="2355551" cy="914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TenantID</a:t>
            </a:r>
            <a:endParaRPr lang="en-US" dirty="0">
              <a:solidFill>
                <a:schemeClr val="tx1"/>
              </a:solidFill>
            </a:endParaRPr>
          </a:p>
        </p:txBody>
      </p:sp>
      <p:cxnSp>
        <p:nvCxnSpPr>
          <p:cNvPr id="90" name="Straight Connector 89"/>
          <p:cNvCxnSpPr>
            <a:stCxn id="3" idx="0"/>
            <a:endCxn id="86" idx="5"/>
          </p:cNvCxnSpPr>
          <p:nvPr/>
        </p:nvCxnSpPr>
        <p:spPr>
          <a:xfrm flipH="1" flipV="1">
            <a:off x="2543739" y="2043932"/>
            <a:ext cx="4067484" cy="1285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 idx="1"/>
            <a:endCxn id="33" idx="6"/>
          </p:cNvCxnSpPr>
          <p:nvPr/>
        </p:nvCxnSpPr>
        <p:spPr>
          <a:xfrm flipH="1" flipV="1">
            <a:off x="2859066" y="2981149"/>
            <a:ext cx="2336312" cy="805412"/>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flipH="1">
            <a:off x="1176400" y="5147269"/>
            <a:ext cx="2305963" cy="86110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ProductCode</a:t>
            </a:r>
            <a:endParaRPr lang="en-US" dirty="0">
              <a:solidFill>
                <a:schemeClr val="tx1"/>
              </a:solidFill>
            </a:endParaRPr>
          </a:p>
        </p:txBody>
      </p:sp>
      <p:cxnSp>
        <p:nvCxnSpPr>
          <p:cNvPr id="105" name="Straight Connector 104"/>
          <p:cNvCxnSpPr>
            <a:stCxn id="3" idx="2"/>
            <a:endCxn id="104" idx="2"/>
          </p:cNvCxnSpPr>
          <p:nvPr/>
        </p:nvCxnSpPr>
        <p:spPr>
          <a:xfrm flipH="1">
            <a:off x="3482363" y="4243761"/>
            <a:ext cx="3128860" cy="1334063"/>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55224" y="3926536"/>
            <a:ext cx="2303842" cy="79724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solidFill>
                  <a:schemeClr val="tx1"/>
                </a:solidFill>
              </a:rPr>
              <a:t>ID</a:t>
            </a:r>
            <a:endParaRPr lang="en-US" u="sng" dirty="0">
              <a:solidFill>
                <a:schemeClr val="tx1"/>
              </a:solidFill>
            </a:endParaRPr>
          </a:p>
        </p:txBody>
      </p:sp>
      <p:cxnSp>
        <p:nvCxnSpPr>
          <p:cNvPr id="12" name="Straight Connector 11"/>
          <p:cNvCxnSpPr>
            <a:stCxn id="5" idx="7"/>
            <a:endCxn id="3" idx="1"/>
          </p:cNvCxnSpPr>
          <p:nvPr/>
        </p:nvCxnSpPr>
        <p:spPr>
          <a:xfrm flipV="1">
            <a:off x="2521676" y="3786561"/>
            <a:ext cx="2673702" cy="2567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699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971" y="946970"/>
            <a:ext cx="11577484" cy="3693319"/>
          </a:xfrm>
          <a:prstGeom prst="rect">
            <a:avLst/>
          </a:prstGeom>
        </p:spPr>
        <p:txBody>
          <a:bodyPr wrap="square">
            <a:spAutoFit/>
          </a:bodyPr>
          <a:lstStyle/>
          <a:p>
            <a:r>
              <a:rPr lang="en-US" b="1" u="sng" dirty="0" smtClean="0"/>
              <a:t>Business Rules</a:t>
            </a:r>
          </a:p>
          <a:p>
            <a:endParaRPr lang="en-US" dirty="0" smtClean="0"/>
          </a:p>
          <a:p>
            <a:pPr marL="228600" indent="-228600">
              <a:buAutoNum type="arabicPeriod"/>
            </a:pPr>
            <a:r>
              <a:rPr lang="en-US" dirty="0" smtClean="0"/>
              <a:t>Location Search Key(ID) – should be a unique key for each and every location search entity.</a:t>
            </a:r>
          </a:p>
          <a:p>
            <a:pPr marL="228600" indent="-228600">
              <a:buAutoNum type="arabicPeriod"/>
            </a:pPr>
            <a:r>
              <a:rPr lang="en-US" dirty="0" smtClean="0"/>
              <a:t>Location Name (LSName) – can be product name, landmark, city/area or airport. Based on the location type, any one of these columns will contain values.</a:t>
            </a:r>
          </a:p>
          <a:p>
            <a:pPr marL="228600" indent="-228600">
              <a:buAutoNum type="arabicPeriod"/>
            </a:pPr>
            <a:r>
              <a:rPr lang="en-US" dirty="0" smtClean="0"/>
              <a:t>Location Type(LSType) – can be one of these four values Hotel, Landmark, City/Area or Airport.</a:t>
            </a:r>
          </a:p>
          <a:p>
            <a:pPr marL="228600" indent="-228600">
              <a:buAutoNum type="arabicPeriod"/>
            </a:pPr>
            <a:r>
              <a:rPr lang="en-US" dirty="0" smtClean="0"/>
              <a:t>Location Sub Type(LSSubType) – can be specific/limited to “hotel” Location Type. It can be either Partner or Negotiated Product.</a:t>
            </a:r>
          </a:p>
          <a:p>
            <a:pPr marL="228600" indent="-228600">
              <a:buAutoNum type="arabicPeriod"/>
            </a:pPr>
            <a:r>
              <a:rPr lang="en-US" dirty="0" smtClean="0"/>
              <a:t>ProductCode– this id is unique for each and every Hotel. This id should be passed to the Partner API / Searched in the Tenant Database for Product Id.</a:t>
            </a:r>
          </a:p>
          <a:p>
            <a:pPr marL="228600" indent="-228600">
              <a:buAutoNum type="arabicPeriod"/>
            </a:pPr>
            <a:r>
              <a:rPr lang="en-US" dirty="0" smtClean="0"/>
              <a:t>Tenant ID &amp; Site ID – can be used in the search key to perform additional logic to restrict results based on individual tenant and micro site to support multi-tenant architecture.</a:t>
            </a:r>
          </a:p>
          <a:p>
            <a:pPr marL="228600" indent="-228600">
              <a:buAutoNum type="arabicPeriod"/>
            </a:pPr>
            <a:endParaRPr lang="en-US" dirty="0"/>
          </a:p>
        </p:txBody>
      </p:sp>
    </p:spTree>
    <p:extLst>
      <p:ext uri="{BB962C8B-B14F-4D97-AF65-F5344CB8AC3E}">
        <p14:creationId xmlns:p14="http://schemas.microsoft.com/office/powerpoint/2010/main" val="1991465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187" y="516194"/>
            <a:ext cx="2690737" cy="369332"/>
          </a:xfrm>
          <a:prstGeom prst="rect">
            <a:avLst/>
          </a:prstGeom>
          <a:noFill/>
        </p:spPr>
        <p:txBody>
          <a:bodyPr wrap="none" rtlCol="0">
            <a:spAutoFit/>
          </a:bodyPr>
          <a:lstStyle/>
          <a:p>
            <a:r>
              <a:rPr lang="en-US" u="sng" dirty="0" smtClean="0"/>
              <a:t>NOSQL – Search Key/Value</a:t>
            </a:r>
            <a:endParaRPr lang="en-US" u="sng" dirty="0"/>
          </a:p>
        </p:txBody>
      </p:sp>
      <p:sp>
        <p:nvSpPr>
          <p:cNvPr id="3" name="Rectangle 2"/>
          <p:cNvSpPr/>
          <p:nvPr/>
        </p:nvSpPr>
        <p:spPr>
          <a:xfrm>
            <a:off x="1091381" y="1460090"/>
            <a:ext cx="2802193" cy="5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a:t>
            </a:r>
            <a:endParaRPr lang="en-US" dirty="0"/>
          </a:p>
        </p:txBody>
      </p:sp>
      <p:sp>
        <p:nvSpPr>
          <p:cNvPr id="5" name="Rectangle 4"/>
          <p:cNvSpPr/>
          <p:nvPr/>
        </p:nvSpPr>
        <p:spPr>
          <a:xfrm>
            <a:off x="3893574" y="1460090"/>
            <a:ext cx="8008374" cy="50144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a:t>
            </a:r>
            <a:endParaRPr lang="en-US" dirty="0"/>
          </a:p>
        </p:txBody>
      </p:sp>
      <p:sp>
        <p:nvSpPr>
          <p:cNvPr id="7" name="Down Arrow 6"/>
          <p:cNvSpPr/>
          <p:nvPr/>
        </p:nvSpPr>
        <p:spPr>
          <a:xfrm>
            <a:off x="2007845" y="1961534"/>
            <a:ext cx="484632" cy="2610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7314" y="4571688"/>
            <a:ext cx="2963953" cy="369332"/>
          </a:xfrm>
          <a:prstGeom prst="rect">
            <a:avLst/>
          </a:prstGeom>
          <a:solidFill>
            <a:schemeClr val="accent1">
              <a:lumMod val="75000"/>
            </a:schemeClr>
          </a:solidFill>
        </p:spPr>
        <p:txBody>
          <a:bodyPr wrap="none" rtlCol="0">
            <a:spAutoFit/>
          </a:bodyPr>
          <a:lstStyle/>
          <a:p>
            <a:r>
              <a:rPr lang="en-US" dirty="0" smtClean="0">
                <a:solidFill>
                  <a:schemeClr val="bg1"/>
                </a:solidFill>
              </a:rPr>
              <a:t>(LocationGeometry,Distance)</a:t>
            </a:r>
            <a:endParaRPr lang="en-US" dirty="0">
              <a:solidFill>
                <a:schemeClr val="bg1"/>
              </a:solidFill>
            </a:endParaRPr>
          </a:p>
        </p:txBody>
      </p:sp>
      <p:sp>
        <p:nvSpPr>
          <p:cNvPr id="10" name="Rectangle 9"/>
          <p:cNvSpPr/>
          <p:nvPr/>
        </p:nvSpPr>
        <p:spPr>
          <a:xfrm>
            <a:off x="4734231" y="4572000"/>
            <a:ext cx="1622322" cy="14453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Related Products</a:t>
            </a:r>
            <a:endParaRPr lang="en-US" dirty="0"/>
          </a:p>
        </p:txBody>
      </p:sp>
      <p:sp>
        <p:nvSpPr>
          <p:cNvPr id="11" name="Down Arrow 10"/>
          <p:cNvSpPr/>
          <p:nvPr/>
        </p:nvSpPr>
        <p:spPr>
          <a:xfrm>
            <a:off x="7721813" y="1961533"/>
            <a:ext cx="484632" cy="261046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56553" y="4572000"/>
            <a:ext cx="1622322" cy="144534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Related Landmarks</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7978875" y="4572000"/>
            <a:ext cx="1622322" cy="14453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Related </a:t>
            </a:r>
          </a:p>
          <a:p>
            <a:pPr algn="ctr"/>
            <a:r>
              <a:rPr lang="en-US" dirty="0" smtClean="0"/>
              <a:t>Airports</a:t>
            </a:r>
            <a:endParaRPr lang="en-US" dirty="0"/>
          </a:p>
        </p:txBody>
      </p:sp>
      <p:sp>
        <p:nvSpPr>
          <p:cNvPr id="14" name="Rectangle 13"/>
          <p:cNvSpPr/>
          <p:nvPr/>
        </p:nvSpPr>
        <p:spPr>
          <a:xfrm>
            <a:off x="9601197" y="4572000"/>
            <a:ext cx="1622322" cy="144534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Related City/Ares</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9864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987" y="-88490"/>
            <a:ext cx="8798627" cy="369332"/>
          </a:xfrm>
          <a:prstGeom prst="rect">
            <a:avLst/>
          </a:prstGeom>
          <a:noFill/>
        </p:spPr>
        <p:txBody>
          <a:bodyPr wrap="none" rtlCol="0">
            <a:spAutoFit/>
          </a:bodyPr>
          <a:lstStyle/>
          <a:p>
            <a:r>
              <a:rPr lang="en-US" u="sng" dirty="0"/>
              <a:t>Apache Solr Collection Distribution in AWS Machine to support Multi Tenants and Micro site</a:t>
            </a:r>
          </a:p>
        </p:txBody>
      </p:sp>
      <p:pic>
        <p:nvPicPr>
          <p:cNvPr id="6" name="Picture 5"/>
          <p:cNvPicPr>
            <a:picLocks noChangeAspect="1"/>
          </p:cNvPicPr>
          <p:nvPr/>
        </p:nvPicPr>
        <p:blipFill>
          <a:blip r:embed="rId2"/>
          <a:stretch>
            <a:fillRect/>
          </a:stretch>
        </p:blipFill>
        <p:spPr>
          <a:xfrm>
            <a:off x="368710" y="437083"/>
            <a:ext cx="11061290" cy="6264354"/>
          </a:xfrm>
          <a:prstGeom prst="rect">
            <a:avLst/>
          </a:prstGeom>
        </p:spPr>
      </p:pic>
    </p:spTree>
    <p:extLst>
      <p:ext uri="{BB962C8B-B14F-4D97-AF65-F5344CB8AC3E}">
        <p14:creationId xmlns:p14="http://schemas.microsoft.com/office/powerpoint/2010/main" val="4062689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98205"/>
            <a:ext cx="11267768" cy="7571303"/>
          </a:xfrm>
          <a:prstGeom prst="rect">
            <a:avLst/>
          </a:prstGeom>
          <a:noFill/>
        </p:spPr>
        <p:txBody>
          <a:bodyPr wrap="square" rtlCol="0">
            <a:spAutoFit/>
          </a:bodyPr>
          <a:lstStyle/>
          <a:p>
            <a:r>
              <a:rPr lang="en-US" b="1" u="sng" dirty="0" smtClean="0"/>
              <a:t>Pseudocode to develop POC</a:t>
            </a:r>
          </a:p>
          <a:p>
            <a:endParaRPr lang="en-US" b="1" u="sng" dirty="0" smtClean="0"/>
          </a:p>
          <a:p>
            <a:endParaRPr lang="en-US" b="1" u="sng" dirty="0" smtClean="0"/>
          </a:p>
          <a:p>
            <a:r>
              <a:rPr lang="en-US" b="1" dirty="0" smtClean="0"/>
              <a:t>A. Create and Populate the Search Location table to enrich the universal location data store (using EAN from Expedia).</a:t>
            </a:r>
            <a:endParaRPr lang="en-US" b="1" dirty="0"/>
          </a:p>
          <a:p>
            <a:endParaRPr lang="en-US" b="1" u="sng" dirty="0"/>
          </a:p>
          <a:p>
            <a:pPr marL="342900" indent="-342900">
              <a:buAutoNum type="arabicPeriod"/>
            </a:pPr>
            <a:r>
              <a:rPr lang="en-US" dirty="0" smtClean="0"/>
              <a:t>Create a table named </a:t>
            </a:r>
            <a:r>
              <a:rPr lang="en-US" dirty="0"/>
              <a:t>Location </a:t>
            </a:r>
            <a:r>
              <a:rPr lang="en-US" dirty="0" smtClean="0"/>
              <a:t>Search in metadata database </a:t>
            </a:r>
            <a:r>
              <a:rPr lang="en-US" dirty="0"/>
              <a:t>which </a:t>
            </a:r>
            <a:r>
              <a:rPr lang="en-US" dirty="0" smtClean="0"/>
              <a:t>contains all Landmarks, Airport, City/Area across the globe with reference to the context of the application.</a:t>
            </a:r>
          </a:p>
          <a:p>
            <a:pPr marL="342900" indent="-342900">
              <a:buAutoNum type="arabicPeriod"/>
            </a:pPr>
            <a:r>
              <a:rPr lang="en-US" dirty="0" smtClean="0"/>
              <a:t>Data obtained from expedia serves as the input to Location Search Table.</a:t>
            </a:r>
          </a:p>
          <a:p>
            <a:pPr marL="342900" indent="-342900">
              <a:buAutoNum type="arabicPeriod"/>
            </a:pPr>
            <a:r>
              <a:rPr lang="en-US" dirty="0" smtClean="0"/>
              <a:t>This entity type can be stored in the metadata database for generic location types .</a:t>
            </a:r>
          </a:p>
          <a:p>
            <a:pPr marL="342900" indent="-342900">
              <a:buAutoNum type="arabicPeriod"/>
            </a:pPr>
            <a:endParaRPr lang="en-US" dirty="0"/>
          </a:p>
          <a:p>
            <a:r>
              <a:rPr lang="en-US" b="1" dirty="0" smtClean="0"/>
              <a:t>B. Create and Populate the Location Search table to have a complete details of all the products of the tenants      grouped based on Site they own.</a:t>
            </a:r>
          </a:p>
          <a:p>
            <a:endParaRPr lang="en-US" dirty="0" smtClean="0"/>
          </a:p>
          <a:p>
            <a:pPr marL="342900" indent="-342900">
              <a:buAutoNum type="arabicPeriod"/>
            </a:pPr>
            <a:r>
              <a:rPr lang="en-US" dirty="0"/>
              <a:t>Create a table named Location Search in </a:t>
            </a:r>
            <a:r>
              <a:rPr lang="en-US" dirty="0" smtClean="0"/>
              <a:t>tenant database </a:t>
            </a:r>
            <a:r>
              <a:rPr lang="en-US" dirty="0"/>
              <a:t>which contains all </a:t>
            </a:r>
            <a:r>
              <a:rPr lang="en-US" dirty="0" smtClean="0"/>
              <a:t>Products information.</a:t>
            </a:r>
            <a:endParaRPr lang="en-US" dirty="0"/>
          </a:p>
          <a:p>
            <a:pPr marL="342900" indent="-342900">
              <a:buAutoNum type="arabicPeriod"/>
            </a:pPr>
            <a:r>
              <a:rPr lang="en-US" dirty="0" smtClean="0"/>
              <a:t>This </a:t>
            </a:r>
            <a:r>
              <a:rPr lang="en-US" dirty="0"/>
              <a:t>entity type can be stored in the </a:t>
            </a:r>
            <a:r>
              <a:rPr lang="en-US" dirty="0" smtClean="0"/>
              <a:t>tenant database for specific products based on tenant id and site id.</a:t>
            </a:r>
          </a:p>
          <a:p>
            <a:pPr marL="342900" indent="-342900">
              <a:buAutoNum type="arabicPeriod"/>
            </a:pPr>
            <a:endParaRPr lang="en-US" dirty="0"/>
          </a:p>
          <a:p>
            <a:r>
              <a:rPr lang="en-US" b="1" dirty="0" smtClean="0"/>
              <a:t>C. NoSQL – Populate the distributed  cache  using (A) and (B)</a:t>
            </a:r>
          </a:p>
          <a:p>
            <a:endParaRPr lang="en-US" b="1" dirty="0" smtClean="0"/>
          </a:p>
          <a:p>
            <a:pPr marL="342900" indent="-342900">
              <a:buAutoNum type="arabicPeriod"/>
            </a:pPr>
            <a:r>
              <a:rPr lang="en-US" dirty="0" smtClean="0"/>
              <a:t>Create a batch service to prepare an index for Apache Solr which will be </a:t>
            </a:r>
            <a:r>
              <a:rPr lang="en-US" b="1" dirty="0" smtClean="0"/>
              <a:t>an one time activity </a:t>
            </a:r>
            <a:r>
              <a:rPr lang="en-US" dirty="0" smtClean="0"/>
              <a:t>and can be triggered based on need basis.</a:t>
            </a:r>
          </a:p>
          <a:p>
            <a:pPr marL="342900" indent="-342900">
              <a:buAutoNum type="arabicPeriod"/>
            </a:pPr>
            <a:r>
              <a:rPr lang="en-US" dirty="0" smtClean="0"/>
              <a:t>One collection in Solr is created specific to Location Search table which was created and populated in metadata database</a:t>
            </a:r>
            <a:r>
              <a:rPr lang="en-US" b="1" dirty="0" smtClean="0"/>
              <a:t>(A)</a:t>
            </a:r>
            <a:r>
              <a:rPr lang="en-US" dirty="0" smtClean="0"/>
              <a:t>.</a:t>
            </a:r>
          </a:p>
          <a:p>
            <a:endParaRPr lang="en-US" b="1" dirty="0"/>
          </a:p>
          <a:p>
            <a:endParaRPr lang="en-US" b="1" u="sng" dirty="0"/>
          </a:p>
          <a:p>
            <a:endParaRPr lang="en-US" b="1" u="sng" dirty="0" smtClean="0"/>
          </a:p>
          <a:p>
            <a:endParaRPr lang="en-US" b="1" u="sng" dirty="0"/>
          </a:p>
        </p:txBody>
      </p:sp>
    </p:spTree>
    <p:extLst>
      <p:ext uri="{BB962C8B-B14F-4D97-AF65-F5344CB8AC3E}">
        <p14:creationId xmlns:p14="http://schemas.microsoft.com/office/powerpoint/2010/main" val="823897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6632" y="693174"/>
            <a:ext cx="10515600" cy="6740307"/>
          </a:xfrm>
          <a:prstGeom prst="rect">
            <a:avLst/>
          </a:prstGeom>
          <a:noFill/>
        </p:spPr>
        <p:txBody>
          <a:bodyPr wrap="square" rtlCol="0">
            <a:spAutoFit/>
          </a:bodyPr>
          <a:lstStyle/>
          <a:p>
            <a:r>
              <a:rPr lang="en-US" b="1" u="sng" dirty="0"/>
              <a:t>Pseudocode to develop POC</a:t>
            </a:r>
          </a:p>
          <a:p>
            <a:endParaRPr lang="en-US" dirty="0" smtClean="0"/>
          </a:p>
          <a:p>
            <a:r>
              <a:rPr lang="en-US" dirty="0" smtClean="0"/>
              <a:t>3. Several collections are created </a:t>
            </a:r>
            <a:r>
              <a:rPr lang="en-US" dirty="0"/>
              <a:t>in </a:t>
            </a:r>
            <a:r>
              <a:rPr lang="en-US" dirty="0" smtClean="0"/>
              <a:t>Solr, grouped by Tenant Id and Site Id.  Each tenant ID and site Id group will contain products specific to that tenant and for a specific site (distributed channel). </a:t>
            </a:r>
            <a:r>
              <a:rPr lang="en-US" b="1" dirty="0" smtClean="0"/>
              <a:t>(B)</a:t>
            </a:r>
            <a:r>
              <a:rPr lang="en-US" dirty="0" smtClean="0"/>
              <a:t>.</a:t>
            </a:r>
            <a:endParaRPr lang="en-US" dirty="0"/>
          </a:p>
          <a:p>
            <a:endParaRPr lang="en-US" dirty="0" smtClean="0"/>
          </a:p>
          <a:p>
            <a:r>
              <a:rPr lang="en-US" b="1" dirty="0" smtClean="0"/>
              <a:t>D. </a:t>
            </a:r>
            <a:r>
              <a:rPr lang="en-US" b="1" dirty="0"/>
              <a:t>NoSQL – Populate the distributed  </a:t>
            </a:r>
            <a:r>
              <a:rPr lang="en-US" b="1" dirty="0" smtClean="0"/>
              <a:t>cache</a:t>
            </a:r>
          </a:p>
          <a:p>
            <a:endParaRPr lang="en-US" dirty="0" smtClean="0"/>
          </a:p>
          <a:p>
            <a:pPr marL="342900" indent="-342900">
              <a:buAutoNum type="arabicPeriod"/>
            </a:pPr>
            <a:r>
              <a:rPr lang="en-US" dirty="0" smtClean="0"/>
              <a:t>Admin site will insert the new hotels and updated hotels and their corresponding hotels to MSMQ.</a:t>
            </a:r>
          </a:p>
          <a:p>
            <a:pPr marL="342900" indent="-342900">
              <a:buAutoNum type="arabicPeriod"/>
            </a:pPr>
            <a:r>
              <a:rPr lang="en-US" dirty="0" smtClean="0"/>
              <a:t>Create a process service which will read the updated and newly inserted hotel from the MSMQ and index the same in the Solr as well as sync the information to the database in near real time.</a:t>
            </a:r>
          </a:p>
          <a:p>
            <a:endParaRPr lang="en-US" dirty="0"/>
          </a:p>
          <a:p>
            <a:r>
              <a:rPr lang="en-US" b="1" dirty="0"/>
              <a:t>E</a:t>
            </a:r>
            <a:r>
              <a:rPr lang="en-US" b="1" dirty="0" smtClean="0"/>
              <a:t>. </a:t>
            </a:r>
            <a:r>
              <a:rPr lang="en-US" b="1" dirty="0"/>
              <a:t>Auto populate drop down in Search Page in distributed channel</a:t>
            </a:r>
            <a:r>
              <a:rPr lang="en-US" b="1" dirty="0" smtClean="0"/>
              <a:t>.</a:t>
            </a:r>
          </a:p>
          <a:p>
            <a:endParaRPr lang="en-US" b="1" dirty="0"/>
          </a:p>
          <a:p>
            <a:pPr marL="342900" indent="-342900">
              <a:buAutoNum type="arabicPeriod"/>
            </a:pPr>
            <a:r>
              <a:rPr lang="en-US" dirty="0" smtClean="0"/>
              <a:t>Whenever a search is done in the search widget for a particular location. A normal search is performed </a:t>
            </a:r>
          </a:p>
          <a:p>
            <a:r>
              <a:rPr lang="en-US" dirty="0"/>
              <a:t> </a:t>
            </a:r>
            <a:r>
              <a:rPr lang="en-US" dirty="0" smtClean="0"/>
              <a:t>      on both the common collections and tenant_site specific collections to pull down the matching records.</a:t>
            </a:r>
          </a:p>
          <a:p>
            <a:pPr marL="342900" indent="-342900">
              <a:buAutoNum type="arabicPeriod" startAt="2"/>
            </a:pPr>
            <a:r>
              <a:rPr lang="en-US" dirty="0" smtClean="0"/>
              <a:t>When an end user chooses a particular location from the auto complete drop down. The corresponding      locations latitude, longitude and threshold distance is send to the tenant_site specific collection to obtain the list of location entities which falls within the search range using Apache Solr Server. </a:t>
            </a:r>
          </a:p>
          <a:p>
            <a:pPr marL="342900" indent="-342900">
              <a:buAutoNum type="arabicPeriod" startAt="2"/>
            </a:pPr>
            <a:r>
              <a:rPr lang="en-US" dirty="0" smtClean="0"/>
              <a:t>Apache Solr performs Breadth First Search and provides a list of product name that matches the criteria and provided to obtain Search results.</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9312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1161</Words>
  <Application>Microsoft Office PowerPoint</Application>
  <PresentationFormat>Widescreen</PresentationFormat>
  <Paragraphs>147</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Booking Funnel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Kumar</dc:creator>
  <cp:lastModifiedBy>Santhosh Kumar</cp:lastModifiedBy>
  <cp:revision>129</cp:revision>
  <dcterms:created xsi:type="dcterms:W3CDTF">2014-11-19T05:22:55Z</dcterms:created>
  <dcterms:modified xsi:type="dcterms:W3CDTF">2016-05-05T13:15:04Z</dcterms:modified>
</cp:coreProperties>
</file>