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44" r:id="rId2"/>
    <p:sldId id="390" r:id="rId3"/>
    <p:sldId id="391" r:id="rId4"/>
    <p:sldId id="375" r:id="rId5"/>
    <p:sldId id="376" r:id="rId6"/>
    <p:sldId id="377" r:id="rId7"/>
    <p:sldId id="378" r:id="rId8"/>
    <p:sldId id="379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2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8748" autoAdjust="0"/>
  </p:normalViewPr>
  <p:slideViewPr>
    <p:cSldViewPr>
      <p:cViewPr>
        <p:scale>
          <a:sx n="66" d="100"/>
          <a:sy n="66" d="100"/>
        </p:scale>
        <p:origin x="-600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21BF7A-F4C0-4BE5-9CA6-90349A756B16}" type="datetimeFigureOut">
              <a:rPr lang="en-US"/>
              <a:pPr>
                <a:defRPr/>
              </a:pPr>
              <a:t>8/23/2014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6D13BD-4742-4A2D-88DE-6ACD5EA17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50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6A9747-0BED-4693-9C1F-FF931999E1A8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8195" name="Rectangle 9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5625" y="4913313"/>
            <a:ext cx="5843588" cy="2254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6D13BD-4742-4A2D-88DE-6ACD5EA1710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25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9B309A-2E22-4953-827C-780047AC8F1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slideMaster" Target="../slideMasters/slideMaster1.xml"/><Relationship Id="rId11" Type="http://schemas.openxmlformats.org/officeDocument/2006/relationships/image" Target="../media/image5.png"/><Relationship Id="rId5" Type="http://schemas.openxmlformats.org/officeDocument/2006/relationships/tags" Target="../tags/tag4.xml"/><Relationship Id="rId10" Type="http://schemas.openxmlformats.org/officeDocument/2006/relationships/image" Target="../media/image4.emf"/><Relationship Id="rId4" Type="http://schemas.openxmlformats.org/officeDocument/2006/relationships/tags" Target="../tags/tag3.xml"/><Relationship Id="rId9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700E9-684F-44AD-945C-08A77F84859B}" type="datetime1">
              <a:rPr lang="en-US" smtClean="0"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First Semester 2014-15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8258B-7833-4A72-9B7C-65F74D8B8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5F637-B0BA-4AFD-B5D9-9390854422C4}" type="datetime1">
              <a:rPr lang="en-US" smtClean="0"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First Semester 2014-15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2C5CF-B68F-4558-8DFD-8562AE001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747E0-DA95-4A23-938F-041911CB670F}" type="datetime1">
              <a:rPr lang="en-US" smtClean="0"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First Semester 2014-15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3111B-94F2-4EC4-BB5A-B60C70B5E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6192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2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" descr="\\Server\D\jyoti\FI023_BITS_v1\styleguide img\IMG_5627_b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9" cstate="print"/>
          <a:srcRect r="5666" b="5637"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Title Elements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0" y="0"/>
            <a:ext cx="9140825" cy="6859588"/>
            <a:chOff x="0" y="0"/>
            <a:chExt cx="5643" cy="4235"/>
          </a:xfrm>
        </p:grpSpPr>
        <p:sp>
          <p:nvSpPr>
            <p:cNvPr id="7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9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pic>
        <p:nvPicPr>
          <p:cNvPr id="10" name="TitleBottomBarBW" hidden="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319963" y="6573838"/>
            <a:ext cx="167005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0"/>
          <p:cNvSpPr/>
          <p:nvPr userDrawn="1"/>
        </p:nvSpPr>
        <p:spPr>
          <a:xfrm>
            <a:off x="0" y="3440113"/>
            <a:ext cx="8863013" cy="2798762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31"/>
          <p:cNvSpPr/>
          <p:nvPr userDrawn="1"/>
        </p:nvSpPr>
        <p:spPr>
          <a:xfrm>
            <a:off x="2954338" y="6238875"/>
            <a:ext cx="2954337" cy="7778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32"/>
          <p:cNvSpPr/>
          <p:nvPr userDrawn="1"/>
        </p:nvSpPr>
        <p:spPr>
          <a:xfrm>
            <a:off x="0" y="6238875"/>
            <a:ext cx="2954338" cy="7778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33"/>
          <p:cNvSpPr/>
          <p:nvPr userDrawn="1"/>
        </p:nvSpPr>
        <p:spPr>
          <a:xfrm>
            <a:off x="5908675" y="6238875"/>
            <a:ext cx="2954338" cy="7778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" name="Picture 34" descr="BITS_university_logo_whitevert.png"/>
          <p:cNvPicPr>
            <a:picLocks noChangeAspect="1"/>
          </p:cNvPicPr>
          <p:nvPr userDrawn="1"/>
        </p:nvPicPr>
        <p:blipFill>
          <a:blip r:embed="rId11" cstate="print"/>
          <a:srcRect t="2" b="28592"/>
          <a:stretch>
            <a:fillRect/>
          </a:stretch>
        </p:blipFill>
        <p:spPr bwMode="auto">
          <a:xfrm>
            <a:off x="77788" y="3440113"/>
            <a:ext cx="2098675" cy="202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35"/>
          <p:cNvGrpSpPr>
            <a:grpSpLocks/>
          </p:cNvGrpSpPr>
          <p:nvPr userDrawn="1"/>
        </p:nvGrpSpPr>
        <p:grpSpPr bwMode="auto">
          <a:xfrm>
            <a:off x="-77788" y="5384800"/>
            <a:ext cx="2254251" cy="698500"/>
            <a:chOff x="76200" y="2209800"/>
            <a:chExt cx="2209800" cy="685800"/>
          </a:xfrm>
        </p:grpSpPr>
        <p:sp>
          <p:nvSpPr>
            <p:cNvPr id="17" name="TextBox 36"/>
            <p:cNvSpPr txBox="1"/>
            <p:nvPr userDrawn="1"/>
          </p:nvSpPr>
          <p:spPr>
            <a:xfrm>
              <a:off x="76200" y="2209800"/>
              <a:ext cx="2209800" cy="5533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000" b="1" spc="-153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3000" spc="-153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8" name="TextBox 37"/>
            <p:cNvSpPr txBox="1"/>
            <p:nvPr userDrawn="1"/>
          </p:nvSpPr>
          <p:spPr>
            <a:xfrm>
              <a:off x="228708" y="2664922"/>
              <a:ext cx="1904785" cy="2306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3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41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565827" y="3683300"/>
            <a:ext cx="6199129" cy="1567913"/>
          </a:xfrm>
          <a:prstGeom prst="rect">
            <a:avLst/>
          </a:prstGeom>
        </p:spPr>
        <p:txBody>
          <a:bodyPr/>
          <a:lstStyle>
            <a:lvl1pPr>
              <a:defRPr sz="45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65827" y="5431835"/>
            <a:ext cx="6199129" cy="369332"/>
          </a:xfrm>
        </p:spPr>
        <p:txBody>
          <a:bodyPr>
            <a:spAutoFit/>
          </a:bodyPr>
          <a:lstStyle>
            <a:lvl1pPr algn="r"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01600"/>
            <a:ext cx="7543800" cy="915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196975"/>
            <a:ext cx="4189413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196975"/>
            <a:ext cx="41910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09800" y="6524625"/>
            <a:ext cx="4343400" cy="3397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SS ZG653 First Semester 2014-15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669088"/>
            <a:ext cx="1146175" cy="193675"/>
          </a:xfrm>
        </p:spPr>
        <p:txBody>
          <a:bodyPr/>
          <a:lstStyle>
            <a:lvl1pPr>
              <a:defRPr/>
            </a:lvl1pPr>
          </a:lstStyle>
          <a:p>
            <a:fld id="{9CFDB6F3-717B-4EFA-AE68-39ABADDA50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781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9400"/>
            <a:ext cx="8229600" cy="939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65DF7-9142-47DD-B0C5-2E65E9E97346}" type="datetime1">
              <a:rPr lang="en-US" smtClean="0"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First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5EA1C-A7DB-4043-A966-3C3226410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865187" y="1219200"/>
            <a:ext cx="7059613" cy="47625"/>
            <a:chOff x="304800" y="1387475"/>
            <a:chExt cx="7059613" cy="47625"/>
          </a:xfrm>
        </p:grpSpPr>
        <p:sp>
          <p:nvSpPr>
            <p:cNvPr id="7" name="Rectangle 6"/>
            <p:cNvSpPr/>
            <p:nvPr userDrawn="1"/>
          </p:nvSpPr>
          <p:spPr>
            <a:xfrm>
              <a:off x="2851150" y="1387475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5129213" y="1387475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387475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2" name="Rectangle 11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1A165-0098-4580-939A-BAE6E4C86146}" type="datetime1">
              <a:rPr lang="en-US" smtClean="0"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First Semester 2014-15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94BB5-FA31-4C4A-832D-C4069DAEFC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90600" y="6248400"/>
            <a:ext cx="7086599" cy="53975"/>
            <a:chOff x="2084388" y="6550025"/>
            <a:chExt cx="7086599" cy="53975"/>
          </a:xfrm>
        </p:grpSpPr>
        <p:sp>
          <p:nvSpPr>
            <p:cNvPr id="8" name="Rectangle 7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D99AB-8937-4371-9690-32A9E3EA68AF}" type="datetime1">
              <a:rPr lang="en-US" smtClean="0"/>
              <a:t>8/23/2014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First Semester 2014-15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719E3-4EA4-4EB4-A6A2-0A7E31A94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65187" y="1066800"/>
            <a:ext cx="7059613" cy="47625"/>
            <a:chOff x="304800" y="1219200"/>
            <a:chExt cx="7059613" cy="47625"/>
          </a:xfrm>
        </p:grpSpPr>
        <p:sp>
          <p:nvSpPr>
            <p:cNvPr id="10" name="Rectangle 9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4" name="Rectangle 13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826"/>
            <a:ext cx="4040188" cy="43935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319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55800"/>
            <a:ext cx="4041775" cy="441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F8B93-89E6-494B-B4AC-82C3ED12D96C}" type="datetime1">
              <a:rPr lang="en-US" smtClean="0"/>
              <a:t>8/23/2014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314A3-D523-4C7A-9CDF-5B6E2E94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865187" y="1143000"/>
            <a:ext cx="7059613" cy="47625"/>
            <a:chOff x="304800" y="1219200"/>
            <a:chExt cx="7059613" cy="4762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First Semester 2014-15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7" name="Rectangle 16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5B924-9DEE-4B74-9B9D-CC10EC62D2CF}" type="datetime1">
              <a:rPr lang="en-US" smtClean="0"/>
              <a:t>8/23/2014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2D608-A983-474B-810A-71D2C64AE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6869" y="203200"/>
            <a:ext cx="8229600" cy="101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865187" y="1219200"/>
            <a:ext cx="7059613" cy="47625"/>
            <a:chOff x="304800" y="1219200"/>
            <a:chExt cx="7059613" cy="47625"/>
          </a:xfrm>
        </p:grpSpPr>
        <p:sp>
          <p:nvSpPr>
            <p:cNvPr id="8" name="Rectangle 7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3" name="Rectangle 12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F717B-CB25-4732-AF3A-6D1063B41139}" type="datetime1">
              <a:rPr lang="en-US" smtClean="0"/>
              <a:t>8/23/2014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First Semester 2014-15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084DF-DC46-4C12-978C-A84F77F3D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12644-3606-49A9-B2B7-132D7720C204}" type="datetime1">
              <a:rPr lang="en-US" smtClean="0"/>
              <a:t>8/23/2014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First Semester 2014-15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9DEAB-A622-469A-A93C-6A44F10F9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28887-4D78-4B74-ADFE-BC5FB07E79E9}" type="datetime1">
              <a:rPr lang="en-US" smtClean="0"/>
              <a:t>8/23/2014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First Semester 2014-15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C480E-89B4-4B68-9362-EC75E0717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4D0C184-59E1-47F7-8D20-48CD8F87AFD0}" type="datetime1">
              <a:rPr lang="en-US" smtClean="0"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SS ZG653 First Semester 2014-15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6CAB3F-691D-476E-BA2C-15613104D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7"/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3296" tIns="46648" rIns="93296" bIns="46648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913" y="3433763"/>
            <a:ext cx="6923087" cy="2281237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GB" sz="3600" dirty="0" smtClean="0"/>
              <a:t>SS ZG653: </a:t>
            </a:r>
            <a:r>
              <a:rPr lang="en-GB" sz="3600" dirty="0"/>
              <a:t>Software </a:t>
            </a:r>
            <a:r>
              <a:rPr lang="en-GB" sz="3600" dirty="0" smtClean="0"/>
              <a:t>Architecture</a:t>
            </a:r>
            <a:br>
              <a:rPr lang="en-GB" sz="3600" dirty="0" smtClean="0"/>
            </a:br>
            <a:r>
              <a:rPr lang="en-GB" sz="3200" dirty="0" smtClean="0"/>
              <a:t>Lecture 6: Introduction to </a:t>
            </a:r>
            <a:r>
              <a:rPr lang="en-GB" sz="3200" dirty="0" err="1" smtClean="0"/>
              <a:t>OODesign</a:t>
            </a:r>
            <a:endParaRPr lang="en-GB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91400" y="654795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</a:rPr>
              <a:t>July 26, 2014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9000" y="575744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Instructor: Prof. </a:t>
            </a:r>
            <a:r>
              <a:rPr lang="en-US" b="1" dirty="0" err="1" smtClean="0">
                <a:solidFill>
                  <a:schemeClr val="bg1"/>
                </a:solidFill>
              </a:rPr>
              <a:t>Santonu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Sarkar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Primitive types are accessed by value</a:t>
            </a:r>
          </a:p>
          <a:p>
            <a:r>
              <a:rPr lang="en-US" dirty="0"/>
              <a:t>C++ allow a variable to have object as its value</a:t>
            </a:r>
          </a:p>
          <a:p>
            <a:r>
              <a:rPr lang="en-US" dirty="0"/>
              <a:t>C# uses </a:t>
            </a:r>
            <a:r>
              <a:rPr lang="en-US" dirty="0" err="1">
                <a:solidFill>
                  <a:srgbClr val="C00000"/>
                </a:solidFill>
              </a:rPr>
              <a:t>struct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define types whose variables are </a:t>
            </a:r>
            <a:r>
              <a:rPr lang="en-US" dirty="0" smtClean="0"/>
              <a:t>values</a:t>
            </a:r>
          </a:p>
          <a:p>
            <a:r>
              <a:rPr lang="en-US" dirty="0"/>
              <a:t>No explicit object creation/deletion required</a:t>
            </a:r>
          </a:p>
          <a:p>
            <a:pPr lvl="1"/>
            <a:r>
              <a:rPr lang="en-US" dirty="0"/>
              <a:t>Faster, space decided during compilation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/>
              <a:t>allows a variable to have reference to an object </a:t>
            </a:r>
            <a:r>
              <a:rPr lang="en-US" dirty="0" smtClean="0"/>
              <a:t>only</a:t>
            </a:r>
          </a:p>
          <a:p>
            <a:r>
              <a:rPr lang="en-US" dirty="0" smtClean="0"/>
              <a:t>C</a:t>
            </a:r>
            <a:r>
              <a:rPr lang="en-US" dirty="0"/>
              <a:t>++ uses pointers for references</a:t>
            </a:r>
          </a:p>
          <a:p>
            <a:r>
              <a:rPr lang="en-US" dirty="0"/>
              <a:t>Needs explicit object creation</a:t>
            </a:r>
          </a:p>
          <a:p>
            <a:pPr lvl="1"/>
            <a:r>
              <a:rPr lang="en-US" dirty="0"/>
              <a:t>Slower, space allocated during runtime from heap</a:t>
            </a:r>
          </a:p>
          <a:p>
            <a:r>
              <a:rPr lang="en-US" dirty="0"/>
              <a:t>Java performs escape analysis for faster </a:t>
            </a:r>
            <a:r>
              <a:rPr lang="en-US" dirty="0" smtClean="0"/>
              <a:t>allocation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65DF7-9142-47DD-B0C5-2E65E9E97346}" type="datetime1">
              <a:rPr lang="en-US" smtClean="0"/>
              <a:t>8/23/2014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and Values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First Semester 2014-15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91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You need an organization when you deal with large body of software – 20MLOC, 30000 classes or files!</a:t>
            </a:r>
          </a:p>
          <a:p>
            <a:r>
              <a:rPr lang="en-US" sz="2400" dirty="0" smtClean="0"/>
              <a:t>Notion of module introduced in 1970</a:t>
            </a:r>
          </a:p>
          <a:p>
            <a:pPr lvl="1"/>
            <a:r>
              <a:rPr lang="en-US" sz="2000" dirty="0" smtClean="0"/>
              <a:t>Group similar functionality together</a:t>
            </a:r>
          </a:p>
          <a:p>
            <a:pPr lvl="1"/>
            <a:r>
              <a:rPr lang="en-US" sz="2000" dirty="0" smtClean="0"/>
              <a:t>Hide implementation and expose interface</a:t>
            </a:r>
          </a:p>
          <a:p>
            <a:pPr lvl="1"/>
            <a:r>
              <a:rPr lang="en-US" sz="2000" dirty="0" smtClean="0"/>
              <a:t>Earlier languages like Modula, Ada introduced this notion</a:t>
            </a:r>
          </a:p>
          <a:p>
            <a:pPr lvl="1"/>
            <a:r>
              <a:rPr lang="en-US" sz="2000" dirty="0" smtClean="0"/>
              <a:t>In OO language “class” was synonymous to a module</a:t>
            </a:r>
          </a:p>
          <a:p>
            <a:r>
              <a:rPr lang="en-US" sz="2400" dirty="0" smtClean="0"/>
              <a:t>But they all faced the problem of managing 20M lines of C or C++ code</a:t>
            </a:r>
          </a:p>
          <a:p>
            <a:r>
              <a:rPr lang="en-US" sz="2400" dirty="0" smtClean="0"/>
              <a:t>ANSI C++, Java, Haskell, C#, Perl, Python, PHP all support modules</a:t>
            </a:r>
          </a:p>
          <a:p>
            <a:pPr lvl="1"/>
            <a:r>
              <a:rPr lang="en-US" sz="2000" dirty="0" smtClean="0"/>
              <a:t>Namespace (C++, C#)</a:t>
            </a:r>
          </a:p>
          <a:p>
            <a:pPr lvl="1"/>
            <a:r>
              <a:rPr lang="en-US" sz="2000" dirty="0" smtClean="0"/>
              <a:t>Package (Java, Perl)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41A165-0098-4580-939A-BAE6E4C86146}" type="datetime1">
              <a:rPr lang="en-US" smtClean="0"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First Semester 2014-15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94BB5-FA31-4C4A-832D-C4069DAEFC6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4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 aka namespace,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set of classes grouped into a module</a:t>
            </a:r>
          </a:p>
          <a:p>
            <a:pPr lvl="1"/>
            <a:r>
              <a:rPr lang="en-US" sz="2400" dirty="0" smtClean="0"/>
              <a:t>A module is decomposed into sub-modules</a:t>
            </a:r>
          </a:p>
          <a:p>
            <a:pPr lvl="1"/>
            <a:r>
              <a:rPr lang="en-US" sz="2400" dirty="0" smtClean="0"/>
              <a:t>Containment hierarchy of modules – forms a tree</a:t>
            </a:r>
          </a:p>
          <a:p>
            <a:r>
              <a:rPr lang="en-US" sz="2800" dirty="0" smtClean="0"/>
              <a:t>A fully qualified, unique name= </a:t>
            </a:r>
            <a:r>
              <a:rPr lang="en-US" sz="2800" dirty="0" err="1" smtClean="0"/>
              <a:t>module+name</a:t>
            </a:r>
            <a:r>
              <a:rPr lang="en-US" sz="2800" dirty="0" smtClean="0"/>
              <a:t> of the class</a:t>
            </a:r>
          </a:p>
          <a:p>
            <a:pPr lvl="1"/>
            <a:r>
              <a:rPr lang="en-US" sz="2400" dirty="0" smtClean="0"/>
              <a:t>namespace </a:t>
            </a:r>
          </a:p>
          <a:p>
            <a:pPr lvl="1"/>
            <a:r>
              <a:rPr lang="en-US" sz="2400" dirty="0"/>
              <a:t>p</a:t>
            </a:r>
            <a:r>
              <a:rPr lang="en-US" sz="2400" dirty="0" smtClean="0"/>
              <a:t>ackage</a:t>
            </a:r>
          </a:p>
          <a:p>
            <a:r>
              <a:rPr lang="en-US" sz="2800" dirty="0" smtClean="0"/>
              <a:t>Import- A class can selectively use one or more classes in a module or import the entire module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65DF7-9142-47DD-B0C5-2E65E9E97346}" type="datetime1">
              <a:rPr lang="en-US" smtClean="0"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First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80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Parent (called Base class) and children classes (</a:t>
            </a:r>
            <a:r>
              <a:rPr lang="en-US" altLang="en-US" sz="2400" dirty="0"/>
              <a:t>D</a:t>
            </a:r>
            <a:r>
              <a:rPr lang="en-US" altLang="en-US" sz="2400" dirty="0" smtClean="0"/>
              <a:t>erived classes)</a:t>
            </a:r>
          </a:p>
          <a:p>
            <a:pPr lvl="1"/>
            <a:r>
              <a:rPr lang="en-US" altLang="en-US" sz="2000" dirty="0" smtClean="0"/>
              <a:t>A Derived class inherits </a:t>
            </a:r>
            <a:r>
              <a:rPr lang="en-US" altLang="en-US" sz="2000" dirty="0"/>
              <a:t>the methods and </a:t>
            </a:r>
            <a:r>
              <a:rPr lang="en-US" altLang="en-US" sz="2000" dirty="0" smtClean="0"/>
              <a:t>member variables </a:t>
            </a:r>
            <a:r>
              <a:rPr lang="en-US" altLang="en-US" sz="2000" dirty="0"/>
              <a:t>of </a:t>
            </a:r>
            <a:r>
              <a:rPr lang="en-US" altLang="en-US" sz="2000" dirty="0" smtClean="0"/>
              <a:t>the Base -- also called ISA relationship</a:t>
            </a:r>
          </a:p>
          <a:p>
            <a:pPr lvl="1"/>
            <a:r>
              <a:rPr lang="en-US" altLang="en-US" sz="2000" dirty="0" smtClean="0"/>
              <a:t>A child can have multiple parents – Multiple inheritance</a:t>
            </a:r>
          </a:p>
          <a:p>
            <a:pPr lvl="1"/>
            <a:r>
              <a:rPr lang="en-US" altLang="en-US" sz="2000" dirty="0"/>
              <a:t>Hierarchy of inheritance (DAG</a:t>
            </a:r>
            <a:r>
              <a:rPr lang="en-US" altLang="en-US" sz="2000" dirty="0" smtClean="0"/>
              <a:t>)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The Derived class can</a:t>
            </a:r>
          </a:p>
          <a:p>
            <a:pPr lvl="1"/>
            <a:r>
              <a:rPr lang="en-US" altLang="en-US" sz="2000" dirty="0" smtClean="0"/>
              <a:t>Use the inherited variables and methods – reuse</a:t>
            </a:r>
          </a:p>
          <a:p>
            <a:pPr lvl="1"/>
            <a:r>
              <a:rPr lang="en-US" altLang="en-US" sz="2000" dirty="0" smtClean="0"/>
              <a:t>Add new methods – extends the functionality</a:t>
            </a:r>
          </a:p>
          <a:p>
            <a:pPr lvl="1"/>
            <a:r>
              <a:rPr lang="en-US" altLang="en-US" sz="2000" dirty="0" smtClean="0"/>
              <a:t>Modify derived method- called </a:t>
            </a:r>
            <a:r>
              <a:rPr lang="en-US" altLang="en-US" sz="2000" b="1" dirty="0" smtClean="0"/>
              <a:t>overriding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the base class member </a:t>
            </a:r>
            <a:r>
              <a:rPr lang="en-US" altLang="en-US" sz="2000" dirty="0" smtClean="0"/>
              <a:t>function</a:t>
            </a:r>
          </a:p>
          <a:p>
            <a:endParaRPr lang="en-US" alt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65DF7-9142-47DD-B0C5-2E65E9E97346}" type="datetime1">
              <a:rPr lang="en-US" smtClean="0"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First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7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A published declaration of a set of services</a:t>
            </a:r>
          </a:p>
          <a:p>
            <a:pPr lvl="1"/>
            <a:r>
              <a:rPr lang="en-US" altLang="en-US" sz="2000" dirty="0"/>
              <a:t>An interface is a collection of constants and method declarations </a:t>
            </a:r>
            <a:endParaRPr lang="en-US" sz="2000" dirty="0"/>
          </a:p>
          <a:p>
            <a:pPr lvl="1"/>
            <a:r>
              <a:rPr lang="en-US" sz="2000" dirty="0"/>
              <a:t>No implementation, a separate class needs to implement an interface</a:t>
            </a:r>
          </a:p>
          <a:p>
            <a:r>
              <a:rPr lang="en-US" sz="2400" dirty="0"/>
              <a:t>A class can implement more than one interfaces</a:t>
            </a: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dirty="0"/>
              <a:t>Provide capability for unrelated classes to implement a set of common methods</a:t>
            </a:r>
          </a:p>
          <a:p>
            <a:r>
              <a:rPr lang="en-US" altLang="en-US" sz="2400" dirty="0"/>
              <a:t>Standardize interaction</a:t>
            </a:r>
          </a:p>
          <a:p>
            <a:r>
              <a:rPr lang="en-US" altLang="en-US" sz="2400" dirty="0" smtClean="0"/>
              <a:t>Extension- let’s the designer to defer the design </a:t>
            </a:r>
          </a:p>
          <a:p>
            <a:r>
              <a:rPr lang="en-US" altLang="en-US" sz="2400" dirty="0" smtClean="0"/>
              <a:t>User </a:t>
            </a:r>
            <a:r>
              <a:rPr lang="en-US" altLang="en-US" sz="2400" dirty="0"/>
              <a:t>does not know who implemented it</a:t>
            </a:r>
          </a:p>
          <a:p>
            <a:pPr lvl="1"/>
            <a:r>
              <a:rPr lang="en-US" altLang="en-US" sz="2000" dirty="0"/>
              <a:t>It is easy to change </a:t>
            </a:r>
            <a:r>
              <a:rPr lang="en-US" altLang="en-US" sz="2000" dirty="0" smtClean="0"/>
              <a:t>implementation </a:t>
            </a:r>
            <a:r>
              <a:rPr lang="en-US" altLang="en-US" sz="2000" dirty="0"/>
              <a:t>without impacting the user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41A165-0098-4580-939A-BAE6E4C86146}" type="datetime1">
              <a:rPr lang="en-US" smtClean="0"/>
              <a:t>8/23/2014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94BB5-FA31-4C4A-832D-C4069DAEFC6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Interface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First Semester 2014-15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1066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382000" cy="5029200"/>
          </a:xfrm>
        </p:spPr>
        <p:txBody>
          <a:bodyPr/>
          <a:lstStyle/>
          <a:p>
            <a:r>
              <a:rPr lang="en-US" sz="2400" dirty="0" smtClean="0"/>
              <a:t>An interface in C++, C# is a </a:t>
            </a:r>
            <a:r>
              <a:rPr lang="en-US" sz="2400" dirty="0"/>
              <a:t>class </a:t>
            </a:r>
            <a:r>
              <a:rPr lang="en-US" sz="2400" dirty="0" smtClean="0"/>
              <a:t>that has </a:t>
            </a:r>
            <a:r>
              <a:rPr lang="en-US" sz="2400" dirty="0"/>
              <a:t>at least one pure virtual </a:t>
            </a:r>
            <a:r>
              <a:rPr lang="en-US" sz="2400" dirty="0" smtClean="0"/>
              <a:t>method</a:t>
            </a:r>
          </a:p>
          <a:p>
            <a:pPr lvl="1"/>
            <a:r>
              <a:rPr lang="en-US" sz="2000" dirty="0"/>
              <a:t>A pure virtual method only has specification, but no body</a:t>
            </a:r>
          </a:p>
          <a:p>
            <a:pPr lvl="1"/>
            <a:r>
              <a:rPr lang="en-US" sz="2000" dirty="0" smtClean="0"/>
              <a:t>This is called abstract base class</a:t>
            </a:r>
          </a:p>
          <a:p>
            <a:pPr lvl="1"/>
            <a:r>
              <a:rPr lang="en-US" sz="2000" dirty="0" smtClean="0"/>
              <a:t>One </a:t>
            </a:r>
            <a:r>
              <a:rPr lang="en-US" sz="2000" dirty="0"/>
              <a:t>can have </a:t>
            </a:r>
            <a:r>
              <a:rPr lang="en-US" sz="2000" dirty="0" smtClean="0"/>
              <a:t>an abstract </a:t>
            </a:r>
            <a:r>
              <a:rPr lang="en-US" sz="2000" dirty="0"/>
              <a:t>class where some methods are concrete (with implementation) and some as pure virtual which could be </a:t>
            </a:r>
            <a:r>
              <a:rPr lang="en-US" sz="2000" dirty="0" smtClean="0"/>
              <a:t>clumsy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Java </a:t>
            </a:r>
            <a:r>
              <a:rPr lang="en-US" sz="2400" dirty="0"/>
              <a:t>uses keyword “interface” and is more clean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smtClean="0"/>
              <a:t>Interface </a:t>
            </a:r>
            <a:r>
              <a:rPr lang="en-US" sz="2000" dirty="0"/>
              <a:t>only provides method declarations</a:t>
            </a:r>
          </a:p>
          <a:p>
            <a:endParaRPr lang="en-US" sz="2400" dirty="0" smtClean="0"/>
          </a:p>
          <a:p>
            <a:r>
              <a:rPr lang="en-US" sz="2400" dirty="0" smtClean="0"/>
              <a:t>Java </a:t>
            </a:r>
            <a:r>
              <a:rPr lang="en-US" sz="2400" dirty="0"/>
              <a:t>also allows to define an abstract </a:t>
            </a:r>
            <a:r>
              <a:rPr lang="en-US" sz="2400" dirty="0" smtClean="0"/>
              <a:t>base class </a:t>
            </a:r>
            <a:r>
              <a:rPr lang="en-US" sz="2400" dirty="0"/>
              <a:t>just like C++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F291-06CC-4DD9-AD7D-BFA707E8B40E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934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Objects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With </a:t>
            </a:r>
            <a:r>
              <a:rPr lang="en-US" altLang="en-US" dirty="0"/>
              <a:t>built-in types like </a:t>
            </a:r>
            <a:r>
              <a:rPr lang="en-US" altLang="en-US" sz="2800" b="1" dirty="0" err="1"/>
              <a:t>int</a:t>
            </a:r>
            <a:r>
              <a:rPr lang="en-US" altLang="en-US" dirty="0"/>
              <a:t> or </a:t>
            </a:r>
            <a:r>
              <a:rPr lang="en-US" altLang="en-US" sz="2800" b="1" dirty="0"/>
              <a:t>char</a:t>
            </a:r>
            <a:r>
              <a:rPr lang="en-US" altLang="en-US" dirty="0"/>
              <a:t>, we just say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/>
              <a:t>		</a:t>
            </a:r>
            <a:r>
              <a:rPr lang="en-US" altLang="en-US" sz="2800" b="1" dirty="0" err="1"/>
              <a:t>int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i</a:t>
            </a:r>
            <a:r>
              <a:rPr lang="en-US" altLang="en-US" sz="2800" b="1" dirty="0"/>
              <a:t>; </a:t>
            </a:r>
            <a:r>
              <a:rPr lang="en-US" altLang="en-US" sz="2800" b="1" dirty="0" smtClean="0"/>
              <a:t> char </a:t>
            </a:r>
            <a:r>
              <a:rPr lang="en-US" altLang="en-US" sz="2800" b="1" dirty="0"/>
              <a:t>c</a:t>
            </a:r>
            <a:r>
              <a:rPr lang="en-US" altLang="en-US" sz="2800" b="1" dirty="0" smtClean="0"/>
              <a:t>;  ---     </a:t>
            </a:r>
            <a:r>
              <a:rPr lang="en-US" altLang="en-US" sz="2800" dirty="0" smtClean="0"/>
              <a:t>and we get them</a:t>
            </a:r>
            <a:r>
              <a:rPr lang="en-US" altLang="en-US" b="1" dirty="0" smtClean="0"/>
              <a:t> </a:t>
            </a:r>
            <a:endParaRPr lang="en-US" altLang="en-US" b="1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When </a:t>
            </a:r>
            <a:r>
              <a:rPr lang="en-US" altLang="en-US" dirty="0"/>
              <a:t>w</a:t>
            </a:r>
            <a:r>
              <a:rPr lang="en-US" altLang="en-US" dirty="0" smtClean="0"/>
              <a:t>e define a class A-- user-defined type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</a:t>
            </a:r>
            <a:r>
              <a:rPr lang="en-US" altLang="en-US" dirty="0" smtClean="0"/>
              <a:t>e </a:t>
            </a:r>
            <a:r>
              <a:rPr lang="en-US" altLang="en-US" dirty="0"/>
              <a:t>need to </a:t>
            </a:r>
            <a:r>
              <a:rPr lang="en-US" altLang="en-US" dirty="0" smtClean="0"/>
              <a:t>explicitly</a:t>
            </a:r>
          </a:p>
          <a:p>
            <a:pPr marL="1371600" lvl="2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 smtClean="0"/>
              <a:t>tell that we want a new object of type A (operator new)</a:t>
            </a:r>
          </a:p>
          <a:p>
            <a:pPr marL="1371600" lvl="2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 smtClean="0"/>
              <a:t>Initialize the object (you need to decide) after creation --   </a:t>
            </a:r>
            <a:r>
              <a:rPr lang="en-US" altLang="en-US" dirty="0"/>
              <a:t>constructor </a:t>
            </a:r>
            <a:r>
              <a:rPr lang="en-US" altLang="en-US" dirty="0" smtClean="0"/>
              <a:t>method</a:t>
            </a:r>
          </a:p>
          <a:p>
            <a:pPr lvl="3">
              <a:lnSpc>
                <a:spcPct val="90000"/>
              </a:lnSpc>
            </a:pPr>
            <a:r>
              <a:rPr lang="en-US" altLang="en-US" dirty="0" smtClean="0"/>
              <a:t>Special method that compiler understands. The constructor method name must be same as the class name</a:t>
            </a:r>
          </a:p>
          <a:p>
            <a:pPr lvl="3">
              <a:lnSpc>
                <a:spcPct val="90000"/>
              </a:lnSpc>
            </a:pPr>
            <a:r>
              <a:rPr lang="en-US" altLang="en-US" dirty="0" smtClean="0"/>
              <a:t>C++ allows constructor method for </a:t>
            </a:r>
            <a:r>
              <a:rPr lang="en-US" altLang="en-US" dirty="0" err="1" smtClean="0"/>
              <a:t>struct</a:t>
            </a:r>
            <a:r>
              <a:rPr lang="en-US" altLang="en-US" dirty="0" smtClean="0"/>
              <a:t> also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Constructor methods can be overloaded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5518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Destroying Objects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If an object goes “out of scope,” it can no longer be used (its name is no longer known</a:t>
            </a:r>
            <a:r>
              <a:rPr lang="en-US" altLang="en-US" sz="2800" dirty="0" smtClean="0"/>
              <a:t>) it is necessary to free the memory occupied by the object</a:t>
            </a:r>
          </a:p>
          <a:p>
            <a:pPr lvl="1"/>
            <a:r>
              <a:rPr lang="en-US" altLang="en-US" sz="2000" dirty="0" smtClean="0"/>
              <a:t>Otherwise there will be a “memory leak”</a:t>
            </a:r>
          </a:p>
          <a:p>
            <a:pPr lvl="1"/>
            <a:endParaRPr lang="en-US" altLang="en-US" sz="20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en-US" sz="2000" dirty="0" smtClean="0"/>
              <a:t>Just before freeing the memory</a:t>
            </a:r>
          </a:p>
          <a:p>
            <a:pPr lvl="3"/>
            <a:r>
              <a:rPr lang="en-US" altLang="en-US" sz="1400" dirty="0" smtClean="0"/>
              <a:t>It is necessary </a:t>
            </a:r>
            <a:r>
              <a:rPr lang="en-US" altLang="en-US" sz="1400" dirty="0"/>
              <a:t>to </a:t>
            </a:r>
            <a:r>
              <a:rPr lang="en-US" altLang="en-US" sz="1400" dirty="0" smtClean="0"/>
              <a:t>perform </a:t>
            </a:r>
            <a:r>
              <a:rPr lang="en-US" altLang="en-US" sz="1400" dirty="0"/>
              <a:t>clean-up </a:t>
            </a:r>
            <a:r>
              <a:rPr lang="en-US" altLang="en-US" sz="1400" dirty="0" smtClean="0"/>
              <a:t>tasks (you need to decide) </a:t>
            </a:r>
            <a:r>
              <a:rPr lang="en-US" altLang="en-US" sz="1400" dirty="0"/>
              <a:t>just before getting deleted</a:t>
            </a:r>
          </a:p>
          <a:p>
            <a:pPr lvl="4"/>
            <a:r>
              <a:rPr lang="en-US" altLang="en-US" sz="1600" dirty="0"/>
              <a:t>Destructor </a:t>
            </a:r>
            <a:r>
              <a:rPr lang="en-US" altLang="en-US" sz="1600" dirty="0" smtClean="0"/>
              <a:t>method describes these tasks</a:t>
            </a:r>
          </a:p>
          <a:p>
            <a:pPr lvl="4"/>
            <a:r>
              <a:rPr lang="en-US" altLang="en-US" sz="1600" dirty="0" smtClean="0"/>
              <a:t>Special name for destructor method ~&lt;</a:t>
            </a:r>
            <a:r>
              <a:rPr lang="en-US" altLang="en-US" sz="1600" dirty="0" err="1" smtClean="0"/>
              <a:t>ClassName</a:t>
            </a:r>
            <a:r>
              <a:rPr lang="en-US" altLang="en-US" sz="1600" dirty="0" smtClean="0"/>
              <a:t>&gt; in C++</a:t>
            </a:r>
          </a:p>
          <a:p>
            <a:pPr lvl="4"/>
            <a:r>
              <a:rPr lang="en-US" altLang="en-US" sz="1600" dirty="0" smtClean="0"/>
              <a:t>finalize() method in Java</a:t>
            </a:r>
          </a:p>
          <a:p>
            <a:pPr lvl="4"/>
            <a:r>
              <a:rPr lang="en-US" altLang="en-US" sz="1600" dirty="0"/>
              <a:t>does not have </a:t>
            </a:r>
            <a:r>
              <a:rPr lang="en-US" altLang="en-US" sz="1600" dirty="0" smtClean="0"/>
              <a:t>any return value</a:t>
            </a:r>
            <a:endParaRPr lang="en-US" altLang="en-US" sz="1600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en-US" sz="2000" dirty="0" smtClean="0"/>
              <a:t>Then free the memory</a:t>
            </a:r>
          </a:p>
          <a:p>
            <a:pPr lvl="2"/>
            <a:r>
              <a:rPr lang="en-US" altLang="en-US" sz="1600" dirty="0" smtClean="0"/>
              <a:t>In </a:t>
            </a:r>
            <a:r>
              <a:rPr lang="en-US" altLang="en-US" sz="1600" dirty="0"/>
              <a:t>C++, we </a:t>
            </a:r>
            <a:r>
              <a:rPr lang="en-US" altLang="en-US" sz="1600" dirty="0" smtClean="0"/>
              <a:t>need </a:t>
            </a:r>
            <a:r>
              <a:rPr lang="en-US" altLang="en-US" sz="1600" dirty="0"/>
              <a:t>to </a:t>
            </a:r>
            <a:r>
              <a:rPr lang="en-US" altLang="en-US" sz="1600" dirty="0" smtClean="0"/>
              <a:t>explicitly delete this object (delete operator)</a:t>
            </a:r>
            <a:endParaRPr lang="en-US" altLang="en-US" sz="1600" dirty="0"/>
          </a:p>
          <a:p>
            <a:pPr lvl="2"/>
            <a:r>
              <a:rPr lang="en-US" altLang="en-US" sz="1600" dirty="0"/>
              <a:t>Java uses references and “garbage collection</a:t>
            </a:r>
            <a:r>
              <a:rPr lang="en-US" altLang="en-US" sz="1600" dirty="0" smtClean="0"/>
              <a:t>” automatically.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91653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5" descr="Picture 7.png"/>
          <p:cNvPicPr>
            <a:picLocks noChangeAspect="1"/>
          </p:cNvPicPr>
          <p:nvPr/>
        </p:nvPicPr>
        <p:blipFill>
          <a:blip r:embed="rId3" cstate="print"/>
          <a:srcRect l="1923" b="5336"/>
          <a:stretch>
            <a:fillRect/>
          </a:stretch>
        </p:blipFill>
        <p:spPr bwMode="auto">
          <a:xfrm>
            <a:off x="7369175" y="0"/>
            <a:ext cx="160655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2536825" y="1125538"/>
            <a:ext cx="2328863" cy="476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14888" y="1125538"/>
            <a:ext cx="2235200" cy="444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9525" y="1125538"/>
            <a:ext cx="2581275" cy="47625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30738" y="6550025"/>
            <a:ext cx="2328862" cy="492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907213" y="6550025"/>
            <a:ext cx="2236787" cy="460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084388" y="6550025"/>
            <a:ext cx="2579687" cy="49213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53" name="TextBox 12"/>
          <p:cNvSpPr txBox="1">
            <a:spLocks noChangeArrowheads="1"/>
          </p:cNvSpPr>
          <p:nvPr/>
        </p:nvSpPr>
        <p:spPr bwMode="auto">
          <a:xfrm>
            <a:off x="1654629" y="3069092"/>
            <a:ext cx="54102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latin typeface="Calibri" pitchFamily="34" charset="0"/>
              </a:rPr>
              <a:t>Thank You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C86219D8-D3CD-472B-9381-C1902B850A54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30B818-4B24-4404-ACBB-85DE12044531}" type="datetime1">
              <a:rPr lang="en-US" smtClean="0"/>
              <a:t>8/23/2014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First Semester 2014-15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44538" y="4572000"/>
            <a:ext cx="7772400" cy="1470025"/>
          </a:xfrm>
        </p:spPr>
        <p:txBody>
          <a:bodyPr/>
          <a:lstStyle/>
          <a:p>
            <a:r>
              <a:rPr lang="en-US" smtClean="0"/>
              <a:t>Next class - UML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84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</a:t>
            </a:r>
            <a:r>
              <a:rPr lang="en-US" sz="4000" dirty="0" smtClean="0"/>
              <a:t>nline </a:t>
            </a:r>
            <a:r>
              <a:rPr lang="en-US" sz="4000" dirty="0"/>
              <a:t>shopping application- Pet Store </a:t>
            </a:r>
            <a:r>
              <a:rPr lang="en-US" sz="2400" dirty="0"/>
              <a:t>by Sun Microsystems (Oracle)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19200"/>
            <a:ext cx="5867400" cy="5181600"/>
          </a:xfrm>
        </p:spPr>
        <p:txBody>
          <a:bodyPr/>
          <a:lstStyle/>
          <a:p>
            <a:r>
              <a:rPr lang="en-US" sz="2000" dirty="0" smtClean="0"/>
              <a:t>Storefront </a:t>
            </a:r>
            <a:r>
              <a:rPr lang="en-US" sz="2000" dirty="0"/>
              <a:t>has the main user interface in a Web front-end. Customers use the Storefront to place orders for pets</a:t>
            </a:r>
          </a:p>
          <a:p>
            <a:pPr lvl="1"/>
            <a:r>
              <a:rPr lang="en-US" sz="1800" dirty="0" smtClean="0"/>
              <a:t>Register User</a:t>
            </a:r>
          </a:p>
          <a:p>
            <a:pPr lvl="1"/>
            <a:r>
              <a:rPr lang="en-US" sz="1800" dirty="0" smtClean="0"/>
              <a:t>Login user</a:t>
            </a:r>
          </a:p>
          <a:p>
            <a:pPr lvl="1"/>
            <a:r>
              <a:rPr lang="en-US" sz="1800" dirty="0" smtClean="0"/>
              <a:t>Browse catalog of products</a:t>
            </a:r>
          </a:p>
          <a:p>
            <a:pPr lvl="1"/>
            <a:r>
              <a:rPr lang="en-US" sz="1800" dirty="0" smtClean="0"/>
              <a:t>Place order to OPC (asynchronous messaging)</a:t>
            </a:r>
            <a:endParaRPr lang="en-US" sz="1800" dirty="0"/>
          </a:p>
          <a:p>
            <a:r>
              <a:rPr lang="en-US" sz="2000" dirty="0" smtClean="0"/>
              <a:t>Order </a:t>
            </a:r>
            <a:r>
              <a:rPr lang="en-US" sz="2000" dirty="0"/>
              <a:t>Processing Center (OPC) receives orders from the Storefront.</a:t>
            </a:r>
          </a:p>
          <a:p>
            <a:r>
              <a:rPr lang="en-US" sz="2000" dirty="0" smtClean="0"/>
              <a:t>Administrators </a:t>
            </a:r>
          </a:p>
          <a:p>
            <a:pPr lvl="1"/>
            <a:r>
              <a:rPr lang="en-US" sz="1800" dirty="0" smtClean="0"/>
              <a:t>Examine </a:t>
            </a:r>
            <a:r>
              <a:rPr lang="en-US" sz="1800" dirty="0"/>
              <a:t>pending orders </a:t>
            </a:r>
            <a:endParaRPr lang="en-US" sz="1800" dirty="0" smtClean="0"/>
          </a:p>
          <a:p>
            <a:pPr lvl="1"/>
            <a:r>
              <a:rPr lang="en-US" sz="1800" dirty="0" smtClean="0"/>
              <a:t>Approve </a:t>
            </a:r>
            <a:r>
              <a:rPr lang="en-US" sz="1800" dirty="0"/>
              <a:t>or deny </a:t>
            </a:r>
            <a:r>
              <a:rPr lang="en-US" sz="1800" dirty="0" smtClean="0"/>
              <a:t>a pending order</a:t>
            </a:r>
          </a:p>
          <a:p>
            <a:r>
              <a:rPr lang="en-US" sz="2000" dirty="0" smtClean="0"/>
              <a:t>Supplier</a:t>
            </a:r>
          </a:p>
          <a:p>
            <a:pPr lvl="1"/>
            <a:r>
              <a:rPr lang="en-US" sz="1800" dirty="0" smtClean="0"/>
              <a:t>View and edit the inventory</a:t>
            </a:r>
          </a:p>
          <a:p>
            <a:pPr lvl="1"/>
            <a:r>
              <a:rPr lang="en-US" sz="1800" dirty="0" smtClean="0"/>
              <a:t>Fulfills </a:t>
            </a:r>
            <a:r>
              <a:rPr lang="en-US" sz="1800" dirty="0"/>
              <a:t>orders from the OPC from inventory and invoices the OPC.</a:t>
            </a:r>
          </a:p>
          <a:p>
            <a:pPr lvl="2"/>
            <a:endParaRPr lang="en-US" sz="14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44255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828800"/>
            <a:ext cx="4038600" cy="3632200"/>
          </a:xfrm>
        </p:spPr>
        <p:txBody>
          <a:bodyPr/>
          <a:lstStyle/>
          <a:p>
            <a:r>
              <a:rPr lang="en-US" dirty="0" smtClean="0"/>
              <a:t>Availability</a:t>
            </a:r>
          </a:p>
          <a:p>
            <a:r>
              <a:rPr lang="en-US" dirty="0" smtClean="0"/>
              <a:t>Modifiability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Testability</a:t>
            </a:r>
          </a:p>
          <a:p>
            <a:r>
              <a:rPr lang="en-US" dirty="0" smtClean="0"/>
              <a:t>Usability</a:t>
            </a:r>
          </a:p>
          <a:p>
            <a:r>
              <a:rPr lang="en-US" dirty="0" smtClean="0"/>
              <a:t>Interoperability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429000" y="1295400"/>
            <a:ext cx="5257800" cy="4775200"/>
          </a:xfrm>
        </p:spPr>
        <p:txBody>
          <a:bodyPr/>
          <a:lstStyle/>
          <a:p>
            <a:r>
              <a:rPr lang="en-US" sz="1500" dirty="0" smtClean="0"/>
              <a:t>Show orders in multiple languages</a:t>
            </a:r>
          </a:p>
          <a:p>
            <a:r>
              <a:rPr lang="en-US" sz="1500" dirty="0" smtClean="0"/>
              <a:t>Help in browsing products</a:t>
            </a:r>
          </a:p>
          <a:p>
            <a:r>
              <a:rPr lang="en-US" sz="1500" dirty="0" smtClean="0"/>
              <a:t>Easy checkout</a:t>
            </a:r>
          </a:p>
          <a:p>
            <a:r>
              <a:rPr lang="en-US" sz="1500" dirty="0" smtClean="0"/>
              <a:t>Assurance to customer, supplier and bank</a:t>
            </a:r>
          </a:p>
          <a:p>
            <a:r>
              <a:rPr lang="en-US" sz="1500" dirty="0" smtClean="0"/>
              <a:t>Guaranteed delivery</a:t>
            </a:r>
          </a:p>
          <a:p>
            <a:r>
              <a:rPr lang="en-US" sz="1500" dirty="0" smtClean="0"/>
              <a:t>Shopping cart is only modified by the customer</a:t>
            </a:r>
          </a:p>
          <a:p>
            <a:r>
              <a:rPr lang="en-US" sz="1500" dirty="0" smtClean="0"/>
              <a:t>Order never fails</a:t>
            </a:r>
          </a:p>
          <a:p>
            <a:r>
              <a:rPr lang="en-US" sz="1500" dirty="0"/>
              <a:t>System is always ready to sell</a:t>
            </a:r>
          </a:p>
          <a:p>
            <a:r>
              <a:rPr lang="en-US" sz="1500" dirty="0" smtClean="0"/>
              <a:t>Order is always processed in 2sec.</a:t>
            </a:r>
          </a:p>
          <a:p>
            <a:r>
              <a:rPr lang="en-US" sz="1500" dirty="0" smtClean="0"/>
              <a:t>System always optimally use the hardware infrastructure and performs load-balancing</a:t>
            </a:r>
          </a:p>
          <a:p>
            <a:r>
              <a:rPr lang="en-US" sz="1500" dirty="0" smtClean="0"/>
              <a:t>Uses standard protocol to communicate with Suppliers</a:t>
            </a:r>
          </a:p>
          <a:p>
            <a:r>
              <a:rPr lang="en-US" sz="1500" dirty="0" smtClean="0"/>
              <a:t>Uses secure electronic transaction protocol (SET) for credit card processing</a:t>
            </a:r>
          </a:p>
          <a:p>
            <a:r>
              <a:rPr lang="en-US" sz="1500" dirty="0" smtClean="0"/>
              <a:t>Quite easy to add new supplier</a:t>
            </a:r>
          </a:p>
          <a:p>
            <a:r>
              <a:rPr lang="en-US" sz="1500" dirty="0" smtClean="0"/>
              <a:t>Little change necessary to add a third party vendor</a:t>
            </a:r>
          </a:p>
          <a:p>
            <a:r>
              <a:rPr lang="en-US" sz="1500" dirty="0" smtClean="0"/>
              <a:t>Quite easy to sell books in addition to Pets</a:t>
            </a:r>
          </a:p>
          <a:p>
            <a:r>
              <a:rPr lang="en-US" sz="1500" dirty="0" smtClean="0"/>
              <a:t>Logging is extensive to trace the root cause of the fault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65DF7-9142-47DD-B0C5-2E65E9E97346}" type="datetime1">
              <a:rPr lang="en-US" smtClean="0"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First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62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Programming for this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981826"/>
            <a:ext cx="4267200" cy="4393574"/>
          </a:xfrm>
        </p:spPr>
        <p:txBody>
          <a:bodyPr/>
          <a:lstStyle/>
          <a:p>
            <a:r>
              <a:rPr lang="en-US" dirty="0" smtClean="0"/>
              <a:t>Everything is an object</a:t>
            </a:r>
          </a:p>
          <a:p>
            <a:pPr lvl="1"/>
            <a:r>
              <a:rPr lang="en-US" dirty="0" smtClean="0"/>
              <a:t>Pet, Customer, Supplier, Credit card, Customer’s address, order processing center</a:t>
            </a:r>
          </a:p>
          <a:p>
            <a:r>
              <a:rPr lang="en-US" dirty="0" smtClean="0"/>
              <a:t>Pets can be sold, credit card can be charged, clients can be authenticated, order can be fulfilled!</a:t>
            </a:r>
          </a:p>
          <a:p>
            <a:pPr lvl="1"/>
            <a:r>
              <a:rPr lang="en-US" dirty="0" smtClean="0"/>
              <a:t>Have behavior, properties</a:t>
            </a:r>
          </a:p>
          <a:p>
            <a:r>
              <a:rPr lang="en-US" dirty="0" smtClean="0"/>
              <a:t>Interact with each other</a:t>
            </a:r>
          </a:p>
          <a:p>
            <a:pPr lvl="1"/>
            <a:r>
              <a:rPr lang="en-US" dirty="0" smtClean="0"/>
              <a:t>Storefront places order to OPC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What’s cool?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en-US" dirty="0"/>
              <a:t>Very close to the problem domain… domain experts can pitch in easily. </a:t>
            </a:r>
            <a:endParaRPr lang="en-US" altLang="en-US" dirty="0" smtClean="0"/>
          </a:p>
          <a:p>
            <a:r>
              <a:rPr lang="en-US" altLang="en-US" dirty="0" smtClean="0"/>
              <a:t>Could group features and related operations together</a:t>
            </a:r>
          </a:p>
          <a:p>
            <a:endParaRPr lang="en-US" altLang="en-US" dirty="0"/>
          </a:p>
          <a:p>
            <a:r>
              <a:rPr lang="en-US" altLang="en-US" dirty="0"/>
              <a:t>It’s possible to </a:t>
            </a:r>
            <a:r>
              <a:rPr lang="en-US" altLang="en-US" dirty="0" smtClean="0"/>
              <a:t>add new </a:t>
            </a:r>
            <a:r>
              <a:rPr lang="en-US" altLang="en-US" dirty="0"/>
              <a:t>types of </a:t>
            </a:r>
            <a:r>
              <a:rPr lang="en-US" altLang="en-US" dirty="0" smtClean="0"/>
              <a:t>Pets (e.g</a:t>
            </a:r>
            <a:r>
              <a:rPr lang="en-US" altLang="en-US" dirty="0"/>
              <a:t>., add </a:t>
            </a:r>
            <a:r>
              <a:rPr lang="en-US" altLang="en-US" dirty="0" smtClean="0"/>
              <a:t>Birds in addition to Cat, Dog and Fish)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65DF7-9142-47DD-B0C5-2E65E9E97346}" type="datetime1">
              <a:rPr lang="en-US" smtClean="0"/>
              <a:t>8/23/2014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First Semester 2014-15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5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and Class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Everything is an Object!</a:t>
            </a:r>
          </a:p>
          <a:p>
            <a:pPr lvl="1"/>
            <a:r>
              <a:rPr lang="en-US" sz="2400" dirty="0" smtClean="0"/>
              <a:t>Structure -- Data</a:t>
            </a:r>
          </a:p>
          <a:p>
            <a:pPr lvl="2"/>
            <a:r>
              <a:rPr lang="en-US" sz="2000" dirty="0" smtClean="0"/>
              <a:t>Means these are stored in memory and </a:t>
            </a:r>
          </a:p>
          <a:p>
            <a:pPr lvl="2"/>
            <a:r>
              <a:rPr lang="en-US" sz="2000" dirty="0" smtClean="0"/>
              <a:t>Is made of other objects</a:t>
            </a:r>
          </a:p>
          <a:p>
            <a:pPr lvl="1"/>
            <a:r>
              <a:rPr lang="en-US" sz="2400" dirty="0" smtClean="0"/>
              <a:t>Behavior--- Operations performed on this data</a:t>
            </a:r>
          </a:p>
          <a:p>
            <a:r>
              <a:rPr lang="en-US" altLang="en-US" sz="2800" dirty="0" smtClean="0"/>
              <a:t>Every </a:t>
            </a:r>
            <a:r>
              <a:rPr lang="en-US" altLang="en-US" sz="2800" dirty="0"/>
              <a:t>object has a </a:t>
            </a:r>
            <a:r>
              <a:rPr lang="en-US" altLang="en-US" sz="2800" dirty="0" smtClean="0"/>
              <a:t>type--- called class </a:t>
            </a:r>
            <a:endParaRPr lang="en-US" altLang="en-US" sz="2800" dirty="0"/>
          </a:p>
          <a:p>
            <a:pPr lvl="1"/>
            <a:r>
              <a:rPr lang="en-US" altLang="en-US" sz="2400" dirty="0"/>
              <a:t>All objects of the same type can receive the same messages. </a:t>
            </a:r>
          </a:p>
          <a:p>
            <a:r>
              <a:rPr lang="en-US" altLang="en-US" sz="2800" dirty="0"/>
              <a:t>A program is a bunch of objects telling each other what to do, by sending </a:t>
            </a:r>
            <a:r>
              <a:rPr lang="en-US" altLang="en-US" sz="2800" dirty="0" smtClean="0"/>
              <a:t>messages</a:t>
            </a:r>
          </a:p>
          <a:p>
            <a:pPr lvl="1"/>
            <a:r>
              <a:rPr lang="en-US" altLang="en-US" sz="2400" dirty="0" smtClean="0"/>
              <a:t>In Java, C++, C# one object (say o1) invokes a method of another object (o2), which performs operations on o2</a:t>
            </a:r>
            <a:endParaRPr lang="en-US" altLang="en-US" sz="2400" dirty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41A165-0098-4580-939A-BAE6E4C86146}" type="datetime1">
              <a:rPr lang="en-US" smtClean="0"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First Semester 2014-15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94BB5-FA31-4C4A-832D-C4069DAEFC6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a class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Class represents an abstract, user-defined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Structure – definition of properties/attributes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Commonly known as member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Behavior – operation specification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Set of methods or member functions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An object is an instance of a class. It can be instantiated (or created) w/o a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23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State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4600"/>
            <a:ext cx="8229600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b="1" dirty="0" smtClean="0"/>
              <a:t>Properties/Attribute Values at a particular moment represents the state of an object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 smtClean="0"/>
              <a:t>Object may or may not change state in response to an outside stimuli. 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 smtClean="0"/>
              <a:t>Objects whose state can not be altered after creation are known as immutable objects and class as immutable class [ </a:t>
            </a:r>
            <a:r>
              <a:rPr lang="en-US" sz="1800" b="1" dirty="0" smtClean="0">
                <a:solidFill>
                  <a:srgbClr val="FF0000"/>
                </a:solidFill>
              </a:rPr>
              <a:t>String class in Java</a:t>
            </a:r>
            <a:r>
              <a:rPr lang="en-US" sz="1800" b="1" dirty="0" smtClean="0"/>
              <a:t>]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dirty="0" smtClean="0"/>
              <a:t>Objects whose state can  be altered after creation are known as mutable objects and class as mutable class [ </a:t>
            </a:r>
            <a:r>
              <a:rPr lang="en-US" sz="1800" b="1" dirty="0" err="1" smtClean="0">
                <a:solidFill>
                  <a:srgbClr val="FF0000"/>
                </a:solidFill>
              </a:rPr>
              <a:t>StringBuffer</a:t>
            </a:r>
            <a:r>
              <a:rPr lang="en-US" sz="1800" b="1" dirty="0" smtClean="0">
                <a:solidFill>
                  <a:srgbClr val="FF0000"/>
                </a:solidFill>
              </a:rPr>
              <a:t> class in Java</a:t>
            </a:r>
            <a:r>
              <a:rPr lang="en-US" sz="1800" b="1" dirty="0" smtClean="0"/>
              <a:t>]</a:t>
            </a:r>
          </a:p>
          <a:p>
            <a:pPr eaLnBrk="1" hangingPunct="1">
              <a:lnSpc>
                <a:spcPct val="90000"/>
              </a:lnSpc>
            </a:pPr>
            <a:endParaRPr lang="en-US" sz="1800" b="1" dirty="0" smtClean="0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76200" y="3810000"/>
            <a:ext cx="6858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 u="sng" dirty="0">
                <a:solidFill>
                  <a:schemeClr val="accent2"/>
                </a:solidFill>
              </a:rPr>
              <a:t>States of Three Different INSTANCES of </a:t>
            </a:r>
            <a:r>
              <a:rPr lang="en-US" b="1" i="1" u="sng" dirty="0" smtClean="0">
                <a:solidFill>
                  <a:schemeClr val="accent2"/>
                </a:solidFill>
              </a:rPr>
              <a:t>“Dog” class</a:t>
            </a:r>
            <a:endParaRPr lang="en-US" b="1" i="1" u="sng" dirty="0">
              <a:solidFill>
                <a:schemeClr val="accent2"/>
              </a:solidFill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57200" y="4572000"/>
            <a:ext cx="2209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Labrador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Age: 1 </a:t>
            </a:r>
            <a:r>
              <a:rPr lang="en-US" b="1" i="1" dirty="0" err="1" smtClean="0">
                <a:solidFill>
                  <a:srgbClr val="FF0000"/>
                </a:solidFill>
              </a:rPr>
              <a:t>yr</a:t>
            </a:r>
            <a:endParaRPr lang="en-US" b="1" i="1" dirty="0">
              <a:solidFill>
                <a:srgbClr val="FF0000"/>
              </a:solidFill>
            </a:endParaRPr>
          </a:p>
          <a:p>
            <a:r>
              <a:rPr lang="en-US" b="1" i="1" dirty="0">
                <a:solidFill>
                  <a:srgbClr val="FF0000"/>
                </a:solidFill>
              </a:rPr>
              <a:t>Price : </a:t>
            </a:r>
            <a:r>
              <a:rPr lang="en-US" b="1" i="1" dirty="0" smtClean="0">
                <a:solidFill>
                  <a:srgbClr val="FF0000"/>
                </a:solidFill>
              </a:rPr>
              <a:t>3500</a:t>
            </a:r>
          </a:p>
          <a:p>
            <a:r>
              <a:rPr lang="en-US" b="1" i="1" dirty="0" err="1" smtClean="0">
                <a:solidFill>
                  <a:srgbClr val="FF0000"/>
                </a:solidFill>
              </a:rPr>
              <a:t>Sex:Male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895600" y="4571999"/>
            <a:ext cx="2209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Golden Retriever</a:t>
            </a:r>
            <a:endParaRPr lang="en-US" b="1" i="1" dirty="0">
              <a:solidFill>
                <a:srgbClr val="FF0000"/>
              </a:solidFill>
            </a:endParaRPr>
          </a:p>
          <a:p>
            <a:r>
              <a:rPr lang="en-US" b="1" i="1" dirty="0" smtClean="0">
                <a:solidFill>
                  <a:srgbClr val="FF0000"/>
                </a:solidFill>
              </a:rPr>
              <a:t>Age: 6months</a:t>
            </a:r>
            <a:endParaRPr lang="en-US" b="1" i="1" dirty="0">
              <a:solidFill>
                <a:srgbClr val="FF0000"/>
              </a:solidFill>
            </a:endParaRPr>
          </a:p>
          <a:p>
            <a:r>
              <a:rPr lang="en-US" b="1" i="1" dirty="0">
                <a:solidFill>
                  <a:srgbClr val="FF0000"/>
                </a:solidFill>
              </a:rPr>
              <a:t>Price : </a:t>
            </a:r>
            <a:r>
              <a:rPr lang="en-US" b="1" i="1" dirty="0" smtClean="0">
                <a:solidFill>
                  <a:srgbClr val="FF0000"/>
                </a:solidFill>
              </a:rPr>
              <a:t>2000</a:t>
            </a:r>
          </a:p>
          <a:p>
            <a:r>
              <a:rPr lang="en-US" b="1" i="1" dirty="0" err="1" smtClean="0">
                <a:solidFill>
                  <a:srgbClr val="FF0000"/>
                </a:solidFill>
              </a:rPr>
              <a:t>Sex:Female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486400" y="4572000"/>
            <a:ext cx="2209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Pug</a:t>
            </a:r>
            <a:endParaRPr lang="en-US" b="1" i="1" dirty="0">
              <a:solidFill>
                <a:srgbClr val="FF0000"/>
              </a:solidFill>
            </a:endParaRPr>
          </a:p>
          <a:p>
            <a:r>
              <a:rPr lang="en-US" b="1" i="1" dirty="0" smtClean="0">
                <a:solidFill>
                  <a:srgbClr val="FF0000"/>
                </a:solidFill>
              </a:rPr>
              <a:t>Age: 1.5yr</a:t>
            </a:r>
            <a:endParaRPr lang="en-US" b="1" i="1" dirty="0">
              <a:solidFill>
                <a:srgbClr val="FF0000"/>
              </a:solidFill>
            </a:endParaRPr>
          </a:p>
          <a:p>
            <a:r>
              <a:rPr lang="en-US" b="1" i="1" dirty="0">
                <a:solidFill>
                  <a:srgbClr val="FF0000"/>
                </a:solidFill>
              </a:rPr>
              <a:t>Price : </a:t>
            </a:r>
            <a:r>
              <a:rPr lang="en-US" b="1" i="1" dirty="0" smtClean="0">
                <a:solidFill>
                  <a:srgbClr val="FF0000"/>
                </a:solidFill>
              </a:rPr>
              <a:t>1500</a:t>
            </a:r>
            <a:endParaRPr lang="en-US" b="1" i="1" dirty="0">
              <a:solidFill>
                <a:srgbClr val="FF0000"/>
              </a:solidFill>
            </a:endParaRPr>
          </a:p>
          <a:p>
            <a:r>
              <a:rPr lang="en-US" b="1" i="1" dirty="0" smtClean="0">
                <a:solidFill>
                  <a:srgbClr val="FF0000"/>
                </a:solidFill>
              </a:rPr>
              <a:t>Sex: Female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12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939800"/>
          </a:xfrm>
        </p:spPr>
        <p:txBody>
          <a:bodyPr/>
          <a:lstStyle/>
          <a:p>
            <a:r>
              <a:rPr lang="en-US" altLang="en-US" dirty="0"/>
              <a:t>Object-Oriented Languages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Smalltalk, C++, Java, </a:t>
            </a:r>
            <a:r>
              <a:rPr lang="en-US" altLang="en-US" dirty="0" smtClean="0"/>
              <a:t>C# etc</a:t>
            </a:r>
            <a:r>
              <a:rPr lang="en-US" altLang="en-US" dirty="0"/>
              <a:t>…</a:t>
            </a:r>
          </a:p>
          <a:p>
            <a:r>
              <a:rPr lang="en-US" altLang="en-US" dirty="0"/>
              <a:t>You can </a:t>
            </a:r>
            <a:r>
              <a:rPr lang="en-US" altLang="en-US" dirty="0" smtClean="0"/>
              <a:t>create any type </a:t>
            </a:r>
            <a:r>
              <a:rPr lang="en-US" altLang="en-US" dirty="0"/>
              <a:t>of objects you want</a:t>
            </a:r>
          </a:p>
          <a:p>
            <a:r>
              <a:rPr lang="en-US" altLang="en-US" dirty="0" smtClean="0"/>
              <a:t>OO different </a:t>
            </a:r>
            <a:r>
              <a:rPr lang="en-US" altLang="en-US" dirty="0"/>
              <a:t>from </a:t>
            </a:r>
            <a:r>
              <a:rPr lang="en-US" altLang="en-US" dirty="0" smtClean="0"/>
              <a:t>procedural?</a:t>
            </a:r>
            <a:endParaRPr lang="en-US" altLang="en-US" dirty="0"/>
          </a:p>
          <a:p>
            <a:pPr lvl="1"/>
            <a:r>
              <a:rPr lang="en-US" altLang="en-US" dirty="0"/>
              <a:t>No </a:t>
            </a:r>
            <a:r>
              <a:rPr lang="en-US" altLang="en-US" dirty="0" smtClean="0"/>
              <a:t>difference </a:t>
            </a:r>
            <a:r>
              <a:rPr lang="en-US" altLang="en-US" dirty="0"/>
              <a:t>at all: Every </a:t>
            </a:r>
            <a:r>
              <a:rPr lang="en-US" altLang="en-US" dirty="0" smtClean="0"/>
              <a:t>reasonable </a:t>
            </a:r>
            <a:r>
              <a:rPr lang="en-US" altLang="en-US" dirty="0"/>
              <a:t>language is </a:t>
            </a:r>
            <a:r>
              <a:rPr lang="en-US" altLang="en-US" dirty="0" smtClean="0"/>
              <a:t>ultimate the same!!</a:t>
            </a:r>
            <a:endParaRPr lang="en-US" altLang="en-US" dirty="0"/>
          </a:p>
          <a:p>
            <a:pPr lvl="1"/>
            <a:r>
              <a:rPr lang="en-US" altLang="en-US" dirty="0"/>
              <a:t>Very </a:t>
            </a:r>
            <a:r>
              <a:rPr lang="en-US" altLang="en-US" dirty="0" smtClean="0"/>
              <a:t>different if you want to build a large system</a:t>
            </a:r>
          </a:p>
          <a:p>
            <a:pPr lvl="2"/>
            <a:r>
              <a:rPr lang="en-US" altLang="en-US" dirty="0" smtClean="0"/>
              <a:t>Increases understandability</a:t>
            </a:r>
          </a:p>
          <a:p>
            <a:pPr lvl="2"/>
            <a:r>
              <a:rPr lang="en-US" altLang="en-US" dirty="0" smtClean="0"/>
              <a:t>Less chance of committing errors</a:t>
            </a:r>
          </a:p>
          <a:p>
            <a:pPr lvl="2"/>
            <a:r>
              <a:rPr lang="en-US" altLang="en-US" dirty="0" smtClean="0"/>
              <a:t>Makes modifications faster</a:t>
            </a:r>
          </a:p>
          <a:p>
            <a:pPr lvl="2"/>
            <a:r>
              <a:rPr lang="en-US" altLang="en-US" dirty="0" smtClean="0"/>
              <a:t>Compilers can perform stronger error detections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342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are user-defined data-types</a:t>
            </a:r>
          </a:p>
          <a:p>
            <a:r>
              <a:rPr lang="en-US" dirty="0" smtClean="0"/>
              <a:t>Primitive types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, float, char, </a:t>
            </a:r>
            <a:r>
              <a:rPr lang="en-US" dirty="0" err="1" smtClean="0"/>
              <a:t>boolean</a:t>
            </a:r>
            <a:r>
              <a:rPr lang="en-US" dirty="0" smtClean="0"/>
              <a:t> in Java (</a:t>
            </a:r>
            <a:r>
              <a:rPr lang="en-US" dirty="0" err="1" smtClean="0"/>
              <a:t>bool</a:t>
            </a:r>
            <a:r>
              <a:rPr lang="en-US" dirty="0" smtClean="0"/>
              <a:t> in C#), double, short, long, string in C#</a:t>
            </a:r>
          </a:p>
          <a:p>
            <a:r>
              <a:rPr lang="en-US" dirty="0" smtClean="0"/>
              <a:t>Unified type </a:t>
            </a:r>
          </a:p>
          <a:p>
            <a:pPr lvl="1"/>
            <a:r>
              <a:rPr lang="en-US" dirty="0" smtClean="0"/>
              <a:t>C# keyword </a:t>
            </a:r>
            <a:r>
              <a:rPr lang="en-US" dirty="0" smtClean="0">
                <a:solidFill>
                  <a:srgbClr val="C00000"/>
                </a:solidFill>
              </a:rPr>
              <a:t>object</a:t>
            </a:r>
            <a:r>
              <a:rPr lang="en-US" dirty="0" smtClean="0"/>
              <a:t> – mother of all types (root)</a:t>
            </a:r>
          </a:p>
          <a:p>
            <a:pPr lvl="2"/>
            <a:r>
              <a:rPr lang="en-US" dirty="0" smtClean="0"/>
              <a:t>Everything including primitive types are objects</a:t>
            </a:r>
          </a:p>
          <a:p>
            <a:pPr lvl="1"/>
            <a:r>
              <a:rPr lang="en-US" dirty="0" smtClean="0"/>
              <a:t>Java JDK gives </a:t>
            </a:r>
            <a:r>
              <a:rPr lang="en-US" dirty="0" err="1" smtClean="0">
                <a:solidFill>
                  <a:srgbClr val="C00000"/>
                </a:solidFill>
              </a:rPr>
              <a:t>java.lang.Object</a:t>
            </a:r>
            <a:r>
              <a:rPr lang="en-US" dirty="0" smtClean="0"/>
              <a:t>– not a part of the language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lvl="2"/>
            <a:r>
              <a:rPr lang="en-US" dirty="0" smtClean="0"/>
              <a:t>Primitive types are not objects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05B924-9DEE-4B74-9B9D-CC10EC62D2CF}" type="datetime1">
              <a:rPr lang="en-US" smtClean="0"/>
              <a:t>8/23/2014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2D608-A983-474B-810A-71D2C64AE7A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31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j6J5YpVpUWcXirqsVer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LF0WJW5EyJOICodr4e_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AqiBjI2F0qmvARk_Plqv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6628</TotalTime>
  <Words>1414</Words>
  <Application>Microsoft Office PowerPoint</Application>
  <PresentationFormat>On-screen Show (4:3)</PresentationFormat>
  <Paragraphs>231</Paragraphs>
  <Slides>18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think-cell Slide</vt:lpstr>
      <vt:lpstr>SS ZG653: Software Architecture Lecture 6: Introduction to OODesign</vt:lpstr>
      <vt:lpstr>Online shopping application- Pet Store by Sun Microsystems (Oracle)</vt:lpstr>
      <vt:lpstr>System quality</vt:lpstr>
      <vt:lpstr>Example</vt:lpstr>
      <vt:lpstr>Object and Class</vt:lpstr>
      <vt:lpstr>What is a class</vt:lpstr>
      <vt:lpstr>Object State</vt:lpstr>
      <vt:lpstr>Object-Oriented Languages</vt:lpstr>
      <vt:lpstr>Type System</vt:lpstr>
      <vt:lpstr>References and Values</vt:lpstr>
      <vt:lpstr>Modules</vt:lpstr>
      <vt:lpstr>Module- aka namespace, package</vt:lpstr>
      <vt:lpstr>Inheritance</vt:lpstr>
      <vt:lpstr>Introducing Interface</vt:lpstr>
      <vt:lpstr>Interface Definition</vt:lpstr>
      <vt:lpstr>Creating Objects</vt:lpstr>
      <vt:lpstr>Destroying Objects</vt:lpstr>
      <vt:lpstr>Next class - UML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Name: ERP Progress Update</dc:title>
  <dc:creator>sachin.arya;Santonu Sarkar</dc:creator>
  <cp:lastModifiedBy>Santonu Sarkar</cp:lastModifiedBy>
  <cp:revision>678</cp:revision>
  <dcterms:created xsi:type="dcterms:W3CDTF">2012-07-04T06:43:36Z</dcterms:created>
  <dcterms:modified xsi:type="dcterms:W3CDTF">2014-08-23T14:37:44Z</dcterms:modified>
</cp:coreProperties>
</file>