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44" r:id="rId2"/>
    <p:sldId id="348" r:id="rId3"/>
    <p:sldId id="397" r:id="rId4"/>
    <p:sldId id="451" r:id="rId5"/>
    <p:sldId id="452" r:id="rId6"/>
    <p:sldId id="403" r:id="rId7"/>
    <p:sldId id="404" r:id="rId8"/>
    <p:sldId id="405" r:id="rId9"/>
    <p:sldId id="406" r:id="rId10"/>
    <p:sldId id="407" r:id="rId11"/>
    <p:sldId id="408" r:id="rId12"/>
    <p:sldId id="415" r:id="rId13"/>
    <p:sldId id="416" r:id="rId14"/>
    <p:sldId id="417" r:id="rId15"/>
    <p:sldId id="418" r:id="rId16"/>
    <p:sldId id="421" r:id="rId17"/>
    <p:sldId id="420" r:id="rId18"/>
    <p:sldId id="422" r:id="rId19"/>
    <p:sldId id="423" r:id="rId20"/>
    <p:sldId id="424" r:id="rId21"/>
    <p:sldId id="453" r:id="rId22"/>
    <p:sldId id="454" r:id="rId23"/>
    <p:sldId id="455" r:id="rId24"/>
    <p:sldId id="456" r:id="rId25"/>
    <p:sldId id="433" r:id="rId26"/>
    <p:sldId id="434" r:id="rId27"/>
    <p:sldId id="458" r:id="rId28"/>
    <p:sldId id="459" r:id="rId29"/>
    <p:sldId id="460" r:id="rId30"/>
    <p:sldId id="461" r:id="rId31"/>
    <p:sldId id="462" r:id="rId32"/>
    <p:sldId id="447" r:id="rId33"/>
    <p:sldId id="457" r:id="rId34"/>
    <p:sldId id="448" r:id="rId35"/>
    <p:sldId id="450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VC Pattern" id="{E079857D-7025-4752-92DF-7B78DE4A995C}">
          <p14:sldIdLst>
            <p14:sldId id="344"/>
            <p14:sldId id="348"/>
            <p14:sldId id="397"/>
            <p14:sldId id="451"/>
            <p14:sldId id="452"/>
            <p14:sldId id="403"/>
            <p14:sldId id="404"/>
            <p14:sldId id="405"/>
            <p14:sldId id="406"/>
            <p14:sldId id="407"/>
            <p14:sldId id="408"/>
            <p14:sldId id="415"/>
            <p14:sldId id="416"/>
            <p14:sldId id="417"/>
          </p14:sldIdLst>
        </p14:section>
        <p14:section name="Microkernel" id="{A0881B19-12F5-45D1-A0F9-DAA37C163398}">
          <p14:sldIdLst>
            <p14:sldId id="418"/>
            <p14:sldId id="421"/>
            <p14:sldId id="420"/>
            <p14:sldId id="422"/>
            <p14:sldId id="423"/>
            <p14:sldId id="424"/>
            <p14:sldId id="453"/>
            <p14:sldId id="454"/>
            <p14:sldId id="455"/>
            <p14:sldId id="456"/>
            <p14:sldId id="433"/>
            <p14:sldId id="434"/>
            <p14:sldId id="458"/>
            <p14:sldId id="459"/>
            <p14:sldId id="460"/>
            <p14:sldId id="461"/>
            <p14:sldId id="462"/>
            <p14:sldId id="447"/>
            <p14:sldId id="457"/>
            <p14:sldId id="448"/>
            <p14:sldId id="45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65" autoAdjust="0"/>
    <p:restoredTop sz="93073" autoAdjust="0"/>
  </p:normalViewPr>
  <p:slideViewPr>
    <p:cSldViewPr>
      <p:cViewPr>
        <p:scale>
          <a:sx n="98" d="100"/>
          <a:sy n="98" d="100"/>
        </p:scale>
        <p:origin x="-49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21BF7A-F4C0-4BE5-9CA6-90349A756B16}" type="datetimeFigureOut">
              <a:rPr lang="en-US"/>
              <a:pPr>
                <a:defRPr/>
              </a:pPr>
              <a:t>3/3/2015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6D13BD-4742-4A2D-88DE-6ACD5EA17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50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6A9747-0BED-4693-9C1F-FF931999E1A8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8195" name="Rectangle 9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5625" y="4913313"/>
            <a:ext cx="5843588" cy="225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slideMaster" Target="../slideMasters/slideMaster1.xml"/><Relationship Id="rId11" Type="http://schemas.openxmlformats.org/officeDocument/2006/relationships/image" Target="../media/image5.png"/><Relationship Id="rId5" Type="http://schemas.openxmlformats.org/officeDocument/2006/relationships/tags" Target="../tags/tag4.xml"/><Relationship Id="rId10" Type="http://schemas.openxmlformats.org/officeDocument/2006/relationships/image" Target="../media/image4.emf"/><Relationship Id="rId4" Type="http://schemas.openxmlformats.org/officeDocument/2006/relationships/tags" Target="../tags/tag3.xml"/><Relationship Id="rId9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16445-7FBA-4D9E-BBE5-5247672A8625}" type="datetime1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SS ZG653 Second Semester 2014-15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8258B-7833-4A72-9B7C-65F74D8B8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AC28B-D1F0-458C-A783-284BBAB6D9AD}" type="datetime1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SS ZG653 Second Semester 2014-15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2C5CF-B68F-4558-8DFD-8562AE001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FC7E7-110A-4F5B-B5A1-DB0AAF3C9F08}" type="datetime1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SS ZG653 Second Semester 2014-15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3111B-94F2-4EC4-BB5A-B60C70B5E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2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38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2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 descr="\\Server\D\jyoti\FI023_BITS_v1\styleguide img\IMG_5627_b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9" cstate="print"/>
          <a:srcRect r="5666" b="5637"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Title Elements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0" y="0"/>
            <a:ext cx="9140825" cy="6859588"/>
            <a:chOff x="0" y="0"/>
            <a:chExt cx="5643" cy="4235"/>
          </a:xfrm>
        </p:grpSpPr>
        <p:sp>
          <p:nvSpPr>
            <p:cNvPr id="7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pic>
        <p:nvPicPr>
          <p:cNvPr id="10" name="TitleBottomBarBW" hidden="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19963" y="6573838"/>
            <a:ext cx="167005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0"/>
          <p:cNvSpPr/>
          <p:nvPr userDrawn="1"/>
        </p:nvSpPr>
        <p:spPr>
          <a:xfrm>
            <a:off x="0" y="3440113"/>
            <a:ext cx="8863013" cy="2798762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1"/>
          <p:cNvSpPr/>
          <p:nvPr userDrawn="1"/>
        </p:nvSpPr>
        <p:spPr>
          <a:xfrm>
            <a:off x="2954338" y="6238875"/>
            <a:ext cx="2954337" cy="7778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32"/>
          <p:cNvSpPr/>
          <p:nvPr userDrawn="1"/>
        </p:nvSpPr>
        <p:spPr>
          <a:xfrm>
            <a:off x="0" y="6238875"/>
            <a:ext cx="2954338" cy="7778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33"/>
          <p:cNvSpPr/>
          <p:nvPr userDrawn="1"/>
        </p:nvSpPr>
        <p:spPr>
          <a:xfrm>
            <a:off x="5908675" y="6238875"/>
            <a:ext cx="2954338" cy="7778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" name="Picture 34" descr="BITS_university_logo_whitevert.png"/>
          <p:cNvPicPr>
            <a:picLocks noChangeAspect="1"/>
          </p:cNvPicPr>
          <p:nvPr userDrawn="1"/>
        </p:nvPicPr>
        <p:blipFill>
          <a:blip r:embed="rId11" cstate="print"/>
          <a:srcRect t="2" b="28592"/>
          <a:stretch>
            <a:fillRect/>
          </a:stretch>
        </p:blipFill>
        <p:spPr bwMode="auto">
          <a:xfrm>
            <a:off x="77788" y="3440113"/>
            <a:ext cx="2098675" cy="202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35"/>
          <p:cNvGrpSpPr>
            <a:grpSpLocks/>
          </p:cNvGrpSpPr>
          <p:nvPr userDrawn="1"/>
        </p:nvGrpSpPr>
        <p:grpSpPr bwMode="auto">
          <a:xfrm>
            <a:off x="-77788" y="5384800"/>
            <a:ext cx="2254251" cy="698500"/>
            <a:chOff x="76200" y="2209800"/>
            <a:chExt cx="2209800" cy="685800"/>
          </a:xfrm>
        </p:grpSpPr>
        <p:sp>
          <p:nvSpPr>
            <p:cNvPr id="17" name="TextBox 36"/>
            <p:cNvSpPr txBox="1"/>
            <p:nvPr userDrawn="1"/>
          </p:nvSpPr>
          <p:spPr>
            <a:xfrm>
              <a:off x="76200" y="2209800"/>
              <a:ext cx="2209800" cy="5533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b="1" spc="-153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000" spc="-153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8" name="TextBox 37"/>
            <p:cNvSpPr txBox="1"/>
            <p:nvPr userDrawn="1"/>
          </p:nvSpPr>
          <p:spPr>
            <a:xfrm>
              <a:off x="228708" y="2664922"/>
              <a:ext cx="1904785" cy="2306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3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4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65827" y="3683300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65827" y="5431835"/>
            <a:ext cx="6199129" cy="369332"/>
          </a:xfrm>
        </p:spPr>
        <p:txBody>
          <a:bodyPr>
            <a:spAutoFit/>
          </a:bodyPr>
          <a:lstStyle>
            <a:lvl1pPr algn="r"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01600"/>
            <a:ext cx="7543800" cy="915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189413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196975"/>
            <a:ext cx="41910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09800" y="6524625"/>
            <a:ext cx="4343400" cy="3397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SS ZG653 Second Semester 2014-15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669088"/>
            <a:ext cx="1146175" cy="193675"/>
          </a:xfrm>
        </p:spPr>
        <p:txBody>
          <a:bodyPr/>
          <a:lstStyle>
            <a:lvl1pPr>
              <a:defRPr/>
            </a:lvl1pPr>
          </a:lstStyle>
          <a:p>
            <a:fld id="{9CFDB6F3-717B-4EFA-AE68-39ABADDA5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81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9400"/>
            <a:ext cx="8229600" cy="939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4CBD3-B113-4381-A900-6B69CF9B2B11}" type="datetime1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8168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SS ZG653 Second Semester 2014-15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EA1C-A7DB-4043-A966-3C3226410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65187" y="1219200"/>
            <a:ext cx="7059613" cy="47625"/>
            <a:chOff x="304800" y="1387475"/>
            <a:chExt cx="7059613" cy="47625"/>
          </a:xfrm>
        </p:grpSpPr>
        <p:sp>
          <p:nvSpPr>
            <p:cNvPr id="7" name="Rectangle 6"/>
            <p:cNvSpPr/>
            <p:nvPr userDrawn="1"/>
          </p:nvSpPr>
          <p:spPr>
            <a:xfrm>
              <a:off x="2851150" y="1387475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5129213" y="1387475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387475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2" name="Rectangle 11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DAE5E-E5D7-4F92-A6FD-827F2432D7AE}" type="datetime1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SS ZG653 Second Semester 2014-15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94BB5-FA31-4C4A-832D-C4069DAEF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90600" y="6248400"/>
            <a:ext cx="7086599" cy="53975"/>
            <a:chOff x="2084388" y="6550025"/>
            <a:chExt cx="7086599" cy="53975"/>
          </a:xfrm>
        </p:grpSpPr>
        <p:sp>
          <p:nvSpPr>
            <p:cNvPr id="8" name="Rectangle 7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02CAD-0F0A-4A0D-A7CD-A453F6836D72}" type="datetime1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SS ZG653 Second Semester 2014-15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719E3-4EA4-4EB4-A6A2-0A7E31A94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65187" y="1066800"/>
            <a:ext cx="7059613" cy="47625"/>
            <a:chOff x="304800" y="1219200"/>
            <a:chExt cx="7059613" cy="47625"/>
          </a:xfrm>
        </p:grpSpPr>
        <p:sp>
          <p:nvSpPr>
            <p:cNvPr id="10" name="Rectangle 9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4" name="Rectangle 13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826"/>
            <a:ext cx="4040188" cy="43935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319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55800"/>
            <a:ext cx="4041775" cy="441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9D03B0-2E71-4D29-8560-53899DBDE39E}" type="datetime1">
              <a:rPr lang="en-US" smtClean="0"/>
              <a:t>3/3/2015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314A3-D523-4C7A-9CDF-5B6E2E94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865187" y="1143000"/>
            <a:ext cx="7059613" cy="47625"/>
            <a:chOff x="304800" y="1219200"/>
            <a:chExt cx="7059613" cy="4762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SS ZG653 Second Semester 2014-15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7" name="Rectangle 16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829752-61FD-4B47-808B-738EFCD32BBE}" type="datetime1">
              <a:rPr lang="en-US" smtClean="0"/>
              <a:t>3/3/2015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2D608-A983-474B-810A-71D2C64AE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6869" y="203200"/>
            <a:ext cx="8229600" cy="101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865187" y="1219200"/>
            <a:ext cx="7059613" cy="47625"/>
            <a:chOff x="304800" y="1219200"/>
            <a:chExt cx="7059613" cy="47625"/>
          </a:xfrm>
        </p:grpSpPr>
        <p:sp>
          <p:nvSpPr>
            <p:cNvPr id="8" name="Rectangle 7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 smtClean="0"/>
              <a:t>SS ZG653 Second Semester 2014-15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3" name="Rectangle 12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A4817-8EB1-423C-9DB7-F9F96010538F}" type="datetime1">
              <a:rPr lang="en-US" smtClean="0"/>
              <a:t>3/3/2015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SS ZG653 Second Semester 2014-15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084DF-DC46-4C12-978C-A84F77F3D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5E51D-A577-4FC1-A1A9-F5F3B4E97E5E}" type="datetime1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SS ZG653 Second Semester 2014-15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DEAB-A622-469A-A93C-6A44F10F9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4835F-116A-4AA9-916F-6693E30E1B98}" type="datetime1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SS ZG653 Second Semester 2014-15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C480E-89B4-4B68-9362-EC75E0717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EED8A5F-8D36-41A7-B59E-1C30ADB3BD16}" type="datetime1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en-US" dirty="0" smtClean="0"/>
              <a:t>SS ZG653 Second Semester 2014-15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6CAB3F-691D-476E-BA2C-15613104D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huihoo.com/linux/kernel/a1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7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3296" tIns="46648" rIns="93296" bIns="46648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913" y="3433763"/>
            <a:ext cx="6923087" cy="2281237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GB" sz="3600" dirty="0" smtClean="0"/>
              <a:t>SS ZG653: </a:t>
            </a:r>
            <a:r>
              <a:rPr lang="en-GB" sz="3600" dirty="0"/>
              <a:t>Software </a:t>
            </a:r>
            <a:r>
              <a:rPr lang="en-GB" sz="3600" dirty="0" smtClean="0"/>
              <a:t>Architecture</a:t>
            </a:r>
            <a:br>
              <a:rPr lang="en-GB" sz="3600" dirty="0" smtClean="0"/>
            </a:br>
            <a:r>
              <a:rPr lang="en-GB" sz="3200" dirty="0" smtClean="0"/>
              <a:t>Lecture 12: Interactive and Adaptable Systems</a:t>
            </a:r>
            <a:endParaRPr lang="en-GB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91400" y="654795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</a:rPr>
              <a:t>March 3, 2015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00" y="575744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Instructor: Prof. </a:t>
            </a:r>
            <a:r>
              <a:rPr lang="en-US" b="1" dirty="0" err="1" smtClean="0">
                <a:solidFill>
                  <a:schemeClr val="bg1"/>
                </a:solidFill>
              </a:rPr>
              <a:t>Santonu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Sarkar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4: Design and Implement Views</a:t>
            </a:r>
            <a:endParaRPr lang="en-IN" altLang="en-US" dirty="0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Design the appearance of the View(s) </a:t>
            </a:r>
            <a:endParaRPr lang="en-US" altLang="en-US" sz="2000" dirty="0" smtClean="0"/>
          </a:p>
          <a:p>
            <a:pPr lvl="1" eaLnBrk="1" hangingPunct="1"/>
            <a:r>
              <a:rPr lang="en-US" altLang="en-US" sz="1600" dirty="0" smtClean="0"/>
              <a:t>Presents </a:t>
            </a:r>
            <a:r>
              <a:rPr lang="en-US" altLang="en-US" sz="1600" dirty="0"/>
              <a:t>information to the </a:t>
            </a:r>
            <a:r>
              <a:rPr lang="en-US" altLang="en-US" sz="1600" dirty="0" smtClean="0"/>
              <a:t>user</a:t>
            </a:r>
          </a:p>
          <a:p>
            <a:pPr lvl="1" eaLnBrk="1" hangingPunct="1"/>
            <a:r>
              <a:rPr lang="en-US" altLang="en-US" sz="1600" dirty="0" smtClean="0"/>
              <a:t>Each important data entity should have a view</a:t>
            </a:r>
          </a:p>
          <a:p>
            <a:pPr eaLnBrk="1" hangingPunct="1"/>
            <a:r>
              <a:rPr lang="en-US" altLang="en-US" sz="2000" dirty="0" smtClean="0"/>
              <a:t>Each view may have its own controller (sometimes a set of views can also share a controller)</a:t>
            </a:r>
          </a:p>
          <a:p>
            <a:pPr lvl="1" eaLnBrk="1" hangingPunct="1"/>
            <a:r>
              <a:rPr lang="en-US" altLang="en-US" sz="1600" dirty="0" smtClean="0"/>
              <a:t>Creates a controller using the </a:t>
            </a:r>
            <a:r>
              <a:rPr lang="en-US" altLang="en-US" sz="1600" dirty="0"/>
              <a:t>Factory Method design </a:t>
            </a:r>
            <a:r>
              <a:rPr lang="en-US" altLang="en-US" sz="1600" dirty="0" smtClean="0"/>
              <a:t>pattern (</a:t>
            </a:r>
            <a:r>
              <a:rPr lang="en-US" altLang="en-US" sz="1600" dirty="0" err="1" smtClean="0"/>
              <a:t>makeController</a:t>
            </a:r>
            <a:r>
              <a:rPr lang="en-US" altLang="en-US" sz="1600" dirty="0"/>
              <a:t>() in View </a:t>
            </a:r>
            <a:r>
              <a:rPr lang="en-US" altLang="en-US" sz="1600" dirty="0" smtClean="0"/>
              <a:t>class)</a:t>
            </a:r>
          </a:p>
          <a:p>
            <a:pPr lvl="1" eaLnBrk="1" hangingPunct="1"/>
            <a:r>
              <a:rPr lang="en-US" altLang="en-US" sz="1600" dirty="0" smtClean="0"/>
              <a:t>View exposes a method for controller to use directly bypassing the model (a scenario when model’s state is not changed by the action of a user)</a:t>
            </a:r>
            <a:endParaRPr lang="en-US" altLang="en-US" sz="1600" dirty="0"/>
          </a:p>
          <a:p>
            <a:pPr eaLnBrk="1" hangingPunct="1"/>
            <a:r>
              <a:rPr lang="en-US" altLang="en-US" sz="2000" dirty="0" smtClean="0"/>
              <a:t>Implement update() method </a:t>
            </a:r>
          </a:p>
          <a:p>
            <a:pPr lvl="1" eaLnBrk="1" hangingPunct="1"/>
            <a:r>
              <a:rPr lang="en-US" altLang="en-US" sz="1600" dirty="0" smtClean="0"/>
              <a:t>retrieves </a:t>
            </a:r>
            <a:r>
              <a:rPr lang="en-US" altLang="en-US" sz="1600" dirty="0"/>
              <a:t>data from the model and presents it on the screen</a:t>
            </a:r>
          </a:p>
          <a:p>
            <a:pPr eaLnBrk="1" hangingPunct="1"/>
            <a:r>
              <a:rPr lang="en-US" altLang="en-US" sz="2000" dirty="0" smtClean="0"/>
              <a:t>Initialization</a:t>
            </a:r>
            <a:endParaRPr lang="en-US" altLang="en-US" sz="2000" dirty="0"/>
          </a:p>
          <a:p>
            <a:pPr lvl="1" eaLnBrk="1" hangingPunct="1"/>
            <a:r>
              <a:rPr lang="en-US" altLang="en-US" sz="1800" dirty="0" smtClean="0"/>
              <a:t>Register with model</a:t>
            </a:r>
          </a:p>
          <a:p>
            <a:pPr lvl="1" eaLnBrk="1" hangingPunct="1"/>
            <a:r>
              <a:rPr lang="en-US" altLang="en-US" sz="1800" dirty="0"/>
              <a:t>Set up relationship with the controller</a:t>
            </a:r>
          </a:p>
          <a:p>
            <a:pPr eaLnBrk="1" hangingPunct="1"/>
            <a:r>
              <a:rPr lang="en-US" altLang="en-US" sz="2000" u="sng" dirty="0"/>
              <a:t>Look for efficiency of fetching the data from model to build the </a:t>
            </a:r>
            <a:r>
              <a:rPr lang="en-US" altLang="en-US" sz="2000" u="sng" dirty="0" smtClean="0"/>
              <a:t>view</a:t>
            </a:r>
            <a:endParaRPr lang="en-US" altLang="en-US" sz="2400" u="sng" dirty="0"/>
          </a:p>
          <a:p>
            <a:pPr lvl="1" eaLnBrk="1" hangingPunct="1"/>
            <a:r>
              <a:rPr lang="en-US" altLang="en-US" sz="1800" dirty="0"/>
              <a:t>View to decide based on changes if “Draw” needs to be </a:t>
            </a:r>
            <a:r>
              <a:rPr lang="en-US" altLang="en-US" sz="1800" dirty="0" smtClean="0"/>
              <a:t>called</a:t>
            </a:r>
            <a:endParaRPr lang="en-US" alt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0A9D21-CFA5-401B-9648-79A58DA76571}" type="datetime1">
              <a:rPr lang="en-US" smtClean="0"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1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0" y="279400"/>
            <a:ext cx="9144000" cy="939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5: Design and Implement Controllers</a:t>
            </a:r>
            <a:endParaRPr lang="en-IN" altLang="en-US" dirty="0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Initialization procedure</a:t>
            </a:r>
          </a:p>
          <a:p>
            <a:pPr lvl="1" eaLnBrk="1" hangingPunct="1"/>
            <a:r>
              <a:rPr lang="en-US" altLang="en-US" sz="2400" dirty="0" smtClean="0"/>
              <a:t>Binds the controller to it’s View and Model and enables event processing</a:t>
            </a:r>
          </a:p>
          <a:p>
            <a:pPr lvl="1" eaLnBrk="1" hangingPunct="1"/>
            <a:r>
              <a:rPr lang="en-US" altLang="en-US" sz="2400" dirty="0" smtClean="0"/>
              <a:t>Subscribes to the change-propagation mechanism</a:t>
            </a:r>
          </a:p>
          <a:p>
            <a:pPr lvl="1" eaLnBrk="1" hangingPunct="1"/>
            <a:r>
              <a:rPr lang="en-US" altLang="en-US" sz="2400" dirty="0" smtClean="0"/>
              <a:t>Set up relationship with the View</a:t>
            </a:r>
          </a:p>
          <a:p>
            <a:pPr eaLnBrk="1" hangingPunct="1"/>
            <a:r>
              <a:rPr lang="en-US" altLang="en-US" sz="2400" dirty="0" smtClean="0"/>
              <a:t>Implement event processing</a:t>
            </a:r>
          </a:p>
          <a:p>
            <a:pPr lvl="1" eaLnBrk="1" hangingPunct="1"/>
            <a:r>
              <a:rPr lang="en-US" altLang="en-US" sz="2000" dirty="0" smtClean="0"/>
              <a:t>a</a:t>
            </a:r>
            <a:r>
              <a:rPr lang="en-US" altLang="en-US" sz="1800" dirty="0" smtClean="0"/>
              <a:t>ccept </a:t>
            </a:r>
            <a:r>
              <a:rPr lang="en-US" altLang="en-US" sz="1800" dirty="0"/>
              <a:t>user input as </a:t>
            </a:r>
            <a:r>
              <a:rPr lang="en-US" altLang="en-US" sz="1800" dirty="0" smtClean="0"/>
              <a:t>events;  events </a:t>
            </a:r>
            <a:r>
              <a:rPr lang="en-US" altLang="en-US" sz="1800" dirty="0"/>
              <a:t>delivery to the controller is platform dependent</a:t>
            </a:r>
          </a:p>
          <a:p>
            <a:pPr lvl="1" eaLnBrk="1" hangingPunct="1"/>
            <a:r>
              <a:rPr lang="en-US" altLang="en-US" sz="1600" dirty="0"/>
              <a:t>Event translated into requests for the model or the associated view</a:t>
            </a:r>
          </a:p>
          <a:p>
            <a:pPr eaLnBrk="1" hangingPunct="1"/>
            <a:r>
              <a:rPr lang="en-US" altLang="en-US" sz="2000" dirty="0"/>
              <a:t>Controller </a:t>
            </a:r>
            <a:r>
              <a:rPr lang="en-US" altLang="en-US" sz="2000" dirty="0" smtClean="0"/>
              <a:t>behavior </a:t>
            </a:r>
            <a:r>
              <a:rPr lang="en-US" altLang="en-US" sz="2000" dirty="0"/>
              <a:t>dependent on state of model</a:t>
            </a:r>
          </a:p>
          <a:p>
            <a:pPr lvl="1" eaLnBrk="1" hangingPunct="1"/>
            <a:r>
              <a:rPr lang="en-US" altLang="en-US" sz="1800" dirty="0"/>
              <a:t>Registers for change propagation</a:t>
            </a:r>
          </a:p>
          <a:p>
            <a:pPr lvl="1" eaLnBrk="1" hangingPunct="1"/>
            <a:r>
              <a:rPr lang="en-US" altLang="en-US" sz="1800" dirty="0"/>
              <a:t>Implements </a:t>
            </a:r>
            <a:r>
              <a:rPr lang="en-US" altLang="en-US" sz="1800" dirty="0" smtClean="0"/>
              <a:t>its update() procedure</a:t>
            </a:r>
            <a:endParaRPr lang="en-US" altLang="en-US" dirty="0" smtClean="0"/>
          </a:p>
          <a:p>
            <a:pPr eaLnBrk="1" hangingPunct="1"/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1FF1EC-1901-40FA-9963-2FE4295368A1}" type="datetime1">
              <a:rPr lang="en-US" smtClean="0"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1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dirty="0" smtClean="0"/>
              <a:t>Variants</a:t>
            </a:r>
            <a:endParaRPr lang="en-IN" altLang="en-US" sz="4800" dirty="0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Document View</a:t>
            </a:r>
          </a:p>
          <a:p>
            <a:pPr lvl="1" eaLnBrk="1" hangingPunct="1"/>
            <a:r>
              <a:rPr lang="en-US" altLang="en-US" dirty="0" smtClean="0"/>
              <a:t>Document = Model</a:t>
            </a:r>
          </a:p>
          <a:p>
            <a:pPr lvl="1" eaLnBrk="1" hangingPunct="1"/>
            <a:r>
              <a:rPr lang="en-US" altLang="en-US" dirty="0" smtClean="0"/>
              <a:t>View = View Controller</a:t>
            </a:r>
          </a:p>
          <a:p>
            <a:pPr eaLnBrk="1" hangingPunct="1"/>
            <a:r>
              <a:rPr lang="en-US" altLang="en-US" dirty="0" smtClean="0"/>
              <a:t>Loose coupling of View and Controller enables multiple simultaneous and synchronized but different views of the same document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4EF243-978F-45BB-8A1A-3E3F4C4CA171}" type="datetime1">
              <a:rPr lang="en-US" smtClean="0"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3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Benefits</a:t>
            </a:r>
            <a:endParaRPr lang="en-IN" altLang="en-US" sz="3200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Multiple views of the same model</a:t>
            </a:r>
          </a:p>
          <a:p>
            <a:pPr eaLnBrk="1" hangingPunct="1"/>
            <a:r>
              <a:rPr lang="en-US" altLang="en-US" dirty="0" smtClean="0"/>
              <a:t>Synchronized views</a:t>
            </a:r>
          </a:p>
          <a:p>
            <a:pPr eaLnBrk="1" hangingPunct="1"/>
            <a:r>
              <a:rPr lang="en-US" altLang="en-US" dirty="0" smtClean="0"/>
              <a:t>‘Pluggable’ views and controllers</a:t>
            </a:r>
          </a:p>
          <a:p>
            <a:pPr eaLnBrk="1" hangingPunct="1"/>
            <a:r>
              <a:rPr lang="en-US" altLang="en-US" dirty="0" smtClean="0"/>
              <a:t>Exchangeability of ‘look-and-feel’</a:t>
            </a:r>
          </a:p>
          <a:p>
            <a:pPr eaLnBrk="1" hangingPunct="1"/>
            <a:r>
              <a:rPr lang="en-US" altLang="en-US" dirty="0" smtClean="0"/>
              <a:t>Framework potential</a:t>
            </a:r>
          </a:p>
          <a:p>
            <a:pPr eaLnBrk="1" hangingPunct="1"/>
            <a:endParaRPr lang="en-US" altLang="en-US" sz="2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4A587C-6152-401A-9954-ED79DE2AEF8F}" type="datetime1">
              <a:rPr lang="en-US" smtClean="0"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9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Liabilities</a:t>
            </a:r>
            <a:endParaRPr lang="en-IN" altLang="en-US" sz="3200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Increased complexity</a:t>
            </a:r>
          </a:p>
          <a:p>
            <a:pPr eaLnBrk="1" hangingPunct="1"/>
            <a:r>
              <a:rPr lang="en-US" altLang="en-US" sz="2800" dirty="0" smtClean="0"/>
              <a:t>Potential for excessive number of updates</a:t>
            </a:r>
          </a:p>
          <a:p>
            <a:pPr eaLnBrk="1" hangingPunct="1"/>
            <a:r>
              <a:rPr lang="en-US" altLang="en-US" sz="2800" dirty="0" smtClean="0"/>
              <a:t>Intimation connection between view and controller</a:t>
            </a:r>
          </a:p>
          <a:p>
            <a:pPr eaLnBrk="1" hangingPunct="1"/>
            <a:r>
              <a:rPr lang="en-US" altLang="en-US" sz="2800" dirty="0" smtClean="0"/>
              <a:t>Close coupling of views and controllers to a model</a:t>
            </a:r>
          </a:p>
          <a:p>
            <a:pPr eaLnBrk="1" hangingPunct="1"/>
            <a:r>
              <a:rPr lang="en-US" altLang="en-US" sz="2800" dirty="0" smtClean="0"/>
              <a:t>Inefficiency of data access in view</a:t>
            </a:r>
          </a:p>
          <a:p>
            <a:pPr eaLnBrk="1" hangingPunct="1"/>
            <a:r>
              <a:rPr lang="en-US" altLang="en-US" sz="2800" dirty="0" smtClean="0"/>
              <a:t>Difficulty of using MVC with modern user-interface tools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8F0A8F-043C-43E0-9B13-6E364B6CC5A2}" type="datetime1">
              <a:rPr lang="en-US" smtClean="0"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0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microkernel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Adaptable Systems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629D7D-510C-44A2-8B53-8C9FD9C19DD1}" type="datetime1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94BB5-FA31-4C4A-832D-C4069DAEFC6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7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Microkernel – 3 part schema</a:t>
            </a:r>
            <a:endParaRPr lang="en-IN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029200"/>
          </a:xfrm>
        </p:spPr>
        <p:txBody>
          <a:bodyPr/>
          <a:lstStyle/>
          <a:p>
            <a:r>
              <a:rPr lang="en-US" sz="2000" dirty="0" smtClean="0"/>
              <a:t>Context</a:t>
            </a:r>
          </a:p>
          <a:p>
            <a:pPr lvl="1"/>
            <a:r>
              <a:rPr lang="en-US" sz="1800" dirty="0"/>
              <a:t>The development of several applications that use similar programming interfaces that build on the same core functionality</a:t>
            </a:r>
            <a:endParaRPr lang="en-US" sz="1800" dirty="0" smtClean="0"/>
          </a:p>
          <a:p>
            <a:endParaRPr lang="en-US" sz="2000" dirty="0" smtClean="0"/>
          </a:p>
          <a:p>
            <a:r>
              <a:rPr lang="en-US" sz="2000" dirty="0" smtClean="0"/>
              <a:t>Problem</a:t>
            </a:r>
          </a:p>
          <a:p>
            <a:pPr lvl="1"/>
            <a:r>
              <a:rPr lang="en-US" sz="1800" dirty="0"/>
              <a:t>Developing software for an application domain that needs to cope with a broad spectrum of similar standards and technologies</a:t>
            </a:r>
          </a:p>
          <a:p>
            <a:pPr lvl="1"/>
            <a:r>
              <a:rPr lang="en-US" sz="1800" dirty="0"/>
              <a:t>Continuous evolution (software and hardware), platform must be extensible, portable and adaptable</a:t>
            </a:r>
            <a:endParaRPr lang="en-US" sz="1800" dirty="0" smtClean="0"/>
          </a:p>
          <a:p>
            <a:endParaRPr lang="en-US" sz="2000" dirty="0" smtClean="0"/>
          </a:p>
          <a:p>
            <a:r>
              <a:rPr lang="en-US" sz="2000" dirty="0" smtClean="0"/>
              <a:t>Solution- Microkernel</a:t>
            </a:r>
          </a:p>
          <a:p>
            <a:pPr lvl="1"/>
            <a:r>
              <a:rPr lang="en-US" sz="1800" dirty="0"/>
              <a:t>Encapsulate the fundamental services of your application platform in a microkernel component</a:t>
            </a:r>
          </a:p>
          <a:p>
            <a:pPr lvl="1"/>
            <a:r>
              <a:rPr lang="en-US" sz="1800" dirty="0" smtClean="0"/>
              <a:t>Includes </a:t>
            </a:r>
            <a:r>
              <a:rPr lang="en-US" sz="1800" dirty="0"/>
              <a:t>functionality that enables other components running in separate processes to communicate to each other; maintain system </a:t>
            </a:r>
            <a:r>
              <a:rPr lang="en-US" sz="1800" dirty="0" smtClean="0"/>
              <a:t>resources</a:t>
            </a:r>
            <a:endParaRPr lang="en-US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75E866-BD18-48EE-9D60-9386C01F2ECA}" type="datetime1">
              <a:rPr lang="en-US" smtClean="0"/>
              <a:t>3/3/2015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2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Microkernel</a:t>
            </a:r>
            <a:endParaRPr lang="en-IN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Applies to systems that must be able to adapt to changing system requirements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Separates minimal functional core from extended functionality and customer specific parts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Serves as a socket for plugging extensions and coordinating their collaboration</a:t>
            </a:r>
            <a:endParaRPr lang="en-IN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39D253-242E-4D55-97C9-B960666EB2C7}" type="datetime1">
              <a:rPr lang="en-US" smtClean="0"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Microkernel</a:t>
            </a:r>
            <a:endParaRPr lang="en-IN" smtClean="0"/>
          </a:p>
        </p:txBody>
      </p:sp>
      <p:sp>
        <p:nvSpPr>
          <p:cNvPr id="32" name="Rounded Rectangle 31"/>
          <p:cNvSpPr/>
          <p:nvPr/>
        </p:nvSpPr>
        <p:spPr>
          <a:xfrm>
            <a:off x="235390" y="1527750"/>
            <a:ext cx="1214437" cy="78581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Client</a:t>
            </a:r>
            <a:endParaRPr lang="en-IN" dirty="0"/>
          </a:p>
        </p:txBody>
      </p:sp>
      <p:grpSp>
        <p:nvGrpSpPr>
          <p:cNvPr id="2" name="Group 1"/>
          <p:cNvGrpSpPr/>
          <p:nvPr/>
        </p:nvGrpSpPr>
        <p:grpSpPr>
          <a:xfrm>
            <a:off x="1384300" y="1447800"/>
            <a:ext cx="6259534" cy="4950038"/>
            <a:chOff x="1384300" y="785794"/>
            <a:chExt cx="6259534" cy="5929354"/>
          </a:xfrm>
        </p:grpSpPr>
        <p:sp>
          <p:nvSpPr>
            <p:cNvPr id="30" name="Oval 29"/>
            <p:cNvSpPr/>
            <p:nvPr/>
          </p:nvSpPr>
          <p:spPr>
            <a:xfrm>
              <a:off x="1428728" y="785794"/>
              <a:ext cx="6215106" cy="592935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1928794" y="1214422"/>
              <a:ext cx="5214974" cy="514353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IN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2643174" y="1928802"/>
              <a:ext cx="3714776" cy="3643338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IN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00430" y="2786058"/>
              <a:ext cx="1928826" cy="185738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71868" y="1500174"/>
              <a:ext cx="2005677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External Servers</a:t>
              </a:r>
              <a:endParaRPr lang="en-IN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71961" y="2285992"/>
              <a:ext cx="192873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Internal Servers</a:t>
              </a:r>
              <a:endParaRPr lang="en-IN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66204" y="3500438"/>
              <a:ext cx="147989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Microkernel</a:t>
              </a:r>
              <a:endParaRPr lang="en-IN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00496" y="857232"/>
              <a:ext cx="105670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Adapter</a:t>
              </a:r>
              <a:endParaRPr lang="en-IN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3" name="Up-Down Arrow 32"/>
            <p:cNvSpPr/>
            <p:nvPr/>
          </p:nvSpPr>
          <p:spPr>
            <a:xfrm rot="18458203">
              <a:off x="1598613" y="1274762"/>
              <a:ext cx="357188" cy="785813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3C81FA-798C-4398-9733-1F5086E668B1}" type="datetime1">
              <a:rPr lang="en-US" smtClean="0"/>
              <a:t>3/3/2015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Participating Components</a:t>
            </a:r>
            <a:endParaRPr lang="en-IN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5400" smtClean="0"/>
              <a:t>Internal Servers</a:t>
            </a:r>
          </a:p>
          <a:p>
            <a:pPr eaLnBrk="1" hangingPunct="1"/>
            <a:r>
              <a:rPr lang="en-US" sz="5400" smtClean="0"/>
              <a:t>External Servers</a:t>
            </a:r>
          </a:p>
          <a:p>
            <a:pPr eaLnBrk="1" hangingPunct="1"/>
            <a:r>
              <a:rPr lang="en-US" sz="5400" smtClean="0"/>
              <a:t>Adapters</a:t>
            </a:r>
          </a:p>
          <a:p>
            <a:pPr eaLnBrk="1" hangingPunct="1"/>
            <a:r>
              <a:rPr lang="en-US" sz="5400" smtClean="0"/>
              <a:t>Clients</a:t>
            </a:r>
          </a:p>
          <a:p>
            <a:pPr eaLnBrk="1" hangingPunct="1"/>
            <a:r>
              <a:rPr lang="en-US" sz="5400" smtClean="0"/>
              <a:t>Microkernel</a:t>
            </a:r>
            <a:endParaRPr lang="en-IN" sz="54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73398C-80E2-4A86-A521-55B163F8909B}" type="datetime1">
              <a:rPr lang="en-US" smtClean="0"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Model View Controller Pattern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5400" dirty="0" smtClean="0"/>
              <a:t>Interactive Systems</a:t>
            </a:r>
            <a:endParaRPr lang="en-IN" sz="5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B7AEF6-2907-49AA-9167-BD5DCAD59BB9}" type="datetime1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94BB5-FA31-4C4A-832D-C4069DAEFC6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2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Microkernel</a:t>
            </a:r>
            <a:endParaRPr lang="en-IN" smtClean="0"/>
          </a:p>
        </p:txBody>
      </p:sp>
      <p:pic>
        <p:nvPicPr>
          <p:cNvPr id="23554" name="Picture 2" descr="E:\workspace\microkerne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1" t="24011" r="27217" b="26800"/>
          <a:stretch/>
        </p:blipFill>
        <p:spPr bwMode="auto">
          <a:xfrm>
            <a:off x="1752600" y="3048000"/>
            <a:ext cx="5635256" cy="343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8382000" cy="1752601"/>
          </a:xfrm>
        </p:spPr>
        <p:txBody>
          <a:bodyPr/>
          <a:lstStyle/>
          <a:p>
            <a:pPr eaLnBrk="1" hangingPunct="1"/>
            <a:r>
              <a:rPr lang="en-US" sz="1600" dirty="0" smtClean="0"/>
              <a:t>Main component of the pattern, which is optimized for memory</a:t>
            </a:r>
          </a:p>
          <a:p>
            <a:pPr eaLnBrk="1" hangingPunct="1"/>
            <a:r>
              <a:rPr lang="en-US" sz="1600" dirty="0" smtClean="0"/>
              <a:t>Provides core mechanisms</a:t>
            </a:r>
          </a:p>
          <a:p>
            <a:pPr eaLnBrk="1" hangingPunct="1"/>
            <a:r>
              <a:rPr lang="en-US" sz="1600" dirty="0" smtClean="0"/>
              <a:t>Encapsulates system specific dependencies : Hardware dependent parts</a:t>
            </a:r>
            <a:endParaRPr lang="en-US" sz="1400" dirty="0" smtClean="0"/>
          </a:p>
          <a:p>
            <a:pPr eaLnBrk="1" hangingPunct="1"/>
            <a:r>
              <a:rPr lang="en-US" sz="1600" dirty="0" smtClean="0"/>
              <a:t>Maintain system resources such as Processes, Files</a:t>
            </a:r>
            <a:endParaRPr lang="en-US" sz="1400" dirty="0" smtClean="0"/>
          </a:p>
          <a:p>
            <a:pPr eaLnBrk="1" hangingPunct="1"/>
            <a:r>
              <a:rPr lang="en-US" sz="1600" dirty="0" smtClean="0"/>
              <a:t>Provides a set of atomic services- known as mechanisms</a:t>
            </a:r>
          </a:p>
          <a:p>
            <a:pPr lvl="1" eaLnBrk="1" hangingPunct="1"/>
            <a:r>
              <a:rPr lang="en-US" sz="1200" dirty="0" smtClean="0"/>
              <a:t>More complex functionality can be built by composing these atomic services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D761FB-973F-41CA-B025-1A1B8DA66E3F}" type="datetime1">
              <a:rPr lang="en-US" smtClean="0"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2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Internal Server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2200" dirty="0"/>
              <a:t>Also known as subsystem</a:t>
            </a:r>
          </a:p>
          <a:p>
            <a:pPr eaLnBrk="1" hangingPunct="1"/>
            <a:r>
              <a:rPr lang="en-US" sz="2200" dirty="0"/>
              <a:t>Extends functionality provided by Microkernel</a:t>
            </a:r>
          </a:p>
          <a:p>
            <a:pPr eaLnBrk="1" hangingPunct="1"/>
            <a:r>
              <a:rPr lang="en-US" sz="2200" dirty="0"/>
              <a:t>Microkernel invokes services based on client requests</a:t>
            </a:r>
          </a:p>
          <a:p>
            <a:pPr lvl="1" eaLnBrk="1" hangingPunct="1"/>
            <a:r>
              <a:rPr lang="en-US" sz="1400" dirty="0" smtClean="0"/>
              <a:t>Example: Device </a:t>
            </a:r>
            <a:r>
              <a:rPr lang="en-US" sz="1400" dirty="0"/>
              <a:t>drivers</a:t>
            </a:r>
          </a:p>
          <a:p>
            <a:pPr eaLnBrk="1" hangingPunct="1"/>
            <a:r>
              <a:rPr lang="en-US" sz="2200" dirty="0"/>
              <a:t>Consider as extensions which are accessible to microkernel only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495800" y="1231900"/>
            <a:ext cx="4419599" cy="639762"/>
          </a:xfrm>
        </p:spPr>
        <p:txBody>
          <a:bodyPr/>
          <a:lstStyle/>
          <a:p>
            <a:r>
              <a:rPr lang="en-US" dirty="0" smtClean="0"/>
              <a:t>External Server (aka Personality)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645025" y="1955800"/>
            <a:ext cx="4117975" cy="44196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Implements </a:t>
            </a:r>
            <a:r>
              <a:rPr lang="en-US" sz="2000" dirty="0"/>
              <a:t>it’s own ‘view’ of the underlying </a:t>
            </a:r>
            <a:r>
              <a:rPr lang="en-US" sz="2000" dirty="0" smtClean="0"/>
              <a:t>microkernel</a:t>
            </a:r>
          </a:p>
          <a:p>
            <a:pPr lvl="1" eaLnBrk="1" hangingPunct="1"/>
            <a:r>
              <a:rPr lang="en-US" sz="1600" dirty="0" smtClean="0"/>
              <a:t>E.g. OS/2 flavor on top of microkernel </a:t>
            </a:r>
          </a:p>
          <a:p>
            <a:pPr lvl="1" eaLnBrk="1" hangingPunct="1"/>
            <a:r>
              <a:rPr lang="en-US" sz="1600" dirty="0" err="1" smtClean="0"/>
              <a:t>MacOS</a:t>
            </a:r>
            <a:r>
              <a:rPr lang="en-US" sz="1600" dirty="0" smtClean="0"/>
              <a:t> on top of microkernel</a:t>
            </a:r>
            <a:endParaRPr lang="en-US" sz="1600" dirty="0"/>
          </a:p>
          <a:p>
            <a:pPr eaLnBrk="1" hangingPunct="1"/>
            <a:r>
              <a:rPr lang="en-US" sz="2000" dirty="0"/>
              <a:t>Different servers implement different policies for specific application domains</a:t>
            </a:r>
          </a:p>
          <a:p>
            <a:pPr eaLnBrk="1" hangingPunct="1"/>
            <a:r>
              <a:rPr lang="en-US" sz="2000" dirty="0" smtClean="0"/>
              <a:t>Perform:</a:t>
            </a:r>
          </a:p>
          <a:p>
            <a:pPr lvl="1" eaLnBrk="1" hangingPunct="1"/>
            <a:r>
              <a:rPr lang="en-US" sz="1600" dirty="0" smtClean="0"/>
              <a:t>Receives </a:t>
            </a:r>
            <a:r>
              <a:rPr lang="en-US" sz="1600" dirty="0"/>
              <a:t>service requests from client applications using the </a:t>
            </a:r>
            <a:r>
              <a:rPr lang="en-US" sz="1600" dirty="0" smtClean="0"/>
              <a:t>communication </a:t>
            </a:r>
            <a:r>
              <a:rPr lang="en-US" sz="1600" dirty="0"/>
              <a:t>facilities provided by the </a:t>
            </a:r>
            <a:r>
              <a:rPr lang="en-US" sz="1600" dirty="0" smtClean="0"/>
              <a:t>microkernel </a:t>
            </a:r>
          </a:p>
          <a:p>
            <a:pPr lvl="1" eaLnBrk="1" hangingPunct="1"/>
            <a:r>
              <a:rPr lang="en-US" sz="1600" dirty="0" smtClean="0"/>
              <a:t>interprets </a:t>
            </a:r>
            <a:r>
              <a:rPr lang="en-US" sz="1600" dirty="0"/>
              <a:t>these </a:t>
            </a:r>
            <a:r>
              <a:rPr lang="en-US" sz="1600" dirty="0" smtClean="0"/>
              <a:t>requests </a:t>
            </a:r>
          </a:p>
          <a:p>
            <a:pPr lvl="1" eaLnBrk="1" hangingPunct="1"/>
            <a:r>
              <a:rPr lang="en-US" sz="1600" dirty="0" smtClean="0"/>
              <a:t>executes </a:t>
            </a:r>
            <a:r>
              <a:rPr lang="en-US" sz="1600" dirty="0"/>
              <a:t>the appropriate </a:t>
            </a:r>
            <a:r>
              <a:rPr lang="en-US" sz="1600" dirty="0" smtClean="0"/>
              <a:t>services</a:t>
            </a:r>
          </a:p>
          <a:p>
            <a:pPr lvl="1" eaLnBrk="1" hangingPunct="1"/>
            <a:r>
              <a:rPr lang="en-US" sz="1600" dirty="0" smtClean="0"/>
              <a:t>returns </a:t>
            </a:r>
            <a:r>
              <a:rPr lang="en-US" sz="1600" dirty="0"/>
              <a:t>results to the clients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A9BA49-7154-4587-B2E0-B768D630616C}" type="datetime1">
              <a:rPr lang="en-US" smtClean="0"/>
              <a:t>3/3/2015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2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 build="p"/>
      <p:bldP spid="1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Represents an application</a:t>
            </a:r>
          </a:p>
          <a:p>
            <a:pPr eaLnBrk="1" hangingPunct="1"/>
            <a:r>
              <a:rPr lang="en-US" dirty="0" smtClean="0"/>
              <a:t>Associated </a:t>
            </a:r>
            <a:r>
              <a:rPr lang="en-US" dirty="0"/>
              <a:t>with exactly one external </a:t>
            </a:r>
            <a:r>
              <a:rPr lang="en-US" dirty="0" smtClean="0"/>
              <a:t>server</a:t>
            </a:r>
          </a:p>
          <a:p>
            <a:pPr lvl="1" eaLnBrk="1" hangingPunct="1"/>
            <a:r>
              <a:rPr lang="en-US" dirty="0" smtClean="0"/>
              <a:t>No direct communication, through Adapter only</a:t>
            </a:r>
            <a:endParaRPr lang="en-US" dirty="0"/>
          </a:p>
          <a:p>
            <a:pPr eaLnBrk="1" hangingPunct="1"/>
            <a:r>
              <a:rPr lang="en-US" dirty="0"/>
              <a:t>Accesses </a:t>
            </a:r>
            <a:r>
              <a:rPr lang="en-US" dirty="0" smtClean="0"/>
              <a:t>the services provided </a:t>
            </a:r>
            <a:r>
              <a:rPr lang="en-US" dirty="0"/>
              <a:t>by the external </a:t>
            </a:r>
            <a:r>
              <a:rPr lang="en-US" dirty="0" smtClean="0"/>
              <a:t>server</a:t>
            </a:r>
          </a:p>
          <a:p>
            <a:pPr lvl="1" eaLnBrk="1" hangingPunct="1"/>
            <a:r>
              <a:rPr lang="en-US" dirty="0" smtClean="0"/>
              <a:t>thru </a:t>
            </a:r>
            <a:r>
              <a:rPr lang="en-US" dirty="0"/>
              <a:t>adapter as a service </a:t>
            </a:r>
            <a:r>
              <a:rPr lang="en-US" dirty="0" smtClean="0"/>
              <a:t>request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Adapter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r>
              <a:rPr lang="en-US" dirty="0"/>
              <a:t>Protect the client from implementation details of the microkernel</a:t>
            </a:r>
          </a:p>
          <a:p>
            <a:pPr lvl="1" eaLnBrk="1" hangingPunct="1"/>
            <a:r>
              <a:rPr lang="en-US" dirty="0"/>
              <a:t>Uses communication mechanism provided by the microkernel</a:t>
            </a:r>
          </a:p>
          <a:p>
            <a:pPr eaLnBrk="1" hangingPunct="1"/>
            <a:r>
              <a:rPr lang="en-US" dirty="0"/>
              <a:t>Service requests from client </a:t>
            </a:r>
          </a:p>
          <a:p>
            <a:pPr lvl="1" eaLnBrk="1" hangingPunct="1"/>
            <a:r>
              <a:rPr lang="en-US" dirty="0"/>
              <a:t>forwards the call to the appropriate server</a:t>
            </a:r>
          </a:p>
          <a:p>
            <a:pPr lvl="1" eaLnBrk="1" hangingPunct="1"/>
            <a:r>
              <a:rPr lang="en-US" dirty="0"/>
              <a:t>Invokes methods of external servers on behalf of </a:t>
            </a:r>
            <a:r>
              <a:rPr lang="en-US" dirty="0" smtClean="0"/>
              <a:t>clients</a:t>
            </a:r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1CE4C7-0808-4E94-9354-237221E9AAF6}" type="datetime1">
              <a:rPr lang="en-US" smtClean="0"/>
              <a:t>3/3/2015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314A3-D523-4C7A-9CDF-5B6E2E9490D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8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build="p"/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:\workspace\microkernel-seq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2" b="7251"/>
          <a:stretch/>
        </p:blipFill>
        <p:spPr bwMode="auto">
          <a:xfrm>
            <a:off x="1130899" y="1285876"/>
            <a:ext cx="5778795" cy="516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99" y="6494153"/>
            <a:ext cx="2133600" cy="365125"/>
          </a:xfrm>
        </p:spPr>
        <p:txBody>
          <a:bodyPr/>
          <a:lstStyle/>
          <a:p>
            <a:pPr>
              <a:defRPr/>
            </a:pPr>
            <a:fld id="{F110291C-4332-46C5-B2F7-135D99AB3451}" type="datetime1">
              <a:rPr lang="en-US" smtClean="0"/>
              <a:t>3/3/2015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314A3-D523-4C7A-9CDF-5B6E2E9490D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Request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3402419" y="2028475"/>
            <a:ext cx="465478" cy="363851"/>
          </a:xfrm>
          <a:custGeom>
            <a:avLst/>
            <a:gdLst>
              <a:gd name="connsiteX0" fmla="*/ 0 w 465478"/>
              <a:gd name="connsiteY0" fmla="*/ 108669 h 363851"/>
              <a:gd name="connsiteX1" fmla="*/ 212651 w 465478"/>
              <a:gd name="connsiteY1" fmla="*/ 2344 h 363851"/>
              <a:gd name="connsiteX2" fmla="*/ 425302 w 465478"/>
              <a:gd name="connsiteY2" fmla="*/ 55506 h 363851"/>
              <a:gd name="connsiteX3" fmla="*/ 425302 w 465478"/>
              <a:gd name="connsiteY3" fmla="*/ 278790 h 363851"/>
              <a:gd name="connsiteX4" fmla="*/ 10632 w 465478"/>
              <a:gd name="connsiteY4" fmla="*/ 363851 h 36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478" h="363851">
                <a:moveTo>
                  <a:pt x="0" y="108669"/>
                </a:moveTo>
                <a:cubicBezTo>
                  <a:pt x="70883" y="59937"/>
                  <a:pt x="141767" y="11205"/>
                  <a:pt x="212651" y="2344"/>
                </a:cubicBezTo>
                <a:cubicBezTo>
                  <a:pt x="283535" y="-6517"/>
                  <a:pt x="389860" y="9432"/>
                  <a:pt x="425302" y="55506"/>
                </a:cubicBezTo>
                <a:cubicBezTo>
                  <a:pt x="460744" y="101580"/>
                  <a:pt x="494414" y="227399"/>
                  <a:pt x="425302" y="278790"/>
                </a:cubicBezTo>
                <a:cubicBezTo>
                  <a:pt x="356190" y="330181"/>
                  <a:pt x="183411" y="347016"/>
                  <a:pt x="10632" y="363851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832499" y="2794596"/>
            <a:ext cx="465478" cy="363851"/>
          </a:xfrm>
          <a:custGeom>
            <a:avLst/>
            <a:gdLst>
              <a:gd name="connsiteX0" fmla="*/ 0 w 465478"/>
              <a:gd name="connsiteY0" fmla="*/ 108669 h 363851"/>
              <a:gd name="connsiteX1" fmla="*/ 212651 w 465478"/>
              <a:gd name="connsiteY1" fmla="*/ 2344 h 363851"/>
              <a:gd name="connsiteX2" fmla="*/ 425302 w 465478"/>
              <a:gd name="connsiteY2" fmla="*/ 55506 h 363851"/>
              <a:gd name="connsiteX3" fmla="*/ 425302 w 465478"/>
              <a:gd name="connsiteY3" fmla="*/ 278790 h 363851"/>
              <a:gd name="connsiteX4" fmla="*/ 10632 w 465478"/>
              <a:gd name="connsiteY4" fmla="*/ 363851 h 36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478" h="363851">
                <a:moveTo>
                  <a:pt x="0" y="108669"/>
                </a:moveTo>
                <a:cubicBezTo>
                  <a:pt x="70883" y="59937"/>
                  <a:pt x="141767" y="11205"/>
                  <a:pt x="212651" y="2344"/>
                </a:cubicBezTo>
                <a:cubicBezTo>
                  <a:pt x="283535" y="-6517"/>
                  <a:pt x="389860" y="9432"/>
                  <a:pt x="425302" y="55506"/>
                </a:cubicBezTo>
                <a:cubicBezTo>
                  <a:pt x="460744" y="101580"/>
                  <a:pt x="494414" y="227399"/>
                  <a:pt x="425302" y="278790"/>
                </a:cubicBezTo>
                <a:cubicBezTo>
                  <a:pt x="356190" y="330181"/>
                  <a:pt x="183411" y="347016"/>
                  <a:pt x="10632" y="363851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832499" y="3276600"/>
            <a:ext cx="465478" cy="363851"/>
          </a:xfrm>
          <a:custGeom>
            <a:avLst/>
            <a:gdLst>
              <a:gd name="connsiteX0" fmla="*/ 0 w 465478"/>
              <a:gd name="connsiteY0" fmla="*/ 108669 h 363851"/>
              <a:gd name="connsiteX1" fmla="*/ 212651 w 465478"/>
              <a:gd name="connsiteY1" fmla="*/ 2344 h 363851"/>
              <a:gd name="connsiteX2" fmla="*/ 425302 w 465478"/>
              <a:gd name="connsiteY2" fmla="*/ 55506 h 363851"/>
              <a:gd name="connsiteX3" fmla="*/ 425302 w 465478"/>
              <a:gd name="connsiteY3" fmla="*/ 278790 h 363851"/>
              <a:gd name="connsiteX4" fmla="*/ 10632 w 465478"/>
              <a:gd name="connsiteY4" fmla="*/ 363851 h 36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478" h="363851">
                <a:moveTo>
                  <a:pt x="0" y="108669"/>
                </a:moveTo>
                <a:cubicBezTo>
                  <a:pt x="70883" y="59937"/>
                  <a:pt x="141767" y="11205"/>
                  <a:pt x="212651" y="2344"/>
                </a:cubicBezTo>
                <a:cubicBezTo>
                  <a:pt x="283535" y="-6517"/>
                  <a:pt x="389860" y="9432"/>
                  <a:pt x="425302" y="55506"/>
                </a:cubicBezTo>
                <a:cubicBezTo>
                  <a:pt x="460744" y="101580"/>
                  <a:pt x="494414" y="227399"/>
                  <a:pt x="425302" y="278790"/>
                </a:cubicBezTo>
                <a:cubicBezTo>
                  <a:pt x="356190" y="330181"/>
                  <a:pt x="183411" y="347016"/>
                  <a:pt x="10632" y="363851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6290932" y="4242396"/>
            <a:ext cx="465478" cy="363851"/>
          </a:xfrm>
          <a:custGeom>
            <a:avLst/>
            <a:gdLst>
              <a:gd name="connsiteX0" fmla="*/ 0 w 465478"/>
              <a:gd name="connsiteY0" fmla="*/ 108669 h 363851"/>
              <a:gd name="connsiteX1" fmla="*/ 212651 w 465478"/>
              <a:gd name="connsiteY1" fmla="*/ 2344 h 363851"/>
              <a:gd name="connsiteX2" fmla="*/ 425302 w 465478"/>
              <a:gd name="connsiteY2" fmla="*/ 55506 h 363851"/>
              <a:gd name="connsiteX3" fmla="*/ 425302 w 465478"/>
              <a:gd name="connsiteY3" fmla="*/ 278790 h 363851"/>
              <a:gd name="connsiteX4" fmla="*/ 10632 w 465478"/>
              <a:gd name="connsiteY4" fmla="*/ 363851 h 36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478" h="363851">
                <a:moveTo>
                  <a:pt x="0" y="108669"/>
                </a:moveTo>
                <a:cubicBezTo>
                  <a:pt x="70883" y="59937"/>
                  <a:pt x="141767" y="11205"/>
                  <a:pt x="212651" y="2344"/>
                </a:cubicBezTo>
                <a:cubicBezTo>
                  <a:pt x="283535" y="-6517"/>
                  <a:pt x="389860" y="9432"/>
                  <a:pt x="425302" y="55506"/>
                </a:cubicBezTo>
                <a:cubicBezTo>
                  <a:pt x="460744" y="101580"/>
                  <a:pt x="494414" y="227399"/>
                  <a:pt x="425302" y="278790"/>
                </a:cubicBezTo>
                <a:cubicBezTo>
                  <a:pt x="356190" y="330181"/>
                  <a:pt x="183411" y="347016"/>
                  <a:pt x="10632" y="363851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6290932" y="5198749"/>
            <a:ext cx="465478" cy="363851"/>
          </a:xfrm>
          <a:custGeom>
            <a:avLst/>
            <a:gdLst>
              <a:gd name="connsiteX0" fmla="*/ 0 w 465478"/>
              <a:gd name="connsiteY0" fmla="*/ 108669 h 363851"/>
              <a:gd name="connsiteX1" fmla="*/ 212651 w 465478"/>
              <a:gd name="connsiteY1" fmla="*/ 2344 h 363851"/>
              <a:gd name="connsiteX2" fmla="*/ 425302 w 465478"/>
              <a:gd name="connsiteY2" fmla="*/ 55506 h 363851"/>
              <a:gd name="connsiteX3" fmla="*/ 425302 w 465478"/>
              <a:gd name="connsiteY3" fmla="*/ 278790 h 363851"/>
              <a:gd name="connsiteX4" fmla="*/ 10632 w 465478"/>
              <a:gd name="connsiteY4" fmla="*/ 363851 h 36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478" h="363851">
                <a:moveTo>
                  <a:pt x="0" y="108669"/>
                </a:moveTo>
                <a:cubicBezTo>
                  <a:pt x="70883" y="59937"/>
                  <a:pt x="141767" y="11205"/>
                  <a:pt x="212651" y="2344"/>
                </a:cubicBezTo>
                <a:cubicBezTo>
                  <a:pt x="283535" y="-6517"/>
                  <a:pt x="389860" y="9432"/>
                  <a:pt x="425302" y="55506"/>
                </a:cubicBezTo>
                <a:cubicBezTo>
                  <a:pt x="460744" y="101580"/>
                  <a:pt x="494414" y="227399"/>
                  <a:pt x="425302" y="278790"/>
                </a:cubicBezTo>
                <a:cubicBezTo>
                  <a:pt x="356190" y="330181"/>
                  <a:pt x="183411" y="347016"/>
                  <a:pt x="10632" y="363851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33800" y="1905000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createRequest</a:t>
            </a:r>
            <a:r>
              <a:rPr lang="en-US" sz="1100" dirty="0" smtClean="0"/>
              <a:t>()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6328147" y="3980786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dispatchRequest</a:t>
            </a:r>
            <a:r>
              <a:rPr lang="en-US" sz="1100" dirty="0" smtClean="0"/>
              <a:t>()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6328147" y="4930056"/>
            <a:ext cx="12426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executeService</a:t>
            </a:r>
            <a:r>
              <a:rPr lang="en-US" sz="1100" dirty="0" smtClean="0"/>
              <a:t>()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5149701" y="2635101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findReceiver</a:t>
            </a:r>
            <a:r>
              <a:rPr lang="en-US" sz="1100" dirty="0" smtClean="0"/>
              <a:t>()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3488741" y="3383195"/>
            <a:ext cx="11594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Determines the address of the external server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3426660" y="4135759"/>
            <a:ext cx="1337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Possibly an RPC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8473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91FC8F-CA1C-4817-8BBE-901C971876FC}" type="datetime1">
              <a:rPr lang="en-US" smtClean="0"/>
              <a:t>3/3/2015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2D608-A983-474B-810A-71D2C64AE7A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Server Request</a:t>
            </a:r>
          </a:p>
        </p:txBody>
      </p:sp>
      <p:pic>
        <p:nvPicPr>
          <p:cNvPr id="24578" name="Picture 2" descr="E:\workspace\microkernel-seq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38" y="1413281"/>
            <a:ext cx="4762500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3352800" y="2150749"/>
            <a:ext cx="465478" cy="363851"/>
          </a:xfrm>
          <a:custGeom>
            <a:avLst/>
            <a:gdLst>
              <a:gd name="connsiteX0" fmla="*/ 0 w 465478"/>
              <a:gd name="connsiteY0" fmla="*/ 108669 h 363851"/>
              <a:gd name="connsiteX1" fmla="*/ 212651 w 465478"/>
              <a:gd name="connsiteY1" fmla="*/ 2344 h 363851"/>
              <a:gd name="connsiteX2" fmla="*/ 425302 w 465478"/>
              <a:gd name="connsiteY2" fmla="*/ 55506 h 363851"/>
              <a:gd name="connsiteX3" fmla="*/ 425302 w 465478"/>
              <a:gd name="connsiteY3" fmla="*/ 278790 h 363851"/>
              <a:gd name="connsiteX4" fmla="*/ 10632 w 465478"/>
              <a:gd name="connsiteY4" fmla="*/ 363851 h 36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478" h="363851">
                <a:moveTo>
                  <a:pt x="0" y="108669"/>
                </a:moveTo>
                <a:cubicBezTo>
                  <a:pt x="70883" y="59937"/>
                  <a:pt x="141767" y="11205"/>
                  <a:pt x="212651" y="2344"/>
                </a:cubicBezTo>
                <a:cubicBezTo>
                  <a:pt x="283535" y="-6517"/>
                  <a:pt x="389860" y="9432"/>
                  <a:pt x="425302" y="55506"/>
                </a:cubicBezTo>
                <a:cubicBezTo>
                  <a:pt x="460744" y="101580"/>
                  <a:pt x="494414" y="227399"/>
                  <a:pt x="425302" y="278790"/>
                </a:cubicBezTo>
                <a:cubicBezTo>
                  <a:pt x="356190" y="330181"/>
                  <a:pt x="183411" y="347016"/>
                  <a:pt x="10632" y="363851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84181" y="2027274"/>
            <a:ext cx="13756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callInternalServer</a:t>
            </a:r>
            <a:r>
              <a:rPr lang="en-US" sz="1100" dirty="0" smtClean="0"/>
              <a:t>()</a:t>
            </a:r>
            <a:endParaRPr lang="en-US" sz="1100" dirty="0"/>
          </a:p>
        </p:txBody>
      </p:sp>
      <p:sp>
        <p:nvSpPr>
          <p:cNvPr id="8" name="Freeform 7"/>
          <p:cNvSpPr/>
          <p:nvPr/>
        </p:nvSpPr>
        <p:spPr>
          <a:xfrm>
            <a:off x="4795284" y="3392893"/>
            <a:ext cx="465478" cy="363851"/>
          </a:xfrm>
          <a:custGeom>
            <a:avLst/>
            <a:gdLst>
              <a:gd name="connsiteX0" fmla="*/ 0 w 465478"/>
              <a:gd name="connsiteY0" fmla="*/ 108669 h 363851"/>
              <a:gd name="connsiteX1" fmla="*/ 212651 w 465478"/>
              <a:gd name="connsiteY1" fmla="*/ 2344 h 363851"/>
              <a:gd name="connsiteX2" fmla="*/ 425302 w 465478"/>
              <a:gd name="connsiteY2" fmla="*/ 55506 h 363851"/>
              <a:gd name="connsiteX3" fmla="*/ 425302 w 465478"/>
              <a:gd name="connsiteY3" fmla="*/ 278790 h 363851"/>
              <a:gd name="connsiteX4" fmla="*/ 10632 w 465478"/>
              <a:gd name="connsiteY4" fmla="*/ 363851 h 36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478" h="363851">
                <a:moveTo>
                  <a:pt x="0" y="108669"/>
                </a:moveTo>
                <a:cubicBezTo>
                  <a:pt x="70883" y="59937"/>
                  <a:pt x="141767" y="11205"/>
                  <a:pt x="212651" y="2344"/>
                </a:cubicBezTo>
                <a:cubicBezTo>
                  <a:pt x="283535" y="-6517"/>
                  <a:pt x="389860" y="9432"/>
                  <a:pt x="425302" y="55506"/>
                </a:cubicBezTo>
                <a:cubicBezTo>
                  <a:pt x="460744" y="101580"/>
                  <a:pt x="494414" y="227399"/>
                  <a:pt x="425302" y="278790"/>
                </a:cubicBezTo>
                <a:cubicBezTo>
                  <a:pt x="356190" y="330181"/>
                  <a:pt x="183411" y="347016"/>
                  <a:pt x="10632" y="363851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32499" y="3124200"/>
            <a:ext cx="12426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executeService</a:t>
            </a:r>
            <a:r>
              <a:rPr lang="en-US" sz="1100" dirty="0" smtClean="0"/>
              <a:t>()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2037571"/>
            <a:ext cx="28037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External server requests a service to microkernel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service is provided by an internal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Internal server can be a separate process or a shared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2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Implementation</a:t>
            </a:r>
            <a:endParaRPr lang="en-IN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624645"/>
              </p:ext>
            </p:extLst>
          </p:nvPr>
        </p:nvGraphicFramePr>
        <p:xfrm>
          <a:off x="357188" y="1334312"/>
          <a:ext cx="8358246" cy="502919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609455"/>
                <a:gridCol w="7748791"/>
              </a:tblGrid>
              <a:tr h="4411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#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Steps</a:t>
                      </a:r>
                      <a:endParaRPr lang="en-IN" sz="2000" dirty="0"/>
                    </a:p>
                  </a:txBody>
                  <a:tcPr/>
                </a:tc>
              </a:tr>
              <a:tr h="3529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Analyze</a:t>
                      </a:r>
                      <a:r>
                        <a:rPr lang="en-US" sz="1600" baseline="0" dirty="0" smtClean="0"/>
                        <a:t> the application domain</a:t>
                      </a:r>
                      <a:endParaRPr lang="en-US" sz="1600" dirty="0" smtClean="0"/>
                    </a:p>
                  </a:txBody>
                  <a:tcPr/>
                </a:tc>
              </a:tr>
              <a:tr h="3529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Analyze</a:t>
                      </a:r>
                      <a:r>
                        <a:rPr lang="en-US" sz="1600" baseline="0" dirty="0" smtClean="0"/>
                        <a:t> the external servers</a:t>
                      </a:r>
                      <a:endParaRPr lang="en-US" sz="1600" dirty="0" smtClean="0"/>
                    </a:p>
                  </a:txBody>
                  <a:tcPr/>
                </a:tc>
              </a:tr>
              <a:tr h="3529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Categorize the servers</a:t>
                      </a:r>
                    </a:p>
                  </a:txBody>
                  <a:tcPr/>
                </a:tc>
              </a:tr>
              <a:tr h="3529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Partition the categories</a:t>
                      </a:r>
                    </a:p>
                  </a:txBody>
                  <a:tcPr/>
                </a:tc>
              </a:tr>
              <a:tr h="3529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Find</a:t>
                      </a:r>
                      <a:r>
                        <a:rPr lang="en-US" sz="1600" baseline="0" dirty="0" smtClean="0"/>
                        <a:t> a consistent and complete set of operations and abstractions</a:t>
                      </a:r>
                      <a:endParaRPr lang="en-US" sz="1600" dirty="0" smtClean="0"/>
                    </a:p>
                  </a:txBody>
                  <a:tcPr/>
                </a:tc>
              </a:tr>
              <a:tr h="3529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Determine strategies for request transmission and retrieval</a:t>
                      </a:r>
                    </a:p>
                  </a:txBody>
                  <a:tcPr/>
                </a:tc>
              </a:tr>
              <a:tr h="3529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Structure the microkernel component</a:t>
                      </a:r>
                    </a:p>
                  </a:txBody>
                  <a:tcPr/>
                </a:tc>
              </a:tr>
              <a:tr h="3529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Specify the programming interfaces for the microkernel</a:t>
                      </a:r>
                    </a:p>
                  </a:txBody>
                  <a:tcPr/>
                </a:tc>
              </a:tr>
              <a:tr h="3529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Microkernel is responsible</a:t>
                      </a:r>
                      <a:r>
                        <a:rPr lang="en-US" sz="1600" baseline="0" dirty="0" smtClean="0"/>
                        <a:t> for all the system resources</a:t>
                      </a:r>
                      <a:endParaRPr lang="en-US" sz="1600" dirty="0" smtClean="0"/>
                    </a:p>
                  </a:txBody>
                  <a:tcPr/>
                </a:tc>
              </a:tr>
              <a:tr h="3529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Design and implement the internal servers</a:t>
                      </a:r>
                      <a:endParaRPr lang="en-IN" sz="1600" dirty="0" smtClean="0"/>
                    </a:p>
                  </a:txBody>
                  <a:tcPr/>
                </a:tc>
              </a:tr>
              <a:tr h="3529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Implement the external servers</a:t>
                      </a:r>
                      <a:endParaRPr lang="en-IN" sz="1600" dirty="0" smtClean="0"/>
                    </a:p>
                  </a:txBody>
                  <a:tcPr/>
                </a:tc>
              </a:tr>
              <a:tr h="3529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Implement the adapters</a:t>
                      </a:r>
                      <a:endParaRPr lang="en-IN" sz="1600" dirty="0" smtClean="0"/>
                    </a:p>
                  </a:txBody>
                  <a:tcPr/>
                </a:tc>
              </a:tr>
              <a:tr h="3529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Develop client</a:t>
                      </a:r>
                      <a:r>
                        <a:rPr lang="en-US" sz="1600" baseline="0" dirty="0" smtClean="0"/>
                        <a:t> applications</a:t>
                      </a:r>
                      <a:endParaRPr lang="en-IN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13EB83-6648-4ACE-8AA5-838BC64D08ED}" type="datetime1">
              <a:rPr lang="en-US" smtClean="0"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1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0350"/>
            <a:ext cx="4040188" cy="639762"/>
          </a:xfrm>
        </p:spPr>
        <p:txBody>
          <a:bodyPr/>
          <a:lstStyle/>
          <a:p>
            <a:r>
              <a:rPr lang="en-US" dirty="0" smtClean="0"/>
              <a:t>1. Analyze Application Domain</a:t>
            </a:r>
            <a:endParaRPr 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Identify the functionality required</a:t>
            </a:r>
          </a:p>
          <a:p>
            <a:pPr eaLnBrk="1" hangingPunct="1"/>
            <a:r>
              <a:rPr lang="en-US" dirty="0" smtClean="0"/>
              <a:t>Perform analysis to identify policies the external servers need to offer for the application domain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r>
              <a:rPr lang="en-US" dirty="0" smtClean="0"/>
              <a:t>2. Analyze External Servers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Analyze </a:t>
            </a:r>
            <a:r>
              <a:rPr lang="en-US" dirty="0"/>
              <a:t>the policies the external servers are going to </a:t>
            </a:r>
            <a:r>
              <a:rPr lang="en-US" dirty="0" smtClean="0"/>
              <a:t>provide to define</a:t>
            </a:r>
            <a:endParaRPr lang="en-US" dirty="0"/>
          </a:p>
          <a:p>
            <a:pPr lvl="1" eaLnBrk="1" hangingPunct="1"/>
            <a:r>
              <a:rPr lang="en-US" dirty="0" smtClean="0"/>
              <a:t>High level interfaces </a:t>
            </a:r>
            <a:r>
              <a:rPr lang="en-US" dirty="0"/>
              <a:t>required to be provided</a:t>
            </a:r>
          </a:p>
          <a:p>
            <a:pPr lvl="1" eaLnBrk="1" hangingPunct="1"/>
            <a:r>
              <a:rPr lang="en-US" dirty="0"/>
              <a:t>List of services and service categories necessary</a:t>
            </a:r>
            <a:endParaRPr lang="en-IN" dirty="0"/>
          </a:p>
          <a:p>
            <a:endParaRPr lang="en-US" dirty="0"/>
          </a:p>
        </p:txBody>
      </p:sp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Client Requirement</a:t>
            </a:r>
            <a:endParaRPr lang="en-IN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CECA4F-EA55-429A-83AA-67FE2582386B}" type="datetime1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314A3-D523-4C7A-9CDF-5B6E2E9490D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1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0963" grpId="0" build="p"/>
      <p:bldP spid="4" grpId="0" build="p"/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 smtClean="0"/>
              <a:t>3. Categorize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1800" dirty="0" smtClean="0"/>
              <a:t>Identify all core service functionality</a:t>
            </a:r>
          </a:p>
          <a:p>
            <a:pPr eaLnBrk="1" hangingPunct="1"/>
            <a:r>
              <a:rPr lang="en-US" sz="1800" dirty="0" smtClean="0"/>
              <a:t>Group them into a set of semantically-independent categories</a:t>
            </a:r>
          </a:p>
          <a:p>
            <a:pPr lvl="1" eaLnBrk="1" hangingPunct="1"/>
            <a:r>
              <a:rPr lang="en-US" sz="1600" dirty="0" smtClean="0"/>
              <a:t>Example: memory </a:t>
            </a:r>
            <a:r>
              <a:rPr lang="en-US" sz="1600" dirty="0" err="1" smtClean="0"/>
              <a:t>mgmt</a:t>
            </a:r>
            <a:r>
              <a:rPr lang="en-US" sz="1600" dirty="0" smtClean="0"/>
              <a:t>, process </a:t>
            </a:r>
            <a:r>
              <a:rPr lang="en-US" sz="1600" dirty="0" err="1" smtClean="0"/>
              <a:t>mgmt</a:t>
            </a:r>
            <a:r>
              <a:rPr lang="en-US" sz="1600" dirty="0" smtClean="0"/>
              <a:t>, low level I/O, communication</a:t>
            </a:r>
            <a:endParaRPr lang="en-US" sz="1600" dirty="0"/>
          </a:p>
          <a:p>
            <a:pPr eaLnBrk="1" hangingPunct="1"/>
            <a:r>
              <a:rPr lang="en-US" sz="1800" dirty="0" smtClean="0"/>
              <a:t>Identify categories </a:t>
            </a:r>
            <a:r>
              <a:rPr lang="en-US" sz="1800" dirty="0"/>
              <a:t>which are not directly related to application </a:t>
            </a:r>
            <a:r>
              <a:rPr lang="en-US" sz="1800" dirty="0" smtClean="0"/>
              <a:t>domain</a:t>
            </a:r>
          </a:p>
          <a:p>
            <a:pPr lvl="1" eaLnBrk="1" hangingPunct="1"/>
            <a:r>
              <a:rPr lang="en-US" sz="1600" dirty="0" smtClean="0"/>
              <a:t>Page handler for processes, file system </a:t>
            </a:r>
            <a:r>
              <a:rPr lang="en-US" sz="1600" dirty="0" err="1" smtClean="0"/>
              <a:t>mgmt</a:t>
            </a:r>
            <a:endParaRPr lang="en-US" sz="1600" dirty="0"/>
          </a:p>
          <a:p>
            <a:pPr eaLnBrk="1" hangingPunct="1"/>
            <a:r>
              <a:rPr lang="en-US" sz="1800" dirty="0"/>
              <a:t>Focus is to build the system infrastructure</a:t>
            </a:r>
          </a:p>
          <a:p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r>
              <a:rPr lang="en-US" dirty="0" smtClean="0"/>
              <a:t>4. Partition categories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r>
              <a:rPr lang="en-US" dirty="0"/>
              <a:t>Separate the categories of </a:t>
            </a:r>
            <a:r>
              <a:rPr lang="en-US" dirty="0" smtClean="0"/>
              <a:t>services that should belong to microkernel and internal servers</a:t>
            </a:r>
            <a:endParaRPr lang="en-US" dirty="0"/>
          </a:p>
          <a:p>
            <a:pPr lvl="1" eaLnBrk="1" hangingPunct="1"/>
            <a:r>
              <a:rPr lang="en-US" dirty="0"/>
              <a:t>Typically based on frequency of use or hardware dependent will be part of microkernel</a:t>
            </a:r>
          </a:p>
          <a:p>
            <a:pPr lvl="1" eaLnBrk="1" hangingPunct="1"/>
            <a:r>
              <a:rPr lang="en-US" dirty="0"/>
              <a:t>Page fault handlers, drivers and file system form part of internal servers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37CD03-7457-4287-975D-8D576954F40F}" type="datetime1">
              <a:rPr lang="en-US" smtClean="0"/>
              <a:t>3/3/2015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314A3-D523-4C7A-9CDF-5B6E2E9490D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of Core Services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6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build="p"/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364308"/>
            <a:ext cx="4040188" cy="639762"/>
          </a:xfrm>
        </p:spPr>
        <p:txBody>
          <a:bodyPr/>
          <a:lstStyle/>
          <a:p>
            <a:r>
              <a:rPr lang="en-US" dirty="0" smtClean="0"/>
              <a:t>5. Identify operations for each 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181534"/>
            <a:ext cx="4040188" cy="3994158"/>
          </a:xfrm>
        </p:spPr>
        <p:txBody>
          <a:bodyPr/>
          <a:lstStyle/>
          <a:p>
            <a:pPr eaLnBrk="1" hangingPunct="1"/>
            <a:r>
              <a:rPr lang="en-US" sz="2000" dirty="0"/>
              <a:t>Find a consistent and complete set of operations and abstractions</a:t>
            </a:r>
          </a:p>
          <a:p>
            <a:pPr eaLnBrk="1" hangingPunct="1"/>
            <a:r>
              <a:rPr lang="en-US" sz="2000" dirty="0"/>
              <a:t>Microkernel provides mechanisms for the policies of external server; each policy is implemented thru use of services the microkernel offers</a:t>
            </a:r>
          </a:p>
          <a:p>
            <a:pPr eaLnBrk="1" hangingPunct="1"/>
            <a:r>
              <a:rPr lang="en-US" sz="2000" dirty="0"/>
              <a:t>Example</a:t>
            </a:r>
          </a:p>
          <a:p>
            <a:pPr lvl="1" eaLnBrk="1" hangingPunct="1"/>
            <a:r>
              <a:rPr lang="en-US" sz="1800" dirty="0"/>
              <a:t>Creating and terminating processes and </a:t>
            </a:r>
            <a:r>
              <a:rPr lang="en-US" sz="1800" dirty="0" smtClean="0"/>
              <a:t>threads</a:t>
            </a: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645025" y="1338908"/>
            <a:ext cx="4041775" cy="639762"/>
          </a:xfrm>
        </p:spPr>
        <p:txBody>
          <a:bodyPr/>
          <a:lstStyle/>
          <a:p>
            <a:r>
              <a:rPr lang="en-US" dirty="0" smtClean="0"/>
              <a:t>6. Determine communication strategies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4645025" y="2156691"/>
            <a:ext cx="4041775" cy="4017818"/>
          </a:xfrm>
        </p:spPr>
        <p:txBody>
          <a:bodyPr/>
          <a:lstStyle/>
          <a:p>
            <a:pPr eaLnBrk="1" hangingPunct="1"/>
            <a:r>
              <a:rPr lang="en-US" sz="2000" dirty="0"/>
              <a:t>Specify the facilities that microkernel should provide for communication between components</a:t>
            </a:r>
          </a:p>
          <a:p>
            <a:pPr lvl="1" eaLnBrk="1" hangingPunct="1"/>
            <a:r>
              <a:rPr lang="en-US" sz="1800" dirty="0"/>
              <a:t>Synchronous/Asynchronous</a:t>
            </a:r>
          </a:p>
          <a:p>
            <a:pPr lvl="1" eaLnBrk="1" hangingPunct="1"/>
            <a:r>
              <a:rPr lang="en-US" sz="1800" dirty="0"/>
              <a:t>Relationship: one-to-one, many-to-one or a many-to-many</a:t>
            </a:r>
          </a:p>
          <a:p>
            <a:pPr eaLnBrk="1" hangingPunct="1"/>
            <a:r>
              <a:rPr lang="en-US" sz="2000" dirty="0"/>
              <a:t>Build core services of message passing or shared memory, based on which the other services can be built</a:t>
            </a:r>
            <a:endParaRPr lang="en-IN" sz="2000" dirty="0"/>
          </a:p>
          <a:p>
            <a:endParaRPr lang="en-US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582A59-E0F7-40B7-9E51-1195C8508250}" type="datetime1">
              <a:rPr lang="en-US" smtClean="0"/>
              <a:t>3/3/2015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314A3-D523-4C7A-9CDF-5B6E2E9490D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Service Design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build="p"/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40188" cy="639762"/>
          </a:xfrm>
        </p:spPr>
        <p:txBody>
          <a:bodyPr/>
          <a:lstStyle/>
          <a:p>
            <a:r>
              <a:rPr lang="en-US" dirty="0"/>
              <a:t>7:Structure the microkernel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181534"/>
            <a:ext cx="4040188" cy="3994158"/>
          </a:xfrm>
        </p:spPr>
        <p:txBody>
          <a:bodyPr/>
          <a:lstStyle/>
          <a:p>
            <a:pPr eaLnBrk="1" hangingPunct="1"/>
            <a:r>
              <a:rPr lang="en-US" dirty="0"/>
              <a:t>Separate system-specific parts from system-independent parts</a:t>
            </a:r>
          </a:p>
          <a:p>
            <a:pPr eaLnBrk="1" hangingPunct="1"/>
            <a:r>
              <a:rPr lang="en-US" dirty="0" smtClean="0"/>
              <a:t>Use Layer pattern</a:t>
            </a:r>
            <a:endParaRPr lang="en-US" dirty="0"/>
          </a:p>
          <a:p>
            <a:pPr lvl="1" eaLnBrk="1" hangingPunct="1"/>
            <a:r>
              <a:rPr lang="en-US" dirty="0"/>
              <a:t>Lowermost – system specific</a:t>
            </a:r>
          </a:p>
          <a:p>
            <a:pPr lvl="1" eaLnBrk="1" hangingPunct="1"/>
            <a:r>
              <a:rPr lang="en-US" dirty="0"/>
              <a:t>Uppermost – system independent; focusing on the services which microkernel will </a:t>
            </a:r>
            <a:r>
              <a:rPr lang="en-US" dirty="0" smtClean="0"/>
              <a:t>expose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r>
              <a:rPr lang="en-US" dirty="0"/>
              <a:t>8:Specify the </a:t>
            </a:r>
            <a:r>
              <a:rPr lang="en-US" dirty="0" smtClean="0"/>
              <a:t>microkernel API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4645025" y="2156691"/>
            <a:ext cx="4041775" cy="4017818"/>
          </a:xfrm>
        </p:spPr>
        <p:txBody>
          <a:bodyPr/>
          <a:lstStyle/>
          <a:p>
            <a:pPr eaLnBrk="1" hangingPunct="1"/>
            <a:r>
              <a:rPr lang="en-US" dirty="0"/>
              <a:t>Decide how the interfaces should be available externally</a:t>
            </a:r>
          </a:p>
          <a:p>
            <a:pPr eaLnBrk="1" hangingPunct="1"/>
            <a:r>
              <a:rPr lang="en-US" dirty="0"/>
              <a:t>Microkernel as a</a:t>
            </a:r>
          </a:p>
          <a:p>
            <a:pPr lvl="1" eaLnBrk="1" hangingPunct="1"/>
            <a:r>
              <a:rPr lang="en-US" dirty="0"/>
              <a:t>Separate process</a:t>
            </a:r>
          </a:p>
          <a:p>
            <a:pPr lvl="1" eaLnBrk="1" hangingPunct="1"/>
            <a:r>
              <a:rPr lang="en-US" dirty="0"/>
              <a:t>Module physically shared by other components</a:t>
            </a:r>
          </a:p>
          <a:p>
            <a:pPr eaLnBrk="1" hangingPunct="1"/>
            <a:r>
              <a:rPr lang="en-US" dirty="0" smtClean="0"/>
              <a:t>Main Quality attribute: </a:t>
            </a:r>
            <a:r>
              <a:rPr lang="en-US" dirty="0"/>
              <a:t>E</a:t>
            </a:r>
            <a:r>
              <a:rPr lang="en-US" dirty="0" smtClean="0"/>
              <a:t>fficiency </a:t>
            </a:r>
            <a:r>
              <a:rPr lang="en-US" dirty="0"/>
              <a:t>and not make microkernel a bottle neck</a:t>
            </a:r>
            <a:endParaRPr lang="en-IN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B2E85F-4928-4BD4-A053-5E762822279E}" type="datetime1">
              <a:rPr lang="en-US" smtClean="0"/>
              <a:t>3/3/2015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314A3-D523-4C7A-9CDF-5B6E2E9490D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Microkernel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64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build="p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Model-View-Controller</a:t>
            </a:r>
            <a:endParaRPr lang="en-IN" altLang="en-US" smtClean="0"/>
          </a:p>
        </p:txBody>
      </p:sp>
      <p:pic>
        <p:nvPicPr>
          <p:cNvPr id="23554" name="Picture 2" descr="E:\workspace\mv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7" r="6800" b="19587"/>
          <a:stretch/>
        </p:blipFill>
        <p:spPr bwMode="auto">
          <a:xfrm>
            <a:off x="1676400" y="1329071"/>
            <a:ext cx="5628167" cy="377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0" y="5077361"/>
            <a:ext cx="6172200" cy="132343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0"/>
          </a:sp3d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 smtClean="0"/>
              <a:t>User makes change in UI, which comes to controller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 smtClean="0"/>
              <a:t>Controller interprets the change, informs model for the change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 smtClean="0"/>
              <a:t>Model makes change in data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 smtClean="0"/>
              <a:t>Model notifies all the relevant views regarding the change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 smtClean="0"/>
              <a:t>View gets latest data and updates the display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A96082-CCC6-4840-8986-E81930F13AA1}" type="datetime1">
              <a:rPr lang="en-US" smtClean="0"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5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344852"/>
            <a:ext cx="4040188" cy="639762"/>
          </a:xfrm>
        </p:spPr>
        <p:txBody>
          <a:bodyPr/>
          <a:lstStyle/>
          <a:p>
            <a:r>
              <a:rPr lang="en-US" dirty="0" smtClean="0"/>
              <a:t>9:Design Microkernel resource </a:t>
            </a:r>
            <a:r>
              <a:rPr lang="en-US" dirty="0" err="1" smtClean="0"/>
              <a:t>mgmt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Implement </a:t>
            </a:r>
            <a:r>
              <a:rPr lang="en-US" dirty="0"/>
              <a:t>strategies for sharing, locking, allocation and </a:t>
            </a:r>
            <a:r>
              <a:rPr lang="en-US" dirty="0" err="1"/>
              <a:t>deallocation</a:t>
            </a:r>
            <a:r>
              <a:rPr lang="en-US" dirty="0"/>
              <a:t> of resources</a:t>
            </a:r>
          </a:p>
          <a:p>
            <a:pPr eaLnBrk="1" hangingPunct="1"/>
            <a:r>
              <a:rPr lang="en-US" dirty="0"/>
              <a:t>Maintain the information about resources and allow access to them in a coordinated and systematic </a:t>
            </a:r>
            <a:r>
              <a:rPr lang="en-US" dirty="0" smtClean="0"/>
              <a:t>way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645025" y="1319452"/>
            <a:ext cx="4041775" cy="639762"/>
          </a:xfrm>
        </p:spPr>
        <p:txBody>
          <a:bodyPr/>
          <a:lstStyle/>
          <a:p>
            <a:r>
              <a:rPr lang="en-US" dirty="0"/>
              <a:t>10:Design &amp; Implement Internal Servers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r>
              <a:rPr lang="en-US" dirty="0"/>
              <a:t>Separate processes or shared </a:t>
            </a:r>
            <a:r>
              <a:rPr lang="en-US" dirty="0" smtClean="0"/>
              <a:t>libraries centered around resources</a:t>
            </a:r>
            <a:endParaRPr lang="en-US" dirty="0"/>
          </a:p>
          <a:p>
            <a:pPr lvl="1" eaLnBrk="1" hangingPunct="1"/>
            <a:r>
              <a:rPr lang="en-US" dirty="0"/>
              <a:t>Active servers are implemented as processes</a:t>
            </a:r>
          </a:p>
          <a:p>
            <a:pPr lvl="1" eaLnBrk="1" hangingPunct="1"/>
            <a:r>
              <a:rPr lang="en-US" dirty="0"/>
              <a:t>Passive servers are implemented as shared libraries</a:t>
            </a:r>
          </a:p>
          <a:p>
            <a:pPr eaLnBrk="1" hangingPunct="1"/>
            <a:r>
              <a:rPr lang="en-US" dirty="0"/>
              <a:t>Graphics card driver </a:t>
            </a:r>
            <a:r>
              <a:rPr lang="en-US" dirty="0">
                <a:sym typeface="Wingdings" pitchFamily="2" charset="2"/>
              </a:rPr>
              <a:t> shared libraries</a:t>
            </a:r>
          </a:p>
          <a:p>
            <a:pPr eaLnBrk="1" hangingPunct="1"/>
            <a:r>
              <a:rPr lang="en-US" dirty="0">
                <a:sym typeface="Wingdings" pitchFamily="2" charset="2"/>
              </a:rPr>
              <a:t>Page fault handler  separate </a:t>
            </a:r>
            <a:r>
              <a:rPr lang="en-US" dirty="0" smtClean="0">
                <a:sym typeface="Wingdings" pitchFamily="2" charset="2"/>
              </a:rPr>
              <a:t>processes</a:t>
            </a:r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4FA3FB-E156-43E7-A857-C0F68D682085}" type="datetime1">
              <a:rPr lang="en-US" smtClean="0"/>
              <a:t>3/3/2015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314A3-D523-4C7A-9CDF-5B6E2E9490D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Management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3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build="p"/>
      <p:bldP spid="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40188" cy="639762"/>
          </a:xfrm>
        </p:spPr>
        <p:txBody>
          <a:bodyPr/>
          <a:lstStyle/>
          <a:p>
            <a:r>
              <a:rPr lang="en-US" dirty="0"/>
              <a:t>11:Implement </a:t>
            </a:r>
            <a:r>
              <a:rPr lang="en-US" dirty="0" smtClean="0"/>
              <a:t>external </a:t>
            </a:r>
            <a:r>
              <a:rPr lang="en-US" dirty="0"/>
              <a:t>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dirty="0"/>
              <a:t>Each external server is implemented as a separate process that provides it’s own service interface</a:t>
            </a:r>
          </a:p>
          <a:p>
            <a:pPr eaLnBrk="1" hangingPunct="1"/>
            <a:r>
              <a:rPr lang="en-US" dirty="0"/>
              <a:t>Internal architecture depends on the policies it comprises</a:t>
            </a:r>
          </a:p>
          <a:p>
            <a:pPr eaLnBrk="1" hangingPunct="1"/>
            <a:r>
              <a:rPr lang="en-US" dirty="0"/>
              <a:t>Specify how external servers dispatch requests to their internal </a:t>
            </a:r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r>
              <a:rPr lang="en-US" dirty="0"/>
              <a:t>12:Implement </a:t>
            </a:r>
            <a:r>
              <a:rPr lang="en-US" dirty="0" smtClean="0"/>
              <a:t>adapters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r>
              <a:rPr lang="en-US" dirty="0"/>
              <a:t>Decide on strategy of adapter; one adapter for all clients or every client associated with one adapter (trade off)</a:t>
            </a:r>
          </a:p>
          <a:p>
            <a:pPr eaLnBrk="1" hangingPunct="1"/>
            <a:r>
              <a:rPr lang="en-US" dirty="0"/>
              <a:t>Adapter needs to package all relevant information into a request and forwards the request to appropriate external server</a:t>
            </a:r>
          </a:p>
          <a:p>
            <a:pPr eaLnBrk="1" hangingPunct="1"/>
            <a:r>
              <a:rPr lang="en-US" dirty="0" smtClean="0"/>
              <a:t>Use </a:t>
            </a:r>
            <a:r>
              <a:rPr lang="en-US" dirty="0"/>
              <a:t>“Proxy</a:t>
            </a:r>
            <a:r>
              <a:rPr lang="en-US" dirty="0" smtClean="0"/>
              <a:t>” pattern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45651C-B606-4921-81E6-B892AE383C66}" type="datetime1">
              <a:rPr lang="en-US" smtClean="0"/>
              <a:t>3/3/2015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314A3-D523-4C7A-9CDF-5B6E2E9490D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Access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6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build="p"/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Variants</a:t>
            </a:r>
            <a:endParaRPr lang="en-IN" sz="4800" dirty="0" smtClean="0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Microkernel system with indirect Client-Server connections</a:t>
            </a:r>
          </a:p>
          <a:p>
            <a:pPr eaLnBrk="1" hangingPunct="1"/>
            <a:r>
              <a:rPr lang="en-US" dirty="0" smtClean="0"/>
              <a:t>Distributed Microkernel System</a:t>
            </a:r>
          </a:p>
          <a:p>
            <a:pPr eaLnBrk="1" hangingPunct="1"/>
            <a:endParaRPr lang="en-US" sz="2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A18BED-7447-4CF3-A0AC-F2268C40624A}" type="datetime1">
              <a:rPr lang="en-US" smtClean="0"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2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Broker</a:t>
            </a:r>
          </a:p>
          <a:p>
            <a:pPr lvl="1"/>
            <a:r>
              <a:rPr lang="en-US" dirty="0" smtClean="0"/>
              <a:t>Coupling</a:t>
            </a:r>
          </a:p>
          <a:p>
            <a:pPr lvl="2"/>
            <a:r>
              <a:rPr lang="en-US" dirty="0" smtClean="0"/>
              <a:t>Broker is decentralized</a:t>
            </a:r>
          </a:p>
          <a:p>
            <a:pPr lvl="2"/>
            <a:r>
              <a:rPr lang="en-US" dirty="0" smtClean="0"/>
              <a:t>Microkernel is more tightly coupled</a:t>
            </a:r>
          </a:p>
          <a:p>
            <a:pPr lvl="1"/>
            <a:r>
              <a:rPr lang="en-US" dirty="0" smtClean="0"/>
              <a:t>Client </a:t>
            </a:r>
            <a:r>
              <a:rPr lang="en-US" dirty="0" err="1" smtClean="0"/>
              <a:t>communiction</a:t>
            </a:r>
            <a:endParaRPr lang="en-US" dirty="0" smtClean="0"/>
          </a:p>
          <a:p>
            <a:pPr lvl="2"/>
            <a:r>
              <a:rPr lang="en-US" dirty="0" smtClean="0"/>
              <a:t>In broker, clients communicate via message passing</a:t>
            </a:r>
          </a:p>
          <a:p>
            <a:pPr lvl="2"/>
            <a:r>
              <a:rPr lang="en-US" dirty="0" smtClean="0"/>
              <a:t>Microkernel uses adapter strategy so that clients do not call the service directly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Layer</a:t>
            </a:r>
          </a:p>
          <a:p>
            <a:pPr lvl="1"/>
            <a:r>
              <a:rPr lang="en-US" dirty="0" smtClean="0"/>
              <a:t>Microkernel can be thought of as a variant of layered architecture</a:t>
            </a:r>
          </a:p>
          <a:p>
            <a:pPr lvl="1"/>
            <a:r>
              <a:rPr lang="en-US" dirty="0" smtClean="0"/>
              <a:t>Each layer is a VM</a:t>
            </a:r>
          </a:p>
          <a:p>
            <a:pPr lvl="2"/>
            <a:r>
              <a:rPr lang="en-US" dirty="0" smtClean="0"/>
              <a:t>Lowest layer – internal server</a:t>
            </a:r>
          </a:p>
          <a:p>
            <a:pPr lvl="2"/>
            <a:r>
              <a:rPr lang="en-US" dirty="0" smtClean="0"/>
              <a:t>Middle layer external </a:t>
            </a:r>
            <a:r>
              <a:rPr lang="en-US" dirty="0" err="1" smtClean="0"/>
              <a:t>server+adapter</a:t>
            </a:r>
            <a:endParaRPr lang="en-US" dirty="0" smtClean="0"/>
          </a:p>
          <a:p>
            <a:pPr lvl="2"/>
            <a:r>
              <a:rPr lang="en-US" dirty="0" smtClean="0"/>
              <a:t>Topmost layer – client application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1DBEC9-62C5-46BC-A548-3A13D0018E72}" type="datetime1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with Other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67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55299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Portability</a:t>
            </a:r>
          </a:p>
          <a:p>
            <a:pPr eaLnBrk="1" hangingPunct="1"/>
            <a:r>
              <a:rPr lang="en-US" dirty="0" smtClean="0"/>
              <a:t>Flexibility and Extensibility</a:t>
            </a:r>
          </a:p>
          <a:p>
            <a:pPr eaLnBrk="1" hangingPunct="1"/>
            <a:r>
              <a:rPr lang="en-US" dirty="0" smtClean="0"/>
              <a:t>Separation of policy and mechanism</a:t>
            </a:r>
          </a:p>
          <a:p>
            <a:pPr eaLnBrk="1" hangingPunct="1"/>
            <a:r>
              <a:rPr lang="en-US" dirty="0" smtClean="0">
                <a:solidFill>
                  <a:srgbClr val="0070C0"/>
                </a:solidFill>
              </a:rPr>
              <a:t>Scalability</a:t>
            </a:r>
          </a:p>
          <a:p>
            <a:pPr eaLnBrk="1" hangingPunct="1"/>
            <a:r>
              <a:rPr lang="en-US" dirty="0" smtClean="0">
                <a:solidFill>
                  <a:srgbClr val="0070C0"/>
                </a:solidFill>
              </a:rPr>
              <a:t>Reliability</a:t>
            </a:r>
          </a:p>
          <a:p>
            <a:pPr eaLnBrk="1" hangingPunct="1"/>
            <a:r>
              <a:rPr lang="en-US" dirty="0" smtClean="0">
                <a:solidFill>
                  <a:srgbClr val="0070C0"/>
                </a:solidFill>
              </a:rPr>
              <a:t>Transparency</a:t>
            </a:r>
            <a:endParaRPr lang="en-US" sz="2800" dirty="0" smtClean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Liability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r>
              <a:rPr lang="en-US" dirty="0"/>
              <a:t>Performance</a:t>
            </a:r>
          </a:p>
          <a:p>
            <a:pPr eaLnBrk="1" hangingPunct="1"/>
            <a:r>
              <a:rPr lang="en-US" dirty="0"/>
              <a:t>Complexity of design and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Pros and Cons</a:t>
            </a:r>
            <a:endParaRPr lang="en-IN" sz="32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D23FCE-3323-493A-8AE0-A2BC8FC980BA}" type="datetime1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314A3-D523-4C7A-9CDF-5B6E2E9490D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Known Uses</a:t>
            </a:r>
            <a:endParaRPr lang="en-IN" smtClean="0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Mach operating System</a:t>
            </a:r>
          </a:p>
          <a:p>
            <a:pPr eaLnBrk="1" hangingPunct="1"/>
            <a:r>
              <a:rPr lang="en-US" sz="2800" smtClean="0"/>
              <a:t>Amoeba operating System</a:t>
            </a:r>
          </a:p>
          <a:p>
            <a:pPr eaLnBrk="1" hangingPunct="1"/>
            <a:r>
              <a:rPr lang="en-US" sz="2800" smtClean="0"/>
              <a:t>Chorus</a:t>
            </a:r>
          </a:p>
          <a:p>
            <a:pPr eaLnBrk="1" hangingPunct="1"/>
            <a:r>
              <a:rPr lang="en-US" sz="2800" smtClean="0"/>
              <a:t>Windows NT</a:t>
            </a:r>
          </a:p>
          <a:p>
            <a:pPr eaLnBrk="1" hangingPunct="1"/>
            <a:r>
              <a:rPr lang="en-US" sz="2800" smtClean="0"/>
              <a:t>Symbian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>
                <a:solidFill>
                  <a:srgbClr val="FF0000"/>
                </a:solidFill>
              </a:rPr>
              <a:t>Find (at least 2) more popular uses and document them</a:t>
            </a:r>
          </a:p>
          <a:p>
            <a:pPr eaLnBrk="1" hangingPunct="1"/>
            <a:r>
              <a:rPr lang="en-IN" sz="2800" b="1" smtClean="0">
                <a:solidFill>
                  <a:srgbClr val="FF0000"/>
                </a:solidFill>
              </a:rPr>
              <a:t>Conceptual Architecture of the Linux Kernel </a:t>
            </a:r>
            <a:r>
              <a:rPr lang="en-US" sz="2800" smtClean="0">
                <a:solidFill>
                  <a:srgbClr val="FF0000"/>
                </a:solidFill>
                <a:hlinkClick r:id="rId2"/>
              </a:rPr>
              <a:t>http://docs.huihoo.com/linux/kernel/a1/index.html</a:t>
            </a:r>
            <a:r>
              <a:rPr lang="en-US" sz="2800" smtClean="0">
                <a:solidFill>
                  <a:srgbClr val="FF0000"/>
                </a:solidFill>
              </a:rPr>
              <a:t> </a:t>
            </a:r>
            <a:endParaRPr lang="en-IN" sz="2800" b="1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30D05B-CC55-4BB0-9AC9-7FE60DA38AD7}" type="datetime1">
              <a:rPr lang="en-US" smtClean="0"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5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BC3032-F971-4845-85BA-7D9147DE03BA}" type="datetime1">
              <a:rPr lang="en-US" smtClean="0"/>
              <a:t>3/3/2015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Dynamics- User Event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pic>
        <p:nvPicPr>
          <p:cNvPr id="23554" name="Picture 2" descr="E:\workspace\mvc-seq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43000"/>
            <a:ext cx="622935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 7"/>
          <p:cNvSpPr/>
          <p:nvPr/>
        </p:nvSpPr>
        <p:spPr>
          <a:xfrm>
            <a:off x="5334000" y="2128837"/>
            <a:ext cx="376237" cy="385763"/>
          </a:xfrm>
          <a:custGeom>
            <a:avLst/>
            <a:gdLst>
              <a:gd name="connsiteX0" fmla="*/ 18288 w 376428"/>
              <a:gd name="connsiteY0" fmla="*/ 166116 h 385572"/>
              <a:gd name="connsiteX1" fmla="*/ 283464 w 376428"/>
              <a:gd name="connsiteY1" fmla="*/ 28956 h 385572"/>
              <a:gd name="connsiteX2" fmla="*/ 329184 w 376428"/>
              <a:gd name="connsiteY2" fmla="*/ 339852 h 385572"/>
              <a:gd name="connsiteX3" fmla="*/ 0 w 376428"/>
              <a:gd name="connsiteY3" fmla="*/ 303276 h 385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428" h="385572">
                <a:moveTo>
                  <a:pt x="18288" y="166116"/>
                </a:moveTo>
                <a:cubicBezTo>
                  <a:pt x="124968" y="83058"/>
                  <a:pt x="231648" y="0"/>
                  <a:pt x="283464" y="28956"/>
                </a:cubicBezTo>
                <a:cubicBezTo>
                  <a:pt x="335280" y="57912"/>
                  <a:pt x="376428" y="294132"/>
                  <a:pt x="329184" y="339852"/>
                </a:cubicBezTo>
                <a:cubicBezTo>
                  <a:pt x="281940" y="385572"/>
                  <a:pt x="140970" y="344424"/>
                  <a:pt x="0" y="303276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5533189" y="1985951"/>
            <a:ext cx="638316" cy="26161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w="0"/>
          </a:sp3d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100" dirty="0" smtClean="0"/>
              <a:t>notify()</a:t>
            </a:r>
            <a:endParaRPr lang="en-IN" sz="1100" dirty="0"/>
          </a:p>
        </p:txBody>
      </p:sp>
      <p:sp>
        <p:nvSpPr>
          <p:cNvPr id="10" name="Freeform 9"/>
          <p:cNvSpPr/>
          <p:nvPr/>
        </p:nvSpPr>
        <p:spPr>
          <a:xfrm>
            <a:off x="6848451" y="2890837"/>
            <a:ext cx="376238" cy="1376363"/>
          </a:xfrm>
          <a:custGeom>
            <a:avLst/>
            <a:gdLst>
              <a:gd name="connsiteX0" fmla="*/ 18288 w 376428"/>
              <a:gd name="connsiteY0" fmla="*/ 166116 h 385572"/>
              <a:gd name="connsiteX1" fmla="*/ 283464 w 376428"/>
              <a:gd name="connsiteY1" fmla="*/ 28956 h 385572"/>
              <a:gd name="connsiteX2" fmla="*/ 329184 w 376428"/>
              <a:gd name="connsiteY2" fmla="*/ 339852 h 385572"/>
              <a:gd name="connsiteX3" fmla="*/ 0 w 376428"/>
              <a:gd name="connsiteY3" fmla="*/ 303276 h 385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428" h="385572">
                <a:moveTo>
                  <a:pt x="18288" y="166116"/>
                </a:moveTo>
                <a:cubicBezTo>
                  <a:pt x="124968" y="83058"/>
                  <a:pt x="231648" y="0"/>
                  <a:pt x="283464" y="28956"/>
                </a:cubicBezTo>
                <a:cubicBezTo>
                  <a:pt x="335280" y="57912"/>
                  <a:pt x="376428" y="294132"/>
                  <a:pt x="329184" y="339852"/>
                </a:cubicBezTo>
                <a:cubicBezTo>
                  <a:pt x="281940" y="385572"/>
                  <a:pt x="140970" y="344424"/>
                  <a:pt x="0" y="303276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7073287" y="3302019"/>
            <a:ext cx="763351" cy="27699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w="0"/>
          </a:sp3d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200" dirty="0"/>
              <a:t>d</a:t>
            </a:r>
            <a:r>
              <a:rPr lang="en-US" sz="1200" dirty="0" smtClean="0"/>
              <a:t>isplay()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99076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DB16EE-CAEA-4E1B-A8BF-B4D1A0DB9A07}" type="datetime1">
              <a:rPr lang="en-US" smtClean="0"/>
              <a:t>3/3/2015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2D608-A983-474B-810A-71D2C64AE7A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Initialization</a:t>
            </a:r>
            <a:endParaRPr lang="en-US" dirty="0"/>
          </a:p>
        </p:txBody>
      </p:sp>
      <p:pic>
        <p:nvPicPr>
          <p:cNvPr id="24578" name="Picture 2" descr="E:\workspace\mvc-seq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6715125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22396" y="3499487"/>
            <a:ext cx="1326004" cy="27699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w="0"/>
          </a:sp3d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200" dirty="0" err="1" smtClean="0"/>
              <a:t>makeController</a:t>
            </a:r>
            <a:r>
              <a:rPr lang="en-US" sz="1200" dirty="0" smtClean="0"/>
              <a:t>()</a:t>
            </a:r>
            <a:endParaRPr lang="en-IN" sz="1200" dirty="0"/>
          </a:p>
        </p:txBody>
      </p:sp>
      <p:sp>
        <p:nvSpPr>
          <p:cNvPr id="7" name="Freeform 6"/>
          <p:cNvSpPr/>
          <p:nvPr/>
        </p:nvSpPr>
        <p:spPr>
          <a:xfrm>
            <a:off x="4668818" y="3576638"/>
            <a:ext cx="376238" cy="385762"/>
          </a:xfrm>
          <a:custGeom>
            <a:avLst/>
            <a:gdLst>
              <a:gd name="connsiteX0" fmla="*/ 18288 w 376428"/>
              <a:gd name="connsiteY0" fmla="*/ 166116 h 385572"/>
              <a:gd name="connsiteX1" fmla="*/ 283464 w 376428"/>
              <a:gd name="connsiteY1" fmla="*/ 28956 h 385572"/>
              <a:gd name="connsiteX2" fmla="*/ 329184 w 376428"/>
              <a:gd name="connsiteY2" fmla="*/ 339852 h 385572"/>
              <a:gd name="connsiteX3" fmla="*/ 0 w 376428"/>
              <a:gd name="connsiteY3" fmla="*/ 303276 h 385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428" h="385572">
                <a:moveTo>
                  <a:pt x="18288" y="166116"/>
                </a:moveTo>
                <a:cubicBezTo>
                  <a:pt x="124968" y="83058"/>
                  <a:pt x="231648" y="0"/>
                  <a:pt x="283464" y="28956"/>
                </a:cubicBezTo>
                <a:cubicBezTo>
                  <a:pt x="335280" y="57912"/>
                  <a:pt x="376428" y="294132"/>
                  <a:pt x="329184" y="339852"/>
                </a:cubicBezTo>
                <a:cubicBezTo>
                  <a:pt x="281940" y="385572"/>
                  <a:pt x="140970" y="344424"/>
                  <a:pt x="0" y="303276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843424" y="5715016"/>
            <a:ext cx="1737976" cy="27699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w="0"/>
          </a:sp3d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200" dirty="0" err="1" smtClean="0"/>
              <a:t>startEventProcessing</a:t>
            </a:r>
            <a:r>
              <a:rPr lang="en-US" sz="1200" dirty="0" smtClean="0"/>
              <a:t>()</a:t>
            </a:r>
            <a:endParaRPr lang="en-IN" sz="1200" dirty="0"/>
          </a:p>
        </p:txBody>
      </p:sp>
      <p:sp>
        <p:nvSpPr>
          <p:cNvPr id="9" name="Freeform 8"/>
          <p:cNvSpPr/>
          <p:nvPr/>
        </p:nvSpPr>
        <p:spPr>
          <a:xfrm>
            <a:off x="1581157" y="5792788"/>
            <a:ext cx="376237" cy="385762"/>
          </a:xfrm>
          <a:custGeom>
            <a:avLst/>
            <a:gdLst>
              <a:gd name="connsiteX0" fmla="*/ 18288 w 376428"/>
              <a:gd name="connsiteY0" fmla="*/ 166116 h 385572"/>
              <a:gd name="connsiteX1" fmla="*/ 283464 w 376428"/>
              <a:gd name="connsiteY1" fmla="*/ 28956 h 385572"/>
              <a:gd name="connsiteX2" fmla="*/ 329184 w 376428"/>
              <a:gd name="connsiteY2" fmla="*/ 339852 h 385572"/>
              <a:gd name="connsiteX3" fmla="*/ 0 w 376428"/>
              <a:gd name="connsiteY3" fmla="*/ 303276 h 385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428" h="385572">
                <a:moveTo>
                  <a:pt x="18288" y="166116"/>
                </a:moveTo>
                <a:cubicBezTo>
                  <a:pt x="124968" y="83058"/>
                  <a:pt x="231648" y="0"/>
                  <a:pt x="283464" y="28956"/>
                </a:cubicBezTo>
                <a:cubicBezTo>
                  <a:pt x="335280" y="57912"/>
                  <a:pt x="376428" y="294132"/>
                  <a:pt x="329184" y="339852"/>
                </a:cubicBezTo>
                <a:cubicBezTo>
                  <a:pt x="281940" y="385572"/>
                  <a:pt x="140970" y="344424"/>
                  <a:pt x="0" y="303276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18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Other Dynamic Scenarios</a:t>
            </a:r>
            <a:endParaRPr lang="en-IN" altLang="en-US" smtClean="0"/>
          </a:p>
        </p:txBody>
      </p:sp>
      <p:sp>
        <p:nvSpPr>
          <p:cNvPr id="29699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Update to display alone i.e. no change in the controller</a:t>
            </a:r>
          </a:p>
          <a:p>
            <a:pPr eaLnBrk="1" hangingPunct="1"/>
            <a:r>
              <a:rPr lang="en-US" altLang="en-US" smtClean="0"/>
              <a:t>System exit. Sequence of deletion or destruction of objects</a:t>
            </a:r>
          </a:p>
          <a:p>
            <a:pPr eaLnBrk="1" hangingPunct="1"/>
            <a:r>
              <a:rPr lang="en-US" altLang="en-US" smtClean="0"/>
              <a:t>Scenario of update with multiple View-Controller pairs</a:t>
            </a:r>
          </a:p>
          <a:p>
            <a:pPr eaLnBrk="1" hangingPunct="1"/>
            <a:r>
              <a:rPr lang="en-US" altLang="en-US" smtClean="0"/>
              <a:t>…</a:t>
            </a:r>
            <a:endParaRPr lang="en-IN" alt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A4937D-E678-4D09-B296-0D843BB2EF44}" type="datetime1">
              <a:rPr lang="en-US" smtClean="0"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4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Implementation</a:t>
            </a:r>
            <a:endParaRPr lang="en-IN" alt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524296"/>
              </p:ext>
            </p:extLst>
          </p:nvPr>
        </p:nvGraphicFramePr>
        <p:xfrm>
          <a:off x="838201" y="1447800"/>
          <a:ext cx="7543801" cy="23622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58046"/>
                <a:gridCol w="443753"/>
                <a:gridCol w="5642002"/>
              </a:tblGrid>
              <a:tr h="500063">
                <a:tc>
                  <a:txBody>
                    <a:bodyPr/>
                    <a:lstStyle/>
                    <a:p>
                      <a:pPr algn="ctr"/>
                      <a:endParaRPr lang="en-IN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#</a:t>
                      </a:r>
                      <a:endParaRPr lang="en-IN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Steps</a:t>
                      </a:r>
                      <a:endParaRPr lang="en-IN" sz="2000" dirty="0"/>
                    </a:p>
                  </a:txBody>
                  <a:tcPr marL="91439" marR="91439"/>
                </a:tc>
              </a:tr>
              <a:tr h="414337">
                <a:tc rowSpan="5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Fundamental steps for </a:t>
                      </a:r>
                      <a:r>
                        <a:rPr lang="en-US" sz="1800" dirty="0" err="1" smtClean="0"/>
                        <a:t>realising</a:t>
                      </a:r>
                      <a:r>
                        <a:rPr lang="en-US" sz="1800" dirty="0" smtClean="0"/>
                        <a:t> a MVC</a:t>
                      </a:r>
                      <a:endParaRPr lang="en-IN" sz="18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Separate human-computer interaction from the core functionality</a:t>
                      </a:r>
                    </a:p>
                  </a:txBody>
                  <a:tcPr marL="91439" marR="91439"/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IN" sz="16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Implement the set-up of MVC setup part</a:t>
                      </a:r>
                    </a:p>
                  </a:txBody>
                  <a:tcPr marL="91439" marR="91439"/>
                </a:tc>
              </a:tr>
              <a:tr h="35052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Design and</a:t>
                      </a:r>
                      <a:r>
                        <a:rPr lang="en-US" sz="1600" baseline="0" dirty="0" smtClean="0"/>
                        <a:t> implement Model</a:t>
                      </a:r>
                      <a:endParaRPr lang="en-US" sz="1600" dirty="0" smtClean="0"/>
                    </a:p>
                  </a:txBody>
                  <a:tcPr marL="91439" marR="91439"/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Design and implement views</a:t>
                      </a:r>
                    </a:p>
                  </a:txBody>
                  <a:tcPr marL="91439" marR="91439"/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IN" sz="16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Design and implement controllers</a:t>
                      </a:r>
                    </a:p>
                  </a:txBody>
                  <a:tcPr marL="91439" marR="91439"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B7B481-A81F-44E5-BF17-3CBBD4E6E120}" type="datetime1">
              <a:rPr lang="en-US" smtClean="0"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0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7833" y="1374263"/>
            <a:ext cx="4040188" cy="639762"/>
          </a:xfrm>
        </p:spPr>
        <p:txBody>
          <a:bodyPr/>
          <a:lstStyle/>
          <a:p>
            <a:r>
              <a:rPr lang="en-US" altLang="en-US" dirty="0"/>
              <a:t>1: Separate Human-Computer Interaction</a:t>
            </a:r>
            <a:endParaRPr 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Analyze and separate the core functionality of your system and data from input and output</a:t>
            </a:r>
          </a:p>
          <a:p>
            <a:pPr eaLnBrk="1" hangingPunct="1"/>
            <a:r>
              <a:rPr lang="en-US" altLang="en-US" dirty="0" smtClean="0"/>
              <a:t>Decide on the functionality to be exposed to View(s) and controller(s)</a:t>
            </a:r>
          </a:p>
          <a:p>
            <a:pPr eaLnBrk="1" hangingPunct="1"/>
            <a:r>
              <a:rPr lang="en-US" altLang="en-US" dirty="0" smtClean="0"/>
              <a:t>Decide how many views and controllers you need</a:t>
            </a:r>
            <a:endParaRPr lang="en-IN" alt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r>
              <a:rPr lang="en-US" altLang="en-US" dirty="0" smtClean="0"/>
              <a:t>2. Set-up </a:t>
            </a:r>
            <a:r>
              <a:rPr lang="en-US" altLang="en-US" dirty="0"/>
              <a:t>MVC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Write code that calls Model initialization method</a:t>
            </a:r>
            <a:endParaRPr lang="en-US" altLang="en-US" sz="2800" dirty="0"/>
          </a:p>
          <a:p>
            <a:pPr eaLnBrk="1" hangingPunct="1"/>
            <a:r>
              <a:rPr lang="en-US" altLang="en-US" sz="2800" dirty="0" smtClean="0"/>
              <a:t>Write code to call view creation</a:t>
            </a:r>
            <a:endParaRPr lang="en-US" altLang="en-US" sz="2400" dirty="0"/>
          </a:p>
          <a:p>
            <a:pPr eaLnBrk="1" hangingPunct="1"/>
            <a:r>
              <a:rPr lang="en-US" altLang="en-US" sz="2800" dirty="0" smtClean="0"/>
              <a:t>Write the Start </a:t>
            </a:r>
            <a:r>
              <a:rPr lang="en-US" altLang="en-US" sz="2800" dirty="0"/>
              <a:t>the event processing mechanism</a:t>
            </a:r>
            <a:endParaRPr lang="en-US" dirty="0"/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dirty="0" smtClean="0"/>
              <a:t>Initial Part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E8FE30-1A37-47D8-AF52-4C17124E4AE0}" type="datetime1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314A3-D523-4C7A-9CDF-5B6E2E9490D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1747" grpId="0" build="p"/>
      <p:bldP spid="3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3: Design the Model</a:t>
            </a:r>
            <a:endParaRPr lang="en-IN" altLang="en-US" dirty="0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E</a:t>
            </a:r>
            <a:r>
              <a:rPr lang="en-US" altLang="en-US" sz="2800" dirty="0" smtClean="0"/>
              <a:t>ncapsulate </a:t>
            </a:r>
            <a:r>
              <a:rPr lang="en-US" altLang="en-US" sz="2800" dirty="0"/>
              <a:t>the data and </a:t>
            </a:r>
            <a:r>
              <a:rPr lang="en-US" altLang="en-US" sz="2800" dirty="0" smtClean="0"/>
              <a:t>functionality to access and modify data</a:t>
            </a:r>
          </a:p>
          <a:p>
            <a:pPr lvl="1" eaLnBrk="1" hangingPunct="1"/>
            <a:r>
              <a:rPr lang="en-US" altLang="en-US" sz="2400" dirty="0" smtClean="0"/>
              <a:t>Bridge to the core business logic of the system</a:t>
            </a:r>
            <a:endParaRPr lang="en-US" altLang="en-US" sz="2400" dirty="0"/>
          </a:p>
          <a:p>
            <a:pPr eaLnBrk="1" hangingPunct="1"/>
            <a:r>
              <a:rPr lang="en-US" altLang="en-US" sz="2800" dirty="0" smtClean="0"/>
              <a:t>Publish-Subscribe design </a:t>
            </a:r>
            <a:r>
              <a:rPr lang="en-US" altLang="en-US" sz="2800" dirty="0" smtClean="0"/>
              <a:t>pattern</a:t>
            </a:r>
            <a:endParaRPr lang="en-US" altLang="en-US" sz="2800" dirty="0" smtClean="0"/>
          </a:p>
          <a:p>
            <a:pPr lvl="1" eaLnBrk="1" hangingPunct="1"/>
            <a:r>
              <a:rPr lang="en-US" altLang="en-US" sz="2400" dirty="0" smtClean="0"/>
              <a:t>Implement a registry that holds references of observers (Views and Controllers)</a:t>
            </a:r>
          </a:p>
          <a:p>
            <a:pPr lvl="1" eaLnBrk="1" hangingPunct="1"/>
            <a:r>
              <a:rPr lang="en-US" altLang="en-US" sz="2400" dirty="0" smtClean="0"/>
              <a:t>Provide APIs for an observer to subscribe and unsubscribe</a:t>
            </a:r>
          </a:p>
          <a:p>
            <a:pPr lvl="1" eaLnBrk="1" hangingPunct="1"/>
            <a:r>
              <a:rPr lang="en-US" altLang="en-US" sz="2400" dirty="0" smtClean="0"/>
              <a:t>Implement notify() which will be called every time the (other) parts of the system change the model’s state (and data)</a:t>
            </a:r>
          </a:p>
          <a:p>
            <a:pPr lvl="2" eaLnBrk="1" hangingPunct="1"/>
            <a:r>
              <a:rPr lang="en-US" altLang="en-US" sz="2000" dirty="0" smtClean="0"/>
              <a:t>In turn calls update() of each observer (a view or a controller)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51AA15-4329-4350-B0FB-BB9311B07E2A}" type="datetime1">
              <a:rPr lang="en-US" smtClean="0"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1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j6J5YpVpUWcXirqsVer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LF0WJW5EyJOICodr4e_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AqiBjI2F0qmvARk_Plqv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8473</TotalTime>
  <Words>1943</Words>
  <Application>Microsoft Office PowerPoint</Application>
  <PresentationFormat>On-screen Show (4:3)</PresentationFormat>
  <Paragraphs>405</Paragraphs>
  <Slides>35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think-cell Slide</vt:lpstr>
      <vt:lpstr>SS ZG653: Software Architecture Lecture 12: Interactive and Adaptable Systems</vt:lpstr>
      <vt:lpstr>Model View Controller Pattern</vt:lpstr>
      <vt:lpstr>Model-View-Controller</vt:lpstr>
      <vt:lpstr>MVC Dynamics- User Event</vt:lpstr>
      <vt:lpstr>MVC Initialization</vt:lpstr>
      <vt:lpstr>Other Dynamic Scenarios</vt:lpstr>
      <vt:lpstr>Implementation</vt:lpstr>
      <vt:lpstr>Initial Part</vt:lpstr>
      <vt:lpstr>3: Design the Model</vt:lpstr>
      <vt:lpstr>4: Design and Implement Views</vt:lpstr>
      <vt:lpstr>5: Design and Implement Controllers</vt:lpstr>
      <vt:lpstr>Variants</vt:lpstr>
      <vt:lpstr>Benefits</vt:lpstr>
      <vt:lpstr>Liabilities</vt:lpstr>
      <vt:lpstr>microkernel</vt:lpstr>
      <vt:lpstr>Microkernel – 3 part schema</vt:lpstr>
      <vt:lpstr>Microkernel</vt:lpstr>
      <vt:lpstr>Microkernel</vt:lpstr>
      <vt:lpstr>Participating Components</vt:lpstr>
      <vt:lpstr>Microkernel</vt:lpstr>
      <vt:lpstr>Server</vt:lpstr>
      <vt:lpstr>Client</vt:lpstr>
      <vt:lpstr>Client Request</vt:lpstr>
      <vt:lpstr>External Server Request</vt:lpstr>
      <vt:lpstr>Implementation</vt:lpstr>
      <vt:lpstr>Client Requirement</vt:lpstr>
      <vt:lpstr>Category of Core Services</vt:lpstr>
      <vt:lpstr>Core Service Design</vt:lpstr>
      <vt:lpstr>Microkernel</vt:lpstr>
      <vt:lpstr>Resource Management</vt:lpstr>
      <vt:lpstr>Client Access</vt:lpstr>
      <vt:lpstr>Variants</vt:lpstr>
      <vt:lpstr>Relationship with Other Patterns</vt:lpstr>
      <vt:lpstr>Pros and Cons</vt:lpstr>
      <vt:lpstr>Known Uses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Name: ERP Progress Update</dc:title>
  <dc:creator>sachin.arya;Santonu Sarkar</dc:creator>
  <cp:lastModifiedBy>Santonu Sarkar</cp:lastModifiedBy>
  <cp:revision>1130</cp:revision>
  <dcterms:created xsi:type="dcterms:W3CDTF">2012-07-04T06:43:36Z</dcterms:created>
  <dcterms:modified xsi:type="dcterms:W3CDTF">2015-03-03T11:58:12Z</dcterms:modified>
</cp:coreProperties>
</file>