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44" r:id="rId2"/>
    <p:sldId id="356" r:id="rId3"/>
    <p:sldId id="357" r:id="rId4"/>
    <p:sldId id="360" r:id="rId5"/>
    <p:sldId id="361" r:id="rId6"/>
    <p:sldId id="358" r:id="rId7"/>
    <p:sldId id="386" r:id="rId8"/>
    <p:sldId id="387" r:id="rId9"/>
    <p:sldId id="359" r:id="rId10"/>
    <p:sldId id="363" r:id="rId11"/>
    <p:sldId id="362" r:id="rId12"/>
    <p:sldId id="388" r:id="rId13"/>
    <p:sldId id="385" r:id="rId14"/>
    <p:sldId id="350" r:id="rId15"/>
    <p:sldId id="365" r:id="rId16"/>
    <p:sldId id="364" r:id="rId17"/>
    <p:sldId id="375" r:id="rId18"/>
    <p:sldId id="376" r:id="rId19"/>
    <p:sldId id="377" r:id="rId20"/>
    <p:sldId id="370" r:id="rId21"/>
    <p:sldId id="378" r:id="rId22"/>
    <p:sldId id="379" r:id="rId23"/>
    <p:sldId id="380" r:id="rId24"/>
    <p:sldId id="366" r:id="rId25"/>
    <p:sldId id="381" r:id="rId26"/>
    <p:sldId id="382" r:id="rId27"/>
    <p:sldId id="383" r:id="rId28"/>
    <p:sldId id="38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7" autoAdjust="0"/>
    <p:restoredTop sz="93048" autoAdjust="0"/>
  </p:normalViewPr>
  <p:slideViewPr>
    <p:cSldViewPr>
      <p:cViewPr>
        <p:scale>
          <a:sx n="80" d="100"/>
          <a:sy n="80" d="100"/>
        </p:scale>
        <p:origin x="-2233" y="-43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21BF7A-F4C0-4BE5-9CA6-90349A756B16}" type="datetimeFigureOut">
              <a:rPr lang="en-US"/>
              <a:pPr>
                <a:defRPr/>
              </a:pPr>
              <a:t>3/17/2015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96D13BD-4742-4A2D-88DE-6ACD5EA17108}" type="slidenum">
              <a:rPr lang="en-US"/>
              <a:pPr>
                <a:defRPr/>
              </a:pPr>
              <a:t>‹#›</a:t>
            </a:fld>
            <a:endParaRPr lang="en-US"/>
          </a:p>
        </p:txBody>
      </p:sp>
    </p:spTree>
    <p:extLst>
      <p:ext uri="{BB962C8B-B14F-4D97-AF65-F5344CB8AC3E}">
        <p14:creationId xmlns:p14="http://schemas.microsoft.com/office/powerpoint/2010/main" val="468550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6A9747-0BED-4693-9C1F-FF931999E1A8}" type="slidenum">
              <a:rPr lang="en-US" smtClean="0">
                <a:latin typeface="Arial" charset="0"/>
              </a:rPr>
              <a:pPr fontAlgn="base">
                <a:spcBef>
                  <a:spcPct val="0"/>
                </a:spcBef>
                <a:spcAft>
                  <a:spcPct val="0"/>
                </a:spcAft>
              </a:pPr>
              <a:t>1</a:t>
            </a:fld>
            <a:endParaRPr lang="en-US" smtClean="0">
              <a:latin typeface="Arial" charset="0"/>
            </a:endParaRPr>
          </a:p>
        </p:txBody>
      </p:sp>
      <p:sp>
        <p:nvSpPr>
          <p:cNvPr id="8195" name="Rectangle 9"/>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10"/>
          <p:cNvSpPr>
            <a:spLocks noGrp="1" noChangeArrowheads="1"/>
          </p:cNvSpPr>
          <p:nvPr>
            <p:ph type="body" idx="1"/>
          </p:nvPr>
        </p:nvSpPr>
        <p:spPr bwMode="auto">
          <a:xfrm>
            <a:off x="555625" y="4913313"/>
            <a:ext cx="5843588" cy="225425"/>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6A9747-0BED-4693-9C1F-FF931999E1A8}" type="slidenum">
              <a:rPr lang="en-US" smtClean="0">
                <a:latin typeface="Arial" charset="0"/>
              </a:rPr>
              <a:pPr fontAlgn="base">
                <a:spcBef>
                  <a:spcPct val="0"/>
                </a:spcBef>
                <a:spcAft>
                  <a:spcPct val="0"/>
                </a:spcAft>
              </a:pPr>
              <a:t>13</a:t>
            </a:fld>
            <a:endParaRPr lang="en-US" smtClean="0">
              <a:latin typeface="Arial" charset="0"/>
            </a:endParaRPr>
          </a:p>
        </p:txBody>
      </p:sp>
      <p:sp>
        <p:nvSpPr>
          <p:cNvPr id="8195" name="Rectangle 9"/>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10"/>
          <p:cNvSpPr>
            <a:spLocks noGrp="1" noChangeArrowheads="1"/>
          </p:cNvSpPr>
          <p:nvPr>
            <p:ph type="body" idx="1"/>
          </p:nvPr>
        </p:nvSpPr>
        <p:spPr bwMode="auto">
          <a:xfrm>
            <a:off x="555625" y="4913313"/>
            <a:ext cx="5843588" cy="225425"/>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slideMaster" Target="../slideMasters/slideMaster1.xml"/><Relationship Id="rId11" Type="http://schemas.openxmlformats.org/officeDocument/2006/relationships/image" Target="../media/image5.png"/><Relationship Id="rId5" Type="http://schemas.openxmlformats.org/officeDocument/2006/relationships/tags" Target="../tags/tag4.xml"/><Relationship Id="rId10" Type="http://schemas.openxmlformats.org/officeDocument/2006/relationships/image" Target="../media/image4.emf"/><Relationship Id="rId4" Type="http://schemas.openxmlformats.org/officeDocument/2006/relationships/tags" Target="../tags/tag3.xml"/><Relationship Id="rId9"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88D3CF9-711E-46EA-AC72-D0056EE1B529}" type="datetime1">
              <a:rPr lang="en-US" smtClean="0"/>
              <a:t>3/17/2015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C8258B-7833-4A72-9B7C-65F74D8B82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E37866E-90D5-4ECE-B703-6D27676907AC}" type="datetime1">
              <a:rPr lang="en-US" smtClean="0"/>
              <a:t>3/17/2015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8B2C5CF-B68F-4558-8DFD-8562AE0018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2721DAB-63CF-497F-B122-1BEBAC9A3F1C}" type="datetime1">
              <a:rPr lang="en-US" smtClean="0"/>
              <a:t>3/17/2015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C33111B-94F2-4EC4-BB5A-B60C70B5E95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aphicFrame>
        <p:nvGraphicFramePr>
          <p:cNvPr id="4" name="Object 1"/>
          <p:cNvGraphicFramePr>
            <a:graphicFrameLocks noChangeAspect="1"/>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23301" name="think-cell Slide" r:id="rId7" imgW="360" imgH="360" progId="">
                  <p:embed/>
                </p:oleObj>
              </mc:Choice>
              <mc:Fallback>
                <p:oleObj name="think-cell Slide" r:id="rId7" imgW="360" imgH="360" progId="">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Server\D\jyoti\FI023_BITS_v1\styleguide img\IMG_5627_b.jpg"/>
          <p:cNvPicPr>
            <a:picLocks noChangeAspect="1" noChangeArrowheads="1"/>
          </p:cNvPicPr>
          <p:nvPr userDrawn="1">
            <p:custDataLst>
              <p:tags r:id="rId3"/>
            </p:custDataLst>
          </p:nvPr>
        </p:nvPicPr>
        <p:blipFill>
          <a:blip r:embed="rId9" cstate="print"/>
          <a:srcRect r="5666" b="5637"/>
          <a:stretch>
            <a:fillRect/>
          </a:stretch>
        </p:blipFill>
        <p:spPr bwMode="auto">
          <a:xfrm>
            <a:off x="0" y="0"/>
            <a:ext cx="9144000" cy="6859588"/>
          </a:xfrm>
          <a:prstGeom prst="rect">
            <a:avLst/>
          </a:prstGeom>
          <a:noFill/>
          <a:ln w="9525">
            <a:noFill/>
            <a:miter lim="800000"/>
            <a:headEnd/>
            <a:tailEnd/>
          </a:ln>
        </p:spPr>
      </p:pic>
      <p:grpSp>
        <p:nvGrpSpPr>
          <p:cNvPr id="6" name="Title Elements"/>
          <p:cNvGrpSpPr>
            <a:grpSpLocks/>
          </p:cNvGrpSpPr>
          <p:nvPr>
            <p:custDataLst>
              <p:tags r:id="rId4"/>
            </p:custDataLst>
          </p:nvPr>
        </p:nvGrpSpPr>
        <p:grpSpPr bwMode="auto">
          <a:xfrm>
            <a:off x="0" y="0"/>
            <a:ext cx="9140825" cy="6859588"/>
            <a:chOff x="0" y="0"/>
            <a:chExt cx="5643" cy="4235"/>
          </a:xfrm>
        </p:grpSpPr>
        <p:sp>
          <p:nvSpPr>
            <p:cNvPr id="7" name="TitleBottomPlaceholder" hidden="1"/>
            <p:cNvSpPr>
              <a:spLocks noChangeArrowheads="1"/>
            </p:cNvSpPr>
            <p:nvPr/>
          </p:nvSpPr>
          <p:spPr bwMode="auto">
            <a:xfrm>
              <a:off x="0" y="1410"/>
              <a:ext cx="1382" cy="2825"/>
            </a:xfrm>
            <a:prstGeom prst="rect">
              <a:avLst/>
            </a:prstGeom>
            <a:solidFill>
              <a:srgbClr val="0065CC"/>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8" name="TitleTopPlaceholder" hidden="1"/>
            <p:cNvSpPr>
              <a:spLocks noChangeArrowheads="1"/>
            </p:cNvSpPr>
            <p:nvPr/>
          </p:nvSpPr>
          <p:spPr bwMode="auto">
            <a:xfrm>
              <a:off x="0" y="0"/>
              <a:ext cx="1382" cy="1410"/>
            </a:xfrm>
            <a:prstGeom prst="rect">
              <a:avLst/>
            </a:prstGeom>
            <a:solidFill>
              <a:srgbClr val="91AFFF"/>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9"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p:spPr>
          <p:txBody>
            <a:bodyPr wrap="none" anchor="ctr"/>
            <a:lstStyle/>
            <a:p>
              <a:pPr fontAlgn="auto">
                <a:spcBef>
                  <a:spcPts val="0"/>
                </a:spcBef>
                <a:spcAft>
                  <a:spcPts val="0"/>
                </a:spcAft>
                <a:defRPr/>
              </a:pPr>
              <a:endParaRPr lang="en-US" dirty="0">
                <a:latin typeface="+mn-lt"/>
              </a:endParaRPr>
            </a:p>
          </p:txBody>
        </p:sp>
      </p:grpSp>
      <p:pic>
        <p:nvPicPr>
          <p:cNvPr id="10" name="TitleBottomBarBW" hidden="1"/>
          <p:cNvPicPr>
            <a:picLocks noChangeAspect="1" noChangeArrowheads="1"/>
          </p:cNvPicPr>
          <p:nvPr>
            <p:custDataLst>
              <p:tags r:id="rId5"/>
            </p:custDataLst>
          </p:nvPr>
        </p:nvPicPr>
        <p:blipFill>
          <a:blip r:embed="rId10" cstate="print"/>
          <a:srcRect/>
          <a:stretch>
            <a:fillRect/>
          </a:stretch>
        </p:blipFill>
        <p:spPr bwMode="auto">
          <a:xfrm>
            <a:off x="7319963" y="6573838"/>
            <a:ext cx="1670050" cy="196850"/>
          </a:xfrm>
          <a:prstGeom prst="rect">
            <a:avLst/>
          </a:prstGeom>
          <a:noFill/>
          <a:ln w="9525">
            <a:noFill/>
            <a:miter lim="800000"/>
            <a:headEnd/>
            <a:tailEnd/>
          </a:ln>
        </p:spPr>
      </p:pic>
      <p:sp>
        <p:nvSpPr>
          <p:cNvPr id="11" name="Rectangle 30"/>
          <p:cNvSpPr/>
          <p:nvPr userDrawn="1"/>
        </p:nvSpPr>
        <p:spPr>
          <a:xfrm>
            <a:off x="0" y="3440113"/>
            <a:ext cx="8863013" cy="2798762"/>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12" name="Rectangle 31"/>
          <p:cNvSpPr/>
          <p:nvPr userDrawn="1"/>
        </p:nvSpPr>
        <p:spPr>
          <a:xfrm>
            <a:off x="2954338" y="6238875"/>
            <a:ext cx="2954337" cy="7778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3" name="Rectangle 32"/>
          <p:cNvSpPr/>
          <p:nvPr userDrawn="1"/>
        </p:nvSpPr>
        <p:spPr>
          <a:xfrm>
            <a:off x="0" y="6238875"/>
            <a:ext cx="2954338" cy="7778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4" name="Rectangle 33"/>
          <p:cNvSpPr/>
          <p:nvPr userDrawn="1"/>
        </p:nvSpPr>
        <p:spPr>
          <a:xfrm>
            <a:off x="5908675" y="6238875"/>
            <a:ext cx="2954338" cy="7778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pic>
        <p:nvPicPr>
          <p:cNvPr id="15" name="Picture 34" descr="BITS_university_logo_whitevert.png"/>
          <p:cNvPicPr>
            <a:picLocks noChangeAspect="1"/>
          </p:cNvPicPr>
          <p:nvPr userDrawn="1"/>
        </p:nvPicPr>
        <p:blipFill>
          <a:blip r:embed="rId11" cstate="print"/>
          <a:srcRect t="2" b="28592"/>
          <a:stretch>
            <a:fillRect/>
          </a:stretch>
        </p:blipFill>
        <p:spPr bwMode="auto">
          <a:xfrm>
            <a:off x="77788" y="3440113"/>
            <a:ext cx="2098675" cy="2020887"/>
          </a:xfrm>
          <a:prstGeom prst="rect">
            <a:avLst/>
          </a:prstGeom>
          <a:noFill/>
          <a:ln w="9525">
            <a:noFill/>
            <a:miter lim="800000"/>
            <a:headEnd/>
            <a:tailEnd/>
          </a:ln>
        </p:spPr>
      </p:pic>
      <p:grpSp>
        <p:nvGrpSpPr>
          <p:cNvPr id="16" name="Group 35"/>
          <p:cNvGrpSpPr>
            <a:grpSpLocks/>
          </p:cNvGrpSpPr>
          <p:nvPr userDrawn="1"/>
        </p:nvGrpSpPr>
        <p:grpSpPr bwMode="auto">
          <a:xfrm>
            <a:off x="-77788" y="5384800"/>
            <a:ext cx="2254251" cy="698500"/>
            <a:chOff x="76200" y="2209800"/>
            <a:chExt cx="2209800" cy="685800"/>
          </a:xfrm>
        </p:grpSpPr>
        <p:sp>
          <p:nvSpPr>
            <p:cNvPr id="17" name="TextBox 36"/>
            <p:cNvSpPr txBox="1"/>
            <p:nvPr userDrawn="1"/>
          </p:nvSpPr>
          <p:spPr>
            <a:xfrm>
              <a:off x="76200" y="2209800"/>
              <a:ext cx="2209800" cy="553316"/>
            </a:xfrm>
            <a:prstGeom prst="rect">
              <a:avLst/>
            </a:prstGeom>
            <a:noFill/>
          </p:spPr>
          <p:txBody>
            <a:bodyPr>
              <a:spAutoFit/>
            </a:bodyPr>
            <a:lstStyle/>
            <a:p>
              <a:pPr algn="ctr" fontAlgn="auto">
                <a:spcBef>
                  <a:spcPts val="0"/>
                </a:spcBef>
                <a:spcAft>
                  <a:spcPts val="0"/>
                </a:spcAft>
                <a:defRPr/>
              </a:pPr>
              <a:r>
                <a:rPr lang="en-US" sz="3000" b="1" spc="-153" dirty="0">
                  <a:solidFill>
                    <a:schemeClr val="bg1"/>
                  </a:solidFill>
                  <a:latin typeface="Arial"/>
                  <a:cs typeface="Arial"/>
                </a:rPr>
                <a:t>BITS</a:t>
              </a:r>
              <a:r>
                <a:rPr lang="en-US" sz="3000" spc="-153" dirty="0">
                  <a:solidFill>
                    <a:schemeClr val="bg1"/>
                  </a:solidFill>
                  <a:latin typeface="Arial"/>
                  <a:cs typeface="Arial"/>
                </a:rPr>
                <a:t> Pilani</a:t>
              </a:r>
            </a:p>
          </p:txBody>
        </p:sp>
        <p:sp>
          <p:nvSpPr>
            <p:cNvPr id="18" name="TextBox 37"/>
            <p:cNvSpPr txBox="1"/>
            <p:nvPr userDrawn="1"/>
          </p:nvSpPr>
          <p:spPr>
            <a:xfrm>
              <a:off x="228708" y="2664922"/>
              <a:ext cx="1904785" cy="230678"/>
            </a:xfrm>
            <a:prstGeom prst="rect">
              <a:avLst/>
            </a:prstGeom>
            <a:noFill/>
          </p:spPr>
          <p:txBody>
            <a:bodyPr>
              <a:spAutoFit/>
            </a:bodyPr>
            <a:lstStyle/>
            <a:p>
              <a:pPr algn="ctr" fontAlgn="auto">
                <a:spcBef>
                  <a:spcPts val="0"/>
                </a:spcBef>
                <a:spcAft>
                  <a:spcPts val="0"/>
                </a:spcAft>
                <a:defRPr/>
              </a:pPr>
              <a:r>
                <a:rPr lang="en-US" sz="900" spc="-153" dirty="0">
                  <a:solidFill>
                    <a:srgbClr val="FFFFFF"/>
                  </a:solidFill>
                  <a:latin typeface="Arial"/>
                  <a:cs typeface="Arial"/>
                </a:rPr>
                <a:t>Pilani | Dubai | Goa | Hyderabad</a:t>
              </a:r>
            </a:p>
          </p:txBody>
        </p:sp>
      </p:grpSp>
      <p:sp>
        <p:nvSpPr>
          <p:cNvPr id="41" name="Rectangle 1026"/>
          <p:cNvSpPr>
            <a:spLocks noGrp="1" noChangeArrowheads="1"/>
          </p:cNvSpPr>
          <p:nvPr>
            <p:ph type="ctrTitle"/>
          </p:nvPr>
        </p:nvSpPr>
        <p:spPr>
          <a:xfrm>
            <a:off x="2565827" y="3683300"/>
            <a:ext cx="6199129" cy="1567913"/>
          </a:xfrm>
          <a:prstGeom prst="rect">
            <a:avLst/>
          </a:prstGeom>
        </p:spPr>
        <p:txBody>
          <a:bodyPr/>
          <a:lstStyle>
            <a:lvl1pPr>
              <a:defRPr sz="4500" b="1"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title style</a:t>
            </a:r>
          </a:p>
        </p:txBody>
      </p:sp>
      <p:sp>
        <p:nvSpPr>
          <p:cNvPr id="42" name="Rectangle 1027"/>
          <p:cNvSpPr>
            <a:spLocks noGrp="1" noChangeArrowheads="1"/>
          </p:cNvSpPr>
          <p:nvPr>
            <p:ph type="subTitle" idx="1"/>
          </p:nvPr>
        </p:nvSpPr>
        <p:spPr>
          <a:xfrm>
            <a:off x="2565827" y="5431835"/>
            <a:ext cx="6199129" cy="369332"/>
          </a:xfrm>
        </p:spPr>
        <p:txBody>
          <a:bodyPr>
            <a:spAutoFit/>
          </a:bodyPr>
          <a:lstStyle>
            <a:lvl1pPr algn="r">
              <a:defRPr sz="1800"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101600"/>
            <a:ext cx="7543800" cy="9159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196975"/>
            <a:ext cx="4189413"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5663" y="1196975"/>
            <a:ext cx="41910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209800" y="6524625"/>
            <a:ext cx="4343400" cy="339725"/>
          </a:xfrm>
        </p:spPr>
        <p:txBody>
          <a:bodyPr/>
          <a:lstStyle>
            <a:lvl1pPr>
              <a:defRPr/>
            </a:lvl1pPr>
          </a:lstStyle>
          <a:p>
            <a:r>
              <a:rPr lang="en-US" altLang="en-US" dirty="0" smtClean="0"/>
              <a:t>SS ZG653 Second Semester 2014-15</a:t>
            </a:r>
            <a:endParaRPr lang="en-US" altLang="en-US" dirty="0"/>
          </a:p>
        </p:txBody>
      </p:sp>
      <p:sp>
        <p:nvSpPr>
          <p:cNvPr id="6" name="Slide Number Placeholder 5"/>
          <p:cNvSpPr>
            <a:spLocks noGrp="1"/>
          </p:cNvSpPr>
          <p:nvPr>
            <p:ph type="sldNum" sz="quarter" idx="11"/>
          </p:nvPr>
        </p:nvSpPr>
        <p:spPr>
          <a:xfrm>
            <a:off x="6629400" y="6669088"/>
            <a:ext cx="1146175" cy="193675"/>
          </a:xfrm>
        </p:spPr>
        <p:txBody>
          <a:bodyPr/>
          <a:lstStyle>
            <a:lvl1pPr>
              <a:defRPr/>
            </a:lvl1pPr>
          </a:lstStyle>
          <a:p>
            <a:fld id="{9CFDB6F3-717B-4EFA-AE68-39ABADDA5018}" type="slidenum">
              <a:rPr lang="en-US" altLang="en-US"/>
              <a:pPr/>
              <a:t>‹#›</a:t>
            </a:fld>
            <a:endParaRPr lang="en-US" altLang="en-US"/>
          </a:p>
        </p:txBody>
      </p:sp>
    </p:spTree>
    <p:extLst>
      <p:ext uri="{BB962C8B-B14F-4D97-AF65-F5344CB8AC3E}">
        <p14:creationId xmlns:p14="http://schemas.microsoft.com/office/powerpoint/2010/main" val="152781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9400"/>
            <a:ext cx="8229600" cy="9398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04800" y="1371600"/>
            <a:ext cx="83820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04800" y="6492875"/>
            <a:ext cx="2133600" cy="365125"/>
          </a:xfrm>
        </p:spPr>
        <p:txBody>
          <a:bodyPr/>
          <a:lstStyle>
            <a:lvl1pPr>
              <a:defRPr/>
            </a:lvl1pPr>
          </a:lstStyle>
          <a:p>
            <a:pPr>
              <a:defRPr/>
            </a:pPr>
            <a:fld id="{091CDA54-48AC-46EC-91E7-E04679EFCB57}" type="datetime1">
              <a:rPr lang="en-US" smtClean="0"/>
              <a:t>3/17/2015</a:t>
            </a:fld>
            <a:endParaRPr lang="en-US"/>
          </a:p>
        </p:txBody>
      </p:sp>
      <p:sp>
        <p:nvSpPr>
          <p:cNvPr id="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a:xfrm>
            <a:off x="6629400" y="6492875"/>
            <a:ext cx="2133600" cy="365125"/>
          </a:xfrm>
        </p:spPr>
        <p:txBody>
          <a:bodyPr/>
          <a:lstStyle>
            <a:lvl1pPr>
              <a:defRPr/>
            </a:lvl1pPr>
          </a:lstStyle>
          <a:p>
            <a:pPr>
              <a:defRPr/>
            </a:pPr>
            <a:fld id="{D3B5EA1C-A7DB-4043-A966-3C322641058E}" type="slidenum">
              <a:rPr lang="en-US"/>
              <a:pPr>
                <a:defRPr/>
              </a:pPr>
              <a:t>‹#›</a:t>
            </a:fld>
            <a:endParaRPr lang="en-US"/>
          </a:p>
        </p:txBody>
      </p:sp>
      <p:grpSp>
        <p:nvGrpSpPr>
          <p:cNvPr id="15" name="Group 14"/>
          <p:cNvGrpSpPr/>
          <p:nvPr userDrawn="1"/>
        </p:nvGrpSpPr>
        <p:grpSpPr>
          <a:xfrm>
            <a:off x="865187" y="1219200"/>
            <a:ext cx="7059613" cy="47625"/>
            <a:chOff x="304800" y="1387475"/>
            <a:chExt cx="7059613" cy="47625"/>
          </a:xfrm>
        </p:grpSpPr>
        <p:sp>
          <p:nvSpPr>
            <p:cNvPr id="7" name="Rectangle 6"/>
            <p:cNvSpPr/>
            <p:nvPr userDrawn="1"/>
          </p:nvSpPr>
          <p:spPr>
            <a:xfrm>
              <a:off x="2851150" y="1387475"/>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129213" y="1387475"/>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387475"/>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grpSp>
        <p:nvGrpSpPr>
          <p:cNvPr id="11" name="Group 10"/>
          <p:cNvGrpSpPr/>
          <p:nvPr userDrawn="1"/>
        </p:nvGrpSpPr>
        <p:grpSpPr>
          <a:xfrm>
            <a:off x="1066800" y="6477000"/>
            <a:ext cx="7086599" cy="53975"/>
            <a:chOff x="2084388" y="6550025"/>
            <a:chExt cx="7086599" cy="53975"/>
          </a:xfrm>
        </p:grpSpPr>
        <p:sp>
          <p:nvSpPr>
            <p:cNvPr id="12" name="Rectangle 11"/>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5CEC714-6D72-49ED-BDFB-52D3340C6EF4}" type="datetime1">
              <a:rPr lang="en-US" smtClean="0"/>
              <a:t>3/17/2015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SS ZG653 Second Semester 2014-15</a:t>
            </a:r>
          </a:p>
        </p:txBody>
      </p:sp>
      <p:sp>
        <p:nvSpPr>
          <p:cNvPr id="6" name="Slide Number Placeholder 5"/>
          <p:cNvSpPr>
            <a:spLocks noGrp="1"/>
          </p:cNvSpPr>
          <p:nvPr>
            <p:ph type="sldNum" sz="quarter" idx="12"/>
          </p:nvPr>
        </p:nvSpPr>
        <p:spPr/>
        <p:txBody>
          <a:bodyPr/>
          <a:lstStyle>
            <a:lvl1pPr>
              <a:defRPr/>
            </a:lvl1pPr>
          </a:lstStyle>
          <a:p>
            <a:pPr>
              <a:defRPr/>
            </a:pPr>
            <a:fld id="{4D094BB5-FA31-4C4A-832D-C4069DAEFC65}" type="slidenum">
              <a:rPr lang="en-US"/>
              <a:pPr>
                <a:defRPr/>
              </a:pPr>
              <a:t>‹#›</a:t>
            </a:fld>
            <a:endParaRPr lang="en-US"/>
          </a:p>
        </p:txBody>
      </p:sp>
      <p:grpSp>
        <p:nvGrpSpPr>
          <p:cNvPr id="7" name="Group 6"/>
          <p:cNvGrpSpPr/>
          <p:nvPr userDrawn="1"/>
        </p:nvGrpSpPr>
        <p:grpSpPr>
          <a:xfrm>
            <a:off x="990600" y="6248400"/>
            <a:ext cx="7086599" cy="53975"/>
            <a:chOff x="2084388" y="6550025"/>
            <a:chExt cx="7086599" cy="53975"/>
          </a:xfrm>
        </p:grpSpPr>
        <p:sp>
          <p:nvSpPr>
            <p:cNvPr id="8" name="Rectangle 7"/>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p:spPr>
        <p:txBody>
          <a:bodyPr/>
          <a:lstStyle>
            <a:lvl1pPr>
              <a:defRPr/>
            </a:lvl1pPr>
          </a:lstStyle>
          <a:p>
            <a:pPr>
              <a:defRPr/>
            </a:pPr>
            <a:fld id="{481B7A04-C85D-4A2C-8CB8-93A63A21DC75}" type="datetime1">
              <a:rPr lang="en-US" smtClean="0"/>
              <a:t>3/17/2015</a:t>
            </a:fld>
            <a:endParaRPr lang="en-US"/>
          </a:p>
        </p:txBody>
      </p:sp>
      <p:sp>
        <p:nvSpPr>
          <p:cNvPr id="6"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smtClean="0"/>
              <a:t>SS ZG653 Second Semester 2014-15</a:t>
            </a:r>
            <a:endParaRPr lang="en-US" dirty="0"/>
          </a:p>
        </p:txBody>
      </p:sp>
      <p:sp>
        <p:nvSpPr>
          <p:cNvPr id="7" name="Slide Number Placeholder 5"/>
          <p:cNvSpPr>
            <a:spLocks noGrp="1"/>
          </p:cNvSpPr>
          <p:nvPr>
            <p:ph type="sldNum" sz="quarter" idx="12"/>
          </p:nvPr>
        </p:nvSpPr>
        <p:spPr>
          <a:xfrm>
            <a:off x="6553200" y="6492875"/>
            <a:ext cx="2133600" cy="365125"/>
          </a:xfrm>
        </p:spPr>
        <p:txBody>
          <a:bodyPr/>
          <a:lstStyle>
            <a:lvl1pPr>
              <a:defRPr/>
            </a:lvl1pPr>
          </a:lstStyle>
          <a:p>
            <a:pPr>
              <a:defRPr/>
            </a:pPr>
            <a:fld id="{50D719E3-4EA4-4EB4-A6A2-0A7E31A94560}" type="slidenum">
              <a:rPr lang="en-US"/>
              <a:pPr>
                <a:defRPr/>
              </a:pPr>
              <a:t>‹#›</a:t>
            </a:fld>
            <a:endParaRPr lang="en-US"/>
          </a:p>
        </p:txBody>
      </p:sp>
      <p:pic>
        <p:nvPicPr>
          <p:cNvPr id="8"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9" name="Title 1"/>
          <p:cNvSpPr>
            <a:spLocks noGrp="1"/>
          </p:cNvSpPr>
          <p:nvPr>
            <p:ph type="title"/>
          </p:nvPr>
        </p:nvSpPr>
        <p:spPr>
          <a:xfrm>
            <a:off x="304800" y="152400"/>
            <a:ext cx="8229600" cy="914400"/>
          </a:xfrm>
        </p:spPr>
        <p:txBody>
          <a:bodyPr/>
          <a:lstStyle/>
          <a:p>
            <a:r>
              <a:rPr lang="en-US" smtClean="0"/>
              <a:t>Click to edit Master title style</a:t>
            </a:r>
            <a:endParaRPr lang="en-US"/>
          </a:p>
        </p:txBody>
      </p:sp>
      <p:grpSp>
        <p:nvGrpSpPr>
          <p:cNvPr id="17" name="Group 16"/>
          <p:cNvGrpSpPr/>
          <p:nvPr userDrawn="1"/>
        </p:nvGrpSpPr>
        <p:grpSpPr>
          <a:xfrm>
            <a:off x="865187" y="1066800"/>
            <a:ext cx="7059613" cy="47625"/>
            <a:chOff x="304800" y="1219200"/>
            <a:chExt cx="7059613" cy="47625"/>
          </a:xfrm>
        </p:grpSpPr>
        <p:sp>
          <p:nvSpPr>
            <p:cNvPr id="10" name="Rectangle 9"/>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userDrawn="1"/>
        </p:nvGrpSpPr>
        <p:grpSpPr>
          <a:xfrm>
            <a:off x="1066800" y="6477000"/>
            <a:ext cx="7086599" cy="53975"/>
            <a:chOff x="2084388" y="6550025"/>
            <a:chExt cx="7086599" cy="53975"/>
          </a:xfrm>
        </p:grpSpPr>
        <p:sp>
          <p:nvSpPr>
            <p:cNvPr id="14" name="Rectangle 13"/>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573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981826"/>
            <a:ext cx="4040188" cy="43935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319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55800"/>
            <a:ext cx="4041775" cy="441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p:spPr>
        <p:txBody>
          <a:bodyPr/>
          <a:lstStyle>
            <a:lvl1pPr>
              <a:defRPr/>
            </a:lvl1pPr>
          </a:lstStyle>
          <a:p>
            <a:pPr>
              <a:defRPr/>
            </a:pPr>
            <a:fld id="{9CFAC702-472B-4F5F-97ED-FFE47E36DB51}" type="datetime1">
              <a:rPr lang="en-US" smtClean="0"/>
              <a:t>3/17/2015</a:t>
            </a:fld>
            <a:endParaRPr lang="en-US"/>
          </a:p>
        </p:txBody>
      </p:sp>
      <p:sp>
        <p:nvSpPr>
          <p:cNvPr id="9" name="Slide Number Placeholder 5"/>
          <p:cNvSpPr>
            <a:spLocks noGrp="1"/>
          </p:cNvSpPr>
          <p:nvPr>
            <p:ph type="sldNum" sz="quarter" idx="12"/>
          </p:nvPr>
        </p:nvSpPr>
        <p:spPr>
          <a:xfrm>
            <a:off x="6553200" y="6492875"/>
            <a:ext cx="2133600" cy="365125"/>
          </a:xfrm>
        </p:spPr>
        <p:txBody>
          <a:bodyPr/>
          <a:lstStyle>
            <a:lvl1pPr>
              <a:defRPr/>
            </a:lvl1pPr>
          </a:lstStyle>
          <a:p>
            <a:pPr>
              <a:defRPr/>
            </a:pPr>
            <a:fld id="{2B6314A3-D523-4C7A-9CDF-5B6E2E9490D5}" type="slidenum">
              <a:rPr lang="en-US"/>
              <a:pPr>
                <a:defRPr/>
              </a:pPr>
              <a:t>‹#›</a:t>
            </a:fld>
            <a:endParaRPr lang="en-US"/>
          </a:p>
        </p:txBody>
      </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11" name="Title 1"/>
          <p:cNvSpPr>
            <a:spLocks noGrp="1"/>
          </p:cNvSpPr>
          <p:nvPr>
            <p:ph type="title"/>
          </p:nvPr>
        </p:nvSpPr>
        <p:spPr>
          <a:xfrm>
            <a:off x="304800" y="228600"/>
            <a:ext cx="8229600" cy="914400"/>
          </a:xfrm>
        </p:spPr>
        <p:txBody>
          <a:bodyPr/>
          <a:lstStyle/>
          <a:p>
            <a:r>
              <a:rPr lang="en-US" smtClean="0"/>
              <a:t>Click to edit Master title style</a:t>
            </a:r>
            <a:endParaRPr lang="en-US"/>
          </a:p>
        </p:txBody>
      </p:sp>
      <p:grpSp>
        <p:nvGrpSpPr>
          <p:cNvPr id="20" name="Group 19"/>
          <p:cNvGrpSpPr/>
          <p:nvPr userDrawn="1"/>
        </p:nvGrpSpPr>
        <p:grpSpPr>
          <a:xfrm>
            <a:off x="865187" y="1143000"/>
            <a:ext cx="7059613" cy="47625"/>
            <a:chOff x="304800" y="1219200"/>
            <a:chExt cx="7059613" cy="47625"/>
          </a:xfrm>
        </p:grpSpPr>
        <p:sp>
          <p:nvSpPr>
            <p:cNvPr id="12" name="Rectangle 11"/>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smtClean="0"/>
              <a:t>SS ZG653 Second Semester 2014-15</a:t>
            </a:r>
            <a:endParaRPr lang="en-US" dirty="0"/>
          </a:p>
        </p:txBody>
      </p:sp>
      <p:grpSp>
        <p:nvGrpSpPr>
          <p:cNvPr id="16" name="Group 15"/>
          <p:cNvGrpSpPr/>
          <p:nvPr userDrawn="1"/>
        </p:nvGrpSpPr>
        <p:grpSpPr>
          <a:xfrm>
            <a:off x="1066800" y="6477000"/>
            <a:ext cx="7086599" cy="53975"/>
            <a:chOff x="2084388" y="6550025"/>
            <a:chExt cx="7086599" cy="53975"/>
          </a:xfrm>
        </p:grpSpPr>
        <p:sp>
          <p:nvSpPr>
            <p:cNvPr id="17" name="Rectangle 16"/>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492875"/>
            <a:ext cx="2133600" cy="365125"/>
          </a:xfrm>
        </p:spPr>
        <p:txBody>
          <a:bodyPr/>
          <a:lstStyle>
            <a:lvl1pPr>
              <a:defRPr/>
            </a:lvl1pPr>
          </a:lstStyle>
          <a:p>
            <a:pPr>
              <a:defRPr/>
            </a:pPr>
            <a:fld id="{CB29BC52-78B7-4EF5-925F-F7F24E67611B}" type="datetime1">
              <a:rPr lang="en-US" smtClean="0"/>
              <a:t>3/17/2015</a:t>
            </a:fld>
            <a:endParaRPr lang="en-US"/>
          </a:p>
        </p:txBody>
      </p:sp>
      <p:sp>
        <p:nvSpPr>
          <p:cNvPr id="5" name="Slide Number Placeholder 5"/>
          <p:cNvSpPr>
            <a:spLocks noGrp="1"/>
          </p:cNvSpPr>
          <p:nvPr>
            <p:ph type="sldNum" sz="quarter" idx="12"/>
          </p:nvPr>
        </p:nvSpPr>
        <p:spPr>
          <a:xfrm>
            <a:off x="6553200" y="6492875"/>
            <a:ext cx="2133600" cy="365125"/>
          </a:xfrm>
        </p:spPr>
        <p:txBody>
          <a:bodyPr/>
          <a:lstStyle>
            <a:lvl1pPr>
              <a:defRPr/>
            </a:lvl1pPr>
          </a:lstStyle>
          <a:p>
            <a:pPr>
              <a:defRPr/>
            </a:pPr>
            <a:fld id="{5E92D608-A983-474B-810A-71D2C64AE7AF}" type="slidenum">
              <a:rPr lang="en-US"/>
              <a:pPr>
                <a:defRPr/>
              </a:pPr>
              <a:t>‹#›</a:t>
            </a:fld>
            <a:endParaRPr lang="en-US"/>
          </a:p>
        </p:txBody>
      </p:sp>
      <p:pic>
        <p:nvPicPr>
          <p:cNvPr id="6"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7" name="Title 1"/>
          <p:cNvSpPr>
            <a:spLocks noGrp="1"/>
          </p:cNvSpPr>
          <p:nvPr>
            <p:ph type="title"/>
          </p:nvPr>
        </p:nvSpPr>
        <p:spPr>
          <a:xfrm>
            <a:off x="346869" y="203200"/>
            <a:ext cx="8229600" cy="1016000"/>
          </a:xfrm>
        </p:spPr>
        <p:txBody>
          <a:bodyPr/>
          <a:lstStyle/>
          <a:p>
            <a:r>
              <a:rPr lang="en-US" smtClean="0"/>
              <a:t>Click to edit Master title style</a:t>
            </a:r>
            <a:endParaRPr lang="en-US"/>
          </a:p>
        </p:txBody>
      </p:sp>
      <p:grpSp>
        <p:nvGrpSpPr>
          <p:cNvPr id="16" name="Group 15"/>
          <p:cNvGrpSpPr/>
          <p:nvPr userDrawn="1"/>
        </p:nvGrpSpPr>
        <p:grpSpPr>
          <a:xfrm>
            <a:off x="865187" y="1219200"/>
            <a:ext cx="7059613" cy="47625"/>
            <a:chOff x="304800" y="1219200"/>
            <a:chExt cx="7059613" cy="47625"/>
          </a:xfrm>
        </p:grpSpPr>
        <p:sp>
          <p:nvSpPr>
            <p:cNvPr id="8" name="Rectangle 7"/>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ooter Placeholder 4"/>
          <p:cNvSpPr txBox="1">
            <a:spLocks/>
          </p:cNvSpPr>
          <p:nvPr userDrawn="1"/>
        </p:nvSpPr>
        <p:spPr>
          <a:xfrm>
            <a:off x="3124200" y="6492875"/>
            <a:ext cx="2895600" cy="365125"/>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smtClean="0"/>
              <a:t>SS ZG653</a:t>
            </a:r>
            <a:endParaRPr lang="en-US" dirty="0"/>
          </a:p>
        </p:txBody>
      </p:sp>
      <p:grpSp>
        <p:nvGrpSpPr>
          <p:cNvPr id="12" name="Group 11"/>
          <p:cNvGrpSpPr/>
          <p:nvPr userDrawn="1"/>
        </p:nvGrpSpPr>
        <p:grpSpPr>
          <a:xfrm>
            <a:off x="1066800" y="6477000"/>
            <a:ext cx="7086599" cy="53975"/>
            <a:chOff x="2084388" y="6550025"/>
            <a:chExt cx="7086599" cy="53975"/>
          </a:xfrm>
        </p:grpSpPr>
        <p:sp>
          <p:nvSpPr>
            <p:cNvPr id="13" name="Rectangle 12"/>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500666E-BBF1-48AE-851A-DC4B3809D454}" type="datetime1">
              <a:rPr lang="en-US" smtClean="0"/>
              <a:t>3/17/2015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smtClean="0"/>
              <a:t>SS ZG653 Second Semester 2014-15</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3084DF-DC46-4C12-978C-A84F77F3D6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4EE6BB-F520-45F6-A68D-3A778CE06079}" type="datetime1">
              <a:rPr lang="en-US" smtClean="0"/>
              <a:t>3/17/2015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SS ZG653 Second Semester 2014-15</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E79DEAB-A622-469A-A93C-6A44F10F99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270E9C-A201-40CE-807A-84C2DC29AA14}" type="datetime1">
              <a:rPr lang="en-US" smtClean="0"/>
              <a:t>3/17/2015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SS ZG653 Second Semester 2014-15</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0AC480E-89B4-4B68-9362-EC75E0717D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796E6C7-1CF4-466B-A73E-10F4D3E7CEBF}" type="datetime1">
              <a:rPr lang="en-US" smtClean="0"/>
              <a:t>3/17/2015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dirty="0" smtClean="0"/>
              <a:t>SS ZG653 Second Semester 2014-15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6CAB3F-691D-476E-BA2C-15613104DA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ChangeArrowheads="1"/>
          </p:cNvSpPr>
          <p:nvPr/>
        </p:nvSpPr>
        <p:spPr bwMode="auto">
          <a:xfrm>
            <a:off x="0" y="0"/>
            <a:ext cx="9140825" cy="6858000"/>
          </a:xfrm>
          <a:prstGeom prst="rect">
            <a:avLst/>
          </a:prstGeom>
          <a:noFill/>
          <a:ln w="3175">
            <a:solidFill>
              <a:srgbClr val="000000"/>
            </a:solidFill>
            <a:miter lim="800000"/>
            <a:headEnd/>
            <a:tailEnd/>
          </a:ln>
        </p:spPr>
        <p:txBody>
          <a:bodyPr wrap="none" lIns="93296" tIns="46648" rIns="93296" bIns="46648" anchor="ctr"/>
          <a:lstStyle/>
          <a:p>
            <a:endParaRPr lang="en-US">
              <a:latin typeface="Calibri" pitchFamily="34" charset="0"/>
            </a:endParaRPr>
          </a:p>
        </p:txBody>
      </p:sp>
      <p:sp>
        <p:nvSpPr>
          <p:cNvPr id="2" name="Title 1"/>
          <p:cNvSpPr>
            <a:spLocks noGrp="1"/>
          </p:cNvSpPr>
          <p:nvPr>
            <p:ph type="ctrTitle"/>
          </p:nvPr>
        </p:nvSpPr>
        <p:spPr>
          <a:xfrm>
            <a:off x="1839913" y="3433763"/>
            <a:ext cx="6923087" cy="2281237"/>
          </a:xfrm>
        </p:spPr>
        <p:txBody>
          <a:bodyPr>
            <a:normAutofit/>
          </a:bodyPr>
          <a:lstStyle/>
          <a:p>
            <a:pPr eaLnBrk="1" hangingPunct="1">
              <a:lnSpc>
                <a:spcPct val="150000"/>
              </a:lnSpc>
              <a:defRPr/>
            </a:pPr>
            <a:r>
              <a:rPr lang="en-GB" sz="3600" dirty="0" smtClean="0"/>
              <a:t>SS ZG653: </a:t>
            </a:r>
            <a:r>
              <a:rPr lang="en-GB" sz="3600" dirty="0"/>
              <a:t>Software </a:t>
            </a:r>
            <a:r>
              <a:rPr lang="en-GB" sz="3600" dirty="0" smtClean="0"/>
              <a:t>Architecture</a:t>
            </a:r>
            <a:br>
              <a:rPr lang="en-GB" sz="3600" dirty="0" smtClean="0"/>
            </a:br>
            <a:r>
              <a:rPr lang="en-GB" sz="3200" dirty="0" smtClean="0"/>
              <a:t>Lecture 13: Adaptable Systems</a:t>
            </a:r>
            <a:endParaRPr lang="en-GB" sz="3600" dirty="0" smtClean="0"/>
          </a:p>
        </p:txBody>
      </p:sp>
      <p:sp>
        <p:nvSpPr>
          <p:cNvPr id="4" name="TextBox 3"/>
          <p:cNvSpPr txBox="1"/>
          <p:nvPr/>
        </p:nvSpPr>
        <p:spPr>
          <a:xfrm>
            <a:off x="7391400" y="6547950"/>
            <a:ext cx="1752600" cy="276999"/>
          </a:xfrm>
          <a:prstGeom prst="rect">
            <a:avLst/>
          </a:prstGeom>
          <a:noFill/>
        </p:spPr>
        <p:txBody>
          <a:bodyPr wrap="square" rtlCol="0">
            <a:spAutoFit/>
          </a:bodyPr>
          <a:lstStyle/>
          <a:p>
            <a:pPr algn="r"/>
            <a:r>
              <a:rPr lang="en-US" sz="1200" dirty="0" smtClean="0">
                <a:solidFill>
                  <a:schemeClr val="bg1"/>
                </a:solidFill>
              </a:rPr>
              <a:t>March 17, 2015</a:t>
            </a:r>
            <a:endParaRPr lang="en-US" sz="1200" dirty="0">
              <a:solidFill>
                <a:schemeClr val="bg1"/>
              </a:solidFill>
            </a:endParaRPr>
          </a:p>
        </p:txBody>
      </p:sp>
      <p:sp>
        <p:nvSpPr>
          <p:cNvPr id="6" name="TextBox 5"/>
          <p:cNvSpPr txBox="1"/>
          <p:nvPr/>
        </p:nvSpPr>
        <p:spPr>
          <a:xfrm>
            <a:off x="3429000" y="5757446"/>
            <a:ext cx="3886200" cy="369332"/>
          </a:xfrm>
          <a:prstGeom prst="rect">
            <a:avLst/>
          </a:prstGeom>
          <a:noFill/>
        </p:spPr>
        <p:txBody>
          <a:bodyPr wrap="square" rtlCol="0">
            <a:spAutoFit/>
          </a:bodyPr>
          <a:lstStyle/>
          <a:p>
            <a:pPr algn="ctr"/>
            <a:r>
              <a:rPr lang="en-US" b="1" dirty="0" smtClean="0">
                <a:solidFill>
                  <a:schemeClr val="bg1"/>
                </a:solidFill>
              </a:rPr>
              <a:t>Instructor: Prof. </a:t>
            </a:r>
            <a:r>
              <a:rPr lang="en-US" b="1" dirty="0" err="1" smtClean="0">
                <a:solidFill>
                  <a:schemeClr val="bg1"/>
                </a:solidFill>
              </a:rPr>
              <a:t>Santonu</a:t>
            </a:r>
            <a:r>
              <a:rPr lang="en-US" b="1" dirty="0" smtClean="0">
                <a:solidFill>
                  <a:schemeClr val="bg1"/>
                </a:solidFill>
              </a:rPr>
              <a:t> </a:t>
            </a:r>
            <a:r>
              <a:rPr lang="en-US" b="1" dirty="0" err="1" smtClean="0">
                <a:solidFill>
                  <a:schemeClr val="bg1"/>
                </a:solidFill>
              </a:rPr>
              <a:t>Sarkar</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Java reflection</a:t>
            </a:r>
            <a:endParaRPr lang="en-US" dirty="0"/>
          </a:p>
        </p:txBody>
      </p:sp>
      <p:sp>
        <p:nvSpPr>
          <p:cNvPr id="3" name="Content Placeholder 2"/>
          <p:cNvSpPr>
            <a:spLocks noGrp="1"/>
          </p:cNvSpPr>
          <p:nvPr>
            <p:ph idx="1"/>
          </p:nvPr>
        </p:nvSpPr>
        <p:spPr/>
        <p:txBody>
          <a:bodyPr/>
          <a:lstStyle/>
          <a:p>
            <a:r>
              <a:rPr lang="en-US" sz="2800" dirty="0" smtClean="0"/>
              <a:t>Class Level</a:t>
            </a:r>
          </a:p>
          <a:p>
            <a:pPr lvl="1"/>
            <a:r>
              <a:rPr lang="en-US" sz="2400" dirty="0" smtClean="0"/>
              <a:t>Getting info regarding class, superclass, members, package, modifiers, methods, implemented interfaces</a:t>
            </a:r>
          </a:p>
          <a:p>
            <a:r>
              <a:rPr lang="en-US" sz="2800" dirty="0" smtClean="0"/>
              <a:t>Field Level</a:t>
            </a:r>
          </a:p>
          <a:p>
            <a:pPr lvl="1"/>
            <a:r>
              <a:rPr lang="en-US" sz="2400" dirty="0" smtClean="0"/>
              <a:t>Getting info on field types, get/set info</a:t>
            </a:r>
          </a:p>
          <a:p>
            <a:r>
              <a:rPr lang="en-US" sz="2800" dirty="0" smtClean="0"/>
              <a:t>Method and constructor Level</a:t>
            </a:r>
          </a:p>
          <a:p>
            <a:pPr lvl="1"/>
            <a:r>
              <a:rPr lang="en-US" sz="2400" dirty="0" smtClean="0"/>
              <a:t>Getting public methods and constructor information</a:t>
            </a:r>
          </a:p>
          <a:p>
            <a:pPr lvl="1"/>
            <a:r>
              <a:rPr lang="en-US" sz="2400" dirty="0" smtClean="0"/>
              <a:t>Invocation of methods, </a:t>
            </a:r>
          </a:p>
          <a:p>
            <a:pPr lvl="1"/>
            <a:r>
              <a:rPr lang="en-US" sz="2400" dirty="0" smtClean="0"/>
              <a:t>Instantiation of object by calling constructor</a:t>
            </a:r>
          </a:p>
          <a:p>
            <a:r>
              <a:rPr lang="en-US" sz="2800" dirty="0" smtClean="0"/>
              <a:t>Annotation Level</a:t>
            </a:r>
            <a:endParaRPr lang="en-US" sz="2800" dirty="0"/>
          </a:p>
        </p:txBody>
      </p:sp>
      <p:sp>
        <p:nvSpPr>
          <p:cNvPr id="4" name="Date Placeholder 3"/>
          <p:cNvSpPr>
            <a:spLocks noGrp="1"/>
          </p:cNvSpPr>
          <p:nvPr>
            <p:ph type="dt" sz="half" idx="10"/>
          </p:nvPr>
        </p:nvSpPr>
        <p:spPr/>
        <p:txBody>
          <a:bodyPr/>
          <a:lstStyle/>
          <a:p>
            <a:pPr>
              <a:defRPr/>
            </a:pPr>
            <a:fld id="{3AB00A1A-FCF4-42E8-BF66-DAE6DCDF7A8C}"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10</a:t>
            </a:fld>
            <a:endParaRPr lang="en-US"/>
          </a:p>
        </p:txBody>
      </p:sp>
    </p:spTree>
    <p:extLst>
      <p:ext uri="{BB962C8B-B14F-4D97-AF65-F5344CB8AC3E}">
        <p14:creationId xmlns:p14="http://schemas.microsoft.com/office/powerpoint/2010/main" val="329207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Liabilities</a:t>
            </a:r>
            <a:endParaRPr lang="en-US" dirty="0"/>
          </a:p>
        </p:txBody>
      </p:sp>
      <p:sp>
        <p:nvSpPr>
          <p:cNvPr id="3" name="Content Placeholder 2"/>
          <p:cNvSpPr>
            <a:spLocks noGrp="1"/>
          </p:cNvSpPr>
          <p:nvPr>
            <p:ph idx="1"/>
          </p:nvPr>
        </p:nvSpPr>
        <p:spPr/>
        <p:txBody>
          <a:bodyPr/>
          <a:lstStyle/>
          <a:p>
            <a:r>
              <a:rPr lang="en-US" sz="2000" b="1" dirty="0"/>
              <a:t>Poor </a:t>
            </a:r>
            <a:r>
              <a:rPr lang="en-US" sz="2000" b="1" dirty="0" smtClean="0"/>
              <a:t>Performance</a:t>
            </a:r>
            <a:endParaRPr lang="en-US" sz="2000" dirty="0" smtClean="0"/>
          </a:p>
          <a:p>
            <a:pPr lvl="1"/>
            <a:r>
              <a:rPr lang="en-US" sz="1600" dirty="0" smtClean="0"/>
              <a:t>Since </a:t>
            </a:r>
            <a:r>
              <a:rPr lang="en-US" sz="1600" dirty="0"/>
              <a:t>reflection resolve the types dynamically, it involves </a:t>
            </a:r>
            <a:r>
              <a:rPr lang="en-US" sz="1600" dirty="0" smtClean="0"/>
              <a:t>extra processing </a:t>
            </a:r>
            <a:r>
              <a:rPr lang="en-US" sz="1600" dirty="0"/>
              <a:t>like scanning </a:t>
            </a:r>
            <a:r>
              <a:rPr lang="en-US" sz="1600" dirty="0" smtClean="0"/>
              <a:t>to </a:t>
            </a:r>
            <a:r>
              <a:rPr lang="en-US" sz="1600" dirty="0"/>
              <a:t>find the class to </a:t>
            </a:r>
            <a:r>
              <a:rPr lang="en-US" sz="1600" dirty="0" smtClean="0"/>
              <a:t>load and introspect, </a:t>
            </a:r>
            <a:r>
              <a:rPr lang="en-US" sz="1600" dirty="0"/>
              <a:t>causing slow performance.</a:t>
            </a:r>
          </a:p>
          <a:p>
            <a:r>
              <a:rPr lang="en-US" sz="2000" b="1" dirty="0"/>
              <a:t>Security </a:t>
            </a:r>
            <a:r>
              <a:rPr lang="en-US" sz="2000" b="1" dirty="0" smtClean="0"/>
              <a:t>Restrictions</a:t>
            </a:r>
            <a:endParaRPr lang="en-US" sz="2000" dirty="0" smtClean="0"/>
          </a:p>
          <a:p>
            <a:pPr lvl="1"/>
            <a:r>
              <a:rPr lang="en-US" sz="1600" dirty="0" smtClean="0"/>
              <a:t>Reflection </a:t>
            </a:r>
            <a:r>
              <a:rPr lang="en-US" sz="1600" dirty="0"/>
              <a:t>requires runtime permissions that might not be available for system running under security manager. This can cause you application to fail at runtime because of security manager.</a:t>
            </a:r>
          </a:p>
          <a:p>
            <a:r>
              <a:rPr lang="en-US" sz="2000" b="1" dirty="0"/>
              <a:t>Security Issues</a:t>
            </a:r>
            <a:r>
              <a:rPr lang="en-US" sz="2000" dirty="0"/>
              <a:t> </a:t>
            </a:r>
          </a:p>
          <a:p>
            <a:pPr lvl="1"/>
            <a:r>
              <a:rPr lang="en-US" sz="1600" dirty="0" smtClean="0"/>
              <a:t>Using </a:t>
            </a:r>
            <a:r>
              <a:rPr lang="en-US" sz="1600" dirty="0"/>
              <a:t>reflection we can access part of code that we are not supposed to access, for example we can access private fields of a class and change it’s value. This can be a serious security threat and cause your application to behave abnormally.</a:t>
            </a:r>
          </a:p>
          <a:p>
            <a:r>
              <a:rPr lang="en-US" sz="2000" b="1" dirty="0"/>
              <a:t>High </a:t>
            </a:r>
            <a:r>
              <a:rPr lang="en-US" sz="2000" b="1" dirty="0" smtClean="0"/>
              <a:t>Maintenance</a:t>
            </a:r>
            <a:endParaRPr lang="en-US" sz="2000" dirty="0" smtClean="0"/>
          </a:p>
          <a:p>
            <a:pPr lvl="1"/>
            <a:r>
              <a:rPr lang="en-US" sz="1600" dirty="0" smtClean="0"/>
              <a:t>Reflection </a:t>
            </a:r>
            <a:r>
              <a:rPr lang="en-US" sz="1600" dirty="0"/>
              <a:t>code is hard to understand and debug, also any issues with the code can’t be found at compile time because the classes might not be available, making it less flexible and hard to maintain.</a:t>
            </a:r>
          </a:p>
        </p:txBody>
      </p:sp>
      <p:sp>
        <p:nvSpPr>
          <p:cNvPr id="4" name="Date Placeholder 3"/>
          <p:cNvSpPr>
            <a:spLocks noGrp="1"/>
          </p:cNvSpPr>
          <p:nvPr>
            <p:ph type="dt" sz="half" idx="10"/>
          </p:nvPr>
        </p:nvSpPr>
        <p:spPr/>
        <p:txBody>
          <a:bodyPr/>
          <a:lstStyle/>
          <a:p>
            <a:pPr>
              <a:defRPr/>
            </a:pPr>
            <a:fld id="{92C6FA8C-1E4A-460C-AB0D-786412F696CC}"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11</a:t>
            </a:fld>
            <a:endParaRPr lang="en-US"/>
          </a:p>
        </p:txBody>
      </p:sp>
    </p:spTree>
    <p:extLst>
      <p:ext uri="{BB962C8B-B14F-4D97-AF65-F5344CB8AC3E}">
        <p14:creationId xmlns:p14="http://schemas.microsoft.com/office/powerpoint/2010/main" val="50580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and Tactics</a:t>
            </a:r>
            <a:endParaRPr lang="en-US" dirty="0"/>
          </a:p>
        </p:txBody>
      </p:sp>
      <p:sp>
        <p:nvSpPr>
          <p:cNvPr id="3" name="Content Placeholder 2"/>
          <p:cNvSpPr>
            <a:spLocks noGrp="1"/>
          </p:cNvSpPr>
          <p:nvPr>
            <p:ph idx="1"/>
          </p:nvPr>
        </p:nvSpPr>
        <p:spPr>
          <a:xfrm>
            <a:off x="304800" y="1229100"/>
            <a:ext cx="8382000" cy="838200"/>
          </a:xfrm>
        </p:spPr>
        <p:txBody>
          <a:bodyPr/>
          <a:lstStyle/>
          <a:p>
            <a:r>
              <a:rPr lang="en-US" sz="2400" dirty="0" smtClean="0"/>
              <a:t>Tactics are building blocks using which patterns are created</a:t>
            </a:r>
          </a:p>
          <a:p>
            <a:r>
              <a:rPr lang="en-US" sz="2400" dirty="0" smtClean="0"/>
              <a:t>A pattern without any tactic is not useful</a:t>
            </a:r>
          </a:p>
        </p:txBody>
      </p:sp>
      <p:sp>
        <p:nvSpPr>
          <p:cNvPr id="4" name="Date Placeholder 3"/>
          <p:cNvSpPr>
            <a:spLocks noGrp="1"/>
          </p:cNvSpPr>
          <p:nvPr>
            <p:ph type="dt" sz="half" idx="10"/>
          </p:nvPr>
        </p:nvSpPr>
        <p:spPr/>
        <p:txBody>
          <a:bodyPr/>
          <a:lstStyle/>
          <a:p>
            <a:pPr>
              <a:defRPr/>
            </a:pPr>
            <a:fld id="{A01FAE4B-55A8-4E7E-8270-EF5A337C02E3}"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50532019"/>
              </p:ext>
            </p:extLst>
          </p:nvPr>
        </p:nvGraphicFramePr>
        <p:xfrm>
          <a:off x="856001" y="2045525"/>
          <a:ext cx="7552705" cy="4455747"/>
        </p:xfrm>
        <a:graphic>
          <a:graphicData uri="http://schemas.openxmlformats.org/drawingml/2006/table">
            <a:tbl>
              <a:tblPr firstRow="1" bandRow="1">
                <a:tableStyleId>{5C22544A-7EE6-4342-B048-85BDC9FD1C3A}</a:tableStyleId>
              </a:tblPr>
              <a:tblGrid>
                <a:gridCol w="1219199"/>
                <a:gridCol w="678875"/>
                <a:gridCol w="619495"/>
                <a:gridCol w="524494"/>
                <a:gridCol w="839189"/>
                <a:gridCol w="836222"/>
                <a:gridCol w="632359"/>
                <a:gridCol w="839189"/>
                <a:gridCol w="839189"/>
                <a:gridCol w="524494"/>
              </a:tblGrid>
              <a:tr h="334020">
                <a:tc gridSpan="10">
                  <a:txBody>
                    <a:bodyPr/>
                    <a:lstStyle/>
                    <a:p>
                      <a:pPr algn="ctr"/>
                      <a:r>
                        <a:rPr lang="en-US" dirty="0" smtClean="0"/>
                        <a:t>Architectural Pattern and Modifiability</a:t>
                      </a:r>
                      <a:endParaRPr lang="en-US" dirty="0"/>
                    </a:p>
                  </a:txBody>
                  <a:tcPr marL="0" marR="0" marT="0" marB="0"/>
                </a:tc>
                <a:tc hMerge="1">
                  <a:txBody>
                    <a:bodyPr/>
                    <a:lstStyle/>
                    <a:p>
                      <a:pPr algn="ctr"/>
                      <a:endParaRPr lang="en-US" dirty="0"/>
                    </a:p>
                  </a:txBody>
                  <a:tcPr marL="0" marR="0" marT="0" marB="0"/>
                </a:tc>
                <a:tc hMerge="1">
                  <a:txBody>
                    <a:bodyPr/>
                    <a:lstStyle/>
                    <a:p>
                      <a:endParaRPr lang="en-US"/>
                    </a:p>
                  </a:txBody>
                  <a:tcPr/>
                </a:tc>
                <a:tc hMerge="1">
                  <a:txBody>
                    <a:bodyPr/>
                    <a:lstStyle/>
                    <a:p>
                      <a:endParaRPr lang="en-US"/>
                    </a:p>
                  </a:txBody>
                  <a:tcPr/>
                </a:tc>
                <a:tc hMerge="1">
                  <a:txBody>
                    <a:bodyPr/>
                    <a:lstStyle/>
                    <a:p>
                      <a:pPr algn="ctr"/>
                      <a:endParaRPr lang="en-US" dirty="0"/>
                    </a:p>
                  </a:txBody>
                  <a:tcPr marL="0" marR="0" marT="0" marB="0"/>
                </a:tc>
                <a:tc hMerge="1">
                  <a:txBody>
                    <a:bodyPr/>
                    <a:lstStyle/>
                    <a:p>
                      <a:endParaRPr lang="en-US"/>
                    </a:p>
                  </a:txBody>
                  <a:tcPr/>
                </a:tc>
                <a:tc hMerge="1">
                  <a:txBody>
                    <a:bodyPr/>
                    <a:lstStyle/>
                    <a:p>
                      <a:endParaRPr lang="en-US"/>
                    </a:p>
                  </a:txBody>
                  <a:tcPr/>
                </a:tc>
                <a:tc hMerge="1">
                  <a:txBody>
                    <a:bodyPr/>
                    <a:lstStyle/>
                    <a:p>
                      <a:pPr algn="ctr"/>
                      <a:endParaRPr lang="en-US" dirty="0"/>
                    </a:p>
                  </a:txBody>
                  <a:tcPr marL="0" marR="0" marT="0" marB="0"/>
                </a:tc>
                <a:tc hMerge="1">
                  <a:txBody>
                    <a:bodyPr/>
                    <a:lstStyle/>
                    <a:p>
                      <a:endParaRPr lang="en-US"/>
                    </a:p>
                  </a:txBody>
                  <a:tcPr/>
                </a:tc>
                <a:tc hMerge="1">
                  <a:txBody>
                    <a:bodyPr/>
                    <a:lstStyle/>
                    <a:p>
                      <a:endParaRPr lang="en-US"/>
                    </a:p>
                  </a:txBody>
                  <a:tcPr/>
                </a:tc>
              </a:tr>
              <a:tr h="334020">
                <a:tc>
                  <a:txBody>
                    <a:bodyPr/>
                    <a:lstStyle/>
                    <a:p>
                      <a:endParaRPr lang="en-US" dirty="0"/>
                    </a:p>
                  </a:txBody>
                  <a:tcPr marL="0" marR="0" marT="0" marB="0"/>
                </a:tc>
                <a:tc gridSpan="3">
                  <a:txBody>
                    <a:bodyPr/>
                    <a:lstStyle/>
                    <a:p>
                      <a:pPr algn="ctr"/>
                      <a:r>
                        <a:rPr lang="en-US" dirty="0" smtClean="0"/>
                        <a:t>Localize Change</a:t>
                      </a:r>
                      <a:endParaRPr lang="en-US" dirty="0"/>
                    </a:p>
                  </a:txBody>
                  <a:tcPr marL="0" marR="0" marT="0" marB="0"/>
                </a:tc>
                <a:tc hMerge="1">
                  <a:txBody>
                    <a:bodyPr/>
                    <a:lstStyle/>
                    <a:p>
                      <a:endParaRPr lang="en-US" dirty="0"/>
                    </a:p>
                  </a:txBody>
                  <a:tcPr marL="0" marR="0" marT="0" marB="0"/>
                </a:tc>
                <a:tc hMerge="1">
                  <a:txBody>
                    <a:bodyPr/>
                    <a:lstStyle/>
                    <a:p>
                      <a:endParaRPr lang="en-US" dirty="0"/>
                    </a:p>
                  </a:txBody>
                  <a:tcPr marL="0" marR="0" marT="0" marB="0"/>
                </a:tc>
                <a:tc gridSpan="3">
                  <a:txBody>
                    <a:bodyPr/>
                    <a:lstStyle/>
                    <a:p>
                      <a:pPr algn="ctr"/>
                      <a:r>
                        <a:rPr lang="en-US" dirty="0" smtClean="0"/>
                        <a:t>Reduce ripple</a:t>
                      </a:r>
                      <a:r>
                        <a:rPr lang="en-US" baseline="0" dirty="0" smtClean="0"/>
                        <a:t> effect</a:t>
                      </a:r>
                      <a:endParaRPr lang="en-US" dirty="0"/>
                    </a:p>
                  </a:txBody>
                  <a:tcPr marL="0" marR="0" marT="0" marB="0"/>
                </a:tc>
                <a:tc hMerge="1">
                  <a:txBody>
                    <a:bodyPr/>
                    <a:lstStyle/>
                    <a:p>
                      <a:endParaRPr lang="en-US" dirty="0"/>
                    </a:p>
                  </a:txBody>
                  <a:tcPr marL="0" marR="0" marT="0" marB="0"/>
                </a:tc>
                <a:tc hMerge="1">
                  <a:txBody>
                    <a:bodyPr/>
                    <a:lstStyle/>
                    <a:p>
                      <a:endParaRPr lang="en-US" dirty="0"/>
                    </a:p>
                  </a:txBody>
                  <a:tcPr marL="0" marR="0" marT="0" marB="0"/>
                </a:tc>
                <a:tc gridSpan="3">
                  <a:txBody>
                    <a:bodyPr/>
                    <a:lstStyle/>
                    <a:p>
                      <a:pPr algn="ctr"/>
                      <a:r>
                        <a:rPr lang="en-US" dirty="0" smtClean="0"/>
                        <a:t>Defer Binding</a:t>
                      </a:r>
                      <a:endParaRPr lang="en-US" dirty="0"/>
                    </a:p>
                  </a:txBody>
                  <a:tcPr marL="0" marR="0" marT="0" marB="0"/>
                </a:tc>
                <a:tc hMerge="1">
                  <a:txBody>
                    <a:bodyPr/>
                    <a:lstStyle/>
                    <a:p>
                      <a:endParaRPr lang="en-US" dirty="0"/>
                    </a:p>
                  </a:txBody>
                  <a:tcPr marL="0" marR="0" marT="0" marB="0"/>
                </a:tc>
                <a:tc hMerge="1">
                  <a:txBody>
                    <a:bodyPr/>
                    <a:lstStyle/>
                    <a:p>
                      <a:endParaRPr lang="en-US" dirty="0"/>
                    </a:p>
                  </a:txBody>
                  <a:tcPr marL="0" marR="0" marT="0" marB="0"/>
                </a:tc>
              </a:tr>
              <a:tr h="1577907">
                <a:tc>
                  <a:txBody>
                    <a:bodyPr/>
                    <a:lstStyle/>
                    <a:p>
                      <a:pPr algn="ctr"/>
                      <a:r>
                        <a:rPr lang="en-US" sz="1600" dirty="0" smtClean="0"/>
                        <a:t>PATTERN</a:t>
                      </a:r>
                      <a:endParaRPr lang="en-US" sz="1600" dirty="0"/>
                    </a:p>
                  </a:txBody>
                  <a:tcPr marL="0" marR="0" marT="0" marB="0" anchor="ctr"/>
                </a:tc>
                <a:tc>
                  <a:txBody>
                    <a:bodyPr/>
                    <a:lstStyle/>
                    <a:p>
                      <a:r>
                        <a:rPr lang="en-US" sz="1600" dirty="0" smtClean="0"/>
                        <a:t>Increase semantic coherence</a:t>
                      </a:r>
                      <a:endParaRPr lang="en-US" sz="1600" dirty="0"/>
                    </a:p>
                  </a:txBody>
                  <a:tcPr marL="0" marR="0" marT="0" marB="0" vert="vert270"/>
                </a:tc>
                <a:tc>
                  <a:txBody>
                    <a:bodyPr/>
                    <a:lstStyle/>
                    <a:p>
                      <a:r>
                        <a:rPr lang="en-US" sz="1600" dirty="0" smtClean="0"/>
                        <a:t>Factor common services</a:t>
                      </a:r>
                      <a:endParaRPr lang="en-US" sz="1600" dirty="0"/>
                    </a:p>
                  </a:txBody>
                  <a:tcPr marL="0" marR="0" marT="0" marB="0" vert="vert270"/>
                </a:tc>
                <a:tc>
                  <a:txBody>
                    <a:bodyPr/>
                    <a:lstStyle/>
                    <a:p>
                      <a:r>
                        <a:rPr lang="en-US" sz="1600" dirty="0" smtClean="0"/>
                        <a:t>Generalize </a:t>
                      </a:r>
                      <a:endParaRPr lang="en-US" sz="1600" dirty="0"/>
                    </a:p>
                  </a:txBody>
                  <a:tcPr marL="0" marR="0" marT="0" marB="0" vert="vert270"/>
                </a:tc>
                <a:tc>
                  <a:txBody>
                    <a:bodyPr/>
                    <a:lstStyle/>
                    <a:p>
                      <a:r>
                        <a:rPr lang="en-US" sz="1600" dirty="0" smtClean="0"/>
                        <a:t>Maintain existing interface-wrapper</a:t>
                      </a:r>
                      <a:endParaRPr lang="en-US" sz="1600" dirty="0"/>
                    </a:p>
                  </a:txBody>
                  <a:tcPr marL="0" marR="0" marT="0" marB="0" vert="vert270"/>
                </a:tc>
                <a:tc>
                  <a:txBody>
                    <a:bodyPr/>
                    <a:lstStyle/>
                    <a:p>
                      <a:r>
                        <a:rPr lang="en-US" sz="1600" dirty="0" smtClean="0"/>
                        <a:t>Restrict communication path</a:t>
                      </a:r>
                      <a:endParaRPr lang="en-US" sz="1600" dirty="0"/>
                    </a:p>
                  </a:txBody>
                  <a:tcPr marL="0" marR="0" marT="0" marB="0" vert="vert270"/>
                </a:tc>
                <a:tc>
                  <a:txBody>
                    <a:bodyPr/>
                    <a:lstStyle/>
                    <a:p>
                      <a:r>
                        <a:rPr lang="en-US" sz="1600" dirty="0" smtClean="0"/>
                        <a:t>Use intermediary</a:t>
                      </a:r>
                      <a:endParaRPr lang="en-US" sz="1600" dirty="0"/>
                    </a:p>
                  </a:txBody>
                  <a:tcPr marL="0" marR="0" marT="0" marB="0" vert="vert270"/>
                </a:tc>
                <a:tc>
                  <a:txBody>
                    <a:bodyPr/>
                    <a:lstStyle/>
                    <a:p>
                      <a:r>
                        <a:rPr lang="en-US" sz="1600" dirty="0" smtClean="0"/>
                        <a:t>Use runtime registration</a:t>
                      </a:r>
                      <a:endParaRPr lang="en-US" sz="1600" dirty="0"/>
                    </a:p>
                  </a:txBody>
                  <a:tcPr marL="0" marR="0" marT="0" marB="0" vert="vert270"/>
                </a:tc>
                <a:tc>
                  <a:txBody>
                    <a:bodyPr/>
                    <a:lstStyle/>
                    <a:p>
                      <a:r>
                        <a:rPr lang="en-US" sz="1600" dirty="0" err="1" smtClean="0"/>
                        <a:t>Config</a:t>
                      </a:r>
                      <a:r>
                        <a:rPr lang="en-US" sz="1600" dirty="0" smtClean="0"/>
                        <a:t> file- startup time decision</a:t>
                      </a:r>
                      <a:endParaRPr lang="en-US" sz="1600" dirty="0"/>
                    </a:p>
                  </a:txBody>
                  <a:tcPr marL="0" marR="0" marT="0" marB="0" vert="vert270"/>
                </a:tc>
                <a:tc>
                  <a:txBody>
                    <a:bodyPr/>
                    <a:lstStyle/>
                    <a:p>
                      <a:r>
                        <a:rPr lang="en-US" sz="1600" dirty="0" smtClean="0"/>
                        <a:t>Runtime binding</a:t>
                      </a:r>
                      <a:endParaRPr lang="en-US" sz="1600" dirty="0"/>
                    </a:p>
                  </a:txBody>
                  <a:tcPr marL="0" marR="0" marT="0" marB="0" vert="vert270"/>
                </a:tc>
              </a:tr>
              <a:tr h="381000">
                <a:tc>
                  <a:txBody>
                    <a:bodyPr/>
                    <a:lstStyle/>
                    <a:p>
                      <a:r>
                        <a:rPr lang="en-US" dirty="0" smtClean="0"/>
                        <a:t>Layering</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r>
              <a:tr h="304800">
                <a:tc>
                  <a:txBody>
                    <a:bodyPr/>
                    <a:lstStyle/>
                    <a:p>
                      <a:r>
                        <a:rPr lang="en-US" dirty="0" smtClean="0"/>
                        <a:t>Pipe-n-filter</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endParaRPr lang="en-US" dirty="0"/>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r>
              <a:tr h="304800">
                <a:tc>
                  <a:txBody>
                    <a:bodyPr/>
                    <a:lstStyle/>
                    <a:p>
                      <a:r>
                        <a:rPr lang="en-US" dirty="0" smtClean="0"/>
                        <a:t>Blackboard</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c>
                  <a:txBody>
                    <a:bodyPr/>
                    <a:lstStyle/>
                    <a:p>
                      <a:pPr algn="ctr"/>
                      <a:endParaRPr lang="en-US"/>
                    </a:p>
                  </a:txBody>
                  <a:tcPr marL="0" marR="0" marT="0" marB="0" anchor="ctr"/>
                </a:tc>
              </a:tr>
              <a:tr h="304800">
                <a:tc>
                  <a:txBody>
                    <a:bodyPr/>
                    <a:lstStyle/>
                    <a:p>
                      <a:r>
                        <a:rPr lang="en-US" dirty="0" smtClean="0"/>
                        <a:t>Broker</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r>
                        <a:rPr lang="en-US" dirty="0" smtClean="0"/>
                        <a:t>X</a:t>
                      </a:r>
                      <a:endParaRPr lang="en-US" dirty="0"/>
                    </a:p>
                  </a:txBody>
                  <a:tcPr marL="0" marR="0" marT="0" marB="0" anchor="ctr"/>
                </a:tc>
              </a:tr>
              <a:tr h="304800">
                <a:tc>
                  <a:txBody>
                    <a:bodyPr/>
                    <a:lstStyle/>
                    <a:p>
                      <a:r>
                        <a:rPr lang="en-US" dirty="0" smtClean="0"/>
                        <a:t>MVC</a:t>
                      </a:r>
                      <a:endParaRPr lang="en-US" dirty="0"/>
                    </a:p>
                  </a:txBody>
                  <a:tcPr marL="0" marR="0" marT="0" marB="0"/>
                </a:tc>
                <a:tc>
                  <a:txBody>
                    <a:bodyPr/>
                    <a:lstStyle/>
                    <a:p>
                      <a:pPr algn="ctr"/>
                      <a:endParaRPr lang="en-US" dirty="0"/>
                    </a:p>
                  </a:txBody>
                  <a:tcPr marL="0" marR="0" marT="0" marB="0" anchor="ctr"/>
                </a:tc>
                <a:tc>
                  <a:txBody>
                    <a:bodyPr/>
                    <a:lstStyle/>
                    <a:p>
                      <a:pPr algn="ctr"/>
                      <a:endParaRPr lang="en-US"/>
                    </a:p>
                  </a:txBody>
                  <a:tcPr marL="0" marR="0" marT="0" marB="0" anchor="ctr"/>
                </a:tc>
                <a:tc>
                  <a:txBody>
                    <a:bodyPr/>
                    <a:lstStyle/>
                    <a:p>
                      <a:pPr algn="ctr"/>
                      <a:endParaRPr lang="en-US" dirty="0"/>
                    </a:p>
                  </a:txBody>
                  <a:tcPr marL="0" marR="0" marT="0" marB="0" anchor="ctr"/>
                </a:tc>
                <a:tc>
                  <a:txBody>
                    <a:bodyPr/>
                    <a:lstStyle/>
                    <a:p>
                      <a:pPr algn="ctr"/>
                      <a:endParaRPr lang="en-US"/>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r>
                        <a:rPr lang="en-US" dirty="0" smtClean="0"/>
                        <a:t>X</a:t>
                      </a:r>
                      <a:endParaRPr lang="en-US" dirty="0"/>
                    </a:p>
                  </a:txBody>
                  <a:tcPr marL="0" marR="0" marT="0" marB="0" anchor="ctr"/>
                </a:tc>
              </a:tr>
              <a:tr h="304800">
                <a:tc>
                  <a:txBody>
                    <a:bodyPr/>
                    <a:lstStyle/>
                    <a:p>
                      <a:r>
                        <a:rPr lang="en-US" dirty="0" smtClean="0"/>
                        <a:t>Microkernel</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r>
                        <a:rPr lang="en-US" dirty="0" smtClean="0"/>
                        <a:t>X</a:t>
                      </a: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r>
              <a:tr h="304800">
                <a:tc>
                  <a:txBody>
                    <a:bodyPr/>
                    <a:lstStyle/>
                    <a:p>
                      <a:r>
                        <a:rPr lang="en-US" dirty="0" smtClean="0"/>
                        <a:t>Reflection</a:t>
                      </a:r>
                      <a:endParaRPr lang="en-US" dirty="0"/>
                    </a:p>
                  </a:txBody>
                  <a:tcPr marL="0" marR="0" marT="0" marB="0"/>
                </a:tc>
                <a:tc>
                  <a:txBody>
                    <a:bodyPr/>
                    <a:lstStyle/>
                    <a:p>
                      <a:pPr algn="ctr"/>
                      <a:r>
                        <a:rPr lang="en-US" dirty="0" smtClean="0"/>
                        <a:t>X</a:t>
                      </a: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c>
                  <a:txBody>
                    <a:bodyPr/>
                    <a:lstStyle/>
                    <a:p>
                      <a:pPr algn="ctr"/>
                      <a:endParaRPr lang="en-US" dirty="0"/>
                    </a:p>
                  </a:txBody>
                  <a:tcPr marL="0" marR="0" marT="0" marB="0" anchor="ctr"/>
                </a:tc>
              </a:tr>
            </a:tbl>
          </a:graphicData>
        </a:graphic>
      </p:graphicFrame>
    </p:spTree>
    <p:extLst>
      <p:ext uri="{BB962C8B-B14F-4D97-AF65-F5344CB8AC3E}">
        <p14:creationId xmlns:p14="http://schemas.microsoft.com/office/powerpoint/2010/main" val="329870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ChangeArrowheads="1"/>
          </p:cNvSpPr>
          <p:nvPr/>
        </p:nvSpPr>
        <p:spPr bwMode="auto">
          <a:xfrm>
            <a:off x="0" y="0"/>
            <a:ext cx="9140825" cy="6858000"/>
          </a:xfrm>
          <a:prstGeom prst="rect">
            <a:avLst/>
          </a:prstGeom>
          <a:noFill/>
          <a:ln w="3175">
            <a:solidFill>
              <a:srgbClr val="000000"/>
            </a:solidFill>
            <a:miter lim="800000"/>
            <a:headEnd/>
            <a:tailEnd/>
          </a:ln>
        </p:spPr>
        <p:txBody>
          <a:bodyPr wrap="none" lIns="93296" tIns="46648" rIns="93296" bIns="46648" anchor="ctr"/>
          <a:lstStyle/>
          <a:p>
            <a:endParaRPr lang="en-US">
              <a:latin typeface="Calibri" pitchFamily="34" charset="0"/>
            </a:endParaRPr>
          </a:p>
        </p:txBody>
      </p:sp>
      <p:sp>
        <p:nvSpPr>
          <p:cNvPr id="2" name="Title 1"/>
          <p:cNvSpPr>
            <a:spLocks noGrp="1"/>
          </p:cNvSpPr>
          <p:nvPr>
            <p:ph type="ctrTitle"/>
          </p:nvPr>
        </p:nvSpPr>
        <p:spPr>
          <a:xfrm>
            <a:off x="1839913" y="3433763"/>
            <a:ext cx="6923087" cy="2281237"/>
          </a:xfrm>
        </p:spPr>
        <p:txBody>
          <a:bodyPr>
            <a:normAutofit/>
          </a:bodyPr>
          <a:lstStyle/>
          <a:p>
            <a:pPr eaLnBrk="1" hangingPunct="1">
              <a:lnSpc>
                <a:spcPct val="150000"/>
              </a:lnSpc>
              <a:defRPr/>
            </a:pPr>
            <a:r>
              <a:rPr lang="en-GB" sz="3600" dirty="0" smtClean="0"/>
              <a:t>SS ZG653: </a:t>
            </a:r>
            <a:r>
              <a:rPr lang="en-GB" sz="3600" dirty="0"/>
              <a:t>Software </a:t>
            </a:r>
            <a:r>
              <a:rPr lang="en-GB" sz="3600" dirty="0" smtClean="0"/>
              <a:t>Architecture</a:t>
            </a:r>
            <a:br>
              <a:rPr lang="en-GB" sz="3600" dirty="0" smtClean="0"/>
            </a:br>
            <a:r>
              <a:rPr lang="en-GB" sz="3200" dirty="0" smtClean="0"/>
              <a:t>Lecture 13: Introducing Design Pattern</a:t>
            </a:r>
            <a:endParaRPr lang="en-GB" sz="3600" dirty="0" smtClean="0"/>
          </a:p>
        </p:txBody>
      </p:sp>
      <p:sp>
        <p:nvSpPr>
          <p:cNvPr id="4" name="TextBox 3"/>
          <p:cNvSpPr txBox="1"/>
          <p:nvPr/>
        </p:nvSpPr>
        <p:spPr>
          <a:xfrm>
            <a:off x="7391400" y="6547950"/>
            <a:ext cx="1752600" cy="276999"/>
          </a:xfrm>
          <a:prstGeom prst="rect">
            <a:avLst/>
          </a:prstGeom>
          <a:noFill/>
        </p:spPr>
        <p:txBody>
          <a:bodyPr wrap="square" rtlCol="0">
            <a:spAutoFit/>
          </a:bodyPr>
          <a:lstStyle/>
          <a:p>
            <a:pPr algn="r"/>
            <a:r>
              <a:rPr lang="en-US" sz="1200" smtClean="0">
                <a:solidFill>
                  <a:schemeClr val="bg1"/>
                </a:solidFill>
              </a:rPr>
              <a:t>March 17, 2015</a:t>
            </a:r>
            <a:endParaRPr lang="en-US" sz="1200" dirty="0">
              <a:solidFill>
                <a:schemeClr val="bg1"/>
              </a:solidFill>
            </a:endParaRPr>
          </a:p>
        </p:txBody>
      </p:sp>
      <p:sp>
        <p:nvSpPr>
          <p:cNvPr id="6" name="TextBox 5"/>
          <p:cNvSpPr txBox="1"/>
          <p:nvPr/>
        </p:nvSpPr>
        <p:spPr>
          <a:xfrm>
            <a:off x="3429000" y="5757446"/>
            <a:ext cx="3886200" cy="369332"/>
          </a:xfrm>
          <a:prstGeom prst="rect">
            <a:avLst/>
          </a:prstGeom>
          <a:noFill/>
        </p:spPr>
        <p:txBody>
          <a:bodyPr wrap="square" rtlCol="0">
            <a:spAutoFit/>
          </a:bodyPr>
          <a:lstStyle/>
          <a:p>
            <a:pPr algn="ctr"/>
            <a:r>
              <a:rPr lang="en-US" b="1" dirty="0" smtClean="0">
                <a:solidFill>
                  <a:schemeClr val="bg1"/>
                </a:solidFill>
              </a:rPr>
              <a:t>Instructor: Prof. </a:t>
            </a:r>
            <a:r>
              <a:rPr lang="en-US" b="1" dirty="0" err="1" smtClean="0">
                <a:solidFill>
                  <a:schemeClr val="bg1"/>
                </a:solidFill>
              </a:rPr>
              <a:t>Santonu</a:t>
            </a:r>
            <a:r>
              <a:rPr lang="en-US" b="1" dirty="0" smtClean="0">
                <a:solidFill>
                  <a:schemeClr val="bg1"/>
                </a:solidFill>
              </a:rPr>
              <a:t> </a:t>
            </a:r>
            <a:r>
              <a:rPr lang="en-US" b="1" dirty="0" err="1" smtClean="0">
                <a:solidFill>
                  <a:schemeClr val="bg1"/>
                </a:solidFill>
              </a:rPr>
              <a:t>Sarkar</a:t>
            </a:r>
            <a:endParaRPr lang="en-US" b="1" dirty="0">
              <a:solidFill>
                <a:schemeClr val="bg1"/>
              </a:solidFill>
            </a:endParaRPr>
          </a:p>
        </p:txBody>
      </p:sp>
    </p:spTree>
    <p:extLst>
      <p:ext uri="{BB962C8B-B14F-4D97-AF65-F5344CB8AC3E}">
        <p14:creationId xmlns:p14="http://schemas.microsoft.com/office/powerpoint/2010/main" val="3068788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Design Patterns</a:t>
            </a:r>
          </a:p>
        </p:txBody>
      </p:sp>
      <p:sp>
        <p:nvSpPr>
          <p:cNvPr id="18435" name="Rectangle 3"/>
          <p:cNvSpPr>
            <a:spLocks noGrp="1" noChangeArrowheads="1"/>
          </p:cNvSpPr>
          <p:nvPr>
            <p:ph type="body" idx="1"/>
          </p:nvPr>
        </p:nvSpPr>
        <p:spPr/>
        <p:txBody>
          <a:bodyPr/>
          <a:lstStyle/>
          <a:p>
            <a:pPr eaLnBrk="1" hangingPunct="1">
              <a:lnSpc>
                <a:spcPct val="90000"/>
              </a:lnSpc>
            </a:pPr>
            <a:r>
              <a:rPr lang="en-US" b="1" dirty="0" smtClean="0"/>
              <a:t>A Pattern presents a proven advice in standard format</a:t>
            </a:r>
          </a:p>
          <a:p>
            <a:pPr eaLnBrk="1" hangingPunct="1">
              <a:lnSpc>
                <a:spcPct val="90000"/>
              </a:lnSpc>
            </a:pPr>
            <a:r>
              <a:rPr lang="en-US" b="1" dirty="0" smtClean="0"/>
              <a:t>A design pattern gives advice about a problem in software design.</a:t>
            </a:r>
          </a:p>
          <a:p>
            <a:pPr eaLnBrk="1" hangingPunct="1">
              <a:lnSpc>
                <a:spcPct val="90000"/>
              </a:lnSpc>
            </a:pPr>
            <a:r>
              <a:rPr lang="en-US" b="1" dirty="0" smtClean="0"/>
              <a:t>Attributes of design Pattern:</a:t>
            </a:r>
          </a:p>
          <a:p>
            <a:pPr eaLnBrk="1" hangingPunct="1">
              <a:lnSpc>
                <a:spcPct val="90000"/>
              </a:lnSpc>
              <a:buFontTx/>
              <a:buNone/>
            </a:pPr>
            <a:r>
              <a:rPr lang="en-US" b="1" dirty="0" smtClean="0"/>
              <a:t>    </a:t>
            </a:r>
            <a:r>
              <a:rPr lang="en-US" sz="2400" b="1" dirty="0" smtClean="0"/>
              <a:t>1. Name 	</a:t>
            </a:r>
            <a:r>
              <a:rPr lang="en-US" sz="2000" b="1" dirty="0" smtClean="0">
                <a:solidFill>
                  <a:srgbClr val="FF0000"/>
                </a:solidFill>
              </a:rPr>
              <a:t>[name of the design pattern]</a:t>
            </a:r>
          </a:p>
          <a:p>
            <a:pPr eaLnBrk="1" hangingPunct="1">
              <a:lnSpc>
                <a:spcPct val="90000"/>
              </a:lnSpc>
              <a:buFontTx/>
              <a:buNone/>
            </a:pPr>
            <a:r>
              <a:rPr lang="en-US" sz="2400" b="1" dirty="0" smtClean="0"/>
              <a:t>     2. Context 	</a:t>
            </a:r>
            <a:r>
              <a:rPr lang="en-US" sz="2000" b="1" dirty="0" smtClean="0">
                <a:solidFill>
                  <a:srgbClr val="FF0000"/>
                </a:solidFill>
              </a:rPr>
              <a:t>[situation where it can be applied]</a:t>
            </a:r>
            <a:r>
              <a:rPr lang="en-US" sz="2400" b="1" dirty="0" smtClean="0"/>
              <a:t> </a:t>
            </a:r>
          </a:p>
          <a:p>
            <a:pPr eaLnBrk="1" hangingPunct="1">
              <a:lnSpc>
                <a:spcPct val="90000"/>
              </a:lnSpc>
              <a:buFontTx/>
              <a:buNone/>
            </a:pPr>
            <a:r>
              <a:rPr lang="en-US" sz="2400" b="1" dirty="0" smtClean="0"/>
              <a:t>     3. Problem	</a:t>
            </a:r>
            <a:r>
              <a:rPr lang="en-US" sz="2000" b="1" dirty="0" smtClean="0">
                <a:solidFill>
                  <a:srgbClr val="FF0000"/>
                </a:solidFill>
              </a:rPr>
              <a:t>[The exact problem to be solved]</a:t>
            </a:r>
          </a:p>
          <a:p>
            <a:pPr eaLnBrk="1" hangingPunct="1">
              <a:lnSpc>
                <a:spcPct val="90000"/>
              </a:lnSpc>
              <a:buFontTx/>
              <a:buNone/>
            </a:pPr>
            <a:r>
              <a:rPr lang="en-US" sz="2400" b="1" dirty="0" smtClean="0"/>
              <a:t>     4. Solution	</a:t>
            </a:r>
            <a:r>
              <a:rPr lang="en-US" sz="2000" b="1" dirty="0" smtClean="0">
                <a:solidFill>
                  <a:srgbClr val="FF0000"/>
                </a:solidFill>
              </a:rPr>
              <a:t>[The solution outline in the form of class diagram ]</a:t>
            </a:r>
          </a:p>
          <a:p>
            <a:pPr eaLnBrk="1" hangingPunct="1">
              <a:lnSpc>
                <a:spcPct val="90000"/>
              </a:lnSpc>
              <a:buFontTx/>
              <a:buNone/>
            </a:pPr>
            <a:endParaRPr lang="en-US" sz="2400" b="1" dirty="0" smtClean="0"/>
          </a:p>
        </p:txBody>
      </p:sp>
      <p:sp>
        <p:nvSpPr>
          <p:cNvPr id="2" name="Date Placeholder 1"/>
          <p:cNvSpPr>
            <a:spLocks noGrp="1"/>
          </p:cNvSpPr>
          <p:nvPr>
            <p:ph type="dt" sz="half" idx="10"/>
          </p:nvPr>
        </p:nvSpPr>
        <p:spPr/>
        <p:txBody>
          <a:bodyPr/>
          <a:lstStyle/>
          <a:p>
            <a:pPr>
              <a:defRPr/>
            </a:pPr>
            <a:fld id="{8D3F9C6D-1B8B-4790-901C-BBAE08E942E3}" type="datetime1">
              <a:rPr lang="en-US" smtClean="0"/>
              <a:t>3/17/2015</a:t>
            </a:fld>
            <a:endParaRPr lang="en-US"/>
          </a:p>
        </p:txBody>
      </p:sp>
      <p:sp>
        <p:nvSpPr>
          <p:cNvPr id="3" name="Footer Placeholder 2"/>
          <p:cNvSpPr>
            <a:spLocks noGrp="1"/>
          </p:cNvSpPr>
          <p:nvPr>
            <p:ph type="ftr" sz="quarter" idx="11"/>
          </p:nvPr>
        </p:nvSpPr>
        <p:spPr/>
        <p:txBody>
          <a:bodyPr/>
          <a:lstStyle/>
          <a:p>
            <a:pPr>
              <a:defRPr/>
            </a:pPr>
            <a:r>
              <a:rPr lang="en-US" smtClean="0"/>
              <a:t>SS ZG653 Second Semester 2014-15</a:t>
            </a: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14</a:t>
            </a:fld>
            <a:endParaRPr lang="en-US"/>
          </a:p>
        </p:txBody>
      </p:sp>
    </p:spTree>
    <p:extLst>
      <p:ext uri="{BB962C8B-B14F-4D97-AF65-F5344CB8AC3E}">
        <p14:creationId xmlns:p14="http://schemas.microsoft.com/office/powerpoint/2010/main" val="201749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ox(in)">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box(in)">
                                      <p:cBhvr>
                                        <p:cTn id="12" dur="5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box(in)">
                                      <p:cBhvr>
                                        <p:cTn id="17" dur="500"/>
                                        <p:tgtEl>
                                          <p:spTgt spid="18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435">
                                            <p:txEl>
                                              <p:pRg st="2" end="2"/>
                                            </p:txEl>
                                          </p:spTgt>
                                        </p:tgtEl>
                                        <p:attrNameLst>
                                          <p:attrName>style.visibility</p:attrName>
                                        </p:attrNameLst>
                                      </p:cBhvr>
                                      <p:to>
                                        <p:strVal val="visible"/>
                                      </p:to>
                                    </p:set>
                                    <p:animEffect transition="in" filter="box(in)">
                                      <p:cBhvr>
                                        <p:cTn id="22" dur="500"/>
                                        <p:tgtEl>
                                          <p:spTgt spid="18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435">
                                            <p:txEl>
                                              <p:pRg st="3" end="3"/>
                                            </p:txEl>
                                          </p:spTgt>
                                        </p:tgtEl>
                                        <p:attrNameLst>
                                          <p:attrName>style.visibility</p:attrName>
                                        </p:attrNameLst>
                                      </p:cBhvr>
                                      <p:to>
                                        <p:strVal val="visible"/>
                                      </p:to>
                                    </p:set>
                                    <p:animEffect transition="in" filter="box(in)">
                                      <p:cBhvr>
                                        <p:cTn id="27" dur="500"/>
                                        <p:tgtEl>
                                          <p:spTgt spid="18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435">
                                            <p:txEl>
                                              <p:pRg st="4" end="4"/>
                                            </p:txEl>
                                          </p:spTgt>
                                        </p:tgtEl>
                                        <p:attrNameLst>
                                          <p:attrName>style.visibility</p:attrName>
                                        </p:attrNameLst>
                                      </p:cBhvr>
                                      <p:to>
                                        <p:strVal val="visible"/>
                                      </p:to>
                                    </p:set>
                                    <p:animEffect transition="in" filter="box(in)">
                                      <p:cBhvr>
                                        <p:cTn id="32" dur="500"/>
                                        <p:tgtEl>
                                          <p:spTgt spid="1843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Effect transition="in" filter="box(in)">
                                      <p:cBhvr>
                                        <p:cTn id="37" dur="500"/>
                                        <p:tgtEl>
                                          <p:spTgt spid="1843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435">
                                            <p:txEl>
                                              <p:pRg st="6" end="6"/>
                                            </p:txEl>
                                          </p:spTgt>
                                        </p:tgtEl>
                                        <p:attrNameLst>
                                          <p:attrName>style.visibility</p:attrName>
                                        </p:attrNameLst>
                                      </p:cBhvr>
                                      <p:to>
                                        <p:strVal val="visible"/>
                                      </p:to>
                                    </p:set>
                                    <p:animEffect transition="in" filter="box(in)">
                                      <p:cBhvr>
                                        <p:cTn id="42"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mtClean="0"/>
              <a:t>Pattern Classification</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14581330"/>
              </p:ext>
            </p:extLst>
          </p:nvPr>
        </p:nvGraphicFramePr>
        <p:xfrm>
          <a:off x="457200" y="285750"/>
          <a:ext cx="8229600" cy="6426204"/>
        </p:xfrm>
        <a:graphic>
          <a:graphicData uri="http://schemas.openxmlformats.org/drawingml/2006/table">
            <a:tbl>
              <a:tblPr firstRow="1" bandRow="1">
                <a:tableStyleId>{5C22544A-7EE6-4342-B048-85BDC9FD1C3A}</a:tableStyleId>
              </a:tblPr>
              <a:tblGrid>
                <a:gridCol w="1543032"/>
                <a:gridCol w="2242054"/>
                <a:gridCol w="2835539"/>
                <a:gridCol w="1608975"/>
              </a:tblGrid>
              <a:tr h="375892">
                <a:tc>
                  <a:txBody>
                    <a:bodyPr/>
                    <a:lstStyle/>
                    <a:p>
                      <a:pPr algn="ctr"/>
                      <a:endParaRPr lang="en-IN" sz="1200" dirty="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Architectural Patterns</a:t>
                      </a:r>
                      <a:endParaRPr lang="en-IN" sz="1200" dirty="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Design Patterns</a:t>
                      </a:r>
                      <a:endParaRPr lang="en-IN" sz="1200" dirty="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Idioms</a:t>
                      </a:r>
                      <a:endParaRPr lang="en-IN" sz="1200" dirty="0">
                        <a:latin typeface="Aharoni" pitchFamily="2" charset="-79"/>
                        <a:cs typeface="Aharoni" pitchFamily="2" charset="-79"/>
                      </a:endParaRPr>
                    </a:p>
                  </a:txBody>
                  <a:tcPr marL="84406" marR="84406" marT="46343" marB="46343"/>
                </a:tc>
              </a:tr>
              <a:tr h="463428">
                <a:tc>
                  <a:txBody>
                    <a:bodyPr/>
                    <a:lstStyle/>
                    <a:p>
                      <a:r>
                        <a:rPr lang="en-US" sz="1200" dirty="0" smtClean="0">
                          <a:latin typeface="Aharoni" pitchFamily="2" charset="-79"/>
                          <a:cs typeface="Aharoni" pitchFamily="2" charset="-79"/>
                        </a:rPr>
                        <a:t>Mud to Structure</a:t>
                      </a:r>
                      <a:endParaRPr lang="en-IN" sz="1200" dirty="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Layers,</a:t>
                      </a:r>
                      <a:r>
                        <a:rPr lang="en-US" sz="1200" baseline="0" dirty="0" smtClean="0">
                          <a:latin typeface="Aharoni" pitchFamily="2" charset="-79"/>
                          <a:cs typeface="Aharoni" pitchFamily="2" charset="-79"/>
                        </a:rPr>
                        <a:t> Pipes and Filters, Blackboard</a:t>
                      </a:r>
                      <a:endParaRPr lang="en-IN" sz="1200" dirty="0">
                        <a:latin typeface="Aharoni" pitchFamily="2" charset="-79"/>
                        <a:cs typeface="Aharoni" pitchFamily="2" charset="-79"/>
                      </a:endParaRPr>
                    </a:p>
                  </a:txBody>
                  <a:tcPr marL="84406" marR="84406" marT="46343" marB="46343"/>
                </a:tc>
                <a:tc>
                  <a:txBody>
                    <a:bodyPr/>
                    <a:lstStyle/>
                    <a:p>
                      <a:pPr algn="ctr"/>
                      <a:endParaRPr lang="en-IN" sz="120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r>
              <a:tr h="463428">
                <a:tc>
                  <a:txBody>
                    <a:bodyPr/>
                    <a:lstStyle/>
                    <a:p>
                      <a:r>
                        <a:rPr lang="en-US" sz="1200" dirty="0" smtClean="0">
                          <a:latin typeface="Aharoni" pitchFamily="2" charset="-79"/>
                          <a:cs typeface="Aharoni" pitchFamily="2" charset="-79"/>
                        </a:rPr>
                        <a:t>Distributed Systems</a:t>
                      </a:r>
                      <a:endParaRPr lang="en-IN" sz="1200" dirty="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Broker, Pipes and Filters, Microkernel</a:t>
                      </a:r>
                      <a:endParaRPr lang="en-IN" sz="1200" dirty="0">
                        <a:latin typeface="Aharoni" pitchFamily="2" charset="-79"/>
                        <a:cs typeface="Aharoni" pitchFamily="2" charset="-79"/>
                      </a:endParaRPr>
                    </a:p>
                  </a:txBody>
                  <a:tcPr marL="84406" marR="84406" marT="46343" marB="46343"/>
                </a:tc>
                <a:tc>
                  <a:txBody>
                    <a:bodyPr/>
                    <a:lstStyle/>
                    <a:p>
                      <a:pPr algn="ctr"/>
                      <a:endParaRPr lang="en-IN" sz="1200">
                        <a:latin typeface="Aharoni" pitchFamily="2" charset="-79"/>
                        <a:cs typeface="Aharoni" pitchFamily="2" charset="-79"/>
                      </a:endParaRPr>
                    </a:p>
                  </a:txBody>
                  <a:tcPr marL="84406" marR="84406" marT="46343" marB="46343"/>
                </a:tc>
                <a:tc>
                  <a:txBody>
                    <a:bodyPr/>
                    <a:lstStyle/>
                    <a:p>
                      <a:pPr algn="ctr"/>
                      <a:endParaRPr lang="en-IN" sz="1200">
                        <a:latin typeface="Aharoni" pitchFamily="2" charset="-79"/>
                        <a:cs typeface="Aharoni" pitchFamily="2" charset="-79"/>
                      </a:endParaRPr>
                    </a:p>
                  </a:txBody>
                  <a:tcPr marL="84406" marR="84406" marT="46343" marB="46343"/>
                </a:tc>
              </a:tr>
              <a:tr h="463428">
                <a:tc>
                  <a:txBody>
                    <a:bodyPr/>
                    <a:lstStyle/>
                    <a:p>
                      <a:r>
                        <a:rPr lang="en-US" sz="1200" dirty="0" smtClean="0">
                          <a:latin typeface="Aharoni" pitchFamily="2" charset="-79"/>
                          <a:cs typeface="Aharoni" pitchFamily="2" charset="-79"/>
                        </a:rPr>
                        <a:t>Interactive</a:t>
                      </a:r>
                      <a:r>
                        <a:rPr lang="en-US" sz="1200" baseline="0" dirty="0" smtClean="0">
                          <a:latin typeface="Aharoni" pitchFamily="2" charset="-79"/>
                          <a:cs typeface="Aharoni" pitchFamily="2" charset="-79"/>
                        </a:rPr>
                        <a:t> Systems</a:t>
                      </a:r>
                      <a:endParaRPr lang="en-IN" sz="1200" dirty="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MVC, PAC</a:t>
                      </a:r>
                      <a:endParaRPr lang="en-IN" sz="1200" dirty="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c>
                  <a:txBody>
                    <a:bodyPr/>
                    <a:lstStyle/>
                    <a:p>
                      <a:pPr algn="ctr"/>
                      <a:endParaRPr lang="en-IN" sz="1200">
                        <a:latin typeface="Aharoni" pitchFamily="2" charset="-79"/>
                        <a:cs typeface="Aharoni" pitchFamily="2" charset="-79"/>
                      </a:endParaRPr>
                    </a:p>
                  </a:txBody>
                  <a:tcPr marL="84406" marR="84406" marT="46343" marB="46343"/>
                </a:tc>
              </a:tr>
              <a:tr h="463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haroni" pitchFamily="2" charset="-79"/>
                          <a:cs typeface="Aharoni" pitchFamily="2" charset="-79"/>
                        </a:rPr>
                        <a:t>Adaptable Systems</a:t>
                      </a:r>
                      <a:endParaRPr lang="en-IN" sz="1200" dirty="0" smtClean="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Microkernel, Reflection</a:t>
                      </a:r>
                      <a:endParaRPr lang="en-IN" sz="1200" dirty="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c>
                  <a:txBody>
                    <a:bodyPr/>
                    <a:lstStyle/>
                    <a:p>
                      <a:pPr algn="ctr"/>
                      <a:endParaRPr lang="en-IN" sz="1200">
                        <a:latin typeface="Aharoni" pitchFamily="2" charset="-79"/>
                        <a:cs typeface="Aharoni" pitchFamily="2" charset="-79"/>
                      </a:endParaRPr>
                    </a:p>
                  </a:txBody>
                  <a:tcPr marL="84406" marR="84406" marT="46343" marB="46343"/>
                </a:tc>
              </a:tr>
              <a:tr h="463428">
                <a:tc>
                  <a:txBody>
                    <a:bodyPr/>
                    <a:lstStyle/>
                    <a:p>
                      <a:r>
                        <a:rPr lang="en-US" sz="1200" dirty="0" smtClean="0">
                          <a:latin typeface="Aharoni" pitchFamily="2" charset="-79"/>
                          <a:cs typeface="Aharoni" pitchFamily="2" charset="-79"/>
                        </a:rPr>
                        <a:t>Creation</a:t>
                      </a:r>
                      <a:endParaRPr lang="en-IN" sz="1200" dirty="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c>
                  <a:txBody>
                    <a:bodyPr/>
                    <a:lstStyle/>
                    <a:p>
                      <a:pPr algn="ctr"/>
                      <a:r>
                        <a:rPr lang="en-US" sz="1200" kern="1200" dirty="0" smtClean="0">
                          <a:solidFill>
                            <a:srgbClr val="C00000"/>
                          </a:solidFill>
                          <a:latin typeface="Aharoni" pitchFamily="2" charset="-79"/>
                          <a:ea typeface="+mn-ea"/>
                          <a:cs typeface="Aharoni" pitchFamily="2" charset="-79"/>
                        </a:rPr>
                        <a:t>Abstract Factory</a:t>
                      </a:r>
                      <a:r>
                        <a:rPr lang="en-US" sz="1200" dirty="0" smtClean="0">
                          <a:latin typeface="Aharoni" pitchFamily="2" charset="-79"/>
                          <a:cs typeface="Aharoni" pitchFamily="2" charset="-79"/>
                        </a:rPr>
                        <a:t>,</a:t>
                      </a:r>
                      <a:r>
                        <a:rPr lang="en-US" sz="1200" baseline="0" dirty="0" smtClean="0">
                          <a:latin typeface="Aharoni" pitchFamily="2" charset="-79"/>
                          <a:cs typeface="Aharoni" pitchFamily="2" charset="-79"/>
                        </a:rPr>
                        <a:t> Prototype, Builder</a:t>
                      </a:r>
                      <a:endParaRPr lang="en-IN" sz="1200" dirty="0">
                        <a:latin typeface="Aharoni" pitchFamily="2" charset="-79"/>
                        <a:cs typeface="Aharoni" pitchFamily="2" charset="-79"/>
                      </a:endParaRPr>
                    </a:p>
                  </a:txBody>
                  <a:tcPr marL="84406" marR="84406" marT="46343" marB="46343"/>
                </a:tc>
                <a:tc>
                  <a:txBody>
                    <a:bodyPr/>
                    <a:lstStyle/>
                    <a:p>
                      <a:pPr algn="ctr"/>
                      <a:r>
                        <a:rPr lang="en-US" sz="1200" kern="1200" dirty="0" smtClean="0">
                          <a:solidFill>
                            <a:srgbClr val="C00000"/>
                          </a:solidFill>
                          <a:latin typeface="Aharoni" pitchFamily="2" charset="-79"/>
                          <a:ea typeface="+mn-ea"/>
                          <a:cs typeface="Aharoni" pitchFamily="2" charset="-79"/>
                        </a:rPr>
                        <a:t>Singleton, Factory Method</a:t>
                      </a:r>
                      <a:endParaRPr lang="en-IN" sz="1200" kern="1200" dirty="0">
                        <a:solidFill>
                          <a:srgbClr val="C00000"/>
                        </a:solidFill>
                        <a:latin typeface="Aharoni" pitchFamily="2" charset="-79"/>
                        <a:ea typeface="+mn-ea"/>
                        <a:cs typeface="Aharoni" pitchFamily="2" charset="-79"/>
                      </a:endParaRPr>
                    </a:p>
                  </a:txBody>
                  <a:tcPr marL="84406" marR="84406" marT="46343" marB="46343"/>
                </a:tc>
              </a:tr>
              <a:tr h="463428">
                <a:tc>
                  <a:txBody>
                    <a:bodyPr/>
                    <a:lstStyle/>
                    <a:p>
                      <a:r>
                        <a:rPr lang="en-US" sz="1200" dirty="0" smtClean="0">
                          <a:latin typeface="Aharoni" pitchFamily="2" charset="-79"/>
                          <a:cs typeface="Aharoni" pitchFamily="2" charset="-79"/>
                        </a:rPr>
                        <a:t>Structural Decomposition</a:t>
                      </a:r>
                      <a:endParaRPr lang="en-IN" sz="1200" dirty="0">
                        <a:latin typeface="Aharoni" pitchFamily="2" charset="-79"/>
                        <a:cs typeface="Aharoni" pitchFamily="2" charset="-79"/>
                      </a:endParaRPr>
                    </a:p>
                  </a:txBody>
                  <a:tcPr marL="84406" marR="84406" marT="46343" marB="46343"/>
                </a:tc>
                <a:tc>
                  <a:txBody>
                    <a:bodyPr/>
                    <a:lstStyle/>
                    <a:p>
                      <a:pPr algn="ctr"/>
                      <a:endParaRPr lang="en-IN" sz="120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Whole-Part</a:t>
                      </a:r>
                      <a:r>
                        <a:rPr lang="en-US" sz="1200" kern="1200" dirty="0" smtClean="0">
                          <a:solidFill>
                            <a:srgbClr val="C00000"/>
                          </a:solidFill>
                          <a:latin typeface="Aharoni" pitchFamily="2" charset="-79"/>
                          <a:ea typeface="+mn-ea"/>
                          <a:cs typeface="Aharoni" pitchFamily="2" charset="-79"/>
                        </a:rPr>
                        <a:t>, Composite</a:t>
                      </a:r>
                      <a:endParaRPr lang="en-IN" sz="1200" kern="1200" dirty="0">
                        <a:solidFill>
                          <a:srgbClr val="C00000"/>
                        </a:solidFill>
                        <a:latin typeface="Aharoni" pitchFamily="2" charset="-79"/>
                        <a:ea typeface="+mn-ea"/>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r>
              <a:tr h="463428">
                <a:tc>
                  <a:txBody>
                    <a:bodyPr/>
                    <a:lstStyle/>
                    <a:p>
                      <a:r>
                        <a:rPr lang="en-US" sz="1200" dirty="0" err="1" smtClean="0">
                          <a:latin typeface="Aharoni" pitchFamily="2" charset="-79"/>
                          <a:cs typeface="Aharoni" pitchFamily="2" charset="-79"/>
                        </a:rPr>
                        <a:t>Organisation</a:t>
                      </a:r>
                      <a:r>
                        <a:rPr lang="en-US" sz="1200" dirty="0" smtClean="0">
                          <a:latin typeface="Aharoni" pitchFamily="2" charset="-79"/>
                          <a:cs typeface="Aharoni" pitchFamily="2" charset="-79"/>
                        </a:rPr>
                        <a:t> of work</a:t>
                      </a:r>
                      <a:endParaRPr lang="en-IN" sz="1200" dirty="0">
                        <a:latin typeface="Aharoni" pitchFamily="2" charset="-79"/>
                        <a:cs typeface="Aharoni" pitchFamily="2" charset="-79"/>
                      </a:endParaRPr>
                    </a:p>
                  </a:txBody>
                  <a:tcPr marL="84406" marR="84406" marT="46343" marB="46343"/>
                </a:tc>
                <a:tc>
                  <a:txBody>
                    <a:bodyPr/>
                    <a:lstStyle/>
                    <a:p>
                      <a:pPr algn="ctr"/>
                      <a:endParaRPr lang="en-IN" sz="120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Master-Slave, </a:t>
                      </a:r>
                      <a:r>
                        <a:rPr lang="en-US" sz="1200" kern="1200" dirty="0" smtClean="0">
                          <a:solidFill>
                            <a:schemeClr val="tx1"/>
                          </a:solidFill>
                          <a:latin typeface="Aharoni" pitchFamily="2" charset="-79"/>
                          <a:ea typeface="+mn-ea"/>
                          <a:cs typeface="Aharoni" pitchFamily="2" charset="-79"/>
                        </a:rPr>
                        <a:t>Chain of Responsibility,</a:t>
                      </a:r>
                      <a:r>
                        <a:rPr lang="en-US" sz="1200" kern="1200" dirty="0" smtClean="0">
                          <a:solidFill>
                            <a:srgbClr val="C00000"/>
                          </a:solidFill>
                          <a:latin typeface="Aharoni" pitchFamily="2" charset="-79"/>
                          <a:ea typeface="+mn-ea"/>
                          <a:cs typeface="Aharoni" pitchFamily="2" charset="-79"/>
                        </a:rPr>
                        <a:t> Command</a:t>
                      </a:r>
                      <a:r>
                        <a:rPr lang="en-US" sz="1200" dirty="0" smtClean="0">
                          <a:latin typeface="Aharoni" pitchFamily="2" charset="-79"/>
                          <a:cs typeface="Aharoni" pitchFamily="2" charset="-79"/>
                        </a:rPr>
                        <a:t>, Mediator</a:t>
                      </a:r>
                      <a:endParaRPr lang="en-IN" sz="1200" dirty="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r>
              <a:tr h="375892">
                <a:tc>
                  <a:txBody>
                    <a:bodyPr/>
                    <a:lstStyle/>
                    <a:p>
                      <a:r>
                        <a:rPr lang="en-US" sz="1200" dirty="0" smtClean="0">
                          <a:latin typeface="Aharoni" pitchFamily="2" charset="-79"/>
                          <a:cs typeface="Aharoni" pitchFamily="2" charset="-79"/>
                        </a:rPr>
                        <a:t>Access Control</a:t>
                      </a:r>
                      <a:endParaRPr lang="en-IN" sz="1200" dirty="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c>
                  <a:txBody>
                    <a:bodyPr/>
                    <a:lstStyle/>
                    <a:p>
                      <a:pPr algn="ctr"/>
                      <a:r>
                        <a:rPr lang="en-US" sz="1200" kern="1200" dirty="0" smtClean="0">
                          <a:solidFill>
                            <a:srgbClr val="C00000"/>
                          </a:solidFill>
                          <a:latin typeface="Aharoni" pitchFamily="2" charset="-79"/>
                          <a:ea typeface="+mn-ea"/>
                          <a:cs typeface="Aharoni" pitchFamily="2" charset="-79"/>
                        </a:rPr>
                        <a:t>Proxy, </a:t>
                      </a:r>
                      <a:r>
                        <a:rPr lang="en-US" sz="1200" dirty="0" smtClean="0">
                          <a:latin typeface="Aharoni" pitchFamily="2" charset="-79"/>
                          <a:cs typeface="Aharoni" pitchFamily="2" charset="-79"/>
                        </a:rPr>
                        <a:t>Façade, </a:t>
                      </a:r>
                      <a:r>
                        <a:rPr lang="en-US" sz="1200" kern="1200" dirty="0" err="1" smtClean="0">
                          <a:solidFill>
                            <a:srgbClr val="C00000"/>
                          </a:solidFill>
                          <a:latin typeface="Aharoni" pitchFamily="2" charset="-79"/>
                          <a:ea typeface="+mn-ea"/>
                          <a:cs typeface="Aharoni" pitchFamily="2" charset="-79"/>
                        </a:rPr>
                        <a:t>Iterator</a:t>
                      </a:r>
                      <a:endParaRPr lang="en-IN" sz="1200" kern="1200" dirty="0">
                        <a:solidFill>
                          <a:srgbClr val="C00000"/>
                        </a:solidFill>
                        <a:latin typeface="Aharoni" pitchFamily="2" charset="-79"/>
                        <a:ea typeface="+mn-ea"/>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r>
              <a:tr h="375892">
                <a:tc>
                  <a:txBody>
                    <a:bodyPr/>
                    <a:lstStyle/>
                    <a:p>
                      <a:r>
                        <a:rPr lang="en-US" sz="1200" dirty="0" smtClean="0">
                          <a:latin typeface="Aharoni" pitchFamily="2" charset="-79"/>
                          <a:cs typeface="Aharoni" pitchFamily="2" charset="-79"/>
                        </a:rPr>
                        <a:t>Service Variation</a:t>
                      </a:r>
                      <a:endParaRPr lang="en-IN" sz="1200" dirty="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Bridge, </a:t>
                      </a:r>
                      <a:r>
                        <a:rPr lang="en-US" sz="1200" dirty="0" smtClean="0">
                          <a:solidFill>
                            <a:srgbClr val="C00000"/>
                          </a:solidFill>
                          <a:latin typeface="Aharoni" pitchFamily="2" charset="-79"/>
                          <a:cs typeface="Aharoni" pitchFamily="2" charset="-79"/>
                        </a:rPr>
                        <a:t>Strategy</a:t>
                      </a:r>
                      <a:r>
                        <a:rPr lang="en-US" sz="1200" dirty="0" smtClean="0">
                          <a:latin typeface="Aharoni" pitchFamily="2" charset="-79"/>
                          <a:cs typeface="Aharoni" pitchFamily="2" charset="-79"/>
                        </a:rPr>
                        <a:t>,</a:t>
                      </a:r>
                      <a:r>
                        <a:rPr lang="en-US" sz="1200" baseline="0" dirty="0" smtClean="0">
                          <a:latin typeface="Aharoni" pitchFamily="2" charset="-79"/>
                          <a:cs typeface="Aharoni" pitchFamily="2" charset="-79"/>
                        </a:rPr>
                        <a:t> State</a:t>
                      </a:r>
                      <a:endParaRPr lang="en-IN" sz="1200" dirty="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Template method</a:t>
                      </a:r>
                      <a:endParaRPr lang="en-IN" sz="1200" dirty="0">
                        <a:latin typeface="Aharoni" pitchFamily="2" charset="-79"/>
                        <a:cs typeface="Aharoni" pitchFamily="2" charset="-79"/>
                      </a:endParaRPr>
                    </a:p>
                  </a:txBody>
                  <a:tcPr marL="84406" marR="84406" marT="46343" marB="46343"/>
                </a:tc>
              </a:tr>
              <a:tr h="375892">
                <a:tc>
                  <a:txBody>
                    <a:bodyPr/>
                    <a:lstStyle/>
                    <a:p>
                      <a:r>
                        <a:rPr lang="en-US" sz="1200" dirty="0" smtClean="0">
                          <a:latin typeface="Aharoni" pitchFamily="2" charset="-79"/>
                          <a:cs typeface="Aharoni" pitchFamily="2" charset="-79"/>
                        </a:rPr>
                        <a:t>Service</a:t>
                      </a:r>
                      <a:r>
                        <a:rPr lang="en-US" sz="1200" baseline="0" dirty="0" smtClean="0">
                          <a:latin typeface="Aharoni" pitchFamily="2" charset="-79"/>
                          <a:cs typeface="Aharoni" pitchFamily="2" charset="-79"/>
                        </a:rPr>
                        <a:t> Extension</a:t>
                      </a:r>
                      <a:endParaRPr lang="en-IN" sz="1200" dirty="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c>
                  <a:txBody>
                    <a:bodyPr/>
                    <a:lstStyle/>
                    <a:p>
                      <a:pPr marL="0" algn="ctr" defTabSz="914400" rtl="0" eaLnBrk="1" latinLnBrk="0" hangingPunct="1"/>
                      <a:r>
                        <a:rPr lang="en-US" sz="1200" kern="1200" dirty="0" smtClean="0">
                          <a:solidFill>
                            <a:srgbClr val="C00000"/>
                          </a:solidFill>
                          <a:latin typeface="Aharoni" pitchFamily="2" charset="-79"/>
                          <a:ea typeface="+mn-ea"/>
                          <a:cs typeface="Aharoni" pitchFamily="2" charset="-79"/>
                        </a:rPr>
                        <a:t>Decorator</a:t>
                      </a:r>
                      <a:r>
                        <a:rPr lang="en-US" sz="1200" dirty="0" smtClean="0">
                          <a:latin typeface="Aharoni" pitchFamily="2" charset="-79"/>
                          <a:cs typeface="Aharoni" pitchFamily="2" charset="-79"/>
                        </a:rPr>
                        <a:t>, </a:t>
                      </a:r>
                      <a:r>
                        <a:rPr lang="en-US" sz="1200" kern="1200" dirty="0" smtClean="0">
                          <a:solidFill>
                            <a:srgbClr val="C00000"/>
                          </a:solidFill>
                          <a:latin typeface="Aharoni" pitchFamily="2" charset="-79"/>
                          <a:ea typeface="+mn-ea"/>
                          <a:cs typeface="Aharoni" pitchFamily="2" charset="-79"/>
                        </a:rPr>
                        <a:t>Visitor</a:t>
                      </a:r>
                      <a:endParaRPr lang="en-IN" sz="1200" kern="1200" dirty="0">
                        <a:solidFill>
                          <a:srgbClr val="C00000"/>
                        </a:solidFill>
                        <a:latin typeface="Aharoni" pitchFamily="2" charset="-79"/>
                        <a:ea typeface="+mn-ea"/>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r>
              <a:tr h="463428">
                <a:tc>
                  <a:txBody>
                    <a:bodyPr/>
                    <a:lstStyle/>
                    <a:p>
                      <a:r>
                        <a:rPr lang="en-US" sz="1200" dirty="0" smtClean="0">
                          <a:latin typeface="Aharoni" pitchFamily="2" charset="-79"/>
                          <a:cs typeface="Aharoni" pitchFamily="2" charset="-79"/>
                        </a:rPr>
                        <a:t>Management</a:t>
                      </a:r>
                      <a:endParaRPr lang="en-IN" sz="1200" dirty="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Command Processor, View Handler, Memento</a:t>
                      </a:r>
                      <a:endParaRPr lang="en-IN" sz="1200" dirty="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r>
              <a:tr h="375892">
                <a:tc>
                  <a:txBody>
                    <a:bodyPr/>
                    <a:lstStyle/>
                    <a:p>
                      <a:r>
                        <a:rPr lang="en-US" sz="1200" dirty="0" smtClean="0">
                          <a:latin typeface="Aharoni" pitchFamily="2" charset="-79"/>
                          <a:cs typeface="Aharoni" pitchFamily="2" charset="-79"/>
                        </a:rPr>
                        <a:t>Adaptation</a:t>
                      </a:r>
                      <a:endParaRPr lang="en-IN" sz="1200" dirty="0">
                        <a:latin typeface="Aharoni" pitchFamily="2" charset="-79"/>
                        <a:cs typeface="Aharoni" pitchFamily="2" charset="-79"/>
                      </a:endParaRPr>
                    </a:p>
                  </a:txBody>
                  <a:tcPr marL="84406" marR="84406" marT="46343" marB="46343"/>
                </a:tc>
                <a:tc>
                  <a:txBody>
                    <a:bodyPr/>
                    <a:lstStyle/>
                    <a:p>
                      <a:pPr algn="ctr"/>
                      <a:endParaRPr lang="en-IN" sz="1200">
                        <a:latin typeface="Aharoni" pitchFamily="2" charset="-79"/>
                        <a:cs typeface="Aharoni" pitchFamily="2" charset="-79"/>
                      </a:endParaRPr>
                    </a:p>
                  </a:txBody>
                  <a:tcPr marL="84406" marR="84406" marT="46343" marB="46343"/>
                </a:tc>
                <a:tc>
                  <a:txBody>
                    <a:bodyPr/>
                    <a:lstStyle/>
                    <a:p>
                      <a:pPr algn="ctr"/>
                      <a:r>
                        <a:rPr lang="en-US" sz="1200" kern="1200" dirty="0" smtClean="0">
                          <a:solidFill>
                            <a:srgbClr val="C00000"/>
                          </a:solidFill>
                          <a:latin typeface="Aharoni" pitchFamily="2" charset="-79"/>
                          <a:ea typeface="+mn-ea"/>
                          <a:cs typeface="Aharoni" pitchFamily="2" charset="-79"/>
                        </a:rPr>
                        <a:t>Adapter</a:t>
                      </a:r>
                      <a:endParaRPr lang="en-IN" sz="1200" kern="1200" dirty="0">
                        <a:solidFill>
                          <a:srgbClr val="C00000"/>
                        </a:solidFill>
                        <a:latin typeface="Aharoni" pitchFamily="2" charset="-79"/>
                        <a:ea typeface="+mn-ea"/>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r>
              <a:tr h="463428">
                <a:tc>
                  <a:txBody>
                    <a:bodyPr/>
                    <a:lstStyle/>
                    <a:p>
                      <a:r>
                        <a:rPr lang="en-US" sz="1200" dirty="0" smtClean="0">
                          <a:latin typeface="Aharoni" pitchFamily="2" charset="-79"/>
                          <a:cs typeface="Aharoni" pitchFamily="2" charset="-79"/>
                        </a:rPr>
                        <a:t>Communication</a:t>
                      </a:r>
                      <a:endParaRPr lang="en-IN" sz="1200" dirty="0">
                        <a:latin typeface="Aharoni" pitchFamily="2" charset="-79"/>
                        <a:cs typeface="Aharoni" pitchFamily="2" charset="-79"/>
                      </a:endParaRPr>
                    </a:p>
                  </a:txBody>
                  <a:tcPr marL="84406" marR="84406" marT="46343" marB="46343"/>
                </a:tc>
                <a:tc>
                  <a:txBody>
                    <a:bodyPr/>
                    <a:lstStyle/>
                    <a:p>
                      <a:pPr algn="ctr"/>
                      <a:endParaRPr lang="en-IN" sz="1200">
                        <a:latin typeface="Aharoni" pitchFamily="2" charset="-79"/>
                        <a:cs typeface="Aharoni" pitchFamily="2" charset="-79"/>
                      </a:endParaRPr>
                    </a:p>
                  </a:txBody>
                  <a:tcPr marL="84406" marR="84406" marT="46343" marB="46343"/>
                </a:tc>
                <a:tc>
                  <a:txBody>
                    <a:bodyPr/>
                    <a:lstStyle/>
                    <a:p>
                      <a:pPr algn="ctr"/>
                      <a:r>
                        <a:rPr lang="en-US" sz="1200" kern="1200" dirty="0" smtClean="0">
                          <a:solidFill>
                            <a:srgbClr val="C00000"/>
                          </a:solidFill>
                          <a:latin typeface="Aharoni" pitchFamily="2" charset="-79"/>
                          <a:ea typeface="+mn-ea"/>
                          <a:cs typeface="Aharoni" pitchFamily="2" charset="-79"/>
                        </a:rPr>
                        <a:t>Publisher-subscriber</a:t>
                      </a:r>
                      <a:r>
                        <a:rPr lang="en-US" sz="1200" dirty="0" smtClean="0">
                          <a:latin typeface="Aharoni" pitchFamily="2" charset="-79"/>
                          <a:cs typeface="Aharoni" pitchFamily="2" charset="-79"/>
                        </a:rPr>
                        <a:t>,</a:t>
                      </a:r>
                      <a:r>
                        <a:rPr lang="en-US" sz="1200" baseline="0" dirty="0" smtClean="0">
                          <a:latin typeface="Aharoni" pitchFamily="2" charset="-79"/>
                          <a:cs typeface="Aharoni" pitchFamily="2" charset="-79"/>
                        </a:rPr>
                        <a:t> Forwarder-Receiver,  Client-Dispatcher-Server</a:t>
                      </a:r>
                      <a:endParaRPr lang="en-IN" sz="1200" dirty="0">
                        <a:latin typeface="Aharoni" pitchFamily="2" charset="-79"/>
                        <a:cs typeface="Aharoni" pitchFamily="2" charset="-79"/>
                      </a:endParaRPr>
                    </a:p>
                  </a:txBody>
                  <a:tcPr marL="84406" marR="84406" marT="46343" marB="46343"/>
                </a:tc>
                <a:tc>
                  <a:txBody>
                    <a:bodyPr/>
                    <a:lstStyle/>
                    <a:p>
                      <a:pPr algn="ctr"/>
                      <a:endParaRPr lang="en-IN" sz="1200" dirty="0">
                        <a:latin typeface="Aharoni" pitchFamily="2" charset="-79"/>
                        <a:cs typeface="Aharoni" pitchFamily="2" charset="-79"/>
                      </a:endParaRPr>
                    </a:p>
                  </a:txBody>
                  <a:tcPr marL="84406" marR="84406" marT="46343" marB="46343"/>
                </a:tc>
              </a:tr>
              <a:tr h="375892">
                <a:tc>
                  <a:txBody>
                    <a:bodyPr/>
                    <a:lstStyle/>
                    <a:p>
                      <a:r>
                        <a:rPr lang="en-US" sz="1200" dirty="0" smtClean="0">
                          <a:latin typeface="Aharoni" pitchFamily="2" charset="-79"/>
                          <a:cs typeface="Aharoni" pitchFamily="2" charset="-79"/>
                        </a:rPr>
                        <a:t>Resource Handling</a:t>
                      </a:r>
                      <a:endParaRPr lang="en-IN" sz="1200" dirty="0">
                        <a:latin typeface="Aharoni" pitchFamily="2" charset="-79"/>
                        <a:cs typeface="Aharoni" pitchFamily="2" charset="-79"/>
                      </a:endParaRPr>
                    </a:p>
                  </a:txBody>
                  <a:tcPr marL="84406" marR="84406" marT="46343" marB="46343"/>
                </a:tc>
                <a:tc>
                  <a:txBody>
                    <a:bodyPr/>
                    <a:lstStyle/>
                    <a:p>
                      <a:pPr algn="ctr"/>
                      <a:endParaRPr lang="en-IN" sz="120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Flyweight</a:t>
                      </a:r>
                      <a:endParaRPr lang="en-IN" sz="1200" dirty="0">
                        <a:latin typeface="Aharoni" pitchFamily="2" charset="-79"/>
                        <a:cs typeface="Aharoni" pitchFamily="2" charset="-79"/>
                      </a:endParaRPr>
                    </a:p>
                  </a:txBody>
                  <a:tcPr marL="84406" marR="84406" marT="46343" marB="46343"/>
                </a:tc>
                <a:tc>
                  <a:txBody>
                    <a:bodyPr/>
                    <a:lstStyle/>
                    <a:p>
                      <a:pPr algn="ctr"/>
                      <a:r>
                        <a:rPr lang="en-US" sz="1200" dirty="0" smtClean="0">
                          <a:latin typeface="Aharoni" pitchFamily="2" charset="-79"/>
                          <a:cs typeface="Aharoni" pitchFamily="2" charset="-79"/>
                        </a:rPr>
                        <a:t>Counted</a:t>
                      </a:r>
                      <a:r>
                        <a:rPr lang="en-US" sz="1200" baseline="0" dirty="0" smtClean="0">
                          <a:latin typeface="Aharoni" pitchFamily="2" charset="-79"/>
                          <a:cs typeface="Aharoni" pitchFamily="2" charset="-79"/>
                        </a:rPr>
                        <a:t> Pointer</a:t>
                      </a:r>
                      <a:endParaRPr lang="en-IN" sz="1200" dirty="0">
                        <a:latin typeface="Aharoni" pitchFamily="2" charset="-79"/>
                        <a:cs typeface="Aharoni" pitchFamily="2" charset="-79"/>
                      </a:endParaRPr>
                    </a:p>
                  </a:txBody>
                  <a:tcPr marL="84406" marR="84406" marT="46343" marB="46343"/>
                </a:tc>
              </a:tr>
            </a:tbl>
          </a:graphicData>
        </a:graphic>
      </p:graphicFrame>
      <p:sp>
        <p:nvSpPr>
          <p:cNvPr id="3" name="Date Placeholder 2"/>
          <p:cNvSpPr>
            <a:spLocks noGrp="1"/>
          </p:cNvSpPr>
          <p:nvPr>
            <p:ph type="dt" sz="half" idx="10"/>
          </p:nvPr>
        </p:nvSpPr>
        <p:spPr/>
        <p:txBody>
          <a:bodyPr/>
          <a:lstStyle/>
          <a:p>
            <a:pPr>
              <a:defRPr/>
            </a:pPr>
            <a:fld id="{89AAA3DC-30A8-438C-AC42-B19C77722E71}" type="datetime1">
              <a:rPr lang="en-US" smtClean="0"/>
              <a:t>3/17/2015</a:t>
            </a:fld>
            <a:endParaRPr lang="en-US"/>
          </a:p>
        </p:txBody>
      </p:sp>
      <p:sp>
        <p:nvSpPr>
          <p:cNvPr id="4" name="Footer Placeholder 3"/>
          <p:cNvSpPr>
            <a:spLocks noGrp="1"/>
          </p:cNvSpPr>
          <p:nvPr>
            <p:ph type="ftr" sz="quarter" idx="11"/>
          </p:nvPr>
        </p:nvSpPr>
        <p:spPr/>
        <p:txBody>
          <a:bodyPr/>
          <a:lstStyle/>
          <a:p>
            <a:pPr>
              <a:defRPr/>
            </a:pPr>
            <a:r>
              <a:rPr lang="en-US" smtClean="0"/>
              <a:t>SS ZG653 Second Semester 2014-15</a:t>
            </a:r>
            <a:endParaRPr lang="en-US" dirty="0"/>
          </a:p>
        </p:txBody>
      </p:sp>
      <p:sp>
        <p:nvSpPr>
          <p:cNvPr id="5" name="Slide Number Placeholder 4"/>
          <p:cNvSpPr>
            <a:spLocks noGrp="1"/>
          </p:cNvSpPr>
          <p:nvPr>
            <p:ph type="sldNum" sz="quarter" idx="12"/>
          </p:nvPr>
        </p:nvSpPr>
        <p:spPr/>
        <p:txBody>
          <a:bodyPr/>
          <a:lstStyle/>
          <a:p>
            <a:pPr>
              <a:defRPr/>
            </a:pPr>
            <a:fld id="{D3B5EA1C-A7DB-4043-A966-3C322641058E}" type="slidenum">
              <a:rPr lang="en-US" smtClean="0"/>
              <a:pPr>
                <a:defRPr/>
              </a:pPr>
              <a:t>15</a:t>
            </a:fld>
            <a:endParaRPr lang="en-US"/>
          </a:p>
        </p:txBody>
      </p:sp>
    </p:spTree>
    <p:extLst>
      <p:ext uri="{BB962C8B-B14F-4D97-AF65-F5344CB8AC3E}">
        <p14:creationId xmlns:p14="http://schemas.microsoft.com/office/powerpoint/2010/main" val="164719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From </a:t>
            </a:r>
            <a:r>
              <a:rPr lang="en-US" dirty="0" err="1" smtClean="0"/>
              <a:t>GoF</a:t>
            </a:r>
            <a:r>
              <a:rPr lang="en-US" dirty="0" smtClean="0"/>
              <a:t> classification</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657044502"/>
              </p:ext>
            </p:extLst>
          </p:nvPr>
        </p:nvGraphicFramePr>
        <p:xfrm>
          <a:off x="304800" y="1371600"/>
          <a:ext cx="8382000" cy="4450080"/>
        </p:xfrm>
        <a:graphic>
          <a:graphicData uri="http://schemas.openxmlformats.org/drawingml/2006/table">
            <a:tbl>
              <a:tblPr firstRow="1" bandRow="1">
                <a:tableStyleId>{5940675A-B579-460E-94D1-54222C63F5DA}</a:tableStyleId>
              </a:tblPr>
              <a:tblGrid>
                <a:gridCol w="2794000"/>
                <a:gridCol w="2794000"/>
                <a:gridCol w="2794000"/>
              </a:tblGrid>
              <a:tr h="370840">
                <a:tc rowSpan="3">
                  <a:txBody>
                    <a:bodyPr/>
                    <a:lstStyle/>
                    <a:p>
                      <a:pPr algn="ctr"/>
                      <a:r>
                        <a:rPr lang="en-US" dirty="0" smtClean="0"/>
                        <a:t>Creational</a:t>
                      </a:r>
                      <a:endParaRPr lang="en-US" dirty="0"/>
                    </a:p>
                  </a:txBody>
                  <a:tcPr anchor="ctr"/>
                </a:tc>
                <a:tc>
                  <a:txBody>
                    <a:bodyPr/>
                    <a:lstStyle/>
                    <a:p>
                      <a:r>
                        <a:rPr lang="en-US" dirty="0" smtClean="0"/>
                        <a:t>Factory Pattern</a:t>
                      </a:r>
                    </a:p>
                  </a:txBody>
                  <a:tcPr/>
                </a:tc>
                <a:tc>
                  <a:txBody>
                    <a:bodyPr/>
                    <a:lstStyle/>
                    <a:p>
                      <a:r>
                        <a:rPr lang="en-US" dirty="0" smtClean="0"/>
                        <a:t>About creation</a:t>
                      </a:r>
                      <a:endParaRPr lang="en-US" dirty="0"/>
                    </a:p>
                  </a:txBody>
                  <a:tcPr/>
                </a:tc>
              </a:tr>
              <a:tr h="370840">
                <a:tc vMerge="1">
                  <a:txBody>
                    <a:bodyPr/>
                    <a:lstStyle/>
                    <a:p>
                      <a:endParaRPr lang="en-US" dirty="0"/>
                    </a:p>
                  </a:txBody>
                  <a:tcPr/>
                </a:tc>
                <a:tc>
                  <a:txBody>
                    <a:bodyPr/>
                    <a:lstStyle/>
                    <a:p>
                      <a:r>
                        <a:rPr lang="en-US" dirty="0" smtClean="0"/>
                        <a:t>Factory Method</a:t>
                      </a:r>
                      <a:endParaRPr lang="en-US" dirty="0"/>
                    </a:p>
                  </a:txBody>
                  <a:tcPr/>
                </a:tc>
                <a:tc rowSpan="2">
                  <a:txBody>
                    <a:bodyPr/>
                    <a:lstStyle/>
                    <a:p>
                      <a:pPr marL="0" algn="l" defTabSz="914400" rtl="0" eaLnBrk="1" latinLnBrk="0" hangingPunct="1"/>
                      <a:r>
                        <a:rPr lang="en-US" sz="1800" kern="1200" dirty="0" smtClean="0">
                          <a:solidFill>
                            <a:schemeClr val="tx1"/>
                          </a:solidFill>
                          <a:latin typeface="+mn-lt"/>
                          <a:ea typeface="+mn-ea"/>
                          <a:cs typeface="+mn-cs"/>
                        </a:rPr>
                        <a:t>About creation, also called Idioms</a:t>
                      </a:r>
                      <a:endParaRPr lang="en-US" sz="1800" kern="1200" dirty="0">
                        <a:solidFill>
                          <a:schemeClr val="tx1"/>
                        </a:solidFill>
                        <a:latin typeface="+mn-lt"/>
                        <a:ea typeface="+mn-ea"/>
                        <a:cs typeface="+mn-cs"/>
                      </a:endParaRPr>
                    </a:p>
                  </a:txBody>
                  <a:tcPr anchor="ctr"/>
                </a:tc>
              </a:tr>
              <a:tr h="370840">
                <a:tc vMerge="1">
                  <a:txBody>
                    <a:bodyPr/>
                    <a:lstStyle/>
                    <a:p>
                      <a:endParaRPr lang="en-US" dirty="0"/>
                    </a:p>
                  </a:txBody>
                  <a:tcPr/>
                </a:tc>
                <a:tc>
                  <a:txBody>
                    <a:bodyPr/>
                    <a:lstStyle/>
                    <a:p>
                      <a:r>
                        <a:rPr lang="en-US" dirty="0" smtClean="0"/>
                        <a:t>Singleton</a:t>
                      </a:r>
                      <a:endParaRPr lang="en-US" dirty="0"/>
                    </a:p>
                  </a:txBody>
                  <a:tcPr/>
                </a:tc>
                <a:tc vMerge="1">
                  <a:txBody>
                    <a:bodyPr/>
                    <a:lstStyle/>
                    <a:p>
                      <a:endParaRPr lang="en-US" dirty="0"/>
                    </a:p>
                  </a:txBody>
                  <a:tcPr/>
                </a:tc>
              </a:tr>
              <a:tr h="370840">
                <a:tc rowSpan="4">
                  <a:txBody>
                    <a:bodyPr/>
                    <a:lstStyle/>
                    <a:p>
                      <a:pPr algn="ctr"/>
                      <a:r>
                        <a:rPr lang="en-US" dirty="0" smtClean="0"/>
                        <a:t>Structural</a:t>
                      </a:r>
                      <a:endParaRPr lang="en-US" dirty="0"/>
                    </a:p>
                  </a:txBody>
                  <a:tcPr anchor="ctr"/>
                </a:tc>
                <a:tc>
                  <a:txBody>
                    <a:bodyPr/>
                    <a:lstStyle/>
                    <a:p>
                      <a:r>
                        <a:rPr lang="en-US" dirty="0" smtClean="0"/>
                        <a:t>Adapter</a:t>
                      </a:r>
                      <a:endParaRPr lang="en-US" dirty="0"/>
                    </a:p>
                  </a:txBody>
                  <a:tcPr/>
                </a:tc>
                <a:tc rowSpan="2">
                  <a:txBody>
                    <a:bodyPr/>
                    <a:lstStyle/>
                    <a:p>
                      <a:r>
                        <a:rPr lang="en-US" dirty="0" smtClean="0"/>
                        <a:t>About structural decomposition</a:t>
                      </a:r>
                      <a:endParaRPr lang="en-US" dirty="0"/>
                    </a:p>
                  </a:txBody>
                  <a:tcPr anchor="ctr"/>
                </a:tc>
              </a:tr>
              <a:tr h="370840">
                <a:tc vMerge="1">
                  <a:txBody>
                    <a:bodyPr/>
                    <a:lstStyle/>
                    <a:p>
                      <a:endParaRPr lang="en-US" dirty="0"/>
                    </a:p>
                  </a:txBody>
                  <a:tcPr/>
                </a:tc>
                <a:tc>
                  <a:txBody>
                    <a:bodyPr/>
                    <a:lstStyle/>
                    <a:p>
                      <a:r>
                        <a:rPr lang="en-US" dirty="0" smtClean="0"/>
                        <a:t>Composite</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r>
                        <a:rPr lang="en-US" dirty="0" smtClean="0"/>
                        <a:t>Decorator</a:t>
                      </a:r>
                      <a:endParaRPr lang="en-US" dirty="0"/>
                    </a:p>
                  </a:txBody>
                  <a:tcPr/>
                </a:tc>
                <a:tc>
                  <a:txBody>
                    <a:bodyPr/>
                    <a:lstStyle/>
                    <a:p>
                      <a:r>
                        <a:rPr lang="en-US" dirty="0" smtClean="0"/>
                        <a:t>About service extension</a:t>
                      </a:r>
                      <a:endParaRPr lang="en-US" dirty="0"/>
                    </a:p>
                  </a:txBody>
                  <a:tcPr/>
                </a:tc>
              </a:tr>
              <a:tr h="370840">
                <a:tc vMerge="1">
                  <a:txBody>
                    <a:bodyPr/>
                    <a:lstStyle/>
                    <a:p>
                      <a:endParaRPr lang="en-US" dirty="0"/>
                    </a:p>
                  </a:txBody>
                  <a:tcPr/>
                </a:tc>
                <a:tc>
                  <a:txBody>
                    <a:bodyPr/>
                    <a:lstStyle/>
                    <a:p>
                      <a:r>
                        <a:rPr lang="en-US" dirty="0" smtClean="0"/>
                        <a:t>Proxy</a:t>
                      </a:r>
                      <a:endParaRPr lang="en-US" dirty="0"/>
                    </a:p>
                  </a:txBody>
                  <a:tcPr/>
                </a:tc>
                <a:tc rowSpan="2">
                  <a:txBody>
                    <a:bodyPr/>
                    <a:lstStyle/>
                    <a:p>
                      <a:r>
                        <a:rPr lang="en-US" dirty="0" smtClean="0"/>
                        <a:t>About access control</a:t>
                      </a:r>
                      <a:endParaRPr lang="en-US" dirty="0"/>
                    </a:p>
                  </a:txBody>
                  <a:tcPr anchor="ctr"/>
                </a:tc>
              </a:tr>
              <a:tr h="370840">
                <a:tc rowSpan="5">
                  <a:txBody>
                    <a:bodyPr/>
                    <a:lstStyle/>
                    <a:p>
                      <a:pPr algn="ctr"/>
                      <a:r>
                        <a:rPr lang="en-US" dirty="0" smtClean="0"/>
                        <a:t>Behavioral</a:t>
                      </a:r>
                      <a:endParaRPr lang="en-US" dirty="0"/>
                    </a:p>
                  </a:txBody>
                  <a:tcPr anchor="ctr"/>
                </a:tc>
                <a:tc>
                  <a:txBody>
                    <a:bodyPr/>
                    <a:lstStyle/>
                    <a:p>
                      <a:r>
                        <a:rPr lang="en-US" dirty="0" smtClean="0"/>
                        <a:t>Iterator</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r>
                        <a:rPr lang="en-US" dirty="0" smtClean="0"/>
                        <a:t>Observer</a:t>
                      </a:r>
                      <a:endParaRPr lang="en-US" dirty="0"/>
                    </a:p>
                  </a:txBody>
                  <a:tcPr/>
                </a:tc>
                <a:tc>
                  <a:txBody>
                    <a:bodyPr/>
                    <a:lstStyle/>
                    <a:p>
                      <a:r>
                        <a:rPr lang="en-US" dirty="0" smtClean="0"/>
                        <a:t>Communication</a:t>
                      </a:r>
                      <a:endParaRPr lang="en-US" dirty="0"/>
                    </a:p>
                  </a:txBody>
                  <a:tcPr/>
                </a:tc>
              </a:tr>
              <a:tr h="370840">
                <a:tc vMerge="1">
                  <a:txBody>
                    <a:bodyPr/>
                    <a:lstStyle/>
                    <a:p>
                      <a:endParaRPr lang="en-US" dirty="0"/>
                    </a:p>
                  </a:txBody>
                  <a:tcPr/>
                </a:tc>
                <a:tc>
                  <a:txBody>
                    <a:bodyPr/>
                    <a:lstStyle/>
                    <a:p>
                      <a:r>
                        <a:rPr lang="en-US" dirty="0" smtClean="0"/>
                        <a:t>Visitor</a:t>
                      </a:r>
                      <a:endParaRPr lang="en-US" dirty="0"/>
                    </a:p>
                  </a:txBody>
                  <a:tcPr/>
                </a:tc>
                <a:tc>
                  <a:txBody>
                    <a:bodyPr/>
                    <a:lstStyle/>
                    <a:p>
                      <a:r>
                        <a:rPr lang="en-US" dirty="0" smtClean="0"/>
                        <a:t>About service extension</a:t>
                      </a:r>
                      <a:endParaRPr lang="en-US" dirty="0"/>
                    </a:p>
                  </a:txBody>
                  <a:tcPr/>
                </a:tc>
              </a:tr>
              <a:tr h="370840">
                <a:tc vMerge="1">
                  <a:txBody>
                    <a:bodyPr/>
                    <a:lstStyle/>
                    <a:p>
                      <a:endParaRPr lang="en-US" dirty="0"/>
                    </a:p>
                  </a:txBody>
                  <a:tcPr/>
                </a:tc>
                <a:tc>
                  <a:txBody>
                    <a:bodyPr/>
                    <a:lstStyle/>
                    <a:p>
                      <a:r>
                        <a:rPr lang="en-US" dirty="0" smtClean="0"/>
                        <a:t>Strategy</a:t>
                      </a:r>
                      <a:endParaRPr lang="en-US" dirty="0"/>
                    </a:p>
                  </a:txBody>
                  <a:tcPr/>
                </a:tc>
                <a:tc>
                  <a:txBody>
                    <a:bodyPr/>
                    <a:lstStyle/>
                    <a:p>
                      <a:r>
                        <a:rPr lang="en-US" dirty="0" smtClean="0"/>
                        <a:t>Service variation</a:t>
                      </a:r>
                      <a:endParaRPr lang="en-US" dirty="0"/>
                    </a:p>
                  </a:txBody>
                  <a:tcPr/>
                </a:tc>
              </a:tr>
              <a:tr h="370840">
                <a:tc vMerge="1">
                  <a:txBody>
                    <a:bodyPr/>
                    <a:lstStyle/>
                    <a:p>
                      <a:endParaRPr lang="en-US" dirty="0"/>
                    </a:p>
                  </a:txBody>
                  <a:tcPr/>
                </a:tc>
                <a:tc>
                  <a:txBody>
                    <a:bodyPr/>
                    <a:lstStyle/>
                    <a:p>
                      <a:r>
                        <a:rPr lang="en-US" dirty="0" smtClean="0"/>
                        <a:t>Command</a:t>
                      </a:r>
                      <a:endParaRPr lang="en-US" dirty="0"/>
                    </a:p>
                  </a:txBody>
                  <a:tcPr/>
                </a:tc>
                <a:tc>
                  <a:txBody>
                    <a:bodyPr/>
                    <a:lstStyle/>
                    <a:p>
                      <a:r>
                        <a:rPr lang="en-US" dirty="0" smtClean="0"/>
                        <a:t>Organization</a:t>
                      </a:r>
                      <a:r>
                        <a:rPr lang="en-US" baseline="0" dirty="0" smtClean="0"/>
                        <a:t> of task</a:t>
                      </a:r>
                      <a:endParaRPr lang="en-US" dirty="0"/>
                    </a:p>
                  </a:txBody>
                  <a:tcPr/>
                </a:tc>
              </a:tr>
            </a:tbl>
          </a:graphicData>
        </a:graphic>
      </p:graphicFrame>
      <p:sp>
        <p:nvSpPr>
          <p:cNvPr id="4" name="Date Placeholder 3"/>
          <p:cNvSpPr>
            <a:spLocks noGrp="1"/>
          </p:cNvSpPr>
          <p:nvPr>
            <p:ph type="dt" sz="half" idx="10"/>
          </p:nvPr>
        </p:nvSpPr>
        <p:spPr/>
        <p:txBody>
          <a:bodyPr/>
          <a:lstStyle/>
          <a:p>
            <a:pPr>
              <a:defRPr/>
            </a:pPr>
            <a:fld id="{6AD0F91D-D6B8-42B1-862D-A45F08DB1951}"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16</a:t>
            </a:fld>
            <a:endParaRPr lang="en-US"/>
          </a:p>
        </p:txBody>
      </p:sp>
    </p:spTree>
    <p:extLst>
      <p:ext uri="{BB962C8B-B14F-4D97-AF65-F5344CB8AC3E}">
        <p14:creationId xmlns:p14="http://schemas.microsoft.com/office/powerpoint/2010/main" val="3112837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Creational Pattern?</a:t>
            </a:r>
            <a:endParaRPr lang="en-US" dirty="0"/>
          </a:p>
        </p:txBody>
      </p:sp>
      <p:sp>
        <p:nvSpPr>
          <p:cNvPr id="3" name="Content Placeholder 2"/>
          <p:cNvSpPr>
            <a:spLocks noGrp="1"/>
          </p:cNvSpPr>
          <p:nvPr>
            <p:ph idx="1"/>
          </p:nvPr>
        </p:nvSpPr>
        <p:spPr/>
        <p:txBody>
          <a:bodyPr/>
          <a:lstStyle/>
          <a:p>
            <a:r>
              <a:rPr lang="en-US" dirty="0" smtClean="0"/>
              <a:t>Provides mechanisms to create objects in a more generic manner</a:t>
            </a:r>
          </a:p>
          <a:p>
            <a:r>
              <a:rPr lang="en-US" dirty="0" smtClean="0"/>
              <a:t>Direct object creation sometimes can make the application susceptible to frequent changes. </a:t>
            </a:r>
          </a:p>
          <a:p>
            <a:r>
              <a:rPr lang="en-US" dirty="0" smtClean="0"/>
              <a:t>Creational pattern is a more indirect way of object creation</a:t>
            </a:r>
          </a:p>
          <a:p>
            <a:r>
              <a:rPr lang="en-US" dirty="0" smtClean="0"/>
              <a:t>Provide </a:t>
            </a:r>
            <a:r>
              <a:rPr lang="en-US" dirty="0"/>
              <a:t>different ways (patterns) to remove explicit references in the concrete classes from the code that needs to instantiate them.</a:t>
            </a:r>
          </a:p>
        </p:txBody>
      </p:sp>
      <p:sp>
        <p:nvSpPr>
          <p:cNvPr id="4" name="Date Placeholder 3"/>
          <p:cNvSpPr>
            <a:spLocks noGrp="1"/>
          </p:cNvSpPr>
          <p:nvPr>
            <p:ph type="dt" sz="half" idx="10"/>
          </p:nvPr>
        </p:nvSpPr>
        <p:spPr/>
        <p:txBody>
          <a:bodyPr/>
          <a:lstStyle/>
          <a:p>
            <a:pPr>
              <a:defRPr/>
            </a:pPr>
            <a:fld id="{C3116194-511B-4209-B310-6C2A636A4845}"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17</a:t>
            </a:fld>
            <a:endParaRPr lang="en-US"/>
          </a:p>
        </p:txBody>
      </p:sp>
    </p:spTree>
    <p:extLst>
      <p:ext uri="{BB962C8B-B14F-4D97-AF65-F5344CB8AC3E}">
        <p14:creationId xmlns:p14="http://schemas.microsoft.com/office/powerpoint/2010/main" val="1825110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Creational Patterns?</a:t>
            </a:r>
            <a:endParaRPr lang="en-US" dirty="0"/>
          </a:p>
        </p:txBody>
      </p:sp>
      <p:sp>
        <p:nvSpPr>
          <p:cNvPr id="3" name="Content Placeholder 2"/>
          <p:cNvSpPr>
            <a:spLocks noGrp="1"/>
          </p:cNvSpPr>
          <p:nvPr>
            <p:ph idx="1"/>
          </p:nvPr>
        </p:nvSpPr>
        <p:spPr>
          <a:xfrm>
            <a:off x="304800" y="1295400"/>
            <a:ext cx="8382000" cy="5029200"/>
          </a:xfrm>
        </p:spPr>
        <p:txBody>
          <a:bodyPr/>
          <a:lstStyle/>
          <a:p>
            <a:r>
              <a:rPr lang="en-US" sz="2400" dirty="0"/>
              <a:t>A system should be independent of how its objects and products are created.</a:t>
            </a:r>
          </a:p>
          <a:p>
            <a:r>
              <a:rPr lang="en-US" sz="2400" dirty="0" smtClean="0"/>
              <a:t>Hiding </a:t>
            </a:r>
            <a:r>
              <a:rPr lang="en-US" sz="2400" dirty="0"/>
              <a:t>the implementations of a class library or product, revealing only their interfaces.</a:t>
            </a:r>
          </a:p>
          <a:p>
            <a:r>
              <a:rPr lang="en-US" sz="2400" dirty="0" smtClean="0"/>
              <a:t>Creating </a:t>
            </a:r>
            <a:r>
              <a:rPr lang="en-US" sz="2400" dirty="0"/>
              <a:t>different representation of independent complex </a:t>
            </a:r>
            <a:r>
              <a:rPr lang="en-US" sz="2400" dirty="0" smtClean="0"/>
              <a:t>objects shouldn’t have change impact</a:t>
            </a:r>
            <a:endParaRPr lang="en-US" sz="2400" dirty="0"/>
          </a:p>
          <a:p>
            <a:r>
              <a:rPr lang="en-US" sz="2400" dirty="0"/>
              <a:t>A class wants its subclass to implement the object it creates.</a:t>
            </a:r>
          </a:p>
          <a:p>
            <a:r>
              <a:rPr lang="en-US" sz="2400" dirty="0"/>
              <a:t>The class instantiations are specified at run-time.</a:t>
            </a:r>
          </a:p>
          <a:p>
            <a:r>
              <a:rPr lang="en-US" sz="2400" dirty="0"/>
              <a:t>There must be a single instance and client can access this instance at all times.</a:t>
            </a:r>
          </a:p>
          <a:p>
            <a:r>
              <a:rPr lang="en-US" sz="2400" dirty="0"/>
              <a:t>Instance should be extensible without </a:t>
            </a:r>
            <a:r>
              <a:rPr lang="en-US" sz="2400" dirty="0" smtClean="0"/>
              <a:t>modifying the code.</a:t>
            </a:r>
            <a:endParaRPr lang="en-US" sz="2400" dirty="0"/>
          </a:p>
          <a:p>
            <a:endParaRPr lang="en-US" sz="2400" dirty="0"/>
          </a:p>
        </p:txBody>
      </p:sp>
      <p:sp>
        <p:nvSpPr>
          <p:cNvPr id="4" name="Date Placeholder 3"/>
          <p:cNvSpPr>
            <a:spLocks noGrp="1"/>
          </p:cNvSpPr>
          <p:nvPr>
            <p:ph type="dt" sz="half" idx="10"/>
          </p:nvPr>
        </p:nvSpPr>
        <p:spPr/>
        <p:txBody>
          <a:bodyPr/>
          <a:lstStyle/>
          <a:p>
            <a:pPr>
              <a:defRPr/>
            </a:pPr>
            <a:fld id="{D140C266-0FA4-438F-8DB0-1D4F9149C5C4}"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18</a:t>
            </a:fld>
            <a:endParaRPr lang="en-US"/>
          </a:p>
        </p:txBody>
      </p:sp>
    </p:spTree>
    <p:extLst>
      <p:ext uri="{BB962C8B-B14F-4D97-AF65-F5344CB8AC3E}">
        <p14:creationId xmlns:p14="http://schemas.microsoft.com/office/powerpoint/2010/main" val="480106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Creational Patterns</a:t>
            </a:r>
            <a:endParaRPr lang="en-US" dirty="0"/>
          </a:p>
        </p:txBody>
      </p:sp>
      <p:sp>
        <p:nvSpPr>
          <p:cNvPr id="3" name="Content Placeholder 2"/>
          <p:cNvSpPr>
            <a:spLocks noGrp="1"/>
          </p:cNvSpPr>
          <p:nvPr>
            <p:ph idx="1"/>
          </p:nvPr>
        </p:nvSpPr>
        <p:spPr/>
        <p:txBody>
          <a:bodyPr/>
          <a:lstStyle/>
          <a:p>
            <a:r>
              <a:rPr lang="en-US" dirty="0" smtClean="0"/>
              <a:t>Factory method pattern</a:t>
            </a:r>
          </a:p>
          <a:p>
            <a:pPr lvl="1"/>
            <a:r>
              <a:rPr lang="en-US" dirty="0" smtClean="0"/>
              <a:t>A method that creates a type of object</a:t>
            </a:r>
          </a:p>
          <a:p>
            <a:pPr lvl="1"/>
            <a:r>
              <a:rPr lang="en-US" dirty="0" smtClean="0"/>
              <a:t>Centralize the creation of objects</a:t>
            </a:r>
          </a:p>
          <a:p>
            <a:r>
              <a:rPr lang="en-US" dirty="0"/>
              <a:t>Factory Pattern</a:t>
            </a:r>
          </a:p>
          <a:p>
            <a:pPr lvl="1"/>
            <a:r>
              <a:rPr lang="en-US" dirty="0"/>
              <a:t>Centralize the decision of what factory (the class which actually creates the business object) to instantiate</a:t>
            </a:r>
          </a:p>
          <a:p>
            <a:r>
              <a:rPr lang="en-US" dirty="0" smtClean="0"/>
              <a:t>Singleton</a:t>
            </a:r>
          </a:p>
          <a:p>
            <a:pPr lvl="1"/>
            <a:r>
              <a:rPr lang="en-US" dirty="0" smtClean="0"/>
              <a:t>Restricts instantiation of only object for a business logic class</a:t>
            </a:r>
            <a:endParaRPr lang="en-US" dirty="0"/>
          </a:p>
        </p:txBody>
      </p:sp>
      <p:sp>
        <p:nvSpPr>
          <p:cNvPr id="4" name="Date Placeholder 3"/>
          <p:cNvSpPr>
            <a:spLocks noGrp="1"/>
          </p:cNvSpPr>
          <p:nvPr>
            <p:ph type="dt" sz="half" idx="10"/>
          </p:nvPr>
        </p:nvSpPr>
        <p:spPr/>
        <p:txBody>
          <a:bodyPr/>
          <a:lstStyle/>
          <a:p>
            <a:pPr>
              <a:defRPr/>
            </a:pPr>
            <a:fld id="{C551E05B-74D5-4B5C-A099-D12FFA2A4B9F}"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19</a:t>
            </a:fld>
            <a:endParaRPr lang="en-US"/>
          </a:p>
        </p:txBody>
      </p:sp>
    </p:spTree>
    <p:extLst>
      <p:ext uri="{BB962C8B-B14F-4D97-AF65-F5344CB8AC3E}">
        <p14:creationId xmlns:p14="http://schemas.microsoft.com/office/powerpoint/2010/main" val="92732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 brief Introduction to Reflection</a:t>
            </a:r>
            <a:endParaRPr lang="en-IN" dirty="0"/>
          </a:p>
        </p:txBody>
      </p:sp>
      <p:sp>
        <p:nvSpPr>
          <p:cNvPr id="3" name="Text Placeholder 2"/>
          <p:cNvSpPr>
            <a:spLocks noGrp="1"/>
          </p:cNvSpPr>
          <p:nvPr>
            <p:ph type="body" idx="1"/>
          </p:nvPr>
        </p:nvSpPr>
        <p:spPr/>
        <p:txBody>
          <a:bodyPr/>
          <a:lstStyle/>
          <a:p>
            <a:pPr eaLnBrk="1" hangingPunct="1">
              <a:defRPr/>
            </a:pPr>
            <a:r>
              <a:rPr lang="en-US" sz="4000" dirty="0" smtClean="0"/>
              <a:t>Adaptable Systems</a:t>
            </a:r>
            <a:endParaRPr lang="en-IN" sz="4000" dirty="0"/>
          </a:p>
        </p:txBody>
      </p:sp>
      <p:sp>
        <p:nvSpPr>
          <p:cNvPr id="4" name="Date Placeholder 3"/>
          <p:cNvSpPr>
            <a:spLocks noGrp="1"/>
          </p:cNvSpPr>
          <p:nvPr>
            <p:ph type="dt" sz="half" idx="10"/>
          </p:nvPr>
        </p:nvSpPr>
        <p:spPr/>
        <p:txBody>
          <a:bodyPr/>
          <a:lstStyle/>
          <a:p>
            <a:pPr>
              <a:defRPr/>
            </a:pPr>
            <a:fld id="{BBB03853-8DB5-4F6E-B58C-6F6B72B559A6}"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smtClean="0"/>
              <a:t>SS ZG653 Second Semester 2014-15</a:t>
            </a:r>
            <a:endParaRPr lang="en-US" dirty="0" smtClean="0"/>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2</a:t>
            </a:fld>
            <a:endParaRPr lang="en-US"/>
          </a:p>
        </p:txBody>
      </p:sp>
    </p:spTree>
    <p:extLst>
      <p:ext uri="{BB962C8B-B14F-4D97-AF65-F5344CB8AC3E}">
        <p14:creationId xmlns:p14="http://schemas.microsoft.com/office/powerpoint/2010/main" val="4063338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Context</a:t>
            </a:r>
          </a:p>
          <a:p>
            <a:pPr lvl="1"/>
            <a:r>
              <a:rPr lang="en-US" sz="2000" dirty="0"/>
              <a:t>A type (the creator) creates objects of another type (the product).</a:t>
            </a:r>
          </a:p>
          <a:p>
            <a:pPr lvl="1"/>
            <a:r>
              <a:rPr lang="en-US" sz="2000" dirty="0"/>
              <a:t>Subclasses of the creator type need to create different kinds of product objects.</a:t>
            </a:r>
          </a:p>
          <a:p>
            <a:pPr lvl="1"/>
            <a:r>
              <a:rPr lang="en-US" sz="2000" dirty="0"/>
              <a:t>Clients do not need to know the exact type of product objects. </a:t>
            </a:r>
          </a:p>
          <a:p>
            <a:pPr lvl="1"/>
            <a:endParaRPr lang="en-US" dirty="0"/>
          </a:p>
        </p:txBody>
      </p:sp>
      <p:sp>
        <p:nvSpPr>
          <p:cNvPr id="4" name="Content Placeholder 3"/>
          <p:cNvSpPr>
            <a:spLocks noGrp="1"/>
          </p:cNvSpPr>
          <p:nvPr>
            <p:ph sz="half" idx="2"/>
          </p:nvPr>
        </p:nvSpPr>
        <p:spPr/>
        <p:txBody>
          <a:bodyPr/>
          <a:lstStyle/>
          <a:p>
            <a:r>
              <a:rPr lang="en-US" sz="2400" dirty="0" smtClean="0"/>
              <a:t>Solution</a:t>
            </a:r>
          </a:p>
          <a:p>
            <a:pPr marL="91440" lvl="1" indent="-91440">
              <a:spcBef>
                <a:spcPts val="0"/>
              </a:spcBef>
            </a:pPr>
            <a:r>
              <a:rPr lang="en-US" sz="2000" dirty="0" smtClean="0"/>
              <a:t>Define </a:t>
            </a:r>
            <a:r>
              <a:rPr lang="en-US" sz="2000" dirty="0"/>
              <a:t>an (abstract) creator type that contains main logic of handling an abstract product.</a:t>
            </a:r>
          </a:p>
          <a:p>
            <a:pPr marL="91440" lvl="1" indent="-91440">
              <a:spcBef>
                <a:spcPts val="0"/>
              </a:spcBef>
            </a:pPr>
            <a:r>
              <a:rPr lang="en-US" sz="2000" dirty="0"/>
              <a:t>Define an abstract method, called the factory method, in the creator type.</a:t>
            </a:r>
            <a:br>
              <a:rPr lang="en-US" sz="2000" dirty="0"/>
            </a:br>
            <a:r>
              <a:rPr lang="en-US" sz="2000" dirty="0"/>
              <a:t>The factory method yields a product object.</a:t>
            </a:r>
          </a:p>
          <a:p>
            <a:pPr marL="91440" lvl="1" indent="-91440">
              <a:spcBef>
                <a:spcPts val="0"/>
              </a:spcBef>
            </a:pPr>
            <a:r>
              <a:rPr lang="en-US" sz="2000" dirty="0"/>
              <a:t>Each concrete creator class implements the factory method so that it returns an object of a concrete product class.</a:t>
            </a:r>
          </a:p>
          <a:p>
            <a:pPr marL="91440" lvl="1" indent="-91440">
              <a:spcBef>
                <a:spcPts val="0"/>
              </a:spcBef>
            </a:pPr>
            <a:endParaRPr lang="en-US" sz="2000" dirty="0"/>
          </a:p>
          <a:p>
            <a:pPr marL="91440" lvl="1" indent="-91440">
              <a:spcBef>
                <a:spcPts val="0"/>
              </a:spcBef>
            </a:pPr>
            <a:r>
              <a:rPr lang="en-US" sz="2000" dirty="0"/>
              <a:t>Define an (abstract) product type that models a common product</a:t>
            </a:r>
          </a:p>
          <a:p>
            <a:pPr marL="91440" lvl="1" indent="-91440">
              <a:spcBef>
                <a:spcPts val="0"/>
              </a:spcBef>
            </a:pPr>
            <a:r>
              <a:rPr lang="en-US" sz="2000" dirty="0"/>
              <a:t>Create concrete products</a:t>
            </a:r>
          </a:p>
          <a:p>
            <a:pPr lvl="1"/>
            <a:endParaRPr lang="en-US" sz="2000" dirty="0"/>
          </a:p>
          <a:p>
            <a:pPr lvl="1"/>
            <a:endParaRPr lang="en-US" sz="2000" dirty="0"/>
          </a:p>
        </p:txBody>
      </p:sp>
      <p:sp>
        <p:nvSpPr>
          <p:cNvPr id="2" name="Title 1"/>
          <p:cNvSpPr>
            <a:spLocks noGrp="1"/>
          </p:cNvSpPr>
          <p:nvPr>
            <p:ph type="title"/>
          </p:nvPr>
        </p:nvSpPr>
        <p:spPr/>
        <p:txBody>
          <a:bodyPr/>
          <a:lstStyle/>
          <a:p>
            <a:r>
              <a:rPr lang="en-US" b="1" dirty="0"/>
              <a:t>The FACTORY METHOD </a:t>
            </a:r>
            <a:r>
              <a:rPr lang="en-US" b="1" dirty="0" smtClean="0"/>
              <a:t>Pattern</a:t>
            </a:r>
            <a:endParaRPr lang="en-US" b="1" dirty="0"/>
          </a:p>
        </p:txBody>
      </p:sp>
      <p:sp>
        <p:nvSpPr>
          <p:cNvPr id="5" name="Date Placeholder 4"/>
          <p:cNvSpPr>
            <a:spLocks noGrp="1"/>
          </p:cNvSpPr>
          <p:nvPr>
            <p:ph type="dt" sz="half" idx="10"/>
          </p:nvPr>
        </p:nvSpPr>
        <p:spPr/>
        <p:txBody>
          <a:bodyPr/>
          <a:lstStyle/>
          <a:p>
            <a:pPr>
              <a:defRPr/>
            </a:pPr>
            <a:fld id="{5EB0D854-36D0-4C9A-91F7-D28EF373DFC3}" type="datetime1">
              <a:rPr lang="en-US" smtClean="0"/>
              <a:t>3/17/2015</a:t>
            </a:fld>
            <a:endParaRPr lang="en-US"/>
          </a:p>
        </p:txBody>
      </p:sp>
      <p:sp>
        <p:nvSpPr>
          <p:cNvPr id="6" name="Footer Placeholder 5"/>
          <p:cNvSpPr>
            <a:spLocks noGrp="1"/>
          </p:cNvSpPr>
          <p:nvPr>
            <p:ph type="ftr" sz="quarter" idx="11"/>
          </p:nvPr>
        </p:nvSpPr>
        <p:spPr/>
        <p:txBody>
          <a:bodyPr/>
          <a:lstStyle/>
          <a:p>
            <a:pPr>
              <a:defRPr/>
            </a:pPr>
            <a:r>
              <a:rPr lang="en-US" smtClean="0"/>
              <a:t>SS ZG653 Second Semester 2014-15</a:t>
            </a:r>
            <a:endParaRPr lang="en-US" dirty="0"/>
          </a:p>
        </p:txBody>
      </p:sp>
      <p:sp>
        <p:nvSpPr>
          <p:cNvPr id="7" name="Slide Number Placeholder 6"/>
          <p:cNvSpPr>
            <a:spLocks noGrp="1"/>
          </p:cNvSpPr>
          <p:nvPr>
            <p:ph type="sldNum" sz="quarter" idx="12"/>
          </p:nvPr>
        </p:nvSpPr>
        <p:spPr/>
        <p:txBody>
          <a:bodyPr/>
          <a:lstStyle/>
          <a:p>
            <a:pPr>
              <a:defRPr/>
            </a:pPr>
            <a:fld id="{50D719E3-4EA4-4EB4-A6A2-0A7E31A94560}" type="slidenum">
              <a:rPr lang="en-US" smtClean="0"/>
              <a:pPr>
                <a:defRPr/>
              </a:pPr>
              <a:t>20</a:t>
            </a:fld>
            <a:endParaRPr lang="en-US"/>
          </a:p>
        </p:txBody>
      </p:sp>
    </p:spTree>
    <p:extLst>
      <p:ext uri="{BB962C8B-B14F-4D97-AF65-F5344CB8AC3E}">
        <p14:creationId xmlns:p14="http://schemas.microsoft.com/office/powerpoint/2010/main" val="3729772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Pattern</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787" t="3158" r="1398" b="4611"/>
          <a:stretch/>
        </p:blipFill>
        <p:spPr>
          <a:xfrm>
            <a:off x="228600" y="2690648"/>
            <a:ext cx="8739012" cy="3252952"/>
          </a:xfrm>
        </p:spPr>
      </p:pic>
      <p:sp>
        <p:nvSpPr>
          <p:cNvPr id="4" name="Date Placeholder 3"/>
          <p:cNvSpPr>
            <a:spLocks noGrp="1"/>
          </p:cNvSpPr>
          <p:nvPr>
            <p:ph type="dt" sz="half" idx="10"/>
          </p:nvPr>
        </p:nvSpPr>
        <p:spPr/>
        <p:txBody>
          <a:bodyPr/>
          <a:lstStyle/>
          <a:p>
            <a:pPr>
              <a:defRPr/>
            </a:pPr>
            <a:fld id="{7CEE2619-B40F-40EF-A344-8DE16D60855A}"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21</a:t>
            </a:fld>
            <a:endParaRPr lang="en-US"/>
          </a:p>
        </p:txBody>
      </p:sp>
      <p:sp>
        <p:nvSpPr>
          <p:cNvPr id="8" name="TextBox 7"/>
          <p:cNvSpPr txBox="1"/>
          <p:nvPr/>
        </p:nvSpPr>
        <p:spPr>
          <a:xfrm>
            <a:off x="381000" y="1371600"/>
            <a:ext cx="7924800" cy="923330"/>
          </a:xfrm>
          <a:prstGeom prst="rect">
            <a:avLst/>
          </a:prstGeom>
          <a:noFill/>
        </p:spPr>
        <p:txBody>
          <a:bodyPr wrap="square" rtlCol="0">
            <a:spAutoFit/>
          </a:bodyPr>
          <a:lstStyle/>
          <a:p>
            <a:r>
              <a:rPr lang="en-US" dirty="0" err="1" smtClean="0">
                <a:latin typeface="Courier New" panose="02070309020205020404" pitchFamily="49" charset="0"/>
                <a:cs typeface="Courier New" panose="02070309020205020404" pitchFamily="49" charset="0"/>
              </a:rPr>
              <a:t>DocumentMgmtFramework</a:t>
            </a:r>
            <a:r>
              <a:rPr lang="en-US" dirty="0" smtClean="0">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en-US" dirty="0" smtClean="0"/>
              <a:t>knows when to create a Document (when user selects the menu item </a:t>
            </a:r>
          </a:p>
          <a:p>
            <a:pPr marL="285750" indent="-285750">
              <a:buFont typeface="Arial" panose="020B0604020202020204" pitchFamily="34" charset="0"/>
              <a:buChar char="•"/>
            </a:pPr>
            <a:r>
              <a:rPr lang="en-US" dirty="0" smtClean="0"/>
              <a:t>but DOES NOT anticipate what type of Document to create</a:t>
            </a:r>
            <a:endParaRPr lang="en-US" dirty="0"/>
          </a:p>
        </p:txBody>
      </p:sp>
      <p:cxnSp>
        <p:nvCxnSpPr>
          <p:cNvPr id="10" name="Straight Connector 9"/>
          <p:cNvCxnSpPr/>
          <p:nvPr/>
        </p:nvCxnSpPr>
        <p:spPr>
          <a:xfrm>
            <a:off x="304800" y="4476303"/>
            <a:ext cx="86868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08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Pattern Example</a:t>
            </a:r>
            <a:endParaRPr lang="en-US" dirty="0"/>
          </a:p>
        </p:txBody>
      </p:sp>
      <p:sp>
        <p:nvSpPr>
          <p:cNvPr id="3" name="Content Placeholder 2"/>
          <p:cNvSpPr>
            <a:spLocks noGrp="1"/>
          </p:cNvSpPr>
          <p:nvPr>
            <p:ph idx="1"/>
          </p:nvPr>
        </p:nvSpPr>
        <p:spPr/>
        <p:txBody>
          <a:bodyPr/>
          <a:lstStyle/>
          <a:p>
            <a:r>
              <a:rPr lang="en-US" dirty="0" smtClean="0"/>
              <a:t>Framework classes are all abstract and it does not change when new document types are added</a:t>
            </a:r>
          </a:p>
          <a:p>
            <a:pPr lvl="1"/>
            <a:r>
              <a:rPr lang="en-US" dirty="0" err="1" smtClean="0"/>
              <a:t>DocumentMgmtFramework</a:t>
            </a:r>
            <a:r>
              <a:rPr lang="en-US" dirty="0" smtClean="0"/>
              <a:t> can also provide a default creation of a Document</a:t>
            </a:r>
          </a:p>
          <a:p>
            <a:r>
              <a:rPr lang="en-US" dirty="0" smtClean="0"/>
              <a:t>Client provides new types of documents and document creation factory.</a:t>
            </a:r>
          </a:p>
          <a:p>
            <a:pPr lvl="1"/>
            <a:r>
              <a:rPr lang="en-US" dirty="0"/>
              <a:t>Later on you can add another type of document w/o changing </a:t>
            </a:r>
            <a:r>
              <a:rPr lang="en-US" dirty="0" err="1" smtClean="0"/>
              <a:t>DocumentMgmtFramework</a:t>
            </a:r>
            <a:endParaRPr lang="en-US" dirty="0"/>
          </a:p>
        </p:txBody>
      </p:sp>
      <p:sp>
        <p:nvSpPr>
          <p:cNvPr id="4" name="Date Placeholder 3"/>
          <p:cNvSpPr>
            <a:spLocks noGrp="1"/>
          </p:cNvSpPr>
          <p:nvPr>
            <p:ph type="dt" sz="half" idx="10"/>
          </p:nvPr>
        </p:nvSpPr>
        <p:spPr/>
        <p:txBody>
          <a:bodyPr/>
          <a:lstStyle/>
          <a:p>
            <a:pPr>
              <a:defRPr/>
            </a:pPr>
            <a:fld id="{BF178402-AA46-4D31-8986-DF4652F5A3A2}"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22</a:t>
            </a:fld>
            <a:endParaRPr lang="en-US"/>
          </a:p>
        </p:txBody>
      </p:sp>
    </p:spTree>
    <p:extLst>
      <p:ext uri="{BB962C8B-B14F-4D97-AF65-F5344CB8AC3E}">
        <p14:creationId xmlns:p14="http://schemas.microsoft.com/office/powerpoint/2010/main" val="3164343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a:t>I</a:t>
            </a:r>
            <a:r>
              <a:rPr lang="en-US" dirty="0" smtClean="0"/>
              <a:t>ntroduces </a:t>
            </a:r>
            <a:r>
              <a:rPr lang="en-US" dirty="0"/>
              <a:t>a separation between the application and a family of </a:t>
            </a:r>
            <a:r>
              <a:rPr lang="en-US" dirty="0" smtClean="0"/>
              <a:t>classes</a:t>
            </a:r>
          </a:p>
          <a:p>
            <a:r>
              <a:rPr lang="en-US" dirty="0" smtClean="0"/>
              <a:t>Weak </a:t>
            </a:r>
            <a:r>
              <a:rPr lang="en-US" dirty="0"/>
              <a:t>coupling instead of tight coupling hiding concrete classes from the </a:t>
            </a:r>
            <a:r>
              <a:rPr lang="en-US" dirty="0" smtClean="0"/>
              <a:t>application framework</a:t>
            </a:r>
          </a:p>
          <a:p>
            <a:r>
              <a:rPr lang="en-US" dirty="0" smtClean="0"/>
              <a:t>Simple </a:t>
            </a:r>
            <a:r>
              <a:rPr lang="en-US" dirty="0"/>
              <a:t>way of extending the family of products with minor changes in application </a:t>
            </a:r>
            <a:r>
              <a:rPr lang="en-US" dirty="0" smtClean="0"/>
              <a:t>code</a:t>
            </a:r>
          </a:p>
          <a:p>
            <a:r>
              <a:rPr lang="en-US" dirty="0" smtClean="0"/>
              <a:t>It </a:t>
            </a:r>
            <a:r>
              <a:rPr lang="en-US" dirty="0"/>
              <a:t>provides customization </a:t>
            </a:r>
            <a:r>
              <a:rPr lang="en-US" dirty="0" smtClean="0"/>
              <a:t>hooks</a:t>
            </a:r>
            <a:endParaRPr lang="en-US" dirty="0"/>
          </a:p>
        </p:txBody>
      </p:sp>
      <p:sp>
        <p:nvSpPr>
          <p:cNvPr id="4" name="Date Placeholder 3"/>
          <p:cNvSpPr>
            <a:spLocks noGrp="1"/>
          </p:cNvSpPr>
          <p:nvPr>
            <p:ph type="dt" sz="half" idx="10"/>
          </p:nvPr>
        </p:nvSpPr>
        <p:spPr/>
        <p:txBody>
          <a:bodyPr/>
          <a:lstStyle/>
          <a:p>
            <a:pPr>
              <a:defRPr/>
            </a:pPr>
            <a:fld id="{17BBBF85-ED6F-4B19-82EF-952ED4EFF717}"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23</a:t>
            </a:fld>
            <a:endParaRPr lang="en-US"/>
          </a:p>
        </p:txBody>
      </p:sp>
    </p:spTree>
    <p:extLst>
      <p:ext uri="{BB962C8B-B14F-4D97-AF65-F5344CB8AC3E}">
        <p14:creationId xmlns:p14="http://schemas.microsoft.com/office/powerpoint/2010/main" val="308406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Abstract Factory </a:t>
            </a:r>
            <a:r>
              <a:rPr lang="en-US" dirty="0"/>
              <a:t>Pattern</a:t>
            </a:r>
          </a:p>
        </p:txBody>
      </p:sp>
      <p:sp>
        <p:nvSpPr>
          <p:cNvPr id="9219" name="Rectangle 3"/>
          <p:cNvSpPr>
            <a:spLocks noGrp="1" noChangeArrowheads="1"/>
          </p:cNvSpPr>
          <p:nvPr>
            <p:ph type="body" idx="1"/>
          </p:nvPr>
        </p:nvSpPr>
        <p:spPr/>
        <p:txBody>
          <a:bodyPr/>
          <a:lstStyle/>
          <a:p>
            <a:r>
              <a:rPr lang="en-US" dirty="0" smtClean="0"/>
              <a:t>Context</a:t>
            </a:r>
          </a:p>
          <a:p>
            <a:pPr lvl="1"/>
            <a:r>
              <a:rPr lang="en-US" dirty="0" smtClean="0"/>
              <a:t>Instead of one product, there could be multiple families of products which needs to be instantiated</a:t>
            </a:r>
          </a:p>
          <a:p>
            <a:pPr lvl="1"/>
            <a:r>
              <a:rPr lang="en-US" dirty="0" smtClean="0"/>
              <a:t>System </a:t>
            </a:r>
            <a:r>
              <a:rPr lang="en-US" dirty="0"/>
              <a:t>needs to be independent from the way the products it works with are created</a:t>
            </a:r>
            <a:endParaRPr lang="en-US" dirty="0" smtClean="0"/>
          </a:p>
          <a:p>
            <a:r>
              <a:rPr lang="en-US" dirty="0" smtClean="0"/>
              <a:t>Solution</a:t>
            </a:r>
          </a:p>
          <a:p>
            <a:pPr lvl="1"/>
            <a:r>
              <a:rPr lang="en-US" dirty="0" smtClean="0"/>
              <a:t>Create a factory to instantiate objects specific to a particular family of products</a:t>
            </a:r>
          </a:p>
          <a:p>
            <a:pPr lvl="1"/>
            <a:r>
              <a:rPr lang="en-US" dirty="0" smtClean="0"/>
              <a:t>One factory per product family</a:t>
            </a:r>
            <a:endParaRPr lang="en-US" dirty="0"/>
          </a:p>
        </p:txBody>
      </p:sp>
      <p:sp>
        <p:nvSpPr>
          <p:cNvPr id="2" name="Date Placeholder 1"/>
          <p:cNvSpPr>
            <a:spLocks noGrp="1"/>
          </p:cNvSpPr>
          <p:nvPr>
            <p:ph type="dt" sz="half" idx="10"/>
          </p:nvPr>
        </p:nvSpPr>
        <p:spPr/>
        <p:txBody>
          <a:bodyPr/>
          <a:lstStyle/>
          <a:p>
            <a:pPr>
              <a:defRPr/>
            </a:pPr>
            <a:fld id="{07E7AE06-231B-4CD5-97AA-5C76D3212C7F}" type="datetime1">
              <a:rPr lang="en-US" smtClean="0"/>
              <a:t>3/17/2015</a:t>
            </a:fld>
            <a:endParaRPr lang="en-US"/>
          </a:p>
        </p:txBody>
      </p:sp>
      <p:sp>
        <p:nvSpPr>
          <p:cNvPr id="3" name="Footer Placeholder 2"/>
          <p:cNvSpPr>
            <a:spLocks noGrp="1"/>
          </p:cNvSpPr>
          <p:nvPr>
            <p:ph type="ftr" sz="quarter" idx="11"/>
          </p:nvPr>
        </p:nvSpPr>
        <p:spPr/>
        <p:txBody>
          <a:bodyPr/>
          <a:lstStyle/>
          <a:p>
            <a:pPr>
              <a:defRPr/>
            </a:pPr>
            <a:r>
              <a:rPr lang="en-US" smtClean="0"/>
              <a:t>SS ZG653 Second Semester 2014-15</a:t>
            </a: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24</a:t>
            </a:fld>
            <a:endParaRPr lang="en-US"/>
          </a:p>
        </p:txBody>
      </p:sp>
    </p:spTree>
    <p:extLst>
      <p:ext uri="{BB962C8B-B14F-4D97-AF65-F5344CB8AC3E}">
        <p14:creationId xmlns:p14="http://schemas.microsoft.com/office/powerpoint/2010/main" val="235263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ox(in)">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 calcmode="lin" valueType="num">
                                      <p:cBhvr additive="base">
                                        <p:cTn id="12"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19">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219">
                                            <p:txEl>
                                              <p:pRg st="1" end="1"/>
                                            </p:txEl>
                                          </p:spTgt>
                                        </p:tgtEl>
                                        <p:attrNameLst>
                                          <p:attrName>style.visibility</p:attrName>
                                        </p:attrNameLst>
                                      </p:cBhvr>
                                      <p:to>
                                        <p:strVal val="visible"/>
                                      </p:to>
                                    </p:set>
                                    <p:anim calcmode="lin" valueType="num">
                                      <p:cBhvr additive="base">
                                        <p:cTn id="16"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9219">
                                            <p:txEl>
                                              <p:pRg st="2" end="2"/>
                                            </p:txEl>
                                          </p:spTgt>
                                        </p:tgtEl>
                                        <p:attrNameLst>
                                          <p:attrName>style.visibility</p:attrName>
                                        </p:attrNameLst>
                                      </p:cBhvr>
                                      <p:to>
                                        <p:strVal val="visible"/>
                                      </p:to>
                                    </p:set>
                                    <p:anim calcmode="lin" valueType="num">
                                      <p:cBhvr additive="base">
                                        <p:cTn id="20"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219">
                                            <p:txEl>
                                              <p:pRg st="3" end="3"/>
                                            </p:txEl>
                                          </p:spTgt>
                                        </p:tgtEl>
                                        <p:attrNameLst>
                                          <p:attrName>style.visibility</p:attrName>
                                        </p:attrNameLst>
                                      </p:cBhvr>
                                      <p:to>
                                        <p:strVal val="visible"/>
                                      </p:to>
                                    </p:set>
                                    <p:anim calcmode="lin" valueType="num">
                                      <p:cBhvr additive="base">
                                        <p:cTn id="26"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219">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219">
                                            <p:txEl>
                                              <p:pRg st="4" end="4"/>
                                            </p:txEl>
                                          </p:spTgt>
                                        </p:tgtEl>
                                        <p:attrNameLst>
                                          <p:attrName>style.visibility</p:attrName>
                                        </p:attrNameLst>
                                      </p:cBhvr>
                                      <p:to>
                                        <p:strVal val="visible"/>
                                      </p:to>
                                    </p:set>
                                    <p:anim calcmode="lin" valueType="num">
                                      <p:cBhvr additive="base">
                                        <p:cTn id="30"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219">
                                            <p:txEl>
                                              <p:pRg st="5" end="5"/>
                                            </p:txEl>
                                          </p:spTgt>
                                        </p:tgtEl>
                                        <p:attrNameLst>
                                          <p:attrName>style.visibility</p:attrName>
                                        </p:attrNameLst>
                                      </p:cBhvr>
                                      <p:to>
                                        <p:strVal val="visible"/>
                                      </p:to>
                                    </p:set>
                                    <p:anim calcmode="lin" valueType="num">
                                      <p:cBhvr additive="base">
                                        <p:cTn id="34"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224" t="9799" r="13697" b="9918"/>
          <a:stretch/>
        </p:blipFill>
        <p:spPr>
          <a:xfrm>
            <a:off x="1048390" y="1281940"/>
            <a:ext cx="7105010" cy="5195060"/>
          </a:xfrm>
          <a:prstGeom prst="rect">
            <a:avLst/>
          </a:prstGeom>
        </p:spPr>
      </p:pic>
      <p:sp>
        <p:nvSpPr>
          <p:cNvPr id="4" name="Date Placeholder 3"/>
          <p:cNvSpPr>
            <a:spLocks noGrp="1"/>
          </p:cNvSpPr>
          <p:nvPr>
            <p:ph type="dt" sz="half" idx="10"/>
          </p:nvPr>
        </p:nvSpPr>
        <p:spPr/>
        <p:txBody>
          <a:bodyPr/>
          <a:lstStyle/>
          <a:p>
            <a:pPr>
              <a:defRPr/>
            </a:pPr>
            <a:fld id="{D056B897-58EA-4614-9854-C367708E5A46}"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25</a:t>
            </a:fld>
            <a:endParaRPr lang="en-US"/>
          </a:p>
        </p:txBody>
      </p:sp>
    </p:spTree>
    <p:extLst>
      <p:ext uri="{BB962C8B-B14F-4D97-AF65-F5344CB8AC3E}">
        <p14:creationId xmlns:p14="http://schemas.microsoft.com/office/powerpoint/2010/main" val="4121002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lstStyle/>
          <a:p>
            <a:r>
              <a:rPr lang="en-US" dirty="0"/>
              <a:t>Sometimes it's important to have only one instance for a </a:t>
            </a:r>
            <a:r>
              <a:rPr lang="en-US" dirty="0" smtClean="0"/>
              <a:t>class </a:t>
            </a:r>
          </a:p>
          <a:p>
            <a:pPr lvl="1"/>
            <a:r>
              <a:rPr lang="en-US" dirty="0" smtClean="0"/>
              <a:t>For </a:t>
            </a:r>
            <a:r>
              <a:rPr lang="en-US" dirty="0"/>
              <a:t>example, in a system there should be only one window manager (or only a file system or only a </a:t>
            </a:r>
            <a:r>
              <a:rPr lang="en-US" dirty="0" smtClean="0"/>
              <a:t>server object). </a:t>
            </a:r>
          </a:p>
          <a:p>
            <a:pPr lvl="1"/>
            <a:r>
              <a:rPr lang="en-US" dirty="0" smtClean="0"/>
              <a:t>Usually </a:t>
            </a:r>
            <a:r>
              <a:rPr lang="en-US" dirty="0"/>
              <a:t>singletons are used for centralized management of internal or external resources and </a:t>
            </a:r>
            <a:endParaRPr lang="en-US" dirty="0" smtClean="0"/>
          </a:p>
          <a:p>
            <a:pPr lvl="1"/>
            <a:r>
              <a:rPr lang="en-US" dirty="0" smtClean="0"/>
              <a:t>Provide </a:t>
            </a:r>
            <a:r>
              <a:rPr lang="en-US" dirty="0"/>
              <a:t>a global point of </a:t>
            </a:r>
            <a:r>
              <a:rPr lang="en-US" dirty="0" smtClean="0"/>
              <a:t>access</a:t>
            </a:r>
          </a:p>
          <a:p>
            <a:endParaRPr lang="en-US" dirty="0"/>
          </a:p>
        </p:txBody>
      </p:sp>
      <p:sp>
        <p:nvSpPr>
          <p:cNvPr id="4" name="Date Placeholder 3"/>
          <p:cNvSpPr>
            <a:spLocks noGrp="1"/>
          </p:cNvSpPr>
          <p:nvPr>
            <p:ph type="dt" sz="half" idx="10"/>
          </p:nvPr>
        </p:nvSpPr>
        <p:spPr/>
        <p:txBody>
          <a:bodyPr/>
          <a:lstStyle/>
          <a:p>
            <a:pPr>
              <a:defRPr/>
            </a:pPr>
            <a:fld id="{AA94C485-ECFA-4E6A-B599-CD6D2DF22A4D}"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26</a:t>
            </a:fld>
            <a:endParaRPr lang="en-US"/>
          </a:p>
        </p:txBody>
      </p:sp>
    </p:spTree>
    <p:extLst>
      <p:ext uri="{BB962C8B-B14F-4D97-AF65-F5344CB8AC3E}">
        <p14:creationId xmlns:p14="http://schemas.microsoft.com/office/powerpoint/2010/main" val="221995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6770"/>
          <a:stretch/>
        </p:blipFill>
        <p:spPr>
          <a:xfrm>
            <a:off x="228600" y="1210415"/>
            <a:ext cx="3962399" cy="3994961"/>
          </a:xfrm>
        </p:spPr>
      </p:pic>
      <p:sp>
        <p:nvSpPr>
          <p:cNvPr id="8" name="Content Placeholder 7"/>
          <p:cNvSpPr>
            <a:spLocks noGrp="1"/>
          </p:cNvSpPr>
          <p:nvPr>
            <p:ph sz="half" idx="2"/>
          </p:nvPr>
        </p:nvSpPr>
        <p:spPr>
          <a:xfrm>
            <a:off x="4191000" y="1168400"/>
            <a:ext cx="4495800" cy="5257800"/>
          </a:xfrm>
        </p:spPr>
        <p:txBody>
          <a:bodyPr/>
          <a:lstStyle/>
          <a:p>
            <a:r>
              <a:rPr lang="en-US" sz="2400" dirty="0" smtClean="0"/>
              <a:t>A </a:t>
            </a:r>
            <a:r>
              <a:rPr lang="en-US" sz="2400" dirty="0"/>
              <a:t>static member in the </a:t>
            </a:r>
            <a:r>
              <a:rPr lang="en-US" sz="2400" dirty="0" smtClean="0"/>
              <a:t>Singleton class </a:t>
            </a:r>
          </a:p>
          <a:p>
            <a:r>
              <a:rPr lang="en-US" sz="2400" dirty="0" smtClean="0"/>
              <a:t>A </a:t>
            </a:r>
            <a:r>
              <a:rPr lang="en-US" sz="2400" dirty="0"/>
              <a:t>private </a:t>
            </a:r>
            <a:r>
              <a:rPr lang="en-US" sz="2400" dirty="0" smtClean="0"/>
              <a:t>constructor</a:t>
            </a:r>
          </a:p>
          <a:p>
            <a:pPr lvl="1"/>
            <a:r>
              <a:rPr lang="en-US" sz="1800" dirty="0"/>
              <a:t>The constructor should not be accessible from the outside of the class to ensure the only way of instantiating the class would be only through </a:t>
            </a:r>
            <a:r>
              <a:rPr lang="en-US" sz="1800" dirty="0" err="1"/>
              <a:t>getInstance</a:t>
            </a:r>
            <a:r>
              <a:rPr lang="en-US" sz="1800" dirty="0"/>
              <a:t>()</a:t>
            </a:r>
            <a:endParaRPr lang="en-US" sz="1800" dirty="0" smtClean="0"/>
          </a:p>
          <a:p>
            <a:r>
              <a:rPr lang="en-US" sz="2400" dirty="0" smtClean="0"/>
              <a:t>A </a:t>
            </a:r>
            <a:r>
              <a:rPr lang="en-US" sz="2400" dirty="0"/>
              <a:t>static public method that returns a reference to the static </a:t>
            </a:r>
            <a:r>
              <a:rPr lang="en-US" sz="2400" dirty="0" smtClean="0"/>
              <a:t>member</a:t>
            </a:r>
            <a:endParaRPr lang="en-US" sz="2400" dirty="0"/>
          </a:p>
          <a:p>
            <a:pPr lvl="1"/>
            <a:r>
              <a:rPr lang="en-US" sz="1800" dirty="0" err="1" smtClean="0"/>
              <a:t>getInstance</a:t>
            </a:r>
            <a:r>
              <a:rPr lang="en-US" sz="1800" dirty="0" smtClean="0"/>
              <a:t>() </a:t>
            </a:r>
            <a:r>
              <a:rPr lang="en-US" sz="1800" dirty="0"/>
              <a:t>method is used also to provide a global point of access to the object</a:t>
            </a:r>
          </a:p>
        </p:txBody>
      </p:sp>
      <p:sp>
        <p:nvSpPr>
          <p:cNvPr id="4" name="Date Placeholder 3"/>
          <p:cNvSpPr>
            <a:spLocks noGrp="1"/>
          </p:cNvSpPr>
          <p:nvPr>
            <p:ph type="dt" sz="half" idx="10"/>
          </p:nvPr>
        </p:nvSpPr>
        <p:spPr/>
        <p:txBody>
          <a:bodyPr/>
          <a:lstStyle/>
          <a:p>
            <a:pPr>
              <a:defRPr/>
            </a:pPr>
            <a:fld id="{7155F5B6-E4EB-4B94-AF25-B7376D178612}"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27</a:t>
            </a:fld>
            <a:endParaRPr lang="en-US"/>
          </a:p>
        </p:txBody>
      </p:sp>
      <p:sp>
        <p:nvSpPr>
          <p:cNvPr id="2" name="Title 1"/>
          <p:cNvSpPr>
            <a:spLocks noGrp="1"/>
          </p:cNvSpPr>
          <p:nvPr>
            <p:ph type="title"/>
          </p:nvPr>
        </p:nvSpPr>
        <p:spPr/>
        <p:txBody>
          <a:bodyPr/>
          <a:lstStyle/>
          <a:p>
            <a:r>
              <a:rPr lang="en-US" dirty="0" smtClean="0"/>
              <a:t>Singleton Example</a:t>
            </a:r>
            <a:endParaRPr lang="en-US" dirty="0"/>
          </a:p>
        </p:txBody>
      </p:sp>
    </p:spTree>
    <p:extLst>
      <p:ext uri="{BB962C8B-B14F-4D97-AF65-F5344CB8AC3E}">
        <p14:creationId xmlns:p14="http://schemas.microsoft.com/office/powerpoint/2010/main" val="4248929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Applicability Example</a:t>
            </a:r>
            <a:endParaRPr lang="en-US" dirty="0"/>
          </a:p>
        </p:txBody>
      </p:sp>
      <p:sp>
        <p:nvSpPr>
          <p:cNvPr id="9" name="Content Placeholder 8"/>
          <p:cNvSpPr>
            <a:spLocks noGrp="1"/>
          </p:cNvSpPr>
          <p:nvPr>
            <p:ph idx="1"/>
          </p:nvPr>
        </p:nvSpPr>
        <p:spPr/>
        <p:txBody>
          <a:bodyPr/>
          <a:lstStyle/>
          <a:p>
            <a:r>
              <a:rPr lang="en-US" dirty="0" smtClean="0"/>
              <a:t>Logger Class</a:t>
            </a:r>
            <a:endParaRPr lang="en-US" dirty="0"/>
          </a:p>
          <a:p>
            <a:pPr lvl="1"/>
            <a:r>
              <a:rPr lang="en-US" sz="2400" dirty="0" smtClean="0"/>
              <a:t>A logger is </a:t>
            </a:r>
            <a:r>
              <a:rPr lang="en-US" sz="2400" dirty="0" err="1" smtClean="0"/>
              <a:t>usualy</a:t>
            </a:r>
            <a:r>
              <a:rPr lang="en-US" sz="2400" dirty="0" smtClean="0"/>
              <a:t> </a:t>
            </a:r>
            <a:r>
              <a:rPr lang="en-US" sz="2400" dirty="0"/>
              <a:t>implemented as a singletons, and provides a global logging access point in all the application components without being necessary to create an object each time a logging operations is performed.</a:t>
            </a:r>
          </a:p>
          <a:p>
            <a:r>
              <a:rPr lang="en-US" smtClean="0"/>
              <a:t>Configuration Classes</a:t>
            </a:r>
            <a:endParaRPr lang="en-US" dirty="0"/>
          </a:p>
          <a:p>
            <a:pPr lvl="1"/>
            <a:r>
              <a:rPr lang="en-US" sz="2400" dirty="0" smtClean="0"/>
              <a:t>Provides </a:t>
            </a:r>
            <a:r>
              <a:rPr lang="en-US" sz="2400" dirty="0"/>
              <a:t>the configuration settings for an </a:t>
            </a:r>
            <a:r>
              <a:rPr lang="en-US" sz="2400" dirty="0" smtClean="0"/>
              <a:t>application</a:t>
            </a:r>
          </a:p>
          <a:p>
            <a:pPr lvl="1"/>
            <a:r>
              <a:rPr lang="en-US" sz="2400" dirty="0" smtClean="0"/>
              <a:t>Not only a </a:t>
            </a:r>
            <a:r>
              <a:rPr lang="en-US" sz="2400" dirty="0"/>
              <a:t>global access point, but </a:t>
            </a:r>
            <a:r>
              <a:rPr lang="en-US" sz="2400" dirty="0" smtClean="0"/>
              <a:t>one can keep </a:t>
            </a:r>
            <a:r>
              <a:rPr lang="en-US" sz="2400" dirty="0"/>
              <a:t>the instance </a:t>
            </a:r>
            <a:r>
              <a:rPr lang="en-US" sz="2400" dirty="0" smtClean="0"/>
              <a:t>as </a:t>
            </a:r>
            <a:r>
              <a:rPr lang="en-US" sz="2400" dirty="0"/>
              <a:t>a </a:t>
            </a:r>
            <a:r>
              <a:rPr lang="en-US" sz="2400" dirty="0" smtClean="0"/>
              <a:t>read-only cache object</a:t>
            </a:r>
          </a:p>
          <a:p>
            <a:r>
              <a:rPr lang="en-US" dirty="0" smtClean="0"/>
              <a:t>Server object</a:t>
            </a:r>
            <a:endParaRPr lang="en-US" dirty="0"/>
          </a:p>
          <a:p>
            <a:endParaRPr lang="en-US" sz="2800" dirty="0"/>
          </a:p>
        </p:txBody>
      </p:sp>
      <p:sp>
        <p:nvSpPr>
          <p:cNvPr id="4" name="Date Placeholder 3"/>
          <p:cNvSpPr>
            <a:spLocks noGrp="1"/>
          </p:cNvSpPr>
          <p:nvPr>
            <p:ph type="dt" sz="half" idx="10"/>
          </p:nvPr>
        </p:nvSpPr>
        <p:spPr/>
        <p:txBody>
          <a:bodyPr/>
          <a:lstStyle/>
          <a:p>
            <a:pPr>
              <a:defRPr/>
            </a:pPr>
            <a:fld id="{C112194F-34A2-4B7B-950E-C60E85E6CC0A}"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50D719E3-4EA4-4EB4-A6A2-0A7E31A94560}" type="slidenum">
              <a:rPr lang="en-US" smtClean="0"/>
              <a:pPr>
                <a:defRPr/>
              </a:pPr>
              <a:t>28</a:t>
            </a:fld>
            <a:endParaRPr lang="en-US"/>
          </a:p>
        </p:txBody>
      </p:sp>
    </p:spTree>
    <p:extLst>
      <p:ext uri="{BB962C8B-B14F-4D97-AF65-F5344CB8AC3E}">
        <p14:creationId xmlns:p14="http://schemas.microsoft.com/office/powerpoint/2010/main" val="29001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Basic Idea</a:t>
            </a:r>
            <a:endParaRPr lang="en-US" dirty="0"/>
          </a:p>
        </p:txBody>
      </p:sp>
      <p:sp>
        <p:nvSpPr>
          <p:cNvPr id="8" name="Content Placeholder 7"/>
          <p:cNvSpPr>
            <a:spLocks noGrp="1"/>
          </p:cNvSpPr>
          <p:nvPr>
            <p:ph idx="1"/>
          </p:nvPr>
        </p:nvSpPr>
        <p:spPr/>
        <p:txBody>
          <a:bodyPr/>
          <a:lstStyle/>
          <a:p>
            <a:r>
              <a:rPr lang="en-US" dirty="0"/>
              <a:t>Reflection pattern allows runtime </a:t>
            </a:r>
            <a:r>
              <a:rPr lang="en-US" dirty="0" smtClean="0"/>
              <a:t>discovery </a:t>
            </a:r>
            <a:r>
              <a:rPr lang="en-US" dirty="0"/>
              <a:t>of interfaces and dynamic </a:t>
            </a:r>
            <a:r>
              <a:rPr lang="en-US" dirty="0" smtClean="0"/>
              <a:t>calling </a:t>
            </a:r>
            <a:r>
              <a:rPr lang="en-US" dirty="0"/>
              <a:t>of discovered </a:t>
            </a:r>
            <a:r>
              <a:rPr lang="en-US" dirty="0" smtClean="0"/>
              <a:t>interfaces</a:t>
            </a:r>
          </a:p>
          <a:p>
            <a:endParaRPr lang="en-US" dirty="0"/>
          </a:p>
        </p:txBody>
      </p:sp>
      <p:sp>
        <p:nvSpPr>
          <p:cNvPr id="4" name="Date Placeholder 3"/>
          <p:cNvSpPr>
            <a:spLocks noGrp="1"/>
          </p:cNvSpPr>
          <p:nvPr>
            <p:ph type="dt" sz="half" idx="10"/>
          </p:nvPr>
        </p:nvSpPr>
        <p:spPr/>
        <p:txBody>
          <a:bodyPr/>
          <a:lstStyle/>
          <a:p>
            <a:pPr>
              <a:defRPr/>
            </a:pPr>
            <a:fld id="{3592477B-A9A9-431C-8A4C-8A8DEB59702B}"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3</a:t>
            </a:fld>
            <a:endParaRPr lang="en-US"/>
          </a:p>
        </p:txBody>
      </p:sp>
    </p:spTree>
    <p:extLst>
      <p:ext uri="{BB962C8B-B14F-4D97-AF65-F5344CB8AC3E}">
        <p14:creationId xmlns:p14="http://schemas.microsoft.com/office/powerpoint/2010/main" val="74352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Problem</a:t>
            </a:r>
            <a:endParaRPr lang="en-US" dirty="0"/>
          </a:p>
        </p:txBody>
      </p:sp>
      <p:sp>
        <p:nvSpPr>
          <p:cNvPr id="3" name="Content Placeholder 2"/>
          <p:cNvSpPr>
            <a:spLocks noGrp="1"/>
          </p:cNvSpPr>
          <p:nvPr>
            <p:ph idx="1"/>
          </p:nvPr>
        </p:nvSpPr>
        <p:spPr/>
        <p:txBody>
          <a:bodyPr/>
          <a:lstStyle/>
          <a:p>
            <a:r>
              <a:rPr lang="en-US" dirty="0" smtClean="0"/>
              <a:t>Context</a:t>
            </a:r>
          </a:p>
          <a:p>
            <a:pPr lvl="1"/>
            <a:r>
              <a:rPr lang="en-US" dirty="0" smtClean="0"/>
              <a:t>Support for variation and change in the structure of the system</a:t>
            </a:r>
          </a:p>
          <a:p>
            <a:pPr lvl="1"/>
            <a:r>
              <a:rPr lang="en-US" dirty="0" smtClean="0"/>
              <a:t>Create architecture that’s open to change</a:t>
            </a:r>
          </a:p>
          <a:p>
            <a:r>
              <a:rPr lang="en-US" dirty="0" smtClean="0"/>
              <a:t>Problem</a:t>
            </a:r>
          </a:p>
          <a:p>
            <a:pPr lvl="1"/>
            <a:r>
              <a:rPr lang="en-US" dirty="0" smtClean="0"/>
              <a:t>How to </a:t>
            </a:r>
            <a:r>
              <a:rPr lang="en-US" dirty="0"/>
              <a:t>build systems that </a:t>
            </a:r>
            <a:r>
              <a:rPr lang="en-US" dirty="0" smtClean="0"/>
              <a:t>support unanticipated changes?</a:t>
            </a:r>
            <a:endParaRPr lang="en-US" dirty="0"/>
          </a:p>
          <a:p>
            <a:pPr lvl="1"/>
            <a:endParaRPr lang="en-US" dirty="0"/>
          </a:p>
        </p:txBody>
      </p:sp>
      <p:sp>
        <p:nvSpPr>
          <p:cNvPr id="4" name="Date Placeholder 3"/>
          <p:cNvSpPr>
            <a:spLocks noGrp="1"/>
          </p:cNvSpPr>
          <p:nvPr>
            <p:ph type="dt" sz="half" idx="10"/>
          </p:nvPr>
        </p:nvSpPr>
        <p:spPr/>
        <p:txBody>
          <a:bodyPr/>
          <a:lstStyle/>
          <a:p>
            <a:pPr>
              <a:defRPr/>
            </a:pPr>
            <a:fld id="{D0982AF9-81E0-4E8E-A7BE-553666DE5AA9}"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4</a:t>
            </a:fld>
            <a:endParaRPr lang="en-US"/>
          </a:p>
        </p:txBody>
      </p:sp>
    </p:spTree>
    <p:extLst>
      <p:ext uri="{BB962C8B-B14F-4D97-AF65-F5344CB8AC3E}">
        <p14:creationId xmlns:p14="http://schemas.microsoft.com/office/powerpoint/2010/main" val="304729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a:t>Encapsulate information about properties and </a:t>
            </a:r>
            <a:r>
              <a:rPr lang="en-US" dirty="0" smtClean="0"/>
              <a:t>variant aspects of the application’s structure, behavior</a:t>
            </a:r>
            <a:r>
              <a:rPr lang="en-US" dirty="0"/>
              <a:t>, and state into a set of meta-objects. </a:t>
            </a:r>
          </a:p>
          <a:p>
            <a:pPr lvl="1"/>
            <a:r>
              <a:rPr lang="en-US" dirty="0"/>
              <a:t>Separate the meta-objects from the core </a:t>
            </a:r>
            <a:r>
              <a:rPr lang="en-US" dirty="0" smtClean="0"/>
              <a:t>application </a:t>
            </a:r>
            <a:r>
              <a:rPr lang="en-US" dirty="0"/>
              <a:t>logic via a two-layer architecture: </a:t>
            </a:r>
          </a:p>
          <a:p>
            <a:pPr lvl="1"/>
            <a:r>
              <a:rPr lang="en-US" dirty="0" smtClean="0"/>
              <a:t>The meta level contains </a:t>
            </a:r>
            <a:r>
              <a:rPr lang="en-US" dirty="0"/>
              <a:t>the meta-objects </a:t>
            </a:r>
          </a:p>
          <a:p>
            <a:pPr lvl="1"/>
            <a:r>
              <a:rPr lang="en-US" dirty="0" smtClean="0"/>
              <a:t>The base level contains </a:t>
            </a:r>
            <a:r>
              <a:rPr lang="en-US" dirty="0"/>
              <a:t>the application logic. </a:t>
            </a:r>
          </a:p>
          <a:p>
            <a:r>
              <a:rPr lang="en-US" dirty="0"/>
              <a:t>Base-level objects consult an appropriate </a:t>
            </a:r>
            <a:r>
              <a:rPr lang="en-US" dirty="0" smtClean="0"/>
              <a:t>meta-object </a:t>
            </a:r>
            <a:r>
              <a:rPr lang="en-US" dirty="0"/>
              <a:t>before they execute behavior or access </a:t>
            </a:r>
            <a:r>
              <a:rPr lang="en-US" dirty="0" smtClean="0"/>
              <a:t>state </a:t>
            </a:r>
            <a:r>
              <a:rPr lang="en-US" dirty="0"/>
              <a:t>that potentially can vary. </a:t>
            </a:r>
          </a:p>
        </p:txBody>
      </p:sp>
      <p:sp>
        <p:nvSpPr>
          <p:cNvPr id="4" name="Date Placeholder 3"/>
          <p:cNvSpPr>
            <a:spLocks noGrp="1"/>
          </p:cNvSpPr>
          <p:nvPr>
            <p:ph type="dt" sz="half" idx="10"/>
          </p:nvPr>
        </p:nvSpPr>
        <p:spPr/>
        <p:txBody>
          <a:bodyPr/>
          <a:lstStyle/>
          <a:p>
            <a:pPr>
              <a:defRPr/>
            </a:pPr>
            <a:fld id="{D349F939-1B4B-46F5-A9EC-11C579319672}"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5</a:t>
            </a:fld>
            <a:endParaRPr lang="en-US"/>
          </a:p>
        </p:txBody>
      </p:sp>
    </p:spTree>
    <p:extLst>
      <p:ext uri="{BB962C8B-B14F-4D97-AF65-F5344CB8AC3E}">
        <p14:creationId xmlns:p14="http://schemas.microsoft.com/office/powerpoint/2010/main" val="336494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Java offers Reflection through capabilities </a:t>
            </a:r>
            <a:r>
              <a:rPr lang="en-US" dirty="0" smtClean="0"/>
              <a:t>provided </a:t>
            </a:r>
            <a:r>
              <a:rPr lang="en-US" dirty="0"/>
              <a:t>in the Java Reflection API </a:t>
            </a:r>
          </a:p>
          <a:p>
            <a:r>
              <a:rPr lang="en-US" dirty="0" smtClean="0"/>
              <a:t>Broker Pattern – CORBA and RMI</a:t>
            </a:r>
          </a:p>
          <a:p>
            <a:pPr lvl="1"/>
            <a:r>
              <a:rPr lang="en-US" dirty="0" smtClean="0"/>
              <a:t>offers </a:t>
            </a:r>
            <a:r>
              <a:rPr lang="en-US" dirty="0"/>
              <a:t>Reflection in terms of its </a:t>
            </a:r>
            <a:r>
              <a:rPr lang="en-US" dirty="0" smtClean="0"/>
              <a:t>Dynamic </a:t>
            </a:r>
            <a:r>
              <a:rPr lang="en-US" dirty="0"/>
              <a:t>Invocation Interface (DII) and </a:t>
            </a:r>
            <a:r>
              <a:rPr lang="en-US" dirty="0" smtClean="0"/>
              <a:t>Interface Repository</a:t>
            </a:r>
          </a:p>
          <a:p>
            <a:pPr lvl="1"/>
            <a:r>
              <a:rPr lang="en-US" dirty="0" smtClean="0"/>
              <a:t>RMI</a:t>
            </a:r>
            <a:endParaRPr lang="en-US" dirty="0"/>
          </a:p>
        </p:txBody>
      </p:sp>
      <p:sp>
        <p:nvSpPr>
          <p:cNvPr id="4" name="Date Placeholder 3"/>
          <p:cNvSpPr>
            <a:spLocks noGrp="1"/>
          </p:cNvSpPr>
          <p:nvPr>
            <p:ph type="dt" sz="half" idx="10"/>
          </p:nvPr>
        </p:nvSpPr>
        <p:spPr/>
        <p:txBody>
          <a:bodyPr/>
          <a:lstStyle/>
          <a:p>
            <a:pPr>
              <a:defRPr/>
            </a:pPr>
            <a:fld id="{A7863D18-C078-463B-8E3A-F3F427CC6E4C}"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6</a:t>
            </a:fld>
            <a:endParaRPr lang="en-US"/>
          </a:p>
        </p:txBody>
      </p:sp>
    </p:spTree>
    <p:extLst>
      <p:ext uri="{BB962C8B-B14F-4D97-AF65-F5344CB8AC3E}">
        <p14:creationId xmlns:p14="http://schemas.microsoft.com/office/powerpoint/2010/main" val="322963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Reflection Pattern in CORBA</a:t>
            </a:r>
            <a:endParaRPr lang="en-IN" dirty="0" smtClean="0"/>
          </a:p>
        </p:txBody>
      </p:sp>
      <p:sp>
        <p:nvSpPr>
          <p:cNvPr id="16387" name="Content Placeholder 2"/>
          <p:cNvSpPr>
            <a:spLocks noGrp="1"/>
          </p:cNvSpPr>
          <p:nvPr>
            <p:ph idx="1"/>
          </p:nvPr>
        </p:nvSpPr>
        <p:spPr/>
        <p:txBody>
          <a:bodyPr/>
          <a:lstStyle/>
          <a:p>
            <a:r>
              <a:rPr lang="en-US" sz="2800" dirty="0" smtClean="0"/>
              <a:t>For </a:t>
            </a:r>
            <a:r>
              <a:rPr lang="en-US" sz="2800" dirty="0"/>
              <a:t>the </a:t>
            </a:r>
            <a:r>
              <a:rPr lang="en-US" sz="2800" dirty="0" smtClean="0"/>
              <a:t>basic functionality </a:t>
            </a:r>
            <a:r>
              <a:rPr lang="en-US" sz="2800" dirty="0"/>
              <a:t>CORBA supports the </a:t>
            </a:r>
            <a:r>
              <a:rPr lang="en-US" sz="2800" dirty="0" smtClean="0"/>
              <a:t>so called </a:t>
            </a:r>
            <a:r>
              <a:rPr lang="en-US" sz="2800" dirty="0"/>
              <a:t>Dynamic Invocation </a:t>
            </a:r>
            <a:r>
              <a:rPr lang="en-US" sz="2800" dirty="0" smtClean="0"/>
              <a:t>Interface (</a:t>
            </a:r>
            <a:r>
              <a:rPr lang="en-US" sz="2800" dirty="0"/>
              <a:t>DII) on the </a:t>
            </a:r>
            <a:r>
              <a:rPr lang="en-US" sz="2800" dirty="0" smtClean="0"/>
              <a:t>client-side</a:t>
            </a:r>
          </a:p>
          <a:p>
            <a:r>
              <a:rPr lang="en-US" sz="2800" dirty="0"/>
              <a:t>The CORBA Interface Repository is simply </a:t>
            </a:r>
            <a:r>
              <a:rPr lang="en-US" sz="2800" dirty="0" smtClean="0"/>
              <a:t>another </a:t>
            </a:r>
            <a:r>
              <a:rPr lang="en-US" sz="2800" dirty="0"/>
              <a:t>CORBA object that stores the contents of </a:t>
            </a:r>
            <a:r>
              <a:rPr lang="en-US" sz="2800" dirty="0" smtClean="0"/>
              <a:t>IDL </a:t>
            </a:r>
            <a:r>
              <a:rPr lang="en-US" sz="2800" dirty="0"/>
              <a:t>defined </a:t>
            </a:r>
            <a:r>
              <a:rPr lang="en-US" sz="2800" dirty="0" smtClean="0"/>
              <a:t>types  </a:t>
            </a:r>
          </a:p>
          <a:p>
            <a:r>
              <a:rPr lang="en-US" sz="2800" dirty="0" smtClean="0"/>
              <a:t>Once </a:t>
            </a:r>
            <a:r>
              <a:rPr lang="en-US" sz="2800" dirty="0"/>
              <a:t>you add an IDL type to the repository, any </a:t>
            </a:r>
            <a:r>
              <a:rPr lang="en-US" sz="2800" dirty="0" smtClean="0"/>
              <a:t>other </a:t>
            </a:r>
            <a:r>
              <a:rPr lang="en-US" sz="2800" dirty="0"/>
              <a:t>CORBA object can query the repository at </a:t>
            </a:r>
            <a:r>
              <a:rPr lang="en-US" sz="2800" dirty="0" smtClean="0"/>
              <a:t>runtime </a:t>
            </a:r>
            <a:r>
              <a:rPr lang="en-US" sz="2800" dirty="0"/>
              <a:t>and:</a:t>
            </a:r>
          </a:p>
          <a:p>
            <a:pPr lvl="1"/>
            <a:r>
              <a:rPr lang="en-US" sz="2000" dirty="0" smtClean="0"/>
              <a:t>dynamically </a:t>
            </a:r>
            <a:r>
              <a:rPr lang="en-US" sz="2000" dirty="0"/>
              <a:t>understand an interface and make calls on </a:t>
            </a:r>
            <a:r>
              <a:rPr lang="en-US" sz="2000" dirty="0" smtClean="0"/>
              <a:t>it</a:t>
            </a:r>
            <a:endParaRPr lang="en-US" sz="2000" dirty="0"/>
          </a:p>
          <a:p>
            <a:pPr lvl="1"/>
            <a:r>
              <a:rPr lang="en-US" sz="2000" dirty="0" smtClean="0"/>
              <a:t>dynamically </a:t>
            </a:r>
            <a:r>
              <a:rPr lang="en-US" sz="2000" dirty="0"/>
              <a:t>manipulate an interface by adding or </a:t>
            </a:r>
            <a:r>
              <a:rPr lang="en-US" sz="2000" dirty="0" smtClean="0"/>
              <a:t>deleting </a:t>
            </a:r>
            <a:r>
              <a:rPr lang="en-US" sz="2000" dirty="0"/>
              <a:t>interface methods</a:t>
            </a:r>
            <a:endParaRPr lang="en-US" sz="1800" dirty="0"/>
          </a:p>
          <a:p>
            <a:endParaRPr lang="en-US" dirty="0"/>
          </a:p>
          <a:p>
            <a:endParaRPr lang="en-US" dirty="0"/>
          </a:p>
          <a:p>
            <a:pPr eaLnBrk="1" hangingPunct="1"/>
            <a:endParaRPr lang="en-US" dirty="0" smtClean="0"/>
          </a:p>
        </p:txBody>
      </p:sp>
      <p:sp>
        <p:nvSpPr>
          <p:cNvPr id="2" name="Date Placeholder 1"/>
          <p:cNvSpPr>
            <a:spLocks noGrp="1"/>
          </p:cNvSpPr>
          <p:nvPr>
            <p:ph type="dt" sz="half" idx="10"/>
          </p:nvPr>
        </p:nvSpPr>
        <p:spPr/>
        <p:txBody>
          <a:bodyPr/>
          <a:lstStyle/>
          <a:p>
            <a:pPr>
              <a:defRPr/>
            </a:pPr>
            <a:fld id="{B5DBFFCE-2A2C-4562-9406-ED41A620CC72}" type="datetime1">
              <a:rPr lang="en-US" smtClean="0"/>
              <a:t>3/17/2015</a:t>
            </a:fld>
            <a:endParaRPr lang="en-US"/>
          </a:p>
        </p:txBody>
      </p:sp>
      <p:sp>
        <p:nvSpPr>
          <p:cNvPr id="3" name="Footer Placeholder 2"/>
          <p:cNvSpPr>
            <a:spLocks noGrp="1"/>
          </p:cNvSpPr>
          <p:nvPr>
            <p:ph type="ftr" sz="quarter" idx="11"/>
          </p:nvPr>
        </p:nvSpPr>
        <p:spPr/>
        <p:txBody>
          <a:bodyPr/>
          <a:lstStyle/>
          <a:p>
            <a:pPr>
              <a:defRPr/>
            </a:pPr>
            <a:r>
              <a:rPr lang="en-US" dirty="0" smtClean="0"/>
              <a:t>SS ZG653 Second Semester 2014-15</a:t>
            </a: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7</a:t>
            </a:fld>
            <a:endParaRPr lang="en-US"/>
          </a:p>
        </p:txBody>
      </p:sp>
    </p:spTree>
    <p:extLst>
      <p:ext uri="{BB962C8B-B14F-4D97-AF65-F5344CB8AC3E}">
        <p14:creationId xmlns:p14="http://schemas.microsoft.com/office/powerpoint/2010/main" val="3467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RMI and Reflection</a:t>
            </a:r>
            <a:endParaRPr lang="en-IN" dirty="0" smtClean="0"/>
          </a:p>
        </p:txBody>
      </p:sp>
      <p:sp>
        <p:nvSpPr>
          <p:cNvPr id="16387" name="Content Placeholder 2"/>
          <p:cNvSpPr>
            <a:spLocks noGrp="1"/>
          </p:cNvSpPr>
          <p:nvPr>
            <p:ph idx="1"/>
          </p:nvPr>
        </p:nvSpPr>
        <p:spPr>
          <a:xfrm>
            <a:off x="304800" y="1244004"/>
            <a:ext cx="8382000" cy="5029200"/>
          </a:xfrm>
        </p:spPr>
        <p:txBody>
          <a:bodyPr/>
          <a:lstStyle/>
          <a:p>
            <a:r>
              <a:rPr lang="en-US" sz="2400" dirty="0" smtClean="0"/>
              <a:t>Sun's </a:t>
            </a:r>
            <a:r>
              <a:rPr lang="en-US" sz="2400" dirty="0"/>
              <a:t>Java Remote Method </a:t>
            </a:r>
            <a:r>
              <a:rPr lang="en-US" sz="2400" dirty="0" smtClean="0"/>
              <a:t>Invocation </a:t>
            </a:r>
            <a:r>
              <a:rPr lang="en-US" sz="2400" dirty="0"/>
              <a:t>(RMI) is based on </a:t>
            </a:r>
            <a:r>
              <a:rPr lang="en-US" sz="2400" dirty="0" smtClean="0"/>
              <a:t>the Transparent </a:t>
            </a:r>
            <a:r>
              <a:rPr lang="en-US" sz="2400" dirty="0"/>
              <a:t>Broker variant </a:t>
            </a:r>
            <a:r>
              <a:rPr lang="en-US" sz="2400" dirty="0" smtClean="0"/>
              <a:t>pattern</a:t>
            </a:r>
          </a:p>
          <a:p>
            <a:r>
              <a:rPr lang="en-US" sz="2400" dirty="0" smtClean="0"/>
              <a:t>Java reflection is used to determine the properties, events and methods</a:t>
            </a:r>
          </a:p>
          <a:p>
            <a:r>
              <a:rPr lang="en-US" sz="2400" dirty="0" smtClean="0"/>
              <a:t>This is turn is used to serialize an object while transmitting from one distributed component to another</a:t>
            </a:r>
            <a:endParaRPr lang="en-US" sz="2400" dirty="0"/>
          </a:p>
          <a:p>
            <a:endParaRPr lang="en-US" sz="2400" dirty="0"/>
          </a:p>
          <a:p>
            <a:endParaRPr lang="en-US" sz="2400" dirty="0"/>
          </a:p>
          <a:p>
            <a:pPr eaLnBrk="1" hangingPunct="1"/>
            <a:endParaRPr lang="en-US" sz="2400" dirty="0" smtClean="0"/>
          </a:p>
        </p:txBody>
      </p:sp>
      <p:sp>
        <p:nvSpPr>
          <p:cNvPr id="2" name="Date Placeholder 1"/>
          <p:cNvSpPr>
            <a:spLocks noGrp="1"/>
          </p:cNvSpPr>
          <p:nvPr>
            <p:ph type="dt" sz="half" idx="10"/>
          </p:nvPr>
        </p:nvSpPr>
        <p:spPr/>
        <p:txBody>
          <a:bodyPr/>
          <a:lstStyle/>
          <a:p>
            <a:pPr>
              <a:defRPr/>
            </a:pPr>
            <a:fld id="{3B44AA5B-CDC9-4E58-8B7D-136309B9776B}" type="datetime1">
              <a:rPr lang="en-US" smtClean="0"/>
              <a:t>3/17/2015</a:t>
            </a:fld>
            <a:endParaRPr lang="en-US"/>
          </a:p>
        </p:txBody>
      </p:sp>
      <p:sp>
        <p:nvSpPr>
          <p:cNvPr id="3" name="Footer Placeholder 2"/>
          <p:cNvSpPr>
            <a:spLocks noGrp="1"/>
          </p:cNvSpPr>
          <p:nvPr>
            <p:ph type="ftr" sz="quarter" idx="11"/>
          </p:nvPr>
        </p:nvSpPr>
        <p:spPr/>
        <p:txBody>
          <a:bodyPr/>
          <a:lstStyle/>
          <a:p>
            <a:pPr>
              <a:defRPr/>
            </a:pPr>
            <a:r>
              <a:rPr lang="en-US" dirty="0" smtClean="0"/>
              <a:t>SS ZG653 Second Semester 2014-15</a:t>
            </a: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8</a:t>
            </a:fld>
            <a:endParaRPr lang="en-US"/>
          </a:p>
        </p:txBody>
      </p:sp>
    </p:spTree>
    <p:extLst>
      <p:ext uri="{BB962C8B-B14F-4D97-AF65-F5344CB8AC3E}">
        <p14:creationId xmlns:p14="http://schemas.microsoft.com/office/powerpoint/2010/main" val="91747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Reflection Mechanism</a:t>
            </a:r>
            <a:endParaRPr lang="en-US" dirty="0"/>
          </a:p>
        </p:txBody>
      </p:sp>
      <p:sp>
        <p:nvSpPr>
          <p:cNvPr id="3" name="Content Placeholder 2"/>
          <p:cNvSpPr>
            <a:spLocks noGrp="1"/>
          </p:cNvSpPr>
          <p:nvPr>
            <p:ph idx="1"/>
          </p:nvPr>
        </p:nvSpPr>
        <p:spPr/>
        <p:txBody>
          <a:bodyPr/>
          <a:lstStyle/>
          <a:p>
            <a:r>
              <a:rPr lang="en-US" sz="2000" dirty="0"/>
              <a:t>Java to support Remote </a:t>
            </a:r>
            <a:r>
              <a:rPr lang="en-US" sz="2000" dirty="0" smtClean="0"/>
              <a:t>Method </a:t>
            </a:r>
            <a:r>
              <a:rPr lang="en-US" sz="2000" dirty="0"/>
              <a:t>Invocation, object serialization, and </a:t>
            </a:r>
            <a:r>
              <a:rPr lang="en-US" sz="2000" dirty="0" smtClean="0"/>
              <a:t>JavaBeans</a:t>
            </a:r>
            <a:endParaRPr lang="en-US" sz="2000" dirty="0"/>
          </a:p>
          <a:p>
            <a:pPr lvl="1"/>
            <a:r>
              <a:rPr lang="en-US" sz="1800" dirty="0" smtClean="0"/>
              <a:t>Reflection </a:t>
            </a:r>
            <a:r>
              <a:rPr lang="en-US" sz="1800" dirty="0"/>
              <a:t>is used by JavaBeans to determine the </a:t>
            </a:r>
            <a:r>
              <a:rPr lang="en-US" sz="1800" dirty="0" smtClean="0"/>
              <a:t>properties</a:t>
            </a:r>
            <a:r>
              <a:rPr lang="en-US" sz="1800" dirty="0"/>
              <a:t>, events, and methods that are </a:t>
            </a:r>
            <a:r>
              <a:rPr lang="en-US" sz="1800" dirty="0" smtClean="0"/>
              <a:t>supported </a:t>
            </a:r>
            <a:r>
              <a:rPr lang="en-US" sz="1800" dirty="0"/>
              <a:t>by a particular </a:t>
            </a:r>
            <a:r>
              <a:rPr lang="en-US" sz="1800" dirty="0" smtClean="0"/>
              <a:t>bean</a:t>
            </a:r>
            <a:endParaRPr lang="en-US" sz="1800" dirty="0"/>
          </a:p>
          <a:p>
            <a:pPr lvl="1"/>
            <a:r>
              <a:rPr lang="en-US" sz="1800" dirty="0" err="1"/>
              <a:t>Java.lang.Class</a:t>
            </a:r>
            <a:r>
              <a:rPr lang="en-US" sz="1800" dirty="0"/>
              <a:t> is the </a:t>
            </a:r>
            <a:r>
              <a:rPr lang="en-US" sz="1800" dirty="0" err="1"/>
              <a:t>entrypoint</a:t>
            </a:r>
            <a:r>
              <a:rPr lang="en-US" sz="1800" dirty="0"/>
              <a:t> for reflection</a:t>
            </a:r>
          </a:p>
          <a:p>
            <a:r>
              <a:rPr lang="en-US" sz="2000" dirty="0" smtClean="0"/>
              <a:t>How Java reflection is used?</a:t>
            </a:r>
          </a:p>
          <a:p>
            <a:pPr lvl="1"/>
            <a:r>
              <a:rPr lang="en-US" sz="1800" b="1" dirty="0" err="1"/>
              <a:t>JUnit</a:t>
            </a:r>
            <a:r>
              <a:rPr lang="en-US" sz="1800" dirty="0"/>
              <a:t> – uses reflection to parse @Test annotation to get the test methods and then invoke it.</a:t>
            </a:r>
          </a:p>
          <a:p>
            <a:pPr lvl="1"/>
            <a:r>
              <a:rPr lang="en-US" sz="1800" b="1" dirty="0"/>
              <a:t>Spring</a:t>
            </a:r>
            <a:r>
              <a:rPr lang="en-US" sz="1800" dirty="0"/>
              <a:t> – dependency injection, read more at Spring Dependency Injection</a:t>
            </a:r>
          </a:p>
          <a:p>
            <a:pPr lvl="1"/>
            <a:r>
              <a:rPr lang="en-US" sz="1800" b="1" dirty="0"/>
              <a:t>Tomcat</a:t>
            </a:r>
            <a:r>
              <a:rPr lang="en-US" sz="1800" dirty="0"/>
              <a:t> web container to forward the request to correct module by parsing their web.xml files and request URI.</a:t>
            </a:r>
          </a:p>
          <a:p>
            <a:pPr lvl="1"/>
            <a:r>
              <a:rPr lang="en-US" sz="1800" b="1" dirty="0"/>
              <a:t>Eclipse</a:t>
            </a:r>
            <a:r>
              <a:rPr lang="en-US" sz="1800" dirty="0"/>
              <a:t> auto completion of method names</a:t>
            </a:r>
          </a:p>
          <a:p>
            <a:pPr lvl="1"/>
            <a:r>
              <a:rPr lang="en-US" sz="1800" b="1" dirty="0"/>
              <a:t>Struts</a:t>
            </a:r>
            <a:endParaRPr lang="en-US" sz="1800" dirty="0"/>
          </a:p>
          <a:p>
            <a:pPr lvl="1"/>
            <a:r>
              <a:rPr lang="en-US" sz="1800" b="1" dirty="0"/>
              <a:t>Hibernate</a:t>
            </a:r>
            <a:endParaRPr lang="en-US" sz="1800" dirty="0"/>
          </a:p>
          <a:p>
            <a:endParaRPr lang="en-US" sz="2000" dirty="0"/>
          </a:p>
        </p:txBody>
      </p:sp>
      <p:sp>
        <p:nvSpPr>
          <p:cNvPr id="4" name="Date Placeholder 3"/>
          <p:cNvSpPr>
            <a:spLocks noGrp="1"/>
          </p:cNvSpPr>
          <p:nvPr>
            <p:ph type="dt" sz="half" idx="10"/>
          </p:nvPr>
        </p:nvSpPr>
        <p:spPr/>
        <p:txBody>
          <a:bodyPr/>
          <a:lstStyle/>
          <a:p>
            <a:pPr>
              <a:defRPr/>
            </a:pPr>
            <a:fld id="{13F1BD23-275E-46D2-A40C-D9C83F2C5088}" type="datetime1">
              <a:rPr lang="en-US" smtClean="0"/>
              <a:t>3/17/2015</a:t>
            </a:fld>
            <a:endParaRPr lang="en-US"/>
          </a:p>
        </p:txBody>
      </p:sp>
      <p:sp>
        <p:nvSpPr>
          <p:cNvPr id="5" name="Footer Placeholder 4"/>
          <p:cNvSpPr>
            <a:spLocks noGrp="1"/>
          </p:cNvSpPr>
          <p:nvPr>
            <p:ph type="ftr" sz="quarter" idx="11"/>
          </p:nvPr>
        </p:nvSpPr>
        <p:spPr/>
        <p:txBody>
          <a:bodyPr/>
          <a:lstStyle/>
          <a:p>
            <a:pPr>
              <a:defRPr/>
            </a:pPr>
            <a:r>
              <a:rPr lang="en-US" dirty="0" smtClean="0"/>
              <a:t>SS ZG653 Second Semester 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9</a:t>
            </a:fld>
            <a:endParaRPr lang="en-US"/>
          </a:p>
        </p:txBody>
      </p:sp>
    </p:spTree>
    <p:extLst>
      <p:ext uri="{BB962C8B-B14F-4D97-AF65-F5344CB8AC3E}">
        <p14:creationId xmlns:p14="http://schemas.microsoft.com/office/powerpoint/2010/main" val="1463619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j6J5YpVpUWcXirqsVer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zLF0WJW5EyJOICodr4e_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AqiBjI2F0qmvARk_Plq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9056</TotalTime>
  <Words>1735</Words>
  <Application>Microsoft Office PowerPoint</Application>
  <PresentationFormat>On-screen Show (4:3)</PresentationFormat>
  <Paragraphs>340</Paragraphs>
  <Slides>28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think-cell Slide</vt:lpstr>
      <vt:lpstr>SS ZG653: Software Architecture Lecture 13: Adaptable Systems</vt:lpstr>
      <vt:lpstr>A brief Introduction to Reflection</vt:lpstr>
      <vt:lpstr>Basic Idea</vt:lpstr>
      <vt:lpstr>Context and Problem</vt:lpstr>
      <vt:lpstr>Solution</vt:lpstr>
      <vt:lpstr>Examples</vt:lpstr>
      <vt:lpstr>Reflection Pattern in CORBA</vt:lpstr>
      <vt:lpstr>RMI and Reflection</vt:lpstr>
      <vt:lpstr>Java Reflection Mechanism</vt:lpstr>
      <vt:lpstr>More on Java reflection</vt:lpstr>
      <vt:lpstr>Reflection Liabilities</vt:lpstr>
      <vt:lpstr>Patterns and Tactics</vt:lpstr>
      <vt:lpstr>SS ZG653: Software Architecture Lecture 13: Introducing Design Pattern</vt:lpstr>
      <vt:lpstr>Design Patterns</vt:lpstr>
      <vt:lpstr>Pattern Classification</vt:lpstr>
      <vt:lpstr>From GoF classification</vt:lpstr>
      <vt:lpstr>What is Creational Pattern?</vt:lpstr>
      <vt:lpstr>Why Creational Patterns?</vt:lpstr>
      <vt:lpstr>Three Creational Patterns</vt:lpstr>
      <vt:lpstr>The FACTORY METHOD Pattern</vt:lpstr>
      <vt:lpstr>Factory Method Pattern</vt:lpstr>
      <vt:lpstr>Factory Method Pattern Example</vt:lpstr>
      <vt:lpstr>Benefits</vt:lpstr>
      <vt:lpstr>Abstract Factory Pattern</vt:lpstr>
      <vt:lpstr>Abstract Factory Pattern</vt:lpstr>
      <vt:lpstr>Singleton Pattern</vt:lpstr>
      <vt:lpstr>Singleton Example</vt:lpstr>
      <vt:lpstr>Applicability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 ERP Progress Update</dc:title>
  <dc:creator>sachin.arya;Santonu Sarkar</dc:creator>
  <cp:lastModifiedBy>Santonu</cp:lastModifiedBy>
  <cp:revision>1190</cp:revision>
  <dcterms:created xsi:type="dcterms:W3CDTF">2012-07-04T06:43:36Z</dcterms:created>
  <dcterms:modified xsi:type="dcterms:W3CDTF">2015-03-17T11:59:49Z</dcterms:modified>
</cp:coreProperties>
</file>