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44" r:id="rId2"/>
    <p:sldId id="356" r:id="rId3"/>
    <p:sldId id="385" r:id="rId4"/>
    <p:sldId id="386" r:id="rId5"/>
    <p:sldId id="387" r:id="rId6"/>
    <p:sldId id="382" r:id="rId7"/>
    <p:sldId id="376" r:id="rId8"/>
    <p:sldId id="388" r:id="rId9"/>
    <p:sldId id="389" r:id="rId10"/>
    <p:sldId id="361" r:id="rId11"/>
    <p:sldId id="390" r:id="rId12"/>
    <p:sldId id="381" r:id="rId13"/>
    <p:sldId id="377" r:id="rId14"/>
    <p:sldId id="391" r:id="rId15"/>
    <p:sldId id="368" r:id="rId16"/>
    <p:sldId id="369" r:id="rId17"/>
    <p:sldId id="370" r:id="rId18"/>
    <p:sldId id="371" r:id="rId19"/>
    <p:sldId id="383" r:id="rId20"/>
    <p:sldId id="384" r:id="rId21"/>
    <p:sldId id="392" r:id="rId22"/>
    <p:sldId id="379" r:id="rId23"/>
    <p:sldId id="393" r:id="rId24"/>
    <p:sldId id="380" r:id="rId25"/>
    <p:sldId id="378" r:id="rId26"/>
    <p:sldId id="394" r:id="rId27"/>
    <p:sldId id="395" r:id="rId28"/>
    <p:sldId id="397" r:id="rId29"/>
    <p:sldId id="396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82" autoAdjust="0"/>
    <p:restoredTop sz="93048" autoAdjust="0"/>
  </p:normalViewPr>
  <p:slideViewPr>
    <p:cSldViewPr>
      <p:cViewPr>
        <p:scale>
          <a:sx n="80" d="100"/>
          <a:sy n="80" d="100"/>
        </p:scale>
        <p:origin x="-1104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21BF7A-F4C0-4BE5-9CA6-90349A756B16}" type="datetimeFigureOut">
              <a:rPr lang="en-US"/>
              <a:pPr>
                <a:defRPr/>
              </a:pPr>
              <a:t>3/18/2015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6D13BD-4742-4A2D-88DE-6ACD5EA17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50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6A9747-0BED-4693-9C1F-FF931999E1A8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8195" name="Rectangle 9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5625" y="4913313"/>
            <a:ext cx="5843588" cy="2254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slideMaster" Target="../slideMasters/slideMaster1.xml"/><Relationship Id="rId11" Type="http://schemas.openxmlformats.org/officeDocument/2006/relationships/image" Target="../media/image5.png"/><Relationship Id="rId5" Type="http://schemas.openxmlformats.org/officeDocument/2006/relationships/tags" Target="../tags/tag4.xml"/><Relationship Id="rId10" Type="http://schemas.openxmlformats.org/officeDocument/2006/relationships/image" Target="../media/image4.emf"/><Relationship Id="rId4" Type="http://schemas.openxmlformats.org/officeDocument/2006/relationships/tags" Target="../tags/tag3.xml"/><Relationship Id="rId9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CF505-BD63-4DA8-9088-6C3115B7CA2B}" type="datetime1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8258B-7833-4A72-9B7C-65F74D8B8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050C1-1EBB-4349-8653-D40785161367}" type="datetime1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2C5CF-B68F-4558-8DFD-8562AE001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26512-428F-4E03-8CB4-DC25B3D82D46}" type="datetime1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3111B-94F2-4EC4-BB5A-B60C70B5E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6192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3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2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 descr="\\Server\D\jyoti\FI023_BITS_v1\styleguide img\IMG_5627_b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9" cstate="print"/>
          <a:srcRect r="5666" b="5637"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Title Elements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0" y="0"/>
            <a:ext cx="9140825" cy="6859588"/>
            <a:chOff x="0" y="0"/>
            <a:chExt cx="5643" cy="4235"/>
          </a:xfrm>
        </p:grpSpPr>
        <p:sp>
          <p:nvSpPr>
            <p:cNvPr id="7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9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pic>
        <p:nvPicPr>
          <p:cNvPr id="10" name="TitleBottomBarBW" hidden="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319963" y="6573838"/>
            <a:ext cx="167005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0"/>
          <p:cNvSpPr/>
          <p:nvPr userDrawn="1"/>
        </p:nvSpPr>
        <p:spPr>
          <a:xfrm>
            <a:off x="0" y="3440113"/>
            <a:ext cx="8863013" cy="2798762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1"/>
          <p:cNvSpPr/>
          <p:nvPr userDrawn="1"/>
        </p:nvSpPr>
        <p:spPr>
          <a:xfrm>
            <a:off x="2954338" y="6238875"/>
            <a:ext cx="2954337" cy="7778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32"/>
          <p:cNvSpPr/>
          <p:nvPr userDrawn="1"/>
        </p:nvSpPr>
        <p:spPr>
          <a:xfrm>
            <a:off x="0" y="6238875"/>
            <a:ext cx="2954338" cy="7778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33"/>
          <p:cNvSpPr/>
          <p:nvPr userDrawn="1"/>
        </p:nvSpPr>
        <p:spPr>
          <a:xfrm>
            <a:off x="5908675" y="6238875"/>
            <a:ext cx="2954338" cy="7778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" name="Picture 34" descr="BITS_university_logo_whitevert.png"/>
          <p:cNvPicPr>
            <a:picLocks noChangeAspect="1"/>
          </p:cNvPicPr>
          <p:nvPr userDrawn="1"/>
        </p:nvPicPr>
        <p:blipFill>
          <a:blip r:embed="rId11" cstate="print"/>
          <a:srcRect t="2" b="28592"/>
          <a:stretch>
            <a:fillRect/>
          </a:stretch>
        </p:blipFill>
        <p:spPr bwMode="auto">
          <a:xfrm>
            <a:off x="77788" y="3440113"/>
            <a:ext cx="2098675" cy="202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35"/>
          <p:cNvGrpSpPr>
            <a:grpSpLocks/>
          </p:cNvGrpSpPr>
          <p:nvPr userDrawn="1"/>
        </p:nvGrpSpPr>
        <p:grpSpPr bwMode="auto">
          <a:xfrm>
            <a:off x="-77788" y="5384800"/>
            <a:ext cx="2254251" cy="698500"/>
            <a:chOff x="76200" y="2209800"/>
            <a:chExt cx="2209800" cy="685800"/>
          </a:xfrm>
        </p:grpSpPr>
        <p:sp>
          <p:nvSpPr>
            <p:cNvPr id="17" name="TextBox 36"/>
            <p:cNvSpPr txBox="1"/>
            <p:nvPr userDrawn="1"/>
          </p:nvSpPr>
          <p:spPr>
            <a:xfrm>
              <a:off x="76200" y="2209800"/>
              <a:ext cx="2209800" cy="5533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0" b="1" spc="-153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3000" spc="-153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8" name="TextBox 37"/>
            <p:cNvSpPr txBox="1"/>
            <p:nvPr userDrawn="1"/>
          </p:nvSpPr>
          <p:spPr>
            <a:xfrm>
              <a:off x="228708" y="2664922"/>
              <a:ext cx="1904785" cy="2306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3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41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565827" y="3683300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65827" y="5431835"/>
            <a:ext cx="6199129" cy="369332"/>
          </a:xfrm>
        </p:spPr>
        <p:txBody>
          <a:bodyPr>
            <a:spAutoFit/>
          </a:bodyPr>
          <a:lstStyle>
            <a:lvl1pPr algn="r"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01600"/>
            <a:ext cx="7543800" cy="915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189413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196975"/>
            <a:ext cx="41910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09800" y="6524625"/>
            <a:ext cx="4343400" cy="3397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SS ZG653 Second Semester 2014-15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669088"/>
            <a:ext cx="1146175" cy="193675"/>
          </a:xfrm>
        </p:spPr>
        <p:txBody>
          <a:bodyPr/>
          <a:lstStyle>
            <a:lvl1pPr>
              <a:defRPr/>
            </a:lvl1pPr>
          </a:lstStyle>
          <a:p>
            <a:fld id="{9CFDB6F3-717B-4EFA-AE68-39ABADDA5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81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9400"/>
            <a:ext cx="8229600" cy="939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06488-F9C2-4D8A-B5F4-E23D7B94A01E}" type="datetime1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5EA1C-A7DB-4043-A966-3C3226410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65187" y="1219200"/>
            <a:ext cx="7059613" cy="47625"/>
            <a:chOff x="304800" y="1387475"/>
            <a:chExt cx="7059613" cy="47625"/>
          </a:xfrm>
        </p:grpSpPr>
        <p:sp>
          <p:nvSpPr>
            <p:cNvPr id="7" name="Rectangle 6"/>
            <p:cNvSpPr/>
            <p:nvPr userDrawn="1"/>
          </p:nvSpPr>
          <p:spPr>
            <a:xfrm>
              <a:off x="2851150" y="1387475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5129213" y="1387475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387475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2" name="Rectangle 11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B272E-8D95-4420-9FBF-70FB3F1D7DF8}" type="datetime1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94BB5-FA31-4C4A-832D-C4069DAEF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90600" y="6248400"/>
            <a:ext cx="7086599" cy="53975"/>
            <a:chOff x="2084388" y="6550025"/>
            <a:chExt cx="7086599" cy="53975"/>
          </a:xfrm>
        </p:grpSpPr>
        <p:sp>
          <p:nvSpPr>
            <p:cNvPr id="8" name="Rectangle 7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62340-FA53-4961-AB14-750881149B9A}" type="datetime1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719E3-4EA4-4EB4-A6A2-0A7E31A94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65187" y="1066800"/>
            <a:ext cx="7059613" cy="47625"/>
            <a:chOff x="304800" y="1219200"/>
            <a:chExt cx="7059613" cy="47625"/>
          </a:xfrm>
        </p:grpSpPr>
        <p:sp>
          <p:nvSpPr>
            <p:cNvPr id="10" name="Rectangle 9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4" name="Rectangle 13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826"/>
            <a:ext cx="4040188" cy="43935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319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55800"/>
            <a:ext cx="4041775" cy="441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172A4-0C37-4898-BD77-350291C15FCE}" type="datetime1">
              <a:rPr lang="en-US" smtClean="0"/>
              <a:t>3/18/2015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314A3-D523-4C7A-9CDF-5B6E2E94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865187" y="1143000"/>
            <a:ext cx="7059613" cy="47625"/>
            <a:chOff x="304800" y="1219200"/>
            <a:chExt cx="7059613" cy="4762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7" name="Rectangle 16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208A9-3A87-42B9-B352-4A0B4DB50700}" type="datetime1">
              <a:rPr lang="en-US" smtClean="0"/>
              <a:t>3/18/2015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2D608-A983-474B-810A-71D2C64AE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6869" y="203200"/>
            <a:ext cx="8229600" cy="101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865187" y="1219200"/>
            <a:ext cx="7059613" cy="47625"/>
            <a:chOff x="304800" y="1219200"/>
            <a:chExt cx="7059613" cy="47625"/>
          </a:xfrm>
        </p:grpSpPr>
        <p:sp>
          <p:nvSpPr>
            <p:cNvPr id="8" name="Rectangle 7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3" name="Rectangle 12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1F9A-D3B1-4401-9306-34B2576F0899}" type="datetime1">
              <a:rPr lang="en-US" smtClean="0"/>
              <a:t>3/18/2015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084DF-DC46-4C12-978C-A84F77F3D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905B9-B66E-4D9C-A066-370A2DB194BF}" type="datetime1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9DEAB-A622-469A-A93C-6A44F10F9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0CE95-AAA2-4756-B023-A61F87597A6B}" type="datetime1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C480E-89B4-4B68-9362-EC75E0717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87E3468-6905-4D9C-AF88-968FE19EA5B4}" type="datetime1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6CAB3F-691D-476E-BA2C-15613104D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eriouswheels.com/abc/BMW-Z4-Roadster-Engine-1600x1200.htm" TargetMode="External"/><Relationship Id="rId3" Type="http://schemas.openxmlformats.org/officeDocument/2006/relationships/image" Target="../media/image11.gif"/><Relationship Id="rId7" Type="http://schemas.openxmlformats.org/officeDocument/2006/relationships/image" Target="../media/image13.jpeg"/><Relationship Id="rId2" Type="http://schemas.openxmlformats.org/officeDocument/2006/relationships/hyperlink" Target="http://www.britishfasteners.com/index.php/categories/nu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mmons.wikimedia.org/wiki/File:Piston_2.jpg" TargetMode="External"/><Relationship Id="rId5" Type="http://schemas.openxmlformats.org/officeDocument/2006/relationships/image" Target="../media/image12.gif"/><Relationship Id="rId4" Type="http://schemas.openxmlformats.org/officeDocument/2006/relationships/hyperlink" Target="http://www.google.co.in/url?sa=i&amp;rct=j&amp;q=&amp;esrc=s&amp;source=images&amp;cd=&amp;docid=KZgw9tdQ4YUuuM&amp;tbnid=t4N4aX3A2CdrDM:&amp;ved=0CAUQjRw&amp;url=http://www.usifaz.com/screwindex1.html&amp;ei=L_xDUtHcDoX_rAf7iYDYAQ&amp;psig=AFQjCNH6seLzksYSydFri7fnlcqVHKGJHg&amp;ust=1380273579649554" TargetMode="External"/><Relationship Id="rId9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tukangjava.wordpress.com/2008/05/01/populate-jlist-from-jtextfield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7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3296" tIns="46648" rIns="93296" bIns="46648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913" y="3433763"/>
            <a:ext cx="6923087" cy="2281237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GB" sz="3600" dirty="0" smtClean="0"/>
              <a:t>SS ZG653: </a:t>
            </a:r>
            <a:r>
              <a:rPr lang="en-GB" sz="3600" dirty="0"/>
              <a:t>Software </a:t>
            </a:r>
            <a:r>
              <a:rPr lang="en-GB" sz="3600" dirty="0" smtClean="0"/>
              <a:t>Architecture</a:t>
            </a:r>
            <a:br>
              <a:rPr lang="en-GB" sz="3600" dirty="0" smtClean="0"/>
            </a:br>
            <a:r>
              <a:rPr lang="en-GB" sz="3200" dirty="0" smtClean="0"/>
              <a:t>Lecture 14: Design Patterns</a:t>
            </a:r>
            <a:endParaRPr lang="en-GB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91400" y="654795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</a:rPr>
              <a:t>March 18, 2015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000" y="575744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Instructor: Prof. </a:t>
            </a:r>
            <a:r>
              <a:rPr lang="en-US" b="1" dirty="0" err="1" smtClean="0">
                <a:solidFill>
                  <a:schemeClr val="bg1"/>
                </a:solidFill>
              </a:rPr>
              <a:t>Santonu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Sarkar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Adapter Pattern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E81875-5386-4197-83CB-D4B9D82A9B94}" type="datetime1">
              <a:rPr lang="en-US" smtClean="0"/>
              <a:t>3/18/2015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58252" y="6487927"/>
            <a:ext cx="2133600" cy="365125"/>
          </a:xfrm>
        </p:spPr>
        <p:txBody>
          <a:bodyPr/>
          <a:lstStyle/>
          <a:p>
            <a:pPr>
              <a:defRPr/>
            </a:pPr>
            <a:fld id="{5BEDEECF-FE8B-4B47-87AE-2519F07AF781}" type="datetime1">
              <a:rPr lang="en-US" smtClean="0"/>
              <a:t>3/18/2015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Adapter Pattern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 smtClean="0"/>
              <a:t>Second Semester </a:t>
            </a:r>
            <a:r>
              <a:rPr lang="en-US" dirty="0" smtClean="0"/>
              <a:t>2014-15</a:t>
            </a:r>
            <a:endParaRPr lang="en-US" dirty="0"/>
          </a:p>
        </p:txBody>
      </p:sp>
      <p:pic>
        <p:nvPicPr>
          <p:cNvPr id="23554" name="Picture 2" descr="http://www.retrotouch.co.uk/user/products/large/2012-socket-white-CTweb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2" t="29868" r="14656" b="28022"/>
          <a:stretch/>
        </p:blipFill>
        <p:spPr bwMode="auto">
          <a:xfrm>
            <a:off x="6553200" y="1289090"/>
            <a:ext cx="2365058" cy="140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http://www.retrons.com/image/0806_msia%20uk%20adap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580" y="2370282"/>
            <a:ext cx="2265820" cy="166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8" name="Picture 6" descr="http://www.zdnet.com/i/story/61/18/000586/plug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38" r="8422" b="18344"/>
          <a:stretch/>
        </p:blipFill>
        <p:spPr bwMode="auto">
          <a:xfrm>
            <a:off x="319046" y="1295400"/>
            <a:ext cx="1977850" cy="92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206173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66899" y="2418980"/>
            <a:ext cx="2280062" cy="1104406"/>
          </a:xfrm>
          <a:custGeom>
            <a:avLst/>
            <a:gdLst>
              <a:gd name="connsiteX0" fmla="*/ 0 w 2280062"/>
              <a:gd name="connsiteY0" fmla="*/ 0 h 1104406"/>
              <a:gd name="connsiteX1" fmla="*/ 629392 w 2280062"/>
              <a:gd name="connsiteY1" fmla="*/ 795647 h 1104406"/>
              <a:gd name="connsiteX2" fmla="*/ 2280062 w 2280062"/>
              <a:gd name="connsiteY2" fmla="*/ 1104406 h 1104406"/>
              <a:gd name="connsiteX3" fmla="*/ 2280062 w 2280062"/>
              <a:gd name="connsiteY3" fmla="*/ 1104406 h 110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0062" h="1104406">
                <a:moveTo>
                  <a:pt x="0" y="0"/>
                </a:moveTo>
                <a:cubicBezTo>
                  <a:pt x="124691" y="305789"/>
                  <a:pt x="249382" y="611579"/>
                  <a:pt x="629392" y="795647"/>
                </a:cubicBezTo>
                <a:cubicBezTo>
                  <a:pt x="1009402" y="979715"/>
                  <a:pt x="2280062" y="1104406"/>
                  <a:pt x="2280062" y="1104406"/>
                </a:cubicBezTo>
                <a:lnTo>
                  <a:pt x="2280062" y="1104406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5020891" y="1599210"/>
            <a:ext cx="1498662" cy="1246909"/>
          </a:xfrm>
          <a:custGeom>
            <a:avLst/>
            <a:gdLst>
              <a:gd name="connsiteX0" fmla="*/ 61748 w 1498662"/>
              <a:gd name="connsiteY0" fmla="*/ 1246909 h 1246909"/>
              <a:gd name="connsiteX1" fmla="*/ 168626 w 1498662"/>
              <a:gd name="connsiteY1" fmla="*/ 451263 h 1246909"/>
              <a:gd name="connsiteX2" fmla="*/ 1498662 w 1498662"/>
              <a:gd name="connsiteY2" fmla="*/ 0 h 1246909"/>
              <a:gd name="connsiteX3" fmla="*/ 1498662 w 1498662"/>
              <a:gd name="connsiteY3" fmla="*/ 0 h 124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662" h="1246909">
                <a:moveTo>
                  <a:pt x="61748" y="1246909"/>
                </a:moveTo>
                <a:cubicBezTo>
                  <a:pt x="-4556" y="952995"/>
                  <a:pt x="-70860" y="659081"/>
                  <a:pt x="168626" y="451263"/>
                </a:cubicBezTo>
                <a:cubicBezTo>
                  <a:pt x="408112" y="243445"/>
                  <a:pt x="1498662" y="0"/>
                  <a:pt x="1498662" y="0"/>
                </a:cubicBezTo>
                <a:lnTo>
                  <a:pt x="1498662" y="0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49179" y="226658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53201" y="2674635"/>
            <a:ext cx="2365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 Service Provider (</a:t>
            </a:r>
            <a:r>
              <a:rPr lang="en-US" dirty="0" err="1" smtClean="0"/>
              <a:t>Adaptee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47748" y="32766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Makes a req.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19600" y="1329438"/>
            <a:ext cx="206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Req. is transferred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2608" y="3886200"/>
            <a:ext cx="85992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 any adapter in the real </a:t>
            </a:r>
            <a:r>
              <a:rPr lang="en-US" dirty="0" smtClean="0"/>
              <a:t>world, an Adapter </a:t>
            </a:r>
            <a:r>
              <a:rPr lang="en-US" dirty="0"/>
              <a:t>it is </a:t>
            </a:r>
            <a:r>
              <a:rPr lang="en-US" dirty="0" smtClean="0"/>
              <a:t>a </a:t>
            </a:r>
            <a:r>
              <a:rPr lang="en-US" dirty="0"/>
              <a:t>bridge between two </a:t>
            </a:r>
            <a:r>
              <a:rPr lang="en-US" dirty="0" smtClean="0"/>
              <a:t>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class </a:t>
            </a:r>
            <a:r>
              <a:rPr lang="en-US" dirty="0"/>
              <a:t>expecting some type of object and you have an object offering the same features, but exposing a different </a:t>
            </a:r>
            <a:r>
              <a:rPr lang="en-US" dirty="0" smtClean="0"/>
              <a:t>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Certainly both </a:t>
            </a:r>
            <a:r>
              <a:rPr lang="en-US" dirty="0"/>
              <a:t>of them </a:t>
            </a:r>
            <a:r>
              <a:rPr lang="en-US" dirty="0" smtClean="0"/>
              <a:t>should be used instead of re-implementing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Changing </a:t>
            </a:r>
            <a:r>
              <a:rPr lang="en-US" dirty="0"/>
              <a:t>existing </a:t>
            </a:r>
            <a:r>
              <a:rPr lang="en-US" dirty="0" smtClean="0"/>
              <a:t>classes is not an 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Therefore, why </a:t>
            </a:r>
            <a:r>
              <a:rPr lang="en-US" dirty="0"/>
              <a:t>not create an adapter...</a:t>
            </a:r>
          </a:p>
        </p:txBody>
      </p:sp>
    </p:spTree>
    <p:extLst>
      <p:ext uri="{BB962C8B-B14F-4D97-AF65-F5344CB8AC3E}">
        <p14:creationId xmlns:p14="http://schemas.microsoft.com/office/powerpoint/2010/main" val="104097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5" grpId="0"/>
      <p:bldP spid="16" grpId="0"/>
      <p:bldP spid="11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 pattern class diagram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26" r="10320" b="11510"/>
          <a:stretch/>
        </p:blipFill>
        <p:spPr>
          <a:xfrm>
            <a:off x="689798" y="4148447"/>
            <a:ext cx="6495516" cy="232855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4CEDBC-2416-4BE9-9EFD-199B60140D6B}" type="datetime1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 smtClean="0"/>
              <a:t>Second Semester </a:t>
            </a:r>
            <a:r>
              <a:rPr lang="en-US" dirty="0" smtClean="0"/>
              <a:t>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1242950"/>
            <a:ext cx="838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dirty="0"/>
              <a:t>Define an adapter class that implements the </a:t>
            </a:r>
            <a:r>
              <a:rPr lang="en-US" dirty="0" smtClean="0"/>
              <a:t>Target interface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Adapter lets classes work together, that could not otherwise because of incompatible </a:t>
            </a:r>
            <a:r>
              <a:rPr lang="en-US" dirty="0" smtClean="0"/>
              <a:t>interfaces</a:t>
            </a:r>
          </a:p>
          <a:p>
            <a:pPr marL="800100" lvl="1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The adapter class holds a reference to the </a:t>
            </a:r>
            <a:r>
              <a:rPr lang="en-US" dirty="0" err="1"/>
              <a:t>A</a:t>
            </a:r>
            <a:r>
              <a:rPr lang="en-US" dirty="0" err="1" smtClean="0"/>
              <a:t>daptee</a:t>
            </a:r>
            <a:r>
              <a:rPr lang="en-US" dirty="0"/>
              <a:t>. It translates target methods to </a:t>
            </a:r>
            <a:r>
              <a:rPr lang="en-US" dirty="0" err="1"/>
              <a:t>Adaptee</a:t>
            </a:r>
            <a:r>
              <a:rPr lang="en-US" dirty="0"/>
              <a:t> methods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Adaptee</a:t>
            </a:r>
            <a:r>
              <a:rPr lang="en-US" dirty="0" smtClean="0"/>
              <a:t> is wrapped </a:t>
            </a:r>
            <a:r>
              <a:rPr lang="en-US" dirty="0"/>
              <a:t>into an adapter class </a:t>
            </a:r>
            <a:r>
              <a:rPr lang="en-US" dirty="0" smtClean="0"/>
              <a:t>object</a:t>
            </a:r>
          </a:p>
          <a:p>
            <a:pPr marL="342900" indent="-342900">
              <a:buFontTx/>
              <a:buAutoNum type="arabicPeriod"/>
            </a:pPr>
            <a:endParaRPr lang="en-US" dirty="0" smtClean="0"/>
          </a:p>
          <a:p>
            <a:pPr marL="342900" indent="-342900">
              <a:buFontTx/>
              <a:buAutoNum type="arabicPeriod"/>
            </a:pPr>
            <a:r>
              <a:rPr lang="en-US" dirty="0"/>
              <a:t> </a:t>
            </a:r>
            <a:r>
              <a:rPr lang="en-US" dirty="0" smtClean="0"/>
              <a:t>Composition plays an important role</a:t>
            </a:r>
            <a:endParaRPr lang="en-US" dirty="0"/>
          </a:p>
        </p:txBody>
      </p:sp>
      <p:sp>
        <p:nvSpPr>
          <p:cNvPr id="8" name="Line Callout 1 (Accent Bar) 7"/>
          <p:cNvSpPr/>
          <p:nvPr/>
        </p:nvSpPr>
        <p:spPr>
          <a:xfrm>
            <a:off x="7696200" y="5550804"/>
            <a:ext cx="1143000" cy="612648"/>
          </a:xfrm>
          <a:prstGeom prst="accentCallout1">
            <a:avLst>
              <a:gd name="adj1" fmla="val 22627"/>
              <a:gd name="adj2" fmla="val 11407"/>
              <a:gd name="adj3" fmla="val -25124"/>
              <a:gd name="adj4" fmla="val -549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Adaptee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Line Callout 1 (Accent Bar) 8"/>
          <p:cNvSpPr/>
          <p:nvPr/>
        </p:nvSpPr>
        <p:spPr>
          <a:xfrm>
            <a:off x="6324600" y="3665172"/>
            <a:ext cx="1143000" cy="612648"/>
          </a:xfrm>
          <a:prstGeom prst="accentCallout1">
            <a:avLst>
              <a:gd name="adj1" fmla="val 55579"/>
              <a:gd name="adj2" fmla="val 11407"/>
              <a:gd name="adj3" fmla="val 102808"/>
              <a:gd name="adj4" fmla="val -4041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67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Adapter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1534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PlayMyAudio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MediaPlayerInterface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player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MediaAdapter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player.play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("beyond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horizon.avi"); 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player.play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alone.mp4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4F4474-9317-4422-B4BA-C4140404688A}" type="datetime1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 smtClean="0"/>
              <a:t>Second Semester </a:t>
            </a:r>
            <a:r>
              <a:rPr lang="en-US" dirty="0" smtClean="0"/>
              <a:t>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3733800"/>
            <a:ext cx="7696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3rd parties libraries and frameworks - most of the applications using third party libraries use adapters as a middle layer between the application and the 3rd party library to decouple the application from the </a:t>
            </a:r>
            <a:r>
              <a:rPr lang="en-US" dirty="0" smtClean="0"/>
              <a:t>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Suppose that you change this 3</a:t>
            </a:r>
            <a:r>
              <a:rPr lang="en-US" baseline="30000" dirty="0" smtClean="0"/>
              <a:t>rd</a:t>
            </a:r>
            <a:r>
              <a:rPr lang="en-US" dirty="0" smtClean="0"/>
              <a:t> party library. Then only </a:t>
            </a:r>
            <a:r>
              <a:rPr lang="en-US" dirty="0"/>
              <a:t>an adapter for the new library is required without having to change the application code. </a:t>
            </a:r>
          </a:p>
        </p:txBody>
      </p:sp>
    </p:spTree>
    <p:extLst>
      <p:ext uri="{BB962C8B-B14F-4D97-AF65-F5344CB8AC3E}">
        <p14:creationId xmlns:p14="http://schemas.microsoft.com/office/powerpoint/2010/main" val="249293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How much should the Adapter work?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should do </a:t>
            </a:r>
            <a:r>
              <a:rPr lang="en-US" dirty="0" smtClean="0"/>
              <a:t>only that much which is necessary in </a:t>
            </a:r>
            <a:r>
              <a:rPr lang="en-US" dirty="0"/>
              <a:t>order to </a:t>
            </a:r>
            <a:r>
              <a:rPr lang="en-US" dirty="0" smtClean="0"/>
              <a:t>adapt</a:t>
            </a:r>
          </a:p>
          <a:p>
            <a:r>
              <a:rPr lang="en-US" dirty="0" smtClean="0"/>
              <a:t>If </a:t>
            </a:r>
            <a:r>
              <a:rPr lang="en-US" dirty="0"/>
              <a:t>the Target and </a:t>
            </a:r>
            <a:r>
              <a:rPr lang="en-US" dirty="0" err="1"/>
              <a:t>Adaptee</a:t>
            </a:r>
            <a:r>
              <a:rPr lang="en-US" dirty="0"/>
              <a:t> are similar then the adapter has just to delegate the requests from the Target to the </a:t>
            </a:r>
            <a:r>
              <a:rPr lang="en-US" dirty="0" err="1" smtClean="0"/>
              <a:t>Adaptee</a:t>
            </a:r>
            <a:r>
              <a:rPr lang="en-US" dirty="0" smtClean="0"/>
              <a:t> </a:t>
            </a:r>
          </a:p>
          <a:p>
            <a:r>
              <a:rPr lang="en-US" dirty="0" smtClean="0"/>
              <a:t>If </a:t>
            </a:r>
            <a:r>
              <a:rPr lang="en-US" dirty="0"/>
              <a:t>Target and </a:t>
            </a:r>
            <a:r>
              <a:rPr lang="en-US" dirty="0" err="1"/>
              <a:t>Adaptee</a:t>
            </a:r>
            <a:r>
              <a:rPr lang="en-US" dirty="0"/>
              <a:t> are not similar, then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adapter might have to convert the data structures between </a:t>
            </a:r>
            <a:r>
              <a:rPr lang="en-US" dirty="0" smtClean="0"/>
              <a:t>those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/>
              <a:t>the operations required by the Target but not implemented by the </a:t>
            </a:r>
            <a:r>
              <a:rPr lang="en-US" dirty="0" err="1" smtClean="0"/>
              <a:t>Adaptee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1BD394-B1AE-4102-B484-45D8F70AA602}" type="datetime1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 smtClean="0"/>
              <a:t>Second Semester </a:t>
            </a:r>
            <a:r>
              <a:rPr lang="en-US" dirty="0" smtClean="0"/>
              <a:t>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0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Composite Pattern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831752-5209-4224-89F9-B740613D3BA4}" type="datetime1">
              <a:rPr lang="en-US" smtClean="0"/>
              <a:t>3/18/2015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6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Primitive </a:t>
            </a:r>
            <a:r>
              <a:rPr lang="en-US" dirty="0" err="1" smtClean="0"/>
              <a:t>vs</a:t>
            </a:r>
            <a:r>
              <a:rPr lang="en-US" dirty="0" smtClean="0"/>
              <a:t> Composite Objects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114800" y="1828800"/>
            <a:ext cx="4572000" cy="1905000"/>
            <a:chOff x="4114800" y="1828800"/>
            <a:chExt cx="4572000" cy="2438400"/>
          </a:xfrm>
        </p:grpSpPr>
        <p:pic>
          <p:nvPicPr>
            <p:cNvPr id="1026" name="Picture 2" descr="http://www.britishfasteners.com/images/nut2.gif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14800" y="2057400"/>
              <a:ext cx="1676400" cy="1885951"/>
            </a:xfrm>
            <a:prstGeom prst="rect">
              <a:avLst/>
            </a:prstGeom>
            <a:noFill/>
          </p:spPr>
        </p:pic>
        <p:pic>
          <p:nvPicPr>
            <p:cNvPr id="1028" name="Picture 4" descr="http://www.usifaz.com/Web%20Site%20Pics/Screws/Hex%20Cap%20Screw%202.gif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715000" y="2438401"/>
              <a:ext cx="914400" cy="1066800"/>
            </a:xfrm>
            <a:prstGeom prst="rect">
              <a:avLst/>
            </a:prstGeom>
            <a:noFill/>
          </p:spPr>
        </p:pic>
        <p:pic>
          <p:nvPicPr>
            <p:cNvPr id="1034" name="Picture 10" descr="http://upload.wikimedia.org/wikipedia/commons/a/a4/Piston_2.jpg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781800" y="1828800"/>
              <a:ext cx="1905000" cy="2438400"/>
            </a:xfrm>
            <a:prstGeom prst="rect">
              <a:avLst/>
            </a:prstGeom>
            <a:noFill/>
          </p:spPr>
        </p:pic>
      </p:grpSp>
      <p:sp>
        <p:nvSpPr>
          <p:cNvPr id="9" name="TextBox 8"/>
          <p:cNvSpPr txBox="1"/>
          <p:nvPr/>
        </p:nvSpPr>
        <p:spPr>
          <a:xfrm>
            <a:off x="152400" y="23622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Primitive Objects are atomic objects which can not be put into any other object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5369" y="4101405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Composite Objects are collection objects which can contain other objects (primitive or composite)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40" name="Picture 16" descr="http://www.seriouswheels.com/pics-abc/BMW-Z4-engine-1600x1200.jp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138612" y="3496270"/>
            <a:ext cx="4067175" cy="21336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28600" y="562987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Moreover, Composite lets clients treat individual objects and compositions of objects uniformly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C0C187-1EB2-4F70-AABC-23A55FDCB685}" type="datetime1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9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typical GUI Application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6298" y="1752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Primitive Objects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2697859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Composite Objects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254298" y="1745163"/>
            <a:ext cx="2286000" cy="6096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16002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Button, Radio Button, Check Box, Text Fields,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178098" y="2667000"/>
            <a:ext cx="2286000" cy="6096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62600" y="2683214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JFrame</a:t>
            </a:r>
            <a:r>
              <a:rPr lang="en-US" sz="2400" b="1" dirty="0" smtClean="0">
                <a:solidFill>
                  <a:srgbClr val="FF0000"/>
                </a:solidFill>
              </a:rPr>
              <a:t>, </a:t>
            </a:r>
            <a:r>
              <a:rPr lang="en-US" sz="2400" b="1" dirty="0" err="1" smtClean="0">
                <a:solidFill>
                  <a:srgbClr val="FF0000"/>
                </a:solidFill>
              </a:rPr>
              <a:t>JPanel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3" name="Picture 4" descr="http://tukangjava.files.wordpress.com/2008/05/list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3581400"/>
            <a:ext cx="3962400" cy="2819400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1828800" y="5943600"/>
            <a:ext cx="4572000" cy="381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781800" y="59436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Panel 3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1"/>
            <a:endCxn id="14" idx="3"/>
          </p:cNvCxnSpPr>
          <p:nvPr/>
        </p:nvCxnSpPr>
        <p:spPr>
          <a:xfrm flipH="1">
            <a:off x="6400800" y="6134100"/>
            <a:ext cx="381000" cy="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962400" y="5084955"/>
            <a:ext cx="2514600" cy="32524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58000" y="49530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Panel 2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>
            <a:off x="6553200" y="5143500"/>
            <a:ext cx="304800" cy="3810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810000" y="4343400"/>
            <a:ext cx="609600" cy="6858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752600" y="4572000"/>
            <a:ext cx="2057400" cy="7620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2000" y="44196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Panel 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473498" y="4332249"/>
            <a:ext cx="1447800" cy="6858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629400" y="41148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Panel 0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9" idx="1"/>
            <a:endCxn id="28" idx="3"/>
          </p:cNvCxnSpPr>
          <p:nvPr/>
        </p:nvCxnSpPr>
        <p:spPr>
          <a:xfrm flipH="1">
            <a:off x="5921298" y="4305300"/>
            <a:ext cx="708102" cy="369849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632044-BC14-482E-87EB-7774802D57BE}" type="datetime1">
              <a:rPr lang="en-US" smtClean="0"/>
              <a:t>3/18/2015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5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7" grpId="0" animBg="1"/>
      <p:bldP spid="8" grpId="0"/>
      <p:bldP spid="10" grpId="0" animBg="1"/>
      <p:bldP spid="12" grpId="0"/>
      <p:bldP spid="14" grpId="0" animBg="1"/>
      <p:bldP spid="15" grpId="0"/>
      <p:bldP spid="19" grpId="0" animBg="1"/>
      <p:bldP spid="20" grpId="0"/>
      <p:bldP spid="23" grpId="0" animBg="1"/>
      <p:bldP spid="27" grpId="0"/>
      <p:bldP spid="28" grpId="0" animBg="1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Pattern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some operations that needs to be applied on both primitive as well as composite objects</a:t>
            </a:r>
          </a:p>
          <a:p>
            <a:r>
              <a:rPr lang="en-US" dirty="0" smtClean="0"/>
              <a:t>Interface for operation (whether for primitive type or composite type) is same</a:t>
            </a:r>
          </a:p>
          <a:p>
            <a:r>
              <a:rPr lang="en-US" dirty="0" smtClean="0"/>
              <a:t>Any operation for primitive type object is atomic in nature but the same operation for a composite type object is recursive in nature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D5FD94-B03B-4DFC-8A20-8C3010C2AEE7}" type="datetime1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6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Pattern Class Diagram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t="7342" r="5729" b="26703"/>
          <a:stretch/>
        </p:blipFill>
        <p:spPr>
          <a:xfrm>
            <a:off x="152400" y="3686299"/>
            <a:ext cx="8756789" cy="248590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EED632-57E8-480F-9176-693362DC528A}" type="datetime1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 smtClean="0"/>
              <a:t>Second Semester </a:t>
            </a:r>
            <a:r>
              <a:rPr lang="en-US" dirty="0" smtClean="0"/>
              <a:t>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84909" y="1447800"/>
            <a:ext cx="8534400" cy="2057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latin typeface="+mn-lt"/>
              </a:rPr>
              <a:t>STEP 1: Create an interface for Common Operations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STEP 2: Both Primitive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and Composite Objects Realize the same interface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latin typeface="+mn-lt"/>
              </a:rPr>
              <a:t>STEP 3: Make Composite Objects as a collection of primitive objects </a:t>
            </a:r>
          </a:p>
        </p:txBody>
      </p:sp>
    </p:spTree>
    <p:extLst>
      <p:ext uri="{BB962C8B-B14F-4D97-AF65-F5344CB8AC3E}">
        <p14:creationId xmlns:p14="http://schemas.microsoft.com/office/powerpoint/2010/main" val="209204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Structural Patterns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Design Patterns</a:t>
            </a:r>
            <a:endParaRPr lang="en-IN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4E6BF0-4624-4D0A-AD05-1D37E6DAA45A}" type="datetime1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94BB5-FA31-4C4A-832D-C4069DAEFC6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3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Composite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MyGUIApp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a rectangle shape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GUIShape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addButton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Button();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GUIShape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remButton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new Button();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GUIShape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startButton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new Button();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GUIShape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cancelButton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new Button();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GUIShape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Label();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GUIShape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CompositeShape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complexComp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CompositeShape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complexComp.addShape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addButton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complexComp.addShape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remButton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complexComp.addShape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complexComp.addShape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CompositeShape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veryComplexShape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CompositeShape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veryComplexShape.addShape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complexComp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veryComplexShape.addShape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startButton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veryComplexShape.addShape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cancelButton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veryComplexShape.render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4D95BE-72F3-4BF3-8E1B-7BC2FA1B879D}" type="datetime1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 smtClean="0"/>
              <a:t>Second Semester </a:t>
            </a:r>
            <a:r>
              <a:rPr lang="en-US" dirty="0" smtClean="0"/>
              <a:t>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33400" y="2133600"/>
            <a:ext cx="7467600" cy="106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33400" y="3356758"/>
            <a:ext cx="7467600" cy="106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3400" y="4495800"/>
            <a:ext cx="7467600" cy="106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6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composite pattern defines class hierarchies consisting of primitive objects and composite objects. Primitive objects can be composed into more complex objects, which in turn can be </a:t>
            </a:r>
            <a:r>
              <a:rPr lang="en-US" sz="2400" dirty="0" smtClean="0"/>
              <a:t>composed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complexComp</a:t>
            </a:r>
            <a:endParaRPr lang="en-US" sz="2000" dirty="0" smtClean="0"/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veryComplexShape.addShape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complexComp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/>
          </a:p>
          <a:p>
            <a:r>
              <a:rPr lang="en-US" sz="2400" dirty="0"/>
              <a:t>Clients treat primitive and composite objects uniformly through a component interface (</a:t>
            </a:r>
            <a:r>
              <a:rPr lang="en-US" sz="2400" dirty="0" err="1"/>
              <a:t>GUIShape</a:t>
            </a:r>
            <a:r>
              <a:rPr lang="en-US" sz="2400" dirty="0"/>
              <a:t>) </a:t>
            </a:r>
            <a:r>
              <a:rPr lang="en-US" sz="2400" dirty="0" smtClean="0"/>
              <a:t>which </a:t>
            </a:r>
            <a:r>
              <a:rPr lang="en-US" sz="2400" dirty="0"/>
              <a:t>makes client code </a:t>
            </a:r>
            <a:r>
              <a:rPr lang="en-US" sz="2400" dirty="0" smtClean="0"/>
              <a:t>simple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Adding </a:t>
            </a:r>
            <a:r>
              <a:rPr lang="en-US" sz="2400" dirty="0"/>
              <a:t>new components can be easy and client code does not need to be changed since client deals with the new components through the component </a:t>
            </a:r>
            <a:r>
              <a:rPr lang="en-US" sz="2400" dirty="0" smtClean="0"/>
              <a:t>interface (</a:t>
            </a:r>
            <a:r>
              <a:rPr lang="en-US" sz="2400" dirty="0" err="1" smtClean="0"/>
              <a:t>GUIShape</a:t>
            </a:r>
            <a:r>
              <a:rPr lang="en-US" sz="2400" dirty="0" smtClean="0"/>
              <a:t>)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52BFE4-2EE8-4D91-AAEB-7388C648C347}" type="datetime1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 smtClean="0"/>
              <a:t>Second Semester </a:t>
            </a:r>
            <a:r>
              <a:rPr lang="en-US" dirty="0" smtClean="0"/>
              <a:t>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7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Pattern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8CB841-DA8F-407B-83DD-AAD68A17B299}" type="datetime1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 smtClean="0"/>
              <a:t>Second Semester </a:t>
            </a:r>
            <a:r>
              <a:rPr lang="en-US" dirty="0" smtClean="0"/>
              <a:t>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7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and intent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</a:t>
            </a:r>
            <a:r>
              <a:rPr lang="en-US" sz="2400" dirty="0" smtClean="0"/>
              <a:t>e </a:t>
            </a:r>
            <a:r>
              <a:rPr lang="en-US" sz="2400" dirty="0"/>
              <a:t>need the ability to control the access to an object. </a:t>
            </a:r>
            <a:endParaRPr lang="en-US" sz="2400" dirty="0" smtClean="0"/>
          </a:p>
          <a:p>
            <a:pPr lvl="1"/>
            <a:r>
              <a:rPr lang="en-US" sz="1800" dirty="0" smtClean="0"/>
              <a:t>For </a:t>
            </a:r>
            <a:r>
              <a:rPr lang="en-US" sz="1800" dirty="0"/>
              <a:t>example if we need to use only a few methods of some costly objects we'll initialize those objects when we need them entirely. </a:t>
            </a:r>
            <a:endParaRPr lang="en-US" sz="1800" dirty="0" smtClean="0"/>
          </a:p>
          <a:p>
            <a:pPr lvl="1"/>
            <a:r>
              <a:rPr lang="en-US" sz="1800" dirty="0" smtClean="0"/>
              <a:t>Till that situation arises, we </a:t>
            </a:r>
            <a:r>
              <a:rPr lang="en-US" sz="1800" dirty="0"/>
              <a:t>can use some light objects exposing the same interface as the heavy objects. </a:t>
            </a:r>
            <a:endParaRPr lang="en-US" sz="1800" dirty="0" smtClean="0"/>
          </a:p>
          <a:p>
            <a:pPr lvl="1"/>
            <a:r>
              <a:rPr lang="en-US" sz="1800" dirty="0" smtClean="0"/>
              <a:t>These </a:t>
            </a:r>
            <a:r>
              <a:rPr lang="en-US" sz="1800" dirty="0"/>
              <a:t>light objects are </a:t>
            </a:r>
            <a:r>
              <a:rPr lang="en-US" sz="1800" dirty="0" smtClean="0"/>
              <a:t>proxy objects</a:t>
            </a:r>
          </a:p>
          <a:p>
            <a:pPr lvl="1"/>
            <a:r>
              <a:rPr lang="en-US" sz="1800" dirty="0"/>
              <a:t>T</a:t>
            </a:r>
            <a:r>
              <a:rPr lang="en-US" sz="1800" dirty="0" smtClean="0"/>
              <a:t>hey </a:t>
            </a:r>
            <a:r>
              <a:rPr lang="en-US" sz="1800" dirty="0"/>
              <a:t>will instantiate those heavy objects when they are really </a:t>
            </a:r>
            <a:r>
              <a:rPr lang="en-US" sz="1800" dirty="0" smtClean="0"/>
              <a:t>need</a:t>
            </a:r>
          </a:p>
          <a:p>
            <a:pPr lvl="1"/>
            <a:endParaRPr lang="en-US" sz="1800" dirty="0"/>
          </a:p>
          <a:p>
            <a:r>
              <a:rPr lang="en-US" sz="2400" dirty="0"/>
              <a:t>This ability to control the access to an </a:t>
            </a:r>
            <a:r>
              <a:rPr lang="en-US" sz="2400" dirty="0" smtClean="0"/>
              <a:t>object </a:t>
            </a:r>
          </a:p>
          <a:p>
            <a:pPr lvl="1"/>
            <a:r>
              <a:rPr lang="en-US" sz="1800" dirty="0" smtClean="0"/>
              <a:t>When </a:t>
            </a:r>
            <a:r>
              <a:rPr lang="en-US" sz="1800" dirty="0"/>
              <a:t>a costly object needs to be instantiated and </a:t>
            </a:r>
            <a:r>
              <a:rPr lang="en-US" sz="1800" dirty="0" smtClean="0"/>
              <a:t>initialized</a:t>
            </a:r>
          </a:p>
          <a:p>
            <a:pPr lvl="1"/>
            <a:r>
              <a:rPr lang="en-US" sz="1800" dirty="0"/>
              <a:t>D</a:t>
            </a:r>
            <a:r>
              <a:rPr lang="en-US" sz="1800" dirty="0" smtClean="0"/>
              <a:t>ifferent </a:t>
            </a:r>
            <a:r>
              <a:rPr lang="en-US" sz="1800" dirty="0"/>
              <a:t>access rights to an object, as well as </a:t>
            </a:r>
            <a:endParaRPr lang="en-US" sz="1800" dirty="0" smtClean="0"/>
          </a:p>
          <a:p>
            <a:pPr lvl="1"/>
            <a:r>
              <a:rPr lang="en-US" sz="1800" dirty="0" smtClean="0"/>
              <a:t>Providing </a:t>
            </a:r>
            <a:r>
              <a:rPr lang="en-US" sz="1800" dirty="0"/>
              <a:t>a sophisticated means of accessing and referencing objects running in other processes, on other machines.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6A5C49-00C7-4D85-A9AB-A1C64AA0A392}" type="datetime1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 smtClean="0"/>
              <a:t>Second Semester </a:t>
            </a:r>
            <a:r>
              <a:rPr lang="en-US" dirty="0" smtClean="0"/>
              <a:t>2014-15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94BB5-FA31-4C4A-832D-C4069DAEFC6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1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</a:t>
            </a:r>
            <a:r>
              <a:rPr lang="en-US" dirty="0"/>
              <a:t>m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9" r="6717" b="4318"/>
          <a:stretch/>
        </p:blipFill>
        <p:spPr>
          <a:xfrm>
            <a:off x="2476501" y="2329175"/>
            <a:ext cx="4762499" cy="41478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AD8D47-5775-471A-AC53-822D0550A4AF}" type="datetime1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 smtClean="0"/>
              <a:t>Second Semester </a:t>
            </a:r>
            <a:r>
              <a:rPr lang="en-US" dirty="0" smtClean="0"/>
              <a:t>2014-15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94BB5-FA31-4C4A-832D-C4069DAEFC6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8" name="Line Callout 1 (Accent Bar) 7"/>
          <p:cNvSpPr/>
          <p:nvPr/>
        </p:nvSpPr>
        <p:spPr>
          <a:xfrm>
            <a:off x="6325590" y="2403269"/>
            <a:ext cx="2666010" cy="838200"/>
          </a:xfrm>
          <a:prstGeom prst="accentCallout1">
            <a:avLst>
              <a:gd name="adj1" fmla="val 38500"/>
              <a:gd name="adj2" fmla="val -20"/>
              <a:gd name="adj3" fmla="val 8624"/>
              <a:gd name="adj4" fmla="val -216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This interface is implemented by both Real subject and proxy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Line Callout 1 (Accent Bar) 9"/>
          <p:cNvSpPr/>
          <p:nvPr/>
        </p:nvSpPr>
        <p:spPr>
          <a:xfrm>
            <a:off x="0" y="2667000"/>
            <a:ext cx="2743200" cy="3581400"/>
          </a:xfrm>
          <a:prstGeom prst="accentCallout1">
            <a:avLst>
              <a:gd name="adj1" fmla="val 28055"/>
              <a:gd name="adj2" fmla="val 98006"/>
              <a:gd name="adj3" fmla="val 38209"/>
              <a:gd name="adj4" fmla="val 1174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Maintains </a:t>
            </a:r>
            <a:r>
              <a:rPr lang="en-US" dirty="0">
                <a:solidFill>
                  <a:schemeClr val="tx1"/>
                </a:solidFill>
              </a:rPr>
              <a:t>a reference that allows the Proxy to access </a:t>
            </a: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err="1" smtClean="0">
                <a:solidFill>
                  <a:schemeClr val="tx1"/>
                </a:solidFill>
              </a:rPr>
              <a:t>RealSubject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Implements </a:t>
            </a:r>
            <a:r>
              <a:rPr lang="en-US" dirty="0">
                <a:solidFill>
                  <a:schemeClr val="tx1"/>
                </a:solidFill>
              </a:rPr>
              <a:t>the same </a:t>
            </a:r>
            <a:r>
              <a:rPr lang="en-US" dirty="0" smtClean="0">
                <a:solidFill>
                  <a:schemeClr val="tx1"/>
                </a:solidFill>
              </a:rPr>
              <a:t>interface implemented </a:t>
            </a:r>
            <a:r>
              <a:rPr lang="en-US" dirty="0">
                <a:solidFill>
                  <a:schemeClr val="tx1"/>
                </a:solidFill>
              </a:rPr>
              <a:t>by the </a:t>
            </a:r>
            <a:r>
              <a:rPr lang="en-US" dirty="0" smtClean="0">
                <a:solidFill>
                  <a:schemeClr val="tx1"/>
                </a:solidFill>
              </a:rPr>
              <a:t>Real Subject </a:t>
            </a:r>
            <a:r>
              <a:rPr lang="en-US" dirty="0">
                <a:solidFill>
                  <a:schemeClr val="tx1"/>
                </a:solidFill>
              </a:rPr>
              <a:t>so that the Proxy can be substituted for the </a:t>
            </a:r>
            <a:r>
              <a:rPr lang="en-US" dirty="0" err="1">
                <a:solidFill>
                  <a:schemeClr val="tx1"/>
                </a:solidFill>
              </a:rPr>
              <a:t>RealSubject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Controls </a:t>
            </a:r>
            <a:r>
              <a:rPr lang="en-US" dirty="0">
                <a:solidFill>
                  <a:schemeClr val="tx1"/>
                </a:solidFill>
              </a:rPr>
              <a:t>access to the </a:t>
            </a:r>
            <a:r>
              <a:rPr lang="en-US" dirty="0" err="1">
                <a:solidFill>
                  <a:schemeClr val="tx1"/>
                </a:solidFill>
              </a:rPr>
              <a:t>RealSubject</a:t>
            </a:r>
            <a:r>
              <a:rPr lang="en-US" dirty="0">
                <a:solidFill>
                  <a:schemeClr val="tx1"/>
                </a:solidFill>
              </a:rPr>
              <a:t> and may be responsible for its creation and deletion</a:t>
            </a:r>
          </a:p>
        </p:txBody>
      </p:sp>
      <p:sp>
        <p:nvSpPr>
          <p:cNvPr id="11" name="Line Callout 1 (Accent Bar) 10"/>
          <p:cNvSpPr/>
          <p:nvPr/>
        </p:nvSpPr>
        <p:spPr>
          <a:xfrm>
            <a:off x="6638306" y="5406242"/>
            <a:ext cx="2514600" cy="838200"/>
          </a:xfrm>
          <a:prstGeom prst="accentCallout1">
            <a:avLst>
              <a:gd name="adj1" fmla="val 21499"/>
              <a:gd name="adj2" fmla="val -19"/>
              <a:gd name="adj3" fmla="val -63631"/>
              <a:gd name="adj4" fmla="val -325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R</a:t>
            </a:r>
            <a:r>
              <a:rPr lang="en-US" dirty="0" smtClean="0">
                <a:solidFill>
                  <a:schemeClr val="tx1"/>
                </a:solidFill>
              </a:rPr>
              <a:t>eal subject that </a:t>
            </a:r>
            <a:r>
              <a:rPr lang="en-US" dirty="0">
                <a:solidFill>
                  <a:schemeClr val="tx1"/>
                </a:solidFill>
              </a:rPr>
              <a:t>the proxy represents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1374108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client obtains a reference to a Proxy, the client then handles the proxy in the same way it handles </a:t>
            </a:r>
            <a:r>
              <a:rPr lang="en-US" dirty="0" err="1"/>
              <a:t>RealSubject</a:t>
            </a:r>
            <a:r>
              <a:rPr lang="en-US" dirty="0"/>
              <a:t> and thus invoking the method </a:t>
            </a:r>
            <a:r>
              <a:rPr lang="en-US" dirty="0" err="1" smtClean="0"/>
              <a:t>doOpeationA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4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3434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SimpleClient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ServerInterface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server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ServerProxy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server.setup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server.doOperationA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server.doOperationB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try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executor.runCommand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executor.runCommand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abc.pdf");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} catch (Exception e)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("Exception Message::"+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e.getMessage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C0A896-A504-4C7B-8888-00F683139DE5}" type="datetime1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 smtClean="0"/>
              <a:t>Second Semester </a:t>
            </a:r>
            <a:r>
              <a:rPr lang="en-US" dirty="0" smtClean="0"/>
              <a:t>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0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Remote Proxy--Java RMI</a:t>
            </a:r>
          </a:p>
          <a:p>
            <a:pPr lvl="1"/>
            <a:r>
              <a:rPr lang="en-US" sz="2400" dirty="0" smtClean="0"/>
              <a:t>An </a:t>
            </a:r>
            <a:r>
              <a:rPr lang="en-US" sz="2400" dirty="0"/>
              <a:t>object on one machine (executing in one JVM) called a client can invoke methods on </a:t>
            </a:r>
            <a:r>
              <a:rPr lang="en-US" sz="2400" dirty="0" smtClean="0"/>
              <a:t>a remote </a:t>
            </a:r>
            <a:r>
              <a:rPr lang="en-US" sz="2400" dirty="0"/>
              <a:t>object in another machine (another JVM) </a:t>
            </a:r>
            <a:endParaRPr lang="en-US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proxy (also called a stub) resides on the client machine and the client invokes the proxy in as if it is invoking the object itself </a:t>
            </a:r>
            <a:endParaRPr lang="en-US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proxy itself will handle communication to the remote object, invoke the method on that remote object, and would return the result if any to the </a:t>
            </a:r>
            <a:r>
              <a:rPr lang="en-US" sz="2400" dirty="0" smtClean="0"/>
              <a:t>client</a:t>
            </a:r>
          </a:p>
          <a:p>
            <a:r>
              <a:rPr lang="en-US" dirty="0" smtClean="0"/>
              <a:t>Proxy contains machine address, process id, object id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0453EB-3B4C-49B5-99C9-69B0FA4AE264}" type="datetime1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 smtClean="0"/>
              <a:t>Second Semester </a:t>
            </a:r>
            <a:r>
              <a:rPr lang="en-US" dirty="0" smtClean="0"/>
              <a:t>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Virtual Proxy</a:t>
            </a:r>
            <a:r>
              <a:rPr lang="en-US" sz="2800" dirty="0" smtClean="0"/>
              <a:t>: Lazy loading when the data size is huge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In place of a complex or heavy object, use a skeleton representation. </a:t>
            </a:r>
            <a:endParaRPr lang="en-US" sz="2400" dirty="0" smtClean="0"/>
          </a:p>
          <a:p>
            <a:pPr lvl="1"/>
            <a:r>
              <a:rPr lang="en-US" sz="2400" dirty="0" smtClean="0"/>
              <a:t>When </a:t>
            </a:r>
            <a:r>
              <a:rPr lang="en-US" sz="2400" dirty="0"/>
              <a:t>an underlying image is huge in size, just represent it using a virtual proxy object and on demand load the real object</a:t>
            </a:r>
          </a:p>
          <a:p>
            <a:endParaRPr lang="en-US" sz="2800" dirty="0" smtClean="0"/>
          </a:p>
          <a:p>
            <a:r>
              <a:rPr lang="en-US" sz="2800" dirty="0" smtClean="0"/>
              <a:t>Protection </a:t>
            </a:r>
            <a:r>
              <a:rPr lang="en-US" sz="2800" dirty="0"/>
              <a:t>Proxy: Restricts access </a:t>
            </a:r>
            <a:endParaRPr lang="en-US" sz="2800" dirty="0" smtClean="0"/>
          </a:p>
          <a:p>
            <a:pPr lvl="1"/>
            <a:r>
              <a:rPr lang="en-US" sz="2400" dirty="0" smtClean="0"/>
              <a:t>Checks access rights before invoking the actual operation</a:t>
            </a:r>
          </a:p>
          <a:p>
            <a:pPr lvl="1"/>
            <a:r>
              <a:rPr lang="en-US" sz="2400" dirty="0" smtClean="0"/>
              <a:t>Accessing public </a:t>
            </a:r>
            <a:r>
              <a:rPr lang="en-US" sz="2400" dirty="0"/>
              <a:t>e-mail, social networking, data storage etc. in a </a:t>
            </a:r>
            <a:r>
              <a:rPr lang="en-US" sz="2400" dirty="0" smtClean="0"/>
              <a:t>corporate setup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73DEFF-15DB-4F9A-A4C6-A0FC354278CE}" type="datetime1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 smtClean="0"/>
              <a:t>Second Semester </a:t>
            </a:r>
            <a:r>
              <a:rPr lang="en-US" dirty="0" smtClean="0"/>
              <a:t>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1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Firewall proxy</a:t>
            </a:r>
          </a:p>
          <a:p>
            <a:pPr lvl="1"/>
            <a:r>
              <a:rPr lang="en-US" dirty="0" smtClean="0"/>
              <a:t>Proxy is a process on a firewall machine</a:t>
            </a:r>
          </a:p>
          <a:p>
            <a:pPr lvl="1"/>
            <a:r>
              <a:rPr lang="en-US" dirty="0" smtClean="0"/>
              <a:t>Clients requests to outside world from within the firewall, is intercepted by this process</a:t>
            </a:r>
          </a:p>
          <a:p>
            <a:pPr lvl="1"/>
            <a:r>
              <a:rPr lang="en-US" dirty="0" smtClean="0"/>
              <a:t>Depending on the security policy, it allows or stops the request</a:t>
            </a:r>
          </a:p>
          <a:p>
            <a:pPr lvl="1"/>
            <a:r>
              <a:rPr lang="en-US" dirty="0" smtClean="0"/>
              <a:t>Incoming requests are also intercepted by proxy</a:t>
            </a:r>
          </a:p>
          <a:p>
            <a:pPr lvl="2"/>
            <a:r>
              <a:rPr lang="en-US" dirty="0" smtClean="0"/>
              <a:t>Checks for compliance before passing to the server</a:t>
            </a:r>
          </a:p>
          <a:p>
            <a:pPr lvl="1"/>
            <a:r>
              <a:rPr lang="en-US" dirty="0" smtClean="0"/>
              <a:t>Both inside and outside entities are oblivious to proxy until their requests are denied!!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C06488-F9C2-4D8A-B5F4-E23D7B94A01E}" type="datetime1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1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42202C-6453-4498-95B9-A34C58C8CA2D}" type="datetime1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 smtClean="0"/>
              <a:t>Second Semester </a:t>
            </a:r>
            <a:r>
              <a:rPr lang="en-US" dirty="0" smtClean="0"/>
              <a:t>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5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of design patterns</a:t>
            </a:r>
          </a:p>
          <a:p>
            <a:pPr lvl="1"/>
            <a:r>
              <a:rPr lang="en-US" dirty="0" smtClean="0"/>
              <a:t>Provides easy </a:t>
            </a:r>
            <a:r>
              <a:rPr lang="en-US" dirty="0"/>
              <a:t>and </a:t>
            </a:r>
            <a:r>
              <a:rPr lang="en-US" dirty="0" smtClean="0"/>
              <a:t>generalized techniques to realize relationships between entities</a:t>
            </a:r>
          </a:p>
          <a:p>
            <a:r>
              <a:rPr lang="en-US" dirty="0" smtClean="0"/>
              <a:t>We shall study</a:t>
            </a:r>
          </a:p>
          <a:p>
            <a:pPr lvl="1"/>
            <a:r>
              <a:rPr lang="en-US" dirty="0" smtClean="0"/>
              <a:t>Decorator pattern</a:t>
            </a:r>
          </a:p>
          <a:p>
            <a:pPr lvl="1"/>
            <a:r>
              <a:rPr lang="en-US" dirty="0" smtClean="0"/>
              <a:t>Adapter pattern</a:t>
            </a:r>
          </a:p>
          <a:p>
            <a:pPr lvl="1"/>
            <a:r>
              <a:rPr lang="en-US" dirty="0" smtClean="0"/>
              <a:t>Composite pattern</a:t>
            </a:r>
          </a:p>
          <a:p>
            <a:pPr lvl="1"/>
            <a:r>
              <a:rPr lang="en-US" dirty="0" smtClean="0"/>
              <a:t>Proxy pattern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3E4CAA-6124-4E3A-845B-B2D5D06FCAA0}" type="datetime1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 smtClean="0"/>
              <a:t>Second Semester </a:t>
            </a:r>
            <a:r>
              <a:rPr lang="en-US" dirty="0" smtClean="0"/>
              <a:t>2014-15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94BB5-FA31-4C4A-832D-C4069DAEFC6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1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Pattern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CBDF96-202C-4342-8FCF-4C2B34F4A3FA}" type="datetime1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 smtClean="0"/>
              <a:t>Second Semester </a:t>
            </a:r>
            <a:r>
              <a:rPr lang="en-US" dirty="0" smtClean="0"/>
              <a:t>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8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Pattern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AutoNum type="arabicPeriod"/>
            </a:pPr>
            <a:r>
              <a:rPr lang="en-US" b="1" dirty="0" smtClean="0"/>
              <a:t>A component object need to be enhanced (a window to have a scrollbar) or additional responsibilities to be added</a:t>
            </a:r>
          </a:p>
          <a:p>
            <a:pPr>
              <a:buFontTx/>
              <a:buAutoNum type="arabicPeriod"/>
            </a:pPr>
            <a:r>
              <a:rPr lang="en-US" b="1" dirty="0" smtClean="0"/>
              <a:t>The </a:t>
            </a:r>
            <a:r>
              <a:rPr lang="en-US" b="1" dirty="0"/>
              <a:t>decorated object can be used in the same way as the undecorated object </a:t>
            </a:r>
          </a:p>
          <a:p>
            <a:pPr>
              <a:buFontTx/>
              <a:buAutoNum type="arabicPeriod"/>
            </a:pPr>
            <a:r>
              <a:rPr lang="en-US" b="1" dirty="0"/>
              <a:t>The </a:t>
            </a:r>
            <a:r>
              <a:rPr lang="en-US" b="1" dirty="0" smtClean="0"/>
              <a:t>original component </a:t>
            </a:r>
            <a:r>
              <a:rPr lang="en-US" b="1" dirty="0"/>
              <a:t>class does not want to take on the responsibility of the decoration </a:t>
            </a:r>
          </a:p>
          <a:p>
            <a:pPr>
              <a:buFontTx/>
              <a:buAutoNum type="arabicPeriod"/>
            </a:pPr>
            <a:r>
              <a:rPr lang="en-US" b="1" dirty="0"/>
              <a:t>There may be </a:t>
            </a:r>
            <a:r>
              <a:rPr lang="en-US" b="1" dirty="0" smtClean="0"/>
              <a:t>many possible </a:t>
            </a:r>
            <a:r>
              <a:rPr lang="en-US" b="1" dirty="0"/>
              <a:t>decorations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1697A1-FDA3-4E68-9BC4-0CF25E34B34D}" type="datetime1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 smtClean="0"/>
              <a:t>Second Semester </a:t>
            </a:r>
            <a:r>
              <a:rPr lang="en-US" dirty="0" smtClean="0"/>
              <a:t>2014-15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94BB5-FA31-4C4A-832D-C4069DAEFC6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7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Pattern Class Diagram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61" t="2480" r="22474" b="44392"/>
          <a:stretch/>
        </p:blipFill>
        <p:spPr>
          <a:xfrm>
            <a:off x="4114800" y="1295400"/>
            <a:ext cx="5006439" cy="477308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373947-3E9E-4C3D-B434-8E0D8EDAAF02}" type="datetime1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 smtClean="0"/>
              <a:t>Second Semester </a:t>
            </a:r>
            <a:r>
              <a:rPr lang="en-US" dirty="0" smtClean="0"/>
              <a:t>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1295400"/>
            <a:ext cx="4038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Define </a:t>
            </a:r>
            <a:r>
              <a:rPr lang="en-US" dirty="0"/>
              <a:t>an interface </a:t>
            </a:r>
            <a:r>
              <a:rPr lang="en-US" dirty="0" smtClean="0"/>
              <a:t>that </a:t>
            </a:r>
            <a:r>
              <a:rPr lang="en-US" dirty="0"/>
              <a:t>is an abstraction for the component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Concrete component classes realize this interface </a:t>
            </a:r>
            <a:r>
              <a:rPr lang="en-US" dirty="0" smtClean="0"/>
              <a:t>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Decorator classes also realize this interface </a:t>
            </a:r>
            <a:r>
              <a:rPr lang="en-US" dirty="0" smtClean="0"/>
              <a:t>type </a:t>
            </a:r>
            <a:endParaRPr lang="en-US" dirty="0"/>
          </a:p>
          <a:p>
            <a:pPr marL="800100" lvl="1" indent="-342900">
              <a:buFontTx/>
              <a:buAutoNum type="arabicPeriod"/>
            </a:pPr>
            <a:r>
              <a:rPr lang="en-US" dirty="0" smtClean="0"/>
              <a:t>Decorator </a:t>
            </a:r>
            <a:r>
              <a:rPr lang="en-US" dirty="0"/>
              <a:t>object manages the component object that it decorates 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When implementing a method from the component interface type, </a:t>
            </a:r>
            <a:r>
              <a:rPr lang="en-US" dirty="0" smtClean="0"/>
              <a:t> the </a:t>
            </a:r>
            <a:r>
              <a:rPr lang="en-US" dirty="0"/>
              <a:t>decorator class applies the method to the decorated </a:t>
            </a:r>
            <a:r>
              <a:rPr lang="en-US" dirty="0" smtClean="0"/>
              <a:t>component</a:t>
            </a:r>
          </a:p>
          <a:p>
            <a:pPr marL="800100" lvl="1" indent="-342900">
              <a:buFontTx/>
              <a:buAutoNum type="arabicPeriod"/>
            </a:pPr>
            <a:r>
              <a:rPr lang="en-US" dirty="0" smtClean="0"/>
              <a:t>Combines </a:t>
            </a:r>
            <a:r>
              <a:rPr lang="en-US" dirty="0"/>
              <a:t>the result with the effect of the </a:t>
            </a:r>
            <a:r>
              <a:rPr lang="en-US" dirty="0" smtClean="0"/>
              <a:t>decoration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0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Decorator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MyGUIApp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a new window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Window w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ConcreteWindow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w.renderWindow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sometime later, you find that too much text!!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So you need scrolling functionality through decoration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w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ScrollableWindow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(w);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now window object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additional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behavior 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w.renderWindow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E327BD-394E-4927-A9CB-6EF45F35D6F9}" type="datetime1">
              <a:rPr lang="en-US" smtClean="0"/>
              <a:t>3/18/2015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623E62-0C0F-4C39-B96D-1F458835886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4396" y="5029200"/>
            <a:ext cx="7810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GUI Main function use the decorator pattern by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Creating a Decorated object (</a:t>
            </a:r>
            <a:r>
              <a:rPr lang="en-US" dirty="0" err="1" smtClean="0"/>
              <a:t>ScrollableWindow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Invoking the main method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w.renderWindow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defined in the interface</a:t>
            </a:r>
          </a:p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 smtClean="0"/>
              <a:t>Second Semester </a:t>
            </a:r>
            <a:r>
              <a:rPr lang="en-US" dirty="0" smtClean="0"/>
              <a:t>2014-15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68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in JDK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FileIO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Reader is the interface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BufferedReader</a:t>
            </a:r>
            <a:r>
              <a:rPr lang="en-US" dirty="0" smtClean="0"/>
              <a:t> is a Decorator</a:t>
            </a: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r = new 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(new 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("readme.txt"));  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r.read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AA294D-12AF-4DDB-9063-6033BF1340D3}" type="datetime1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 smtClean="0"/>
              <a:t>Second Semester </a:t>
            </a:r>
            <a:r>
              <a:rPr lang="en-US" dirty="0" smtClean="0"/>
              <a:t>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0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Decoration is more convenient for adding functionalities to objects instead of entire classes at </a:t>
            </a:r>
            <a:r>
              <a:rPr lang="en-US" dirty="0" smtClean="0"/>
              <a:t>runtime </a:t>
            </a:r>
          </a:p>
          <a:p>
            <a:r>
              <a:rPr lang="en-US" dirty="0" smtClean="0"/>
              <a:t>With </a:t>
            </a:r>
            <a:r>
              <a:rPr lang="en-US" dirty="0"/>
              <a:t>decoration it is also possible to remove the added functionalities </a:t>
            </a:r>
            <a:r>
              <a:rPr lang="en-US" dirty="0" smtClean="0"/>
              <a:t>dynamically</a:t>
            </a:r>
            <a:endParaRPr lang="en-US" dirty="0"/>
          </a:p>
          <a:p>
            <a:r>
              <a:rPr lang="en-US" dirty="0"/>
              <a:t>Decoration adds functionality to objects at runtime which would make debugging system functionality </a:t>
            </a:r>
            <a:r>
              <a:rPr lang="en-US" dirty="0" smtClean="0"/>
              <a:t>harder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27DEBE-CAC7-46AA-80E8-70F3F744A894}" type="datetime1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</a:t>
            </a:r>
            <a:r>
              <a:rPr lang="en-US" dirty="0" smtClean="0"/>
              <a:t>Second Semester </a:t>
            </a:r>
            <a:r>
              <a:rPr lang="en-US" dirty="0" smtClean="0"/>
              <a:t>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8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j6J5YpVpUWcXirqsVer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LF0WJW5EyJOICodr4e_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AqiBjI2F0qmvARk_Plqv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9513</TotalTime>
  <Words>1605</Words>
  <Application>Microsoft Office PowerPoint</Application>
  <PresentationFormat>On-screen Show (4:3)</PresentationFormat>
  <Paragraphs>289</Paragraphs>
  <Slides>29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think-cell Slide</vt:lpstr>
      <vt:lpstr>SS ZG653: Software Architecture Lecture 14: Design Patterns</vt:lpstr>
      <vt:lpstr>Structural Patterns</vt:lpstr>
      <vt:lpstr>What is it?</vt:lpstr>
      <vt:lpstr>Decorator Pattern</vt:lpstr>
      <vt:lpstr>Decorator Pattern</vt:lpstr>
      <vt:lpstr>Decorator Pattern Class Diagram</vt:lpstr>
      <vt:lpstr>Using a Decorator</vt:lpstr>
      <vt:lpstr>Usage in JDK</vt:lpstr>
      <vt:lpstr>Consequences</vt:lpstr>
      <vt:lpstr>Adapter Pattern</vt:lpstr>
      <vt:lpstr>Introducing Adapter Pattern</vt:lpstr>
      <vt:lpstr>Adapter pattern class diagram</vt:lpstr>
      <vt:lpstr>Usage of Adapter Pattern</vt:lpstr>
      <vt:lpstr>How much should the Adapter work?</vt:lpstr>
      <vt:lpstr>Composite Pattern</vt:lpstr>
      <vt:lpstr>Primitive vs Composite Objects</vt:lpstr>
      <vt:lpstr>A typical GUI Application</vt:lpstr>
      <vt:lpstr>Composite Pattern Requirement</vt:lpstr>
      <vt:lpstr>Composite Pattern Class Diagram</vt:lpstr>
      <vt:lpstr>Using Composite Pattern</vt:lpstr>
      <vt:lpstr>Consequences</vt:lpstr>
      <vt:lpstr>Proxy Pattern</vt:lpstr>
      <vt:lpstr>Motivation and intent</vt:lpstr>
      <vt:lpstr>Class Diagram</vt:lpstr>
      <vt:lpstr>PowerPoint Presentation</vt:lpstr>
      <vt:lpstr>Examples</vt:lpstr>
      <vt:lpstr>Examples</vt:lpstr>
      <vt:lpstr>Examples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Name: ERP Progress Update</dc:title>
  <dc:creator>sachin.arya;Santonu Sarkar</dc:creator>
  <cp:lastModifiedBy>Santonu Sarkar</cp:lastModifiedBy>
  <cp:revision>1324</cp:revision>
  <dcterms:created xsi:type="dcterms:W3CDTF">2012-07-04T06:43:36Z</dcterms:created>
  <dcterms:modified xsi:type="dcterms:W3CDTF">2015-03-18T13:35:45Z</dcterms:modified>
</cp:coreProperties>
</file>