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4" r:id="rId2"/>
    <p:sldId id="356" r:id="rId3"/>
    <p:sldId id="385" r:id="rId4"/>
    <p:sldId id="426" r:id="rId5"/>
    <p:sldId id="427" r:id="rId6"/>
    <p:sldId id="428" r:id="rId7"/>
    <p:sldId id="429" r:id="rId8"/>
    <p:sldId id="430" r:id="rId9"/>
    <p:sldId id="386" r:id="rId10"/>
    <p:sldId id="387" r:id="rId11"/>
    <p:sldId id="382" r:id="rId12"/>
    <p:sldId id="397" r:id="rId13"/>
    <p:sldId id="376" r:id="rId14"/>
    <p:sldId id="388" r:id="rId15"/>
    <p:sldId id="361" r:id="rId16"/>
    <p:sldId id="405" r:id="rId17"/>
    <p:sldId id="390" r:id="rId18"/>
    <p:sldId id="381" r:id="rId19"/>
    <p:sldId id="377" r:id="rId20"/>
    <p:sldId id="409" r:id="rId21"/>
    <p:sldId id="412" r:id="rId22"/>
    <p:sldId id="414" r:id="rId23"/>
    <p:sldId id="368" r:id="rId24"/>
    <p:sldId id="423" r:id="rId25"/>
    <p:sldId id="383" r:id="rId26"/>
    <p:sldId id="410" r:id="rId27"/>
    <p:sldId id="392" r:id="rId28"/>
    <p:sldId id="420" r:id="rId29"/>
    <p:sldId id="421" r:id="rId30"/>
    <p:sldId id="425" r:id="rId31"/>
    <p:sldId id="379" r:id="rId32"/>
    <p:sldId id="393" r:id="rId33"/>
    <p:sldId id="394" r:id="rId34"/>
    <p:sldId id="380" r:id="rId35"/>
    <p:sldId id="378" r:id="rId36"/>
    <p:sldId id="419" r:id="rId37"/>
    <p:sldId id="413" r:id="rId38"/>
    <p:sldId id="39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2" autoAdjust="0"/>
    <p:restoredTop sz="93048" autoAdjust="0"/>
  </p:normalViewPr>
  <p:slideViewPr>
    <p:cSldViewPr>
      <p:cViewPr varScale="1">
        <p:scale>
          <a:sx n="101" d="100"/>
          <a:sy n="101" d="100"/>
        </p:scale>
        <p:origin x="5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394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D13BD-4742-4A2D-88DE-6ACD5EA171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4.xml"/><Relationship Id="rId10" Type="http://schemas.openxmlformats.org/officeDocument/2006/relationships/image" Target="../media/image4.emf"/><Relationship Id="rId4" Type="http://schemas.openxmlformats.org/officeDocument/2006/relationships/tags" Target="../tags/tag3.xml"/><Relationship Id="rId9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B28FB-FBA5-44BA-ADD3-CFD9FEDE0F2B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9A8DF-70D8-47B3-83B8-94D8BB624B32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6D656-E8FE-4893-B862-DCFCC11A0A89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1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0510F-9EB1-4325-8A18-7D0AD6B3C8DA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10774-4F63-4F24-BE0B-CA28E0B80AD0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D210A-2008-4ABB-A51C-A83BD02DB4FE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34926-D240-4CE8-A7CF-3A6A377F9FCC}" type="datetime1">
              <a:rPr lang="en-US" smtClean="0"/>
              <a:t>3/24/2015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6A45-1040-4FBD-A185-1C5FD15E0F95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C88F-4D21-4706-86CB-9A3299B68DB9}" type="datetime1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0E22A-EEA0-42FD-A8F1-F90CFF34B874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33B3A-2109-4D68-A21C-E4952E79212D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1D1A7E-7635-4A2F-ACB1-C04833E3FD82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Lecture 15: Design Patterns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mtClean="0">
                <a:solidFill>
                  <a:schemeClr val="bg1"/>
                </a:solidFill>
              </a:rPr>
              <a:t>March 24,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276600"/>
            <a:ext cx="8382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Context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Certain objects need to be informed about changes in occurred in other objects whenever certain event occurs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 (Event </a:t>
            </a:r>
            <a:r>
              <a:rPr lang="en-US" sz="2800" dirty="0" err="1" smtClean="0"/>
              <a:t>mgmt</a:t>
            </a:r>
            <a:r>
              <a:rPr lang="en-US" sz="2800" dirty="0"/>
              <a:t>)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real time stock update system that publishes stock prices whenever a change in stock price happen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Clients can be web-based application or a smart phone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These clients need to be alerted whenever such change occurs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 (</a:t>
            </a:r>
            <a:r>
              <a:rPr lang="en-US" sz="2800" dirty="0">
                <a:solidFill>
                  <a:srgbClr val="FF0000"/>
                </a:solidFill>
              </a:rPr>
              <a:t>MVC Architecture </a:t>
            </a:r>
            <a:r>
              <a:rPr lang="en-US" sz="2800" dirty="0" smtClean="0">
                <a:solidFill>
                  <a:srgbClr val="FF0000"/>
                </a:solidFill>
              </a:rPr>
              <a:t>Pattern)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Button notifies action listeners when Button is 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Views attach themselves to model in order to be notified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Action listeners attach themselves to button in order to be </a:t>
            </a:r>
            <a:r>
              <a:rPr lang="en-US" sz="2000" dirty="0" smtClean="0"/>
              <a:t>notified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3CD625-B7DB-4622-BFF8-AC2A766183E9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4" y="1828800"/>
            <a:ext cx="7318247" cy="3733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 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0E1BA-93D7-44FD-A7DA-CD50DECA9CE1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67294" y="5632858"/>
            <a:ext cx="3818906" cy="762000"/>
          </a:xfrm>
          <a:prstGeom prst="borderCallout2">
            <a:avLst>
              <a:gd name="adj1" fmla="val -6185"/>
              <a:gd name="adj2" fmla="val 7526"/>
              <a:gd name="adj3" fmla="val -171380"/>
              <a:gd name="adj4" fmla="val 5722"/>
              <a:gd name="adj5" fmla="val -298928"/>
              <a:gd name="adj6" fmla="val 1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for(</a:t>
            </a:r>
            <a:r>
              <a:rPr lang="en-US" sz="1600" dirty="0" err="1" smtClean="0"/>
              <a:t>InformationSubscriber</a:t>
            </a:r>
            <a:r>
              <a:rPr lang="en-US" sz="1600" dirty="0" smtClean="0"/>
              <a:t> s : subscribers) 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o.update</a:t>
            </a:r>
            <a:r>
              <a:rPr lang="en-US" sz="1600" dirty="0" smtClean="0"/>
              <a:t>(this); 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6978725" y="4936177"/>
            <a:ext cx="1752600" cy="474023"/>
          </a:xfrm>
          <a:prstGeom prst="borderCallout2">
            <a:avLst>
              <a:gd name="adj1" fmla="val 18750"/>
              <a:gd name="adj2" fmla="val -8333"/>
              <a:gd name="adj3" fmla="val -23839"/>
              <a:gd name="adj4" fmla="val -30896"/>
              <a:gd name="adj5" fmla="val -105454"/>
              <a:gd name="adj6" fmla="val -38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p.getLatestNews</a:t>
            </a:r>
            <a:r>
              <a:rPr lang="en-US" sz="1600" dirty="0" smtClean="0"/>
              <a:t>();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61900" y="3360222"/>
            <a:ext cx="28575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1374" y="3207325"/>
            <a:ext cx="1676401" cy="15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(Accent Bar) 14"/>
          <p:cNvSpPr/>
          <p:nvPr/>
        </p:nvSpPr>
        <p:spPr>
          <a:xfrm>
            <a:off x="7996050" y="2878776"/>
            <a:ext cx="1219200" cy="457200"/>
          </a:xfrm>
          <a:prstGeom prst="accentCallout1">
            <a:avLst>
              <a:gd name="adj1" fmla="val 34334"/>
              <a:gd name="adj2" fmla="val 2922"/>
              <a:gd name="adj3" fmla="val 112500"/>
              <a:gd name="adj4" fmla="val -3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Concrete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observers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2895600" y="1324100"/>
            <a:ext cx="2702625" cy="457200"/>
          </a:xfrm>
          <a:prstGeom prst="accentCallout1">
            <a:avLst>
              <a:gd name="adj1" fmla="val 34334"/>
              <a:gd name="adj2" fmla="val 2922"/>
              <a:gd name="adj3" fmla="val 112500"/>
              <a:gd name="adj4" fmla="val -383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Subject which can be abstract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01050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2850"/>
            <a:ext cx="8763000" cy="5029200"/>
          </a:xfrm>
        </p:spPr>
        <p:txBody>
          <a:bodyPr/>
          <a:lstStyle/>
          <a:p>
            <a:r>
              <a:rPr lang="en-US" sz="2800" dirty="0" smtClean="0"/>
              <a:t>Define </a:t>
            </a:r>
            <a:r>
              <a:rPr lang="en-US" sz="2800" dirty="0"/>
              <a:t>an </a:t>
            </a:r>
            <a:r>
              <a:rPr lang="en-US" sz="2800" dirty="0" smtClean="0"/>
              <a:t>observer interface type</a:t>
            </a:r>
          </a:p>
          <a:p>
            <a:pPr lvl="1"/>
            <a:r>
              <a:rPr lang="en-US" sz="2400" dirty="0" smtClean="0"/>
              <a:t>Concrete observers can model different communication channels or entities interested in certain class of events</a:t>
            </a:r>
          </a:p>
          <a:p>
            <a:pPr lvl="1"/>
            <a:r>
              <a:rPr lang="en-US" sz="2400" dirty="0" smtClean="0"/>
              <a:t>Also called Subscriber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b="1" dirty="0" smtClean="0"/>
              <a:t>Factory pattern </a:t>
            </a:r>
            <a:r>
              <a:rPr lang="en-US" sz="2400" dirty="0" smtClean="0"/>
              <a:t>to create new observer</a:t>
            </a:r>
            <a:endParaRPr lang="en-US" sz="2400" dirty="0"/>
          </a:p>
          <a:p>
            <a:r>
              <a:rPr lang="en-US" sz="2800" dirty="0" smtClean="0"/>
              <a:t>The </a:t>
            </a:r>
            <a:r>
              <a:rPr lang="en-US" sz="2800" dirty="0"/>
              <a:t>subject maintains a collection of </a:t>
            </a:r>
            <a:r>
              <a:rPr lang="en-US" sz="2800" dirty="0" smtClean="0"/>
              <a:t>observers</a:t>
            </a:r>
          </a:p>
          <a:p>
            <a:pPr lvl="1"/>
            <a:r>
              <a:rPr lang="en-US" sz="2400" dirty="0" smtClean="0"/>
              <a:t>A specialized subject can model a specific type of event </a:t>
            </a:r>
            <a:endParaRPr lang="en-US" sz="2400" dirty="0"/>
          </a:p>
          <a:p>
            <a:pPr lvl="1"/>
            <a:r>
              <a:rPr lang="en-US" sz="2400" dirty="0"/>
              <a:t>The subject supplies methods for attaching and detaching observers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Also called Publisher</a:t>
            </a:r>
            <a:endParaRPr lang="en-US" sz="2400" dirty="0"/>
          </a:p>
          <a:p>
            <a:r>
              <a:rPr lang="en-US" sz="2800" dirty="0" smtClean="0"/>
              <a:t>Whenever </a:t>
            </a:r>
            <a:r>
              <a:rPr lang="en-US" sz="2800" dirty="0"/>
              <a:t>an event occurs, the subject notifies all </a:t>
            </a:r>
            <a:r>
              <a:rPr lang="en-US" sz="2800" dirty="0" smtClean="0"/>
              <a:t>observers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33BA38-8A20-4C96-82AD-C5F4DEEAA8BF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Many to Many</a:t>
            </a:r>
          </a:p>
          <a:p>
            <a:pPr lvl="1"/>
            <a:r>
              <a:rPr lang="en-US" sz="2000" dirty="0" smtClean="0"/>
              <a:t>Many subscribers may need to observe many events (subjects)</a:t>
            </a:r>
          </a:p>
          <a:p>
            <a:pPr lvl="1"/>
            <a:r>
              <a:rPr lang="en-US" sz="2000" dirty="0" smtClean="0"/>
              <a:t>During notification, the subject reference is passed as a parameter (recall the class diagram)</a:t>
            </a:r>
          </a:p>
          <a:p>
            <a:endParaRPr lang="en-US" sz="2400" dirty="0" smtClean="0"/>
          </a:p>
          <a:p>
            <a:r>
              <a:rPr lang="en-US" sz="2400" dirty="0" smtClean="0"/>
              <a:t>Triggering update</a:t>
            </a:r>
          </a:p>
          <a:p>
            <a:pPr lvl="1"/>
            <a:r>
              <a:rPr lang="en-US" sz="2000" dirty="0" smtClean="0"/>
              <a:t>If updates are very frequent there can be many consecutive updates</a:t>
            </a:r>
          </a:p>
          <a:p>
            <a:pPr lvl="1"/>
            <a:r>
              <a:rPr lang="en-US" sz="2000" dirty="0" smtClean="0"/>
              <a:t>Observer can be made responsible to initiate notify operation when it needs (better efficiency)</a:t>
            </a:r>
          </a:p>
          <a:p>
            <a:endParaRPr lang="en-US" sz="2400" dirty="0" smtClean="0"/>
          </a:p>
          <a:p>
            <a:r>
              <a:rPr lang="en-US" sz="2400" dirty="0" smtClean="0"/>
              <a:t>Just before notify() is called…</a:t>
            </a:r>
          </a:p>
          <a:p>
            <a:pPr lvl="1"/>
            <a:r>
              <a:rPr lang="en-US" sz="2000" dirty="0" smtClean="0"/>
              <a:t>Subject state should be updated properly so that the observer gets the updated state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7B363-797E-4DBF-B1F7-9AEEBFAA18BE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23E62-0C0F-4C39-B96D-1F45883588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</a:t>
            </a:r>
            <a:r>
              <a:rPr lang="en-US" dirty="0" err="1" smtClean="0"/>
              <a:t>vs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312225"/>
            <a:ext cx="8382000" cy="5029200"/>
          </a:xfrm>
        </p:spPr>
        <p:txBody>
          <a:bodyPr/>
          <a:lstStyle/>
          <a:p>
            <a:r>
              <a:rPr lang="en-US" sz="2800" dirty="0" smtClean="0"/>
              <a:t>Push</a:t>
            </a:r>
          </a:p>
          <a:p>
            <a:pPr lvl="1"/>
            <a:r>
              <a:rPr lang="en-US" sz="2400" dirty="0"/>
              <a:t>subjects send detailed information about the change to the observer whether it uses it or </a:t>
            </a:r>
            <a:r>
              <a:rPr lang="en-US" sz="2400" dirty="0" smtClean="0"/>
              <a:t>not</a:t>
            </a:r>
          </a:p>
          <a:p>
            <a:pPr lvl="2"/>
            <a:r>
              <a:rPr lang="en-US" sz="2000" dirty="0" smtClean="0"/>
              <a:t>Could be inefficient </a:t>
            </a:r>
            <a:r>
              <a:rPr lang="en-US" sz="2000" dirty="0"/>
              <a:t>when a large amount of data needs to be sent and it is not </a:t>
            </a:r>
            <a:r>
              <a:rPr lang="en-US" sz="2000" dirty="0" smtClean="0"/>
              <a:t>used</a:t>
            </a:r>
          </a:p>
          <a:p>
            <a:pPr lvl="1"/>
            <a:r>
              <a:rPr lang="en-US" sz="2400" dirty="0" smtClean="0"/>
              <a:t>Send </a:t>
            </a:r>
            <a:r>
              <a:rPr lang="en-US" sz="2400" dirty="0"/>
              <a:t>only the information required by the observer. </a:t>
            </a:r>
            <a:endParaRPr lang="en-US" sz="2400" dirty="0" smtClean="0"/>
          </a:p>
          <a:p>
            <a:pPr lvl="2"/>
            <a:r>
              <a:rPr lang="en-US" sz="2000" dirty="0" smtClean="0"/>
              <a:t>Subject </a:t>
            </a:r>
            <a:r>
              <a:rPr lang="en-US" sz="2000" dirty="0"/>
              <a:t>should be able to distinguish between different types of observers and to know the required data of each of them,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subject is </a:t>
            </a:r>
            <a:r>
              <a:rPr lang="en-US" sz="2000" dirty="0"/>
              <a:t>more coupled to </a:t>
            </a:r>
            <a:r>
              <a:rPr lang="en-US" sz="2000" dirty="0" smtClean="0"/>
              <a:t>observer</a:t>
            </a:r>
          </a:p>
          <a:p>
            <a:r>
              <a:rPr lang="en-US" sz="2800" dirty="0" smtClean="0"/>
              <a:t>Pull</a:t>
            </a:r>
          </a:p>
          <a:p>
            <a:pPr lvl="1"/>
            <a:r>
              <a:rPr lang="en-US" sz="2400" dirty="0"/>
              <a:t>The subject just notifies the observers </a:t>
            </a:r>
            <a:r>
              <a:rPr lang="en-US" sz="2400" dirty="0" smtClean="0"/>
              <a:t>about the change</a:t>
            </a:r>
          </a:p>
          <a:p>
            <a:pPr lvl="1"/>
            <a:r>
              <a:rPr lang="en-US" sz="2400" dirty="0" smtClean="0"/>
              <a:t>Observer pulls </a:t>
            </a:r>
            <a:r>
              <a:rPr lang="en-US" sz="2400" dirty="0"/>
              <a:t>the required </a:t>
            </a:r>
            <a:r>
              <a:rPr lang="en-US" sz="2400" dirty="0" smtClean="0"/>
              <a:t>data</a:t>
            </a:r>
          </a:p>
          <a:p>
            <a:pPr lvl="2"/>
            <a:r>
              <a:rPr lang="en-US" sz="2000" dirty="0" smtClean="0"/>
              <a:t>Communication </a:t>
            </a:r>
            <a:r>
              <a:rPr lang="en-US" sz="2000" dirty="0"/>
              <a:t>is done in 2 </a:t>
            </a:r>
            <a:r>
              <a:rPr lang="en-US" sz="2000" dirty="0" smtClean="0"/>
              <a:t>steps– extra overhead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AF4F9-C213-4793-AD06-C69391270E54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46750-BA90-4F67-9CF9-4C8EC972D8DB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Strategy Pattern</a:t>
            </a:r>
            <a:br>
              <a:rPr lang="en-US" sz="4000" b="1" smtClean="0"/>
            </a:br>
            <a:endParaRPr lang="en-US" sz="40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Context:</a:t>
            </a:r>
          </a:p>
          <a:p>
            <a:pPr marL="609600" indent="-609600" eaLnBrk="1" hangingPunct="1"/>
            <a:r>
              <a:rPr lang="en-US" dirty="0" smtClean="0"/>
              <a:t>A class can benefit from different variants for an algorithm </a:t>
            </a:r>
          </a:p>
          <a:p>
            <a:pPr marL="609600" indent="-609600" eaLnBrk="1" hangingPunct="1"/>
            <a:r>
              <a:rPr lang="en-US" dirty="0" smtClean="0"/>
              <a:t>Clients sometimes want to replace standard algorithms with custom versions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E3389-D680-4DA4-99C1-31D7B18B939B}" type="datetime1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343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Interaction</a:t>
            </a:r>
            <a:endParaRPr lang="en-US" sz="2400" dirty="0"/>
          </a:p>
          <a:p>
            <a:pPr marL="609600" indent="-609600" eaLnBrk="1" hangingPunct="1"/>
            <a:r>
              <a:rPr lang="en-US" sz="2400" dirty="0"/>
              <a:t>Define an interface type that is an abstraction for the algorithm </a:t>
            </a:r>
          </a:p>
          <a:p>
            <a:pPr marL="609600" indent="-609600" eaLnBrk="1" hangingPunct="1"/>
            <a:r>
              <a:rPr lang="en-US" sz="2400" dirty="0"/>
              <a:t>Actual strategy classes realize this interface type. </a:t>
            </a:r>
          </a:p>
          <a:p>
            <a:pPr marL="609600" indent="-609600" eaLnBrk="1" hangingPunct="1"/>
            <a:r>
              <a:rPr lang="en-US" sz="2400" dirty="0"/>
              <a:t>Clients can supply strategy objects </a:t>
            </a:r>
          </a:p>
          <a:p>
            <a:pPr marL="609600" indent="-609600" eaLnBrk="1" hangingPunct="1"/>
            <a:r>
              <a:rPr lang="en-US" sz="2400" dirty="0"/>
              <a:t>Whenever the algorithm needs to be executed, the context class calls the appropriate </a:t>
            </a:r>
            <a:r>
              <a:rPr lang="en-US" sz="2400" dirty="0" smtClean="0"/>
              <a:t>method (</a:t>
            </a:r>
            <a:r>
              <a:rPr lang="en-US" sz="2400" dirty="0" err="1" smtClean="0"/>
              <a:t>doWork</a:t>
            </a:r>
            <a:r>
              <a:rPr lang="en-US" sz="2400" dirty="0" smtClean="0"/>
              <a:t>())  </a:t>
            </a:r>
            <a:r>
              <a:rPr lang="en-US" sz="2400" dirty="0"/>
              <a:t>of the strategy object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B00E46-D5A2-4872-B421-ED4F989DD2A0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Overview</a:t>
            </a:r>
            <a:endParaRPr lang="en-US" dirty="0"/>
          </a:p>
        </p:txBody>
      </p:sp>
      <p:pic>
        <p:nvPicPr>
          <p:cNvPr id="8" name="Picture 5" descr="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590800"/>
            <a:ext cx="4038600" cy="258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09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65DDFE-E416-45CA-833E-B0DDF2124B53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Line Callout 1 (Accent Bar) 8"/>
          <p:cNvSpPr/>
          <p:nvPr/>
        </p:nvSpPr>
        <p:spPr>
          <a:xfrm>
            <a:off x="6505699" y="4800600"/>
            <a:ext cx="2667000" cy="841248"/>
          </a:xfrm>
          <a:prstGeom prst="accentCallout1">
            <a:avLst>
              <a:gd name="adj1" fmla="val 18877"/>
              <a:gd name="adj2" fmla="val -1002"/>
              <a:gd name="adj3" fmla="val -76681"/>
              <a:gd name="adj4" fmla="val -100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Different concrete strategies (algorithms) to move the robot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9" b="12793"/>
          <a:stretch/>
        </p:blipFill>
        <p:spPr>
          <a:xfrm>
            <a:off x="1520409" y="1910670"/>
            <a:ext cx="6443428" cy="3852178"/>
          </a:xfrm>
        </p:spPr>
      </p:pic>
      <p:sp>
        <p:nvSpPr>
          <p:cNvPr id="7" name="Rounded Rectangle 6"/>
          <p:cNvSpPr/>
          <p:nvPr/>
        </p:nvSpPr>
        <p:spPr>
          <a:xfrm>
            <a:off x="3505200" y="3005450"/>
            <a:ext cx="4621810" cy="1173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Accent Bar) 9"/>
          <p:cNvSpPr/>
          <p:nvPr/>
        </p:nvSpPr>
        <p:spPr>
          <a:xfrm>
            <a:off x="1229096" y="1319626"/>
            <a:ext cx="2276104" cy="420624"/>
          </a:xfrm>
          <a:prstGeom prst="accentCallout1">
            <a:avLst>
              <a:gd name="adj1" fmla="val 78166"/>
              <a:gd name="adj2" fmla="val 96042"/>
              <a:gd name="adj3" fmla="val 140711"/>
              <a:gd name="adj4" fmla="val 781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Overall “Context”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5105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RunRobot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Robot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 = new Robot("Big Robot");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Robot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r2 = new Robot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(“D2");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r1.setBehavior(new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AgressiveMove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r2.setBehaviour(new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DefensiveMove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r1.start();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r2.start();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someCondition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r1.setBehavior(new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NormalMove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r1.start();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7ACAA7-0273-4F9A-89C5-C2E74797D44B}" type="datetime1">
              <a:rPr lang="en-US" smtClean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Behavioral Patterns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Design Patterns</a:t>
            </a:r>
            <a:endParaRPr lang="en-I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30CAC4-2ACD-4945-B640-473281D17729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Saving Files in Different Formats</a:t>
            </a:r>
          </a:p>
          <a:p>
            <a:pPr lvl="1" eaLnBrk="1" hangingPunct="1"/>
            <a:r>
              <a:rPr lang="en-US" dirty="0" err="1" smtClean="0"/>
              <a:t>file.setFormat</a:t>
            </a:r>
            <a:r>
              <a:rPr lang="en-US" dirty="0" smtClean="0"/>
              <a:t>(&lt;Name of Format&gt;);</a:t>
            </a:r>
          </a:p>
          <a:p>
            <a:pPr lvl="1" eaLnBrk="1" hangingPunct="1"/>
            <a:r>
              <a:rPr lang="en-US" dirty="0" err="1" smtClean="0"/>
              <a:t>file.save</a:t>
            </a:r>
            <a:r>
              <a:rPr lang="en-US" dirty="0" smtClean="0"/>
              <a:t>();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Compress Files using different algorithms</a:t>
            </a:r>
          </a:p>
          <a:p>
            <a:pPr lvl="1" eaLnBrk="1" hangingPunct="1"/>
            <a:r>
              <a:rPr lang="en-US" dirty="0" smtClean="0"/>
              <a:t>Various Encryption/Decryption Strategies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Different types of sort- merge sort, bubble sort</a:t>
            </a:r>
          </a:p>
          <a:p>
            <a:pPr eaLnBrk="1" hangingPunct="1"/>
            <a:r>
              <a:rPr lang="en-US" dirty="0" smtClean="0"/>
              <a:t>Different types of interest calculation logic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D06FDF-67A7-4C2E-B1E6-E147CBD2B5B9}" type="datetime1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– Subtle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</a:t>
            </a:r>
            <a:r>
              <a:rPr lang="en-US" sz="2800" dirty="0" smtClean="0"/>
              <a:t>ifferent </a:t>
            </a:r>
            <a:r>
              <a:rPr lang="en-US" sz="2800" dirty="0"/>
              <a:t>implementation </a:t>
            </a:r>
            <a:r>
              <a:rPr lang="en-US" sz="2800" smtClean="0"/>
              <a:t>to accomplish </a:t>
            </a:r>
            <a:r>
              <a:rPr lang="en-US" sz="2800" dirty="0"/>
              <a:t>the same thing, so that one implementation can replace the other while the caller does not </a:t>
            </a:r>
            <a:r>
              <a:rPr lang="en-US" sz="2800" dirty="0" smtClean="0"/>
              <a:t>change</a:t>
            </a:r>
          </a:p>
          <a:p>
            <a:endParaRPr lang="en-US" sz="2800" dirty="0" smtClean="0"/>
          </a:p>
          <a:p>
            <a:r>
              <a:rPr lang="en-US" sz="2800" dirty="0" smtClean="0"/>
              <a:t>Strategy doesn’t exist as a standalone object- it works meaningfully, as a support object in a given context</a:t>
            </a:r>
          </a:p>
          <a:p>
            <a:pPr lvl="1"/>
            <a:r>
              <a:rPr lang="en-US" sz="2400" dirty="0" err="1" smtClean="0"/>
              <a:t>Robo</a:t>
            </a:r>
            <a:r>
              <a:rPr lang="en-US" sz="2400" dirty="0" smtClean="0"/>
              <a:t> movement, interest calculation while computing total asset</a:t>
            </a:r>
          </a:p>
          <a:p>
            <a:endParaRPr lang="en-US" sz="2800" dirty="0" smtClean="0"/>
          </a:p>
          <a:p>
            <a:r>
              <a:rPr lang="en-US" sz="2800" dirty="0" smtClean="0"/>
              <a:t>You typically choose one strategy at a time depending on the internal state of the Context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A74BE-BF43-4192-A371-5F4279EB3086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0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7225"/>
            <a:ext cx="8382000" cy="5029200"/>
          </a:xfrm>
        </p:spPr>
        <p:txBody>
          <a:bodyPr/>
          <a:lstStyle/>
          <a:p>
            <a:r>
              <a:rPr lang="en-US" sz="2800" dirty="0"/>
              <a:t>Usually each strategy need data from the </a:t>
            </a:r>
            <a:r>
              <a:rPr lang="en-US" sz="2800" dirty="0" smtClean="0"/>
              <a:t>context</a:t>
            </a:r>
          </a:p>
          <a:p>
            <a:pPr lvl="1"/>
            <a:r>
              <a:rPr lang="en-US" sz="2400" dirty="0" smtClean="0"/>
              <a:t>Create a data class to hold the data and pass it to strategy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pecial </a:t>
            </a:r>
            <a:r>
              <a:rPr lang="en-US" sz="2000" dirty="0"/>
              <a:t>care </a:t>
            </a:r>
            <a:r>
              <a:rPr lang="en-US" sz="2000" dirty="0" smtClean="0"/>
              <a:t>to design data class- what fields should be included? </a:t>
            </a:r>
          </a:p>
          <a:p>
            <a:pPr lvl="2"/>
            <a:r>
              <a:rPr lang="en-US" sz="2000" dirty="0" smtClean="0"/>
              <a:t>In the </a:t>
            </a:r>
            <a:r>
              <a:rPr lang="en-US" sz="2000" dirty="0"/>
              <a:t>future some new strategy </a:t>
            </a:r>
            <a:r>
              <a:rPr lang="en-US" sz="2000" dirty="0" smtClean="0"/>
              <a:t>may require </a:t>
            </a:r>
            <a:r>
              <a:rPr lang="en-US" sz="2000" dirty="0"/>
              <a:t>data from context which are not </a:t>
            </a:r>
            <a:r>
              <a:rPr lang="en-US" sz="2000" dirty="0" smtClean="0"/>
              <a:t>included </a:t>
            </a:r>
            <a:r>
              <a:rPr lang="en-US" sz="2000" dirty="0"/>
              <a:t>in </a:t>
            </a:r>
            <a:r>
              <a:rPr lang="en-US" sz="2000" dirty="0" smtClean="0"/>
              <a:t>this data class!</a:t>
            </a:r>
          </a:p>
          <a:p>
            <a:pPr lvl="1"/>
            <a:r>
              <a:rPr lang="en-US" sz="2400" dirty="0" smtClean="0"/>
              <a:t>Pass the context object to the strategy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strategy object can </a:t>
            </a:r>
            <a:r>
              <a:rPr lang="en-US" sz="2000" dirty="0" smtClean="0"/>
              <a:t>use the data </a:t>
            </a:r>
            <a:r>
              <a:rPr lang="en-US" sz="2000" dirty="0"/>
              <a:t>directly in the </a:t>
            </a:r>
            <a:r>
              <a:rPr lang="en-US" sz="2000" dirty="0" smtClean="0"/>
              <a:t>context</a:t>
            </a:r>
          </a:p>
          <a:p>
            <a:pPr lvl="2"/>
            <a:r>
              <a:rPr lang="en-US" sz="2000" dirty="0" smtClean="0"/>
              <a:t>Tight coupling</a:t>
            </a:r>
          </a:p>
          <a:p>
            <a:r>
              <a:rPr lang="en-US" dirty="0" smtClean="0"/>
              <a:t>The client needs to know “concrete” strategy</a:t>
            </a:r>
          </a:p>
          <a:p>
            <a:pPr lvl="1"/>
            <a:r>
              <a:rPr lang="en-US" sz="2400" dirty="0" smtClean="0"/>
              <a:t>The context object can use Factory pattern to </a:t>
            </a:r>
            <a:r>
              <a:rPr lang="en-US" sz="2400" dirty="0"/>
              <a:t>create the strategy </a:t>
            </a:r>
            <a:r>
              <a:rPr lang="en-US" sz="2400" dirty="0" smtClean="0"/>
              <a:t>object</a:t>
            </a:r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has only to send a parameter (like a string) to the </a:t>
            </a:r>
            <a:r>
              <a:rPr lang="en-US" sz="2400" dirty="0" smtClean="0"/>
              <a:t>Context for  </a:t>
            </a:r>
            <a:r>
              <a:rPr lang="en-US" sz="2400" dirty="0"/>
              <a:t>a specific algorithm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03457-B062-40A8-8195-194EAE505AA8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B097E-36B4-4536-AA31-A29D88F4FC27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need?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Applicability</a:t>
            </a:r>
          </a:p>
          <a:p>
            <a:pPr lvl="1"/>
            <a:r>
              <a:rPr lang="en-US" sz="2000" dirty="0" smtClean="0"/>
              <a:t>Similar </a:t>
            </a:r>
            <a:r>
              <a:rPr lang="en-US" sz="2000" dirty="0"/>
              <a:t>operations have to be performed on objects of different types grouped in a structure (a collection or a more complex structure).</a:t>
            </a:r>
          </a:p>
          <a:p>
            <a:pPr lvl="1"/>
            <a:r>
              <a:rPr lang="en-US" sz="2000" dirty="0" smtClean="0"/>
              <a:t>Several distinct </a:t>
            </a:r>
            <a:r>
              <a:rPr lang="en-US" sz="2000" dirty="0"/>
              <a:t>and unrelated operations needed to be </a:t>
            </a:r>
            <a:r>
              <a:rPr lang="en-US" sz="2000" dirty="0" smtClean="0"/>
              <a:t>performed on the structure</a:t>
            </a:r>
          </a:p>
          <a:p>
            <a:pPr lvl="1"/>
            <a:r>
              <a:rPr lang="en-US" sz="2000" dirty="0" smtClean="0"/>
              <a:t>New operations may have to be added without affecting the structure</a:t>
            </a:r>
          </a:p>
          <a:p>
            <a:endParaRPr lang="en-US" sz="2400" dirty="0" smtClean="0"/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000" dirty="0" smtClean="0"/>
              <a:t>Different traversal algorithms to be performed on a graph structure</a:t>
            </a:r>
          </a:p>
          <a:p>
            <a:pPr lvl="1"/>
            <a:r>
              <a:rPr lang="en-US" sz="2000" dirty="0" smtClean="0"/>
              <a:t>Compiler code generation</a:t>
            </a:r>
          </a:p>
          <a:p>
            <a:pPr lvl="1"/>
            <a:r>
              <a:rPr lang="en-US" sz="2000" dirty="0" smtClean="0"/>
              <a:t>Generating different types of reports on a structure</a:t>
            </a:r>
          </a:p>
          <a:p>
            <a:pPr lvl="1"/>
            <a:r>
              <a:rPr lang="en-US" sz="2000" dirty="0" smtClean="0"/>
              <a:t>Dynamic pricing of various items we purchase in an online shopping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E270C-DFB9-4D92-88B7-272ABAC107B6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 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543778-23BB-4600-9551-08156295A762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r="5345" b="18408"/>
          <a:stretch/>
        </p:blipFill>
        <p:spPr>
          <a:xfrm>
            <a:off x="-17495" y="1939735"/>
            <a:ext cx="9085295" cy="4389034"/>
          </a:xfrm>
        </p:spPr>
      </p:pic>
      <p:sp>
        <p:nvSpPr>
          <p:cNvPr id="3" name="Line Callout 2 (Accent Bar) 2"/>
          <p:cNvSpPr/>
          <p:nvPr/>
        </p:nvSpPr>
        <p:spPr>
          <a:xfrm>
            <a:off x="152400" y="1295400"/>
            <a:ext cx="3733800" cy="685800"/>
          </a:xfrm>
          <a:prstGeom prst="accentCallout2">
            <a:avLst>
              <a:gd name="adj1" fmla="val 51858"/>
              <a:gd name="adj2" fmla="val 98651"/>
              <a:gd name="adj3" fmla="val 64086"/>
              <a:gd name="adj4" fmla="val 109031"/>
              <a:gd name="adj5" fmla="val 111083"/>
              <a:gd name="adj6" fmla="val 90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declare the visit operations for all the types of </a:t>
            </a:r>
            <a:r>
              <a:rPr lang="en-US" dirty="0" smtClean="0">
                <a:solidFill>
                  <a:schemeClr val="tx1"/>
                </a:solidFill>
              </a:rPr>
              <a:t>concrete </a:t>
            </a:r>
            <a:r>
              <a:rPr lang="en-US" dirty="0" err="1" smtClean="0">
                <a:solidFill>
                  <a:schemeClr val="tx1"/>
                </a:solidFill>
              </a:rPr>
              <a:t>visitable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8" name="Line Callout 2 (Accent Bar) 7"/>
          <p:cNvSpPr/>
          <p:nvPr/>
        </p:nvSpPr>
        <p:spPr>
          <a:xfrm>
            <a:off x="5486400" y="1245425"/>
            <a:ext cx="3581400" cy="583375"/>
          </a:xfrm>
          <a:prstGeom prst="accentCallout2">
            <a:avLst>
              <a:gd name="adj1" fmla="val 20689"/>
              <a:gd name="adj2" fmla="val -1173"/>
              <a:gd name="adj3" fmla="val 49284"/>
              <a:gd name="adj4" fmla="val -15604"/>
              <a:gd name="adj5" fmla="val 140999"/>
              <a:gd name="adj6" fmla="val -20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Implements a specific activity (price computation) for all </a:t>
            </a:r>
            <a:r>
              <a:rPr lang="en-US" dirty="0" err="1" smtClean="0">
                <a:solidFill>
                  <a:schemeClr val="tx1"/>
                </a:solidFill>
              </a:rPr>
              <a:t>visitables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2 (Accent Bar) 9"/>
          <p:cNvSpPr/>
          <p:nvPr/>
        </p:nvSpPr>
        <p:spPr>
          <a:xfrm>
            <a:off x="4572000" y="5386451"/>
            <a:ext cx="4572000" cy="1066800"/>
          </a:xfrm>
          <a:prstGeom prst="accentCallout2">
            <a:avLst>
              <a:gd name="adj1" fmla="val 20689"/>
              <a:gd name="adj2" fmla="val -1173"/>
              <a:gd name="adj3" fmla="val 19228"/>
              <a:gd name="adj4" fmla="val -16123"/>
              <a:gd name="adj5" fmla="val -136181"/>
              <a:gd name="adj6" fmla="val -828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is </a:t>
            </a:r>
            <a:r>
              <a:rPr lang="en-US" dirty="0" err="1" smtClean="0">
                <a:solidFill>
                  <a:schemeClr val="tx1"/>
                </a:solidFill>
              </a:rPr>
              <a:t>ObjectStructure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Another </a:t>
            </a:r>
            <a:r>
              <a:rPr lang="en-US" dirty="0">
                <a:solidFill>
                  <a:schemeClr val="tx1"/>
                </a:solidFill>
              </a:rPr>
              <a:t>class that is a collection of </a:t>
            </a:r>
            <a:r>
              <a:rPr lang="en-US" dirty="0" err="1">
                <a:solidFill>
                  <a:schemeClr val="tx1"/>
                </a:solidFill>
              </a:rPr>
              <a:t>visitable</a:t>
            </a:r>
            <a:r>
              <a:rPr lang="en-US" dirty="0">
                <a:solidFill>
                  <a:schemeClr val="tx1"/>
                </a:solidFill>
              </a:rPr>
              <a:t>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Offers mechanisms to iterate over </a:t>
            </a:r>
            <a:r>
              <a:rPr lang="en-US" dirty="0" err="1">
                <a:solidFill>
                  <a:schemeClr val="tx1"/>
                </a:solidFill>
              </a:rPr>
              <a:t>visitable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</a:t>
            </a:r>
            <a:r>
              <a:rPr lang="en-US" smtClean="0"/>
              <a:t>Pattern usage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ShoppingCar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Book(20, "1234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Book(100, "5678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Fruit(10, 2, "Banana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Fruit(5, 5, "Apple");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myCart.add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Pet(100, 2, “Fish”)};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pricecalculator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ShoppingCartVisitor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sum=0;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 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shoppingCart.getList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item.accept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pricecalculator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item.getStateAfterVisit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Cost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 sum);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71EEE-DE2C-471B-AACB-D8943016D96A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599" y="3962400"/>
            <a:ext cx="5867401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Flexible </a:t>
            </a:r>
            <a:r>
              <a:rPr lang="en-US" sz="2800" dirty="0"/>
              <a:t>design for adding new visitors to extend existing functionality without changing existing code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a new </a:t>
            </a:r>
            <a:r>
              <a:rPr lang="en-US" sz="2800" dirty="0" err="1" smtClean="0"/>
              <a:t>Visitable</a:t>
            </a:r>
            <a:r>
              <a:rPr lang="en-US" sz="2800" dirty="0" smtClean="0"/>
              <a:t> class – say “</a:t>
            </a:r>
            <a:r>
              <a:rPr lang="en-US" sz="2800" dirty="0" err="1" smtClean="0"/>
              <a:t>ElectronicItem</a:t>
            </a:r>
            <a:r>
              <a:rPr lang="en-US" sz="2800" dirty="0" smtClean="0"/>
              <a:t>” is </a:t>
            </a:r>
            <a:r>
              <a:rPr lang="en-US" sz="2800" dirty="0"/>
              <a:t>added </a:t>
            </a:r>
            <a:r>
              <a:rPr lang="en-US" sz="2800" dirty="0" smtClean="0"/>
              <a:t>all </a:t>
            </a:r>
            <a:r>
              <a:rPr lang="en-US" sz="2800" dirty="0"/>
              <a:t>the implemented visitors need to be </a:t>
            </a:r>
            <a:r>
              <a:rPr lang="en-US" sz="2800" dirty="0" smtClean="0"/>
              <a:t>modified</a:t>
            </a:r>
          </a:p>
          <a:p>
            <a:pPr lvl="1"/>
            <a:r>
              <a:rPr lang="en-US" sz="2400" dirty="0" smtClean="0"/>
              <a:t>What is the separation </a:t>
            </a:r>
            <a:r>
              <a:rPr lang="en-US" sz="2400" dirty="0"/>
              <a:t>of visitors and </a:t>
            </a:r>
            <a:r>
              <a:rPr lang="en-US" sz="2400" dirty="0" err="1" smtClean="0"/>
              <a:t>visitable</a:t>
            </a:r>
            <a:r>
              <a:rPr lang="en-US" sz="2400" dirty="0" smtClean="0"/>
              <a:t>?</a:t>
            </a:r>
          </a:p>
          <a:p>
            <a:pPr lvl="2"/>
            <a:r>
              <a:rPr lang="en-US" sz="1800" dirty="0" smtClean="0"/>
              <a:t>Visitors dependent on </a:t>
            </a:r>
            <a:r>
              <a:rPr lang="en-US" sz="1800" dirty="0" err="1"/>
              <a:t>visitable</a:t>
            </a:r>
            <a:r>
              <a:rPr lang="en-US" sz="1800" dirty="0"/>
              <a:t> </a:t>
            </a:r>
            <a:r>
              <a:rPr lang="en-US" sz="1800" dirty="0" smtClean="0"/>
              <a:t>BUT </a:t>
            </a:r>
            <a:r>
              <a:rPr lang="en-US" sz="1800" dirty="0" err="1" smtClean="0"/>
              <a:t>visitables</a:t>
            </a:r>
            <a:r>
              <a:rPr lang="en-US" sz="1800" dirty="0" smtClean="0"/>
              <a:t> </a:t>
            </a:r>
            <a:r>
              <a:rPr lang="en-US" sz="1800" dirty="0"/>
              <a:t>are not dependent </a:t>
            </a:r>
            <a:r>
              <a:rPr lang="en-US" sz="1800" dirty="0" smtClean="0"/>
              <a:t>on </a:t>
            </a:r>
            <a:r>
              <a:rPr lang="en-US" sz="1800" dirty="0"/>
              <a:t>visitors.</a:t>
            </a:r>
          </a:p>
          <a:p>
            <a:endParaRPr lang="en-US" sz="2800" dirty="0" smtClean="0"/>
          </a:p>
          <a:p>
            <a:r>
              <a:rPr lang="en-US" sz="2800" dirty="0" smtClean="0"/>
              <a:t>Part </a:t>
            </a:r>
            <a:r>
              <a:rPr lang="en-US" sz="2800" dirty="0"/>
              <a:t>of the dependency problems can be solved by using reflection with a performance </a:t>
            </a:r>
            <a:r>
              <a:rPr lang="en-US" sz="2800" dirty="0" smtClean="0"/>
              <a:t>cost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7CE77-D761-4EDB-849C-522A33BF3059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with Reflection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we </a:t>
            </a:r>
            <a:r>
              <a:rPr lang="en-US" sz="2800" dirty="0"/>
              <a:t>need to add a new </a:t>
            </a:r>
            <a:r>
              <a:rPr lang="en-US" sz="2800" dirty="0" err="1"/>
              <a:t>visitable</a:t>
            </a:r>
            <a:r>
              <a:rPr lang="en-US" sz="2800" dirty="0"/>
              <a:t> class </a:t>
            </a:r>
            <a:r>
              <a:rPr lang="en-US" sz="2800" dirty="0" smtClean="0"/>
              <a:t>“</a:t>
            </a:r>
            <a:r>
              <a:rPr lang="en-US" sz="2800" dirty="0" err="1" smtClean="0"/>
              <a:t>ElectronicItem</a:t>
            </a:r>
            <a:r>
              <a:rPr lang="en-US" sz="2800" dirty="0" smtClean="0"/>
              <a:t>” in </a:t>
            </a:r>
            <a:r>
              <a:rPr lang="en-US" sz="2800" dirty="0"/>
              <a:t>our </a:t>
            </a:r>
            <a:r>
              <a:rPr lang="en-US" sz="2800" dirty="0" smtClean="0"/>
              <a:t>structure</a:t>
            </a:r>
          </a:p>
          <a:p>
            <a:r>
              <a:rPr lang="en-US" sz="2800" dirty="0" smtClean="0"/>
              <a:t>Make Visitor – abstract class</a:t>
            </a:r>
          </a:p>
          <a:p>
            <a:r>
              <a:rPr lang="en-US" sz="2800" dirty="0" smtClean="0"/>
              <a:t>Create one visit(</a:t>
            </a:r>
            <a:r>
              <a:rPr lang="en-US" sz="2800" dirty="0" err="1" smtClean="0"/>
              <a:t>Visitable</a:t>
            </a:r>
            <a:r>
              <a:rPr lang="en-US" sz="2800" dirty="0" smtClean="0"/>
              <a:t> v) method instead of many visit() methods</a:t>
            </a:r>
          </a:p>
          <a:p>
            <a:pPr lvl="1"/>
            <a:r>
              <a:rPr lang="en-US" sz="2400" dirty="0" smtClean="0"/>
              <a:t>Use reflection to get the exact concrete class of v (</a:t>
            </a:r>
            <a:r>
              <a:rPr lang="en-US" sz="2400" dirty="0" err="1" smtClean="0"/>
              <a:t>ElectronicItem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Use reflection to check if there is any method in the concrete visitor class that implements visit(</a:t>
            </a:r>
            <a:r>
              <a:rPr lang="en-US" sz="2400" dirty="0" err="1" smtClean="0"/>
              <a:t>ElectronicItem</a:t>
            </a:r>
            <a:r>
              <a:rPr lang="en-US" sz="2400" dirty="0" smtClean="0"/>
              <a:t>). If so call this method</a:t>
            </a:r>
          </a:p>
          <a:p>
            <a:pPr lvl="1"/>
            <a:r>
              <a:rPr lang="en-US" sz="2400" dirty="0" smtClean="0"/>
              <a:t>Otherwise execute a default visit method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F7D4CC-74CF-4D12-83AA-7352BA323A74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and 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used in addition with the composite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The </a:t>
            </a:r>
            <a:r>
              <a:rPr lang="en-US" dirty="0"/>
              <a:t>object structure can be a composite </a:t>
            </a:r>
            <a:r>
              <a:rPr lang="en-US" dirty="0" smtClean="0"/>
              <a:t>structure</a:t>
            </a:r>
          </a:p>
          <a:p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/>
              <a:t>implementation of the </a:t>
            </a:r>
            <a:r>
              <a:rPr lang="en-US" dirty="0" smtClean="0"/>
              <a:t>accept() </a:t>
            </a:r>
            <a:r>
              <a:rPr lang="en-US" dirty="0"/>
              <a:t>method of the composite object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accept methods of the component object has to be invoked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02E88-ECF2-4E36-BF50-B03C96BA67FF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135110"/>
            <a:ext cx="8382000" cy="5029200"/>
          </a:xfrm>
        </p:spPr>
        <p:txBody>
          <a:bodyPr/>
          <a:lstStyle/>
          <a:p>
            <a:r>
              <a:rPr lang="en-US" sz="2800" dirty="0" smtClean="0"/>
              <a:t>A set of design patterns</a:t>
            </a:r>
          </a:p>
          <a:p>
            <a:pPr lvl="1"/>
            <a:r>
              <a:rPr lang="en-US" sz="2400" dirty="0"/>
              <a:t>that identify common </a:t>
            </a:r>
            <a:r>
              <a:rPr lang="en-US" sz="2400" dirty="0" smtClean="0"/>
              <a:t>communication </a:t>
            </a:r>
            <a:r>
              <a:rPr lang="en-US" sz="2400" dirty="0"/>
              <a:t>between </a:t>
            </a:r>
            <a:r>
              <a:rPr lang="en-US" sz="2400" dirty="0" smtClean="0"/>
              <a:t>objects. These </a:t>
            </a:r>
            <a:r>
              <a:rPr lang="en-US" sz="2400" dirty="0"/>
              <a:t>patterns increase flexibility in carrying out </a:t>
            </a:r>
            <a:r>
              <a:rPr lang="en-US" sz="2400" dirty="0" smtClean="0"/>
              <a:t>communication</a:t>
            </a:r>
          </a:p>
          <a:p>
            <a:r>
              <a:rPr lang="en-US" sz="2800" dirty="0" smtClean="0"/>
              <a:t>We shall study</a:t>
            </a:r>
          </a:p>
          <a:p>
            <a:pPr lvl="1"/>
            <a:r>
              <a:rPr lang="en-US" sz="2400" dirty="0"/>
              <a:t>Iterator pattern- Access </a:t>
            </a:r>
            <a:r>
              <a:rPr lang="en-US" sz="2400" dirty="0" smtClean="0"/>
              <a:t>elements </a:t>
            </a:r>
            <a:r>
              <a:rPr lang="en-US" sz="2400" dirty="0"/>
              <a:t>of an aggregate sequentially </a:t>
            </a:r>
            <a:endParaRPr lang="en-US" sz="2400" dirty="0" smtClean="0"/>
          </a:p>
          <a:p>
            <a:pPr lvl="1"/>
            <a:r>
              <a:rPr lang="en-US" sz="2400" dirty="0" smtClean="0"/>
              <a:t>Observer pattern- </a:t>
            </a:r>
            <a:r>
              <a:rPr lang="en-US" sz="2400" dirty="0"/>
              <a:t>Publish/Subscribe or Event </a:t>
            </a:r>
            <a:r>
              <a:rPr lang="en-US" sz="2400" dirty="0" smtClean="0"/>
              <a:t>Listener</a:t>
            </a:r>
          </a:p>
          <a:p>
            <a:pPr lvl="1"/>
            <a:r>
              <a:rPr lang="en-US" sz="2400" dirty="0" smtClean="0"/>
              <a:t>Strategy pattern- Select Algorithms on </a:t>
            </a:r>
            <a:r>
              <a:rPr lang="en-US" sz="2400" dirty="0"/>
              <a:t>the fly</a:t>
            </a:r>
            <a:endParaRPr lang="en-US" sz="2400" dirty="0" smtClean="0"/>
          </a:p>
          <a:p>
            <a:pPr lvl="1"/>
            <a:r>
              <a:rPr lang="en-US" sz="2400" dirty="0" smtClean="0"/>
              <a:t>Visitor pattern- Separate </a:t>
            </a:r>
            <a:r>
              <a:rPr lang="en-US" sz="2400" dirty="0"/>
              <a:t>an algorithm from an object</a:t>
            </a:r>
            <a:endParaRPr lang="en-US" sz="2400" dirty="0" smtClean="0"/>
          </a:p>
          <a:p>
            <a:pPr lvl="1"/>
            <a:r>
              <a:rPr lang="en-US" sz="2400" dirty="0" smtClean="0"/>
              <a:t>Command pattern- Encapsulate </a:t>
            </a:r>
            <a:r>
              <a:rPr lang="en-US" sz="2400" dirty="0"/>
              <a:t>an </a:t>
            </a:r>
            <a:r>
              <a:rPr lang="en-US" sz="2400" dirty="0" smtClean="0"/>
              <a:t>action, parameters,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EB935E-A2E8-4A37-9B7A-F10B3B50F9A6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Iterator and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Both are </a:t>
            </a:r>
            <a:r>
              <a:rPr lang="en-US" sz="2800" dirty="0"/>
              <a:t>used to traverse object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main difference is </a:t>
            </a:r>
            <a:endParaRPr lang="en-US" sz="2800" dirty="0" smtClean="0"/>
          </a:p>
          <a:p>
            <a:pPr lvl="1"/>
            <a:r>
              <a:rPr lang="en-US" sz="2400" dirty="0" smtClean="0"/>
              <a:t>Iterator works on collections, usually containing </a:t>
            </a:r>
            <a:r>
              <a:rPr lang="en-US" sz="2400" dirty="0"/>
              <a:t>objects of the same type. The visitor pattern can be used on complex structure such as hierarchical structures or composite structures. </a:t>
            </a:r>
            <a:endParaRPr lang="en-US" sz="2400" dirty="0" smtClean="0"/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accept method of a complex object should call the accept method of all the child objects.</a:t>
            </a:r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one case the visitor defines the operations that should be performed, while the iterator is used by the client to iterate through the objects </a:t>
            </a:r>
            <a:endParaRPr lang="en-US" sz="2400" dirty="0" smtClean="0"/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operations are defined by the client itself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45554-4481-49DA-A0D3-4E7C4639259E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880F4-C6AD-42D3-9E35-9AC9C8A2FB58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intent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Encapsulate </a:t>
            </a:r>
            <a:r>
              <a:rPr lang="en-US" sz="2400" dirty="0"/>
              <a:t>a request in an </a:t>
            </a:r>
            <a:r>
              <a:rPr lang="en-US" sz="2400" dirty="0" smtClean="0"/>
              <a:t>object</a:t>
            </a:r>
          </a:p>
          <a:p>
            <a:r>
              <a:rPr lang="en-US" sz="2400" dirty="0" smtClean="0"/>
              <a:t>Allows </a:t>
            </a:r>
            <a:r>
              <a:rPr lang="en-US" sz="2400" dirty="0"/>
              <a:t>the parameterization of clients with different </a:t>
            </a:r>
            <a:r>
              <a:rPr lang="en-US" sz="2400" dirty="0" smtClean="0"/>
              <a:t>requests</a:t>
            </a:r>
          </a:p>
          <a:p>
            <a:r>
              <a:rPr lang="en-US" sz="2400" dirty="0" smtClean="0"/>
              <a:t>Allows </a:t>
            </a:r>
            <a:r>
              <a:rPr lang="en-US" sz="2400" dirty="0"/>
              <a:t>saving the requests in a </a:t>
            </a:r>
            <a:r>
              <a:rPr lang="en-US" sz="2400" dirty="0" smtClean="0"/>
              <a:t>queue and call them one by one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04CFF9-FF77-42BD-B75A-B37A26D7674A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Need to parameterize </a:t>
            </a:r>
            <a:r>
              <a:rPr lang="en-US" sz="2400" dirty="0"/>
              <a:t>objects depending on the action they must </a:t>
            </a:r>
            <a:r>
              <a:rPr lang="en-US" sz="2400" dirty="0" smtClean="0"/>
              <a:t>perform</a:t>
            </a:r>
          </a:p>
          <a:p>
            <a:r>
              <a:rPr lang="en-US" sz="2400" dirty="0" smtClean="0"/>
              <a:t>Need to queue commands and execute them later</a:t>
            </a:r>
          </a:p>
          <a:p>
            <a:r>
              <a:rPr lang="en-US" sz="2400" dirty="0" smtClean="0"/>
              <a:t>Need to provide undoable </a:t>
            </a:r>
            <a:r>
              <a:rPr lang="en-US" sz="2400" dirty="0"/>
              <a:t>actions (the Execute method can memorize the state and allow going back to that state)</a:t>
            </a:r>
          </a:p>
          <a:p>
            <a:endParaRPr lang="en-US" sz="2400" dirty="0" smtClean="0"/>
          </a:p>
          <a:p>
            <a:r>
              <a:rPr lang="en-US" sz="2400" dirty="0" smtClean="0"/>
              <a:t>Need to build a system that comprises of high level operations, and each high level operation requires many primitive </a:t>
            </a:r>
            <a:r>
              <a:rPr lang="en-US" sz="2400" dirty="0"/>
              <a:t>operations</a:t>
            </a:r>
          </a:p>
          <a:p>
            <a:endParaRPr lang="en-US" sz="2400" dirty="0" smtClean="0"/>
          </a:p>
          <a:p>
            <a:r>
              <a:rPr lang="en-US" sz="2400" dirty="0" smtClean="0"/>
              <a:t>Need to decouple </a:t>
            </a:r>
            <a:r>
              <a:rPr lang="en-US" sz="2400" dirty="0"/>
              <a:t>the </a:t>
            </a:r>
            <a:r>
              <a:rPr lang="en-US" sz="2400" dirty="0" smtClean="0"/>
              <a:t>invoker from the action performer </a:t>
            </a:r>
          </a:p>
          <a:p>
            <a:pPr lvl="1"/>
            <a:r>
              <a:rPr lang="en-US" sz="2000" dirty="0" smtClean="0"/>
              <a:t>Also </a:t>
            </a:r>
            <a:r>
              <a:rPr lang="en-US" sz="2000" dirty="0"/>
              <a:t>known as Producer - Consumer design pattern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E86557-D84B-40EB-BD85-37667E18B708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</a:t>
            </a:r>
            <a:r>
              <a:rPr lang="en-US" dirty="0"/>
              <a:t>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F24AA-40E7-499F-BC66-3FC2BE93D8F1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" r="6788" b="17027"/>
          <a:stretch/>
        </p:blipFill>
        <p:spPr>
          <a:xfrm>
            <a:off x="990600" y="1981200"/>
            <a:ext cx="7090552" cy="2935184"/>
          </a:xfrm>
        </p:spPr>
      </p:pic>
      <p:sp>
        <p:nvSpPr>
          <p:cNvPr id="8" name="Line Callout 1 (Accent Bar) 7"/>
          <p:cNvSpPr/>
          <p:nvPr/>
        </p:nvSpPr>
        <p:spPr>
          <a:xfrm>
            <a:off x="1447800" y="1319626"/>
            <a:ext cx="3124200" cy="420624"/>
          </a:xfrm>
          <a:prstGeom prst="accentCallout1">
            <a:avLst>
              <a:gd name="adj1" fmla="val 120515"/>
              <a:gd name="adj2" fmla="val 1016"/>
              <a:gd name="adj3" fmla="val 160474"/>
              <a:gd name="adj4" fmla="val 332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invoker who asks the command to carry out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Line Callout 2 (Accent Bar) 1"/>
          <p:cNvSpPr/>
          <p:nvPr/>
        </p:nvSpPr>
        <p:spPr>
          <a:xfrm>
            <a:off x="5791200" y="1319626"/>
            <a:ext cx="2438400" cy="612648"/>
          </a:xfrm>
          <a:prstGeom prst="accentCallout2">
            <a:avLst>
              <a:gd name="adj1" fmla="val 22627"/>
              <a:gd name="adj2" fmla="val -3950"/>
              <a:gd name="adj3" fmla="val 47826"/>
              <a:gd name="adj4" fmla="val -11310"/>
              <a:gd name="adj5" fmla="val 114438"/>
              <a:gd name="adj6" fmla="val -10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Abstract Command to execute an operation</a:t>
            </a:r>
          </a:p>
        </p:txBody>
      </p:sp>
      <p:sp>
        <p:nvSpPr>
          <p:cNvPr id="11" name="Line Callout 2 (Accent Bar) 10"/>
          <p:cNvSpPr/>
          <p:nvPr/>
        </p:nvSpPr>
        <p:spPr>
          <a:xfrm>
            <a:off x="4580906" y="5342906"/>
            <a:ext cx="3470564" cy="838200"/>
          </a:xfrm>
          <a:prstGeom prst="accentCallout2">
            <a:avLst>
              <a:gd name="adj1" fmla="val 22627"/>
              <a:gd name="adj2" fmla="val -3950"/>
              <a:gd name="adj3" fmla="val -25846"/>
              <a:gd name="adj4" fmla="val -15935"/>
              <a:gd name="adj5" fmla="val -113661"/>
              <a:gd name="adj6" fmla="val 6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Concrete command, </a:t>
            </a:r>
            <a:r>
              <a:rPr lang="en-US" dirty="0">
                <a:solidFill>
                  <a:schemeClr val="tx1"/>
                </a:solidFill>
              </a:rPr>
              <a:t>implements execute() by invoking </a:t>
            </a:r>
            <a:r>
              <a:rPr lang="en-US" dirty="0" smtClean="0">
                <a:solidFill>
                  <a:schemeClr val="tx1"/>
                </a:solidFill>
              </a:rPr>
              <a:t>appropriate operations </a:t>
            </a:r>
            <a:r>
              <a:rPr lang="en-US" dirty="0">
                <a:solidFill>
                  <a:schemeClr val="tx1"/>
                </a:solidFill>
              </a:rPr>
              <a:t>on Receiver</a:t>
            </a:r>
          </a:p>
        </p:txBody>
      </p:sp>
      <p:sp>
        <p:nvSpPr>
          <p:cNvPr id="12" name="Line Callout 2 (Accent Bar) 11"/>
          <p:cNvSpPr/>
          <p:nvPr/>
        </p:nvSpPr>
        <p:spPr>
          <a:xfrm>
            <a:off x="762000" y="5334000"/>
            <a:ext cx="2133600" cy="838200"/>
          </a:xfrm>
          <a:prstGeom prst="accentCallout2">
            <a:avLst>
              <a:gd name="adj1" fmla="val 22627"/>
              <a:gd name="adj2" fmla="val -3950"/>
              <a:gd name="adj3" fmla="val -25846"/>
              <a:gd name="adj4" fmla="val -15935"/>
              <a:gd name="adj5" fmla="val -113661"/>
              <a:gd name="adj6" fmla="val 6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Receiver who knows how to execute an operation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StockTrader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stock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StockTrader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BuyStock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BuyStock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(stock);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SellStock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SellStock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(stock);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TradingAgent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agent = new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TradingAgent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Buy Shares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agent.placeNewOrder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Sell Shares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agent.placeNewOrder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Client creates orders for buy and sell (concrete command)</a:t>
            </a:r>
          </a:p>
          <a:p>
            <a:r>
              <a:rPr lang="en-US" sz="2400" dirty="0" smtClean="0"/>
              <a:t>The agent (invoker) maintains a queue of commands to execute</a:t>
            </a:r>
          </a:p>
          <a:p>
            <a:pPr lvl="1"/>
            <a:r>
              <a:rPr lang="en-US" sz="2000" dirty="0" smtClean="0"/>
              <a:t>It may execute a buy command on Monday if the request comes on Sunday</a:t>
            </a:r>
          </a:p>
          <a:p>
            <a:r>
              <a:rPr lang="en-US" sz="2400" dirty="0" smtClean="0"/>
              <a:t>Buy command interacts with actual stock exchange (Receiver), gets the result and sends it back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A4CFA3-A218-463E-922E-744CE0FBE9FC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0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r>
              <a:rPr lang="en-US" sz="2800" dirty="0" smtClean="0"/>
              <a:t>How intelligent should a command be?</a:t>
            </a:r>
          </a:p>
          <a:p>
            <a:pPr lvl="1"/>
            <a:r>
              <a:rPr lang="en-US" sz="2400" dirty="0" smtClean="0"/>
              <a:t>Just a link between receiver, does nothing else</a:t>
            </a:r>
          </a:p>
          <a:p>
            <a:pPr lvl="1"/>
            <a:r>
              <a:rPr lang="en-US" sz="2400" dirty="0" smtClean="0"/>
              <a:t>Implements everything, does not need receiver</a:t>
            </a:r>
          </a:p>
          <a:p>
            <a:r>
              <a:rPr lang="en-US" sz="2800" dirty="0" smtClean="0"/>
              <a:t>Undo and Redo</a:t>
            </a:r>
          </a:p>
          <a:p>
            <a:pPr lvl="1"/>
            <a:r>
              <a:rPr lang="en-US" sz="2400" dirty="0" smtClean="0"/>
              <a:t>Command can keep a snapshot of the receiver state before calling receiver (sometimes difficult due to memory issues)</a:t>
            </a:r>
          </a:p>
          <a:p>
            <a:pPr lvl="1"/>
            <a:r>
              <a:rPr lang="en-US" sz="2400" dirty="0" smtClean="0"/>
              <a:t>Stores set of performed operations</a:t>
            </a:r>
          </a:p>
          <a:p>
            <a:pPr lvl="2"/>
            <a:r>
              <a:rPr lang="en-US" sz="2000" dirty="0" smtClean="0"/>
              <a:t>Receiver and command need to implement inverse operations</a:t>
            </a:r>
          </a:p>
          <a:p>
            <a:r>
              <a:rPr lang="en-US" sz="2800" dirty="0" smtClean="0"/>
              <a:t>Asynchronous calls</a:t>
            </a:r>
          </a:p>
          <a:p>
            <a:pPr lvl="1"/>
            <a:r>
              <a:rPr lang="en-US" sz="2400" dirty="0" smtClean="0"/>
              <a:t>Invoker sends requests to which are to be received in a separate threads</a:t>
            </a:r>
          </a:p>
          <a:p>
            <a:pPr lvl="1"/>
            <a:r>
              <a:rPr lang="en-US" sz="2400" dirty="0" smtClean="0"/>
              <a:t>Threads may be limited, invoker can use thread pool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3C5C0-F04B-4DAB-B86C-F00E8A02FB23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 – Subtle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May look similar to Strategy pattern</a:t>
            </a:r>
          </a:p>
          <a:p>
            <a:pPr lvl="1"/>
            <a:r>
              <a:rPr lang="en-US" sz="2000" dirty="0" smtClean="0"/>
              <a:t>Unlike strategy, it is not </a:t>
            </a:r>
            <a:r>
              <a:rPr lang="en-US" sz="2000" dirty="0" err="1" smtClean="0"/>
              <a:t>NOT</a:t>
            </a:r>
            <a:r>
              <a:rPr lang="en-US" sz="2000" dirty="0" smtClean="0"/>
              <a:t> about multiple implementation of the same algorithm</a:t>
            </a:r>
          </a:p>
          <a:p>
            <a:endParaRPr lang="en-US" sz="2400" dirty="0" smtClean="0"/>
          </a:p>
          <a:p>
            <a:r>
              <a:rPr lang="en-US" sz="2400" dirty="0" smtClean="0"/>
              <a:t>Command encapsulates the state and the action together</a:t>
            </a:r>
          </a:p>
          <a:p>
            <a:pPr lvl="1"/>
            <a:r>
              <a:rPr lang="en-US" sz="2000" dirty="0" smtClean="0"/>
              <a:t>It acts like a standalone object (unlike strategy)</a:t>
            </a:r>
          </a:p>
          <a:p>
            <a:pPr lvl="1"/>
            <a:r>
              <a:rPr lang="en-US" sz="2000" dirty="0" smtClean="0"/>
              <a:t>It can be passed around</a:t>
            </a:r>
          </a:p>
          <a:p>
            <a:pPr lvl="1"/>
            <a:r>
              <a:rPr lang="en-US" sz="2000" dirty="0" smtClean="0"/>
              <a:t>The actual command performed can be undone/redone as it maintains the state</a:t>
            </a:r>
          </a:p>
          <a:p>
            <a:endParaRPr lang="en-US" sz="2400" dirty="0" smtClean="0"/>
          </a:p>
          <a:p>
            <a:r>
              <a:rPr lang="en-US" sz="2400" dirty="0" smtClean="0"/>
              <a:t>In the application context, you typically use many command objects at any time</a:t>
            </a:r>
          </a:p>
          <a:p>
            <a:pPr lvl="1"/>
            <a:r>
              <a:rPr lang="en-US" sz="2000" dirty="0" smtClean="0"/>
              <a:t>In strategy you tend to use either/or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8DE4BF-0FE8-4485-A895-BE810FBFEE92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900F15-6C93-40F2-899D-CD9444282CF0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7E296-EA9D-44EF-8C83-86AA7D89433C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8475"/>
            <a:ext cx="8382000" cy="5029200"/>
          </a:xfrm>
        </p:spPr>
        <p:txBody>
          <a:bodyPr/>
          <a:lstStyle/>
          <a:p>
            <a:r>
              <a:rPr lang="en-US" sz="2400" dirty="0"/>
              <a:t>Intent</a:t>
            </a:r>
          </a:p>
          <a:p>
            <a:pPr lvl="1"/>
            <a:r>
              <a:rPr lang="en-US" sz="2000" dirty="0" smtClean="0"/>
              <a:t>Provide </a:t>
            </a:r>
            <a:r>
              <a:rPr lang="en-US" sz="2000" dirty="0"/>
              <a:t>a way to access the elements of an aggregate object sequentially without exposing its underlying representation</a:t>
            </a:r>
          </a:p>
          <a:p>
            <a:pPr lvl="2"/>
            <a:r>
              <a:rPr lang="en-US" sz="1800" dirty="0"/>
              <a:t>An aggregate object is an object that contains other objects for the purpose of grouping </a:t>
            </a:r>
            <a:r>
              <a:rPr lang="en-US" sz="1800" dirty="0" smtClean="0"/>
              <a:t>as </a:t>
            </a:r>
            <a:r>
              <a:rPr lang="en-US" sz="1800" dirty="0"/>
              <a:t>a </a:t>
            </a:r>
            <a:r>
              <a:rPr lang="en-US" sz="1800" dirty="0" smtClean="0"/>
              <a:t>unit</a:t>
            </a:r>
          </a:p>
          <a:p>
            <a:pPr lvl="2"/>
            <a:r>
              <a:rPr lang="en-US" sz="1800" dirty="0" smtClean="0"/>
              <a:t>Also </a:t>
            </a:r>
            <a:r>
              <a:rPr lang="en-US" sz="1800" dirty="0"/>
              <a:t>called a container or a collection </a:t>
            </a:r>
            <a:endParaRPr lang="en-US" sz="1800" dirty="0" smtClean="0"/>
          </a:p>
          <a:p>
            <a:pPr lvl="2"/>
            <a:r>
              <a:rPr lang="en-US" sz="1800" dirty="0" smtClean="0"/>
              <a:t>Examples </a:t>
            </a:r>
            <a:r>
              <a:rPr lang="en-US" sz="1800" dirty="0"/>
              <a:t>are a linked list and a hash table.</a:t>
            </a:r>
          </a:p>
          <a:p>
            <a:pPr lvl="1"/>
            <a:r>
              <a:rPr lang="en-US" sz="2000" dirty="0"/>
              <a:t>Also Known As Cursor</a:t>
            </a:r>
          </a:p>
          <a:p>
            <a:endParaRPr lang="en-US" sz="2400" dirty="0" smtClean="0"/>
          </a:p>
          <a:p>
            <a:r>
              <a:rPr lang="en-US" sz="2400" dirty="0" smtClean="0"/>
              <a:t>Motivation</a:t>
            </a:r>
            <a:endParaRPr lang="en-US" sz="24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list should allow a way to traverse its elements without exposing its internal structure</a:t>
            </a:r>
          </a:p>
          <a:p>
            <a:pPr lvl="1"/>
            <a:r>
              <a:rPr lang="en-US" sz="2000" dirty="0"/>
              <a:t>It should allow different traversal methods</a:t>
            </a:r>
          </a:p>
          <a:p>
            <a:pPr lvl="1"/>
            <a:r>
              <a:rPr lang="en-US" sz="2000" dirty="0"/>
              <a:t>It should allow multiple traversals to be in progress concurrently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672F22-A4D8-4E07-A773-A01686B64B8B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are Iterators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523999"/>
          </a:xfrm>
        </p:spPr>
        <p:txBody>
          <a:bodyPr/>
          <a:lstStyle/>
          <a:p>
            <a:pPr marL="609600" indent="-609600" eaLnBrk="1" hangingPunct="1"/>
            <a:r>
              <a:rPr lang="en-US" sz="2000" dirty="0" smtClean="0"/>
              <a:t>Iterators helps to iterate or traverse the collections[ Moving from the first element collection to its last element]</a:t>
            </a:r>
          </a:p>
          <a:p>
            <a:pPr marL="609600" indent="-609600" eaLnBrk="1" hangingPunct="1"/>
            <a:r>
              <a:rPr lang="en-US" sz="2000" dirty="0" smtClean="0"/>
              <a:t>Example of Collections : Arrays, Linked Lists etc..</a:t>
            </a:r>
          </a:p>
          <a:p>
            <a:pPr marL="609600" indent="-609600" eaLnBrk="1" hangingPunct="1"/>
            <a:r>
              <a:rPr lang="en-US" sz="2000" dirty="0" smtClean="0"/>
              <a:t>Given a list of numbers say 4, -5, 10, 6, 8, 20, -10, 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39088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Array Representation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3390889"/>
          <a:ext cx="4944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6"/>
                <a:gridCol w="618066"/>
                <a:gridCol w="618066"/>
                <a:gridCol w="618066"/>
                <a:gridCol w="618066"/>
                <a:gridCol w="618066"/>
                <a:gridCol w="618066"/>
                <a:gridCol w="618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1816" y="4088357"/>
            <a:ext cx="29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Linked List Representation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637" y="461008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0637" y="461008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46212" y="462048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-5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400" y="4630871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5800" y="462048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14209" y="4630871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8609" y="464126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-10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53400" y="465165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3"/>
            <a:endCxn id="9" idx="1"/>
          </p:cNvCxnSpPr>
          <p:nvPr/>
        </p:nvCxnSpPr>
        <p:spPr>
          <a:xfrm>
            <a:off x="1243437" y="4800589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68230" y="4807516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03412" y="4817907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38600" y="4814444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53000" y="4817907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71409" y="4828298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85809" y="4838689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10200" y="462048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67400" y="4817907"/>
            <a:ext cx="4572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0400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60373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40382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80364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93427" y="31138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20346" y="31034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512627" y="310469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A782B-823C-495B-B16C-F4414C957E47}" type="datetime1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4" grpId="0"/>
      <p:bldP spid="6" grpId="0"/>
      <p:bldP spid="7" grpId="0" animBg="1"/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30" grpId="0" animBg="1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650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Traversal in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31026"/>
            <a:ext cx="4268788" cy="439357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list.listIterator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Ltr.hasNext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Object current=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Ltr.next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...................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Advantages of </a:t>
            </a:r>
            <a:r>
              <a:rPr lang="en-US" dirty="0" smtClean="0"/>
              <a:t>Iterators</a:t>
            </a:r>
            <a:endParaRPr lang="en-US" dirty="0"/>
          </a:p>
          <a:p>
            <a:pPr lvl="1"/>
            <a:r>
              <a:rPr lang="en-US" dirty="0"/>
              <a:t>Iterators does not expose internal structure [only return elements for use]</a:t>
            </a:r>
          </a:p>
          <a:p>
            <a:pPr lvl="1"/>
            <a:r>
              <a:rPr lang="en-US" dirty="0"/>
              <a:t>More than one iterators can be attached to a single collection.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110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Traversal in 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419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list.head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 null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current=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Ltr.next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Disadvantages w/o iterator</a:t>
            </a:r>
          </a:p>
          <a:p>
            <a:pPr lvl="1"/>
            <a:r>
              <a:rPr lang="en-US" dirty="0"/>
              <a:t>Internal structure links </a:t>
            </a:r>
            <a:r>
              <a:rPr lang="en-US" dirty="0" smtClean="0"/>
              <a:t>exposed </a:t>
            </a:r>
            <a:r>
              <a:rPr lang="en-US" dirty="0"/>
              <a:t>to user</a:t>
            </a:r>
          </a:p>
          <a:p>
            <a:pPr lvl="1"/>
            <a:r>
              <a:rPr lang="en-US" dirty="0"/>
              <a:t>Only one way traversal at a time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Iterators </a:t>
            </a:r>
            <a:r>
              <a:rPr lang="en-US" b="1" dirty="0" err="1"/>
              <a:t>cont</a:t>
            </a:r>
            <a:r>
              <a:rPr lang="en-US" b="1" dirty="0" smtClean="0"/>
              <a:t>….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C8FFE-7D2D-4A13-BD75-9B4E69FCFB67}" type="datetime1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081" name="Picture 9" descr="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94" y="2751083"/>
            <a:ext cx="74626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1676400"/>
          </a:xfrm>
        </p:spPr>
        <p:txBody>
          <a:bodyPr/>
          <a:lstStyle/>
          <a:p>
            <a:r>
              <a:rPr lang="en-US" sz="2000" dirty="0"/>
              <a:t>Define an iterator that fetches one element at a time </a:t>
            </a:r>
          </a:p>
          <a:p>
            <a:r>
              <a:rPr lang="en-US" sz="2000" dirty="0"/>
              <a:t> Each iterator object keeps track of the position of the next element </a:t>
            </a:r>
          </a:p>
          <a:p>
            <a:r>
              <a:rPr lang="en-US" sz="2000" dirty="0"/>
              <a:t> If there are several aggregate/iterator variations, it is best if </a:t>
            </a:r>
            <a:r>
              <a:rPr lang="en-US" sz="2000" dirty="0" smtClean="0"/>
              <a:t>the aggregate </a:t>
            </a:r>
            <a:r>
              <a:rPr lang="en-US" sz="2000" dirty="0"/>
              <a:t>and iterator classes realize common interface types.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3C8FB2-6567-4132-92F9-E6F7D4872ACF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27133-E300-45A8-B973-2F80B9513879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10055</TotalTime>
  <Words>2195</Words>
  <Application>Microsoft Office PowerPoint</Application>
  <PresentationFormat>On-screen Show (4:3)</PresentationFormat>
  <Paragraphs>413</Paragraphs>
  <Slides>38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 Unicode MS</vt:lpstr>
      <vt:lpstr>Arial</vt:lpstr>
      <vt:lpstr>Calibri</vt:lpstr>
      <vt:lpstr>Courier New</vt:lpstr>
      <vt:lpstr>Wingdings</vt:lpstr>
      <vt:lpstr>Office Theme</vt:lpstr>
      <vt:lpstr>think-cell Slide</vt:lpstr>
      <vt:lpstr>SS ZG653: Software Architecture Lecture 15: Design Patterns</vt:lpstr>
      <vt:lpstr>Behavioral Patterns</vt:lpstr>
      <vt:lpstr>What is it?</vt:lpstr>
      <vt:lpstr>Iterator Pattern</vt:lpstr>
      <vt:lpstr>Iterator Pattern</vt:lpstr>
      <vt:lpstr>What are Iterators</vt:lpstr>
      <vt:lpstr>Iterators cont….</vt:lpstr>
      <vt:lpstr>Solution</vt:lpstr>
      <vt:lpstr>Observer Pattern</vt:lpstr>
      <vt:lpstr>Observer Pattern</vt:lpstr>
      <vt:lpstr>Observer Pattern Class Diagram</vt:lpstr>
      <vt:lpstr>Interaction</vt:lpstr>
      <vt:lpstr>Implementation Issues</vt:lpstr>
      <vt:lpstr>Push vs Pull</vt:lpstr>
      <vt:lpstr>Strategy Pattern</vt:lpstr>
      <vt:lpstr> Strategy Pattern </vt:lpstr>
      <vt:lpstr>Strategy Pattern Overview</vt:lpstr>
      <vt:lpstr>Strategy pattern class diagram</vt:lpstr>
      <vt:lpstr>Usage of Strategy Pattern</vt:lpstr>
      <vt:lpstr>Examples</vt:lpstr>
      <vt:lpstr>Strategy Pattern – Subtle points</vt:lpstr>
      <vt:lpstr>Implementation Issues</vt:lpstr>
      <vt:lpstr>Visitor Pattern</vt:lpstr>
      <vt:lpstr>When do we need?</vt:lpstr>
      <vt:lpstr>Visitor Pattern Class Diagram</vt:lpstr>
      <vt:lpstr>Visitor Pattern usage</vt:lpstr>
      <vt:lpstr>Consequences</vt:lpstr>
      <vt:lpstr>Visitor with Reflection Pattern</vt:lpstr>
      <vt:lpstr>Visitor and Composite Pattern</vt:lpstr>
      <vt:lpstr>Difference between Iterator and Visitor</vt:lpstr>
      <vt:lpstr>Command Pattern</vt:lpstr>
      <vt:lpstr>Motivation and intent</vt:lpstr>
      <vt:lpstr>Applicability</vt:lpstr>
      <vt:lpstr>Class Diagram</vt:lpstr>
      <vt:lpstr>Command Pattern usage</vt:lpstr>
      <vt:lpstr>Implementation Issues</vt:lpstr>
      <vt:lpstr>Command Pattern – Subtle Points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1471</cp:revision>
  <dcterms:created xsi:type="dcterms:W3CDTF">2012-07-04T06:43:36Z</dcterms:created>
  <dcterms:modified xsi:type="dcterms:W3CDTF">2015-03-24T10:52:33Z</dcterms:modified>
</cp:coreProperties>
</file>