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44" r:id="rId2"/>
    <p:sldId id="398" r:id="rId3"/>
    <p:sldId id="397" r:id="rId4"/>
    <p:sldId id="399" r:id="rId5"/>
    <p:sldId id="400" r:id="rId6"/>
    <p:sldId id="401" r:id="rId7"/>
    <p:sldId id="402" r:id="rId8"/>
    <p:sldId id="403" r:id="rId9"/>
    <p:sldId id="404" r:id="rId10"/>
    <p:sldId id="405" r:id="rId11"/>
    <p:sldId id="406" r:id="rId12"/>
    <p:sldId id="407" r:id="rId13"/>
    <p:sldId id="408" r:id="rId14"/>
    <p:sldId id="410" r:id="rId15"/>
    <p:sldId id="411" r:id="rId16"/>
    <p:sldId id="409" r:id="rId17"/>
    <p:sldId id="416" r:id="rId18"/>
    <p:sldId id="415" r:id="rId19"/>
    <p:sldId id="418" r:id="rId20"/>
    <p:sldId id="417" r:id="rId21"/>
    <p:sldId id="419" r:id="rId22"/>
    <p:sldId id="412" r:id="rId23"/>
    <p:sldId id="420"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39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82" autoAdjust="0"/>
    <p:restoredTop sz="93048" autoAdjust="0"/>
  </p:normalViewPr>
  <p:slideViewPr>
    <p:cSldViewPr>
      <p:cViewPr varScale="1">
        <p:scale>
          <a:sx n="69" d="100"/>
          <a:sy n="69" d="100"/>
        </p:scale>
        <p:origin x="166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3240BC-7254-42CA-ACE1-676169A583B7}" type="doc">
      <dgm:prSet loTypeId="urn:microsoft.com/office/officeart/2008/layout/HorizontalMultiLevelHierarchy" loCatId="hierarchy" qsTypeId="urn:microsoft.com/office/officeart/2005/8/quickstyle/simple3" qsCatId="simple" csTypeId="urn:microsoft.com/office/officeart/2005/8/colors/colorful3" csCatId="colorful" phldr="1"/>
      <dgm:spPr/>
      <dgm:t>
        <a:bodyPr/>
        <a:lstStyle/>
        <a:p>
          <a:endParaRPr lang="en-US"/>
        </a:p>
      </dgm:t>
    </dgm:pt>
    <dgm:pt modelId="{88BFFA4B-F458-45ED-B26D-098B81EFA566}">
      <dgm:prSet phldrT="[Text]"/>
      <dgm:spPr/>
      <dgm:t>
        <a:bodyPr/>
        <a:lstStyle/>
        <a:p>
          <a:r>
            <a:rPr lang="en-US" dirty="0" smtClean="0"/>
            <a:t>Pattern</a:t>
          </a:r>
          <a:endParaRPr lang="en-US" dirty="0"/>
        </a:p>
      </dgm:t>
    </dgm:pt>
    <dgm:pt modelId="{F85E66D1-3A13-4D6A-BA88-363859CADC91}" type="parTrans" cxnId="{B2093F98-3ED8-4744-B167-8D730F8B27DD}">
      <dgm:prSet/>
      <dgm:spPr/>
      <dgm:t>
        <a:bodyPr/>
        <a:lstStyle/>
        <a:p>
          <a:endParaRPr lang="en-US"/>
        </a:p>
      </dgm:t>
    </dgm:pt>
    <dgm:pt modelId="{FDACC490-08DF-456F-9B26-F2F3E33828CD}" type="sibTrans" cxnId="{B2093F98-3ED8-4744-B167-8D730F8B27DD}">
      <dgm:prSet/>
      <dgm:spPr/>
      <dgm:t>
        <a:bodyPr/>
        <a:lstStyle/>
        <a:p>
          <a:endParaRPr lang="en-US"/>
        </a:p>
      </dgm:t>
    </dgm:pt>
    <dgm:pt modelId="{E718E1F6-9461-4DCD-97E2-0B839EB8091E}">
      <dgm:prSet phldrT="[Text]" custT="1"/>
      <dgm:spPr/>
      <dgm:t>
        <a:bodyPr/>
        <a:lstStyle/>
        <a:p>
          <a:r>
            <a:rPr lang="en-US" sz="3200" dirty="0" smtClean="0"/>
            <a:t>Context</a:t>
          </a:r>
          <a:r>
            <a:rPr lang="en-US" sz="2100" dirty="0" smtClean="0"/>
            <a:t/>
          </a:r>
          <a:br>
            <a:rPr lang="en-US" sz="2100" dirty="0" smtClean="0"/>
          </a:br>
          <a:r>
            <a:rPr lang="en-US" sz="2100" dirty="0" smtClean="0"/>
            <a:t/>
          </a:r>
          <a:br>
            <a:rPr lang="en-US" sz="2100" dirty="0" smtClean="0"/>
          </a:br>
          <a:r>
            <a:rPr lang="en-US" altLang="en-US" sz="2100" dirty="0" smtClean="0">
              <a:latin typeface="Arial" charset="0"/>
            </a:rPr>
            <a:t>A situation giving rise to a problem</a:t>
          </a:r>
          <a:endParaRPr lang="en-US" sz="2100" dirty="0"/>
        </a:p>
      </dgm:t>
    </dgm:pt>
    <dgm:pt modelId="{179D531C-BB1D-4493-9DE1-03AA197AA21D}" type="parTrans" cxnId="{4C0F9F7C-C1B1-4ACB-8C26-33CBF7DC658C}">
      <dgm:prSet/>
      <dgm:spPr/>
      <dgm:t>
        <a:bodyPr/>
        <a:lstStyle/>
        <a:p>
          <a:endParaRPr lang="en-US"/>
        </a:p>
      </dgm:t>
    </dgm:pt>
    <dgm:pt modelId="{C2C5EABE-9A9B-4160-B6D0-1F154E8D419F}" type="sibTrans" cxnId="{4C0F9F7C-C1B1-4ACB-8C26-33CBF7DC658C}">
      <dgm:prSet/>
      <dgm:spPr/>
      <dgm:t>
        <a:bodyPr/>
        <a:lstStyle/>
        <a:p>
          <a:endParaRPr lang="en-US"/>
        </a:p>
      </dgm:t>
    </dgm:pt>
    <dgm:pt modelId="{9B5D638C-E7C9-4A88-A0AE-C4BD51A95F1D}">
      <dgm:prSet phldrT="[Text]" custT="1"/>
      <dgm:spPr/>
      <dgm:t>
        <a:bodyPr/>
        <a:lstStyle/>
        <a:p>
          <a:r>
            <a:rPr lang="en-US" sz="3200" dirty="0" smtClean="0"/>
            <a:t>Problem</a:t>
          </a:r>
          <a:r>
            <a:rPr lang="en-US" sz="2100" dirty="0" smtClean="0"/>
            <a:t/>
          </a:r>
          <a:br>
            <a:rPr lang="en-US" sz="2100" dirty="0" smtClean="0"/>
          </a:br>
          <a:r>
            <a:rPr lang="en-US" sz="2100" dirty="0" smtClean="0"/>
            <a:t/>
          </a:r>
          <a:br>
            <a:rPr lang="en-US" sz="2100" dirty="0" smtClean="0"/>
          </a:br>
          <a:r>
            <a:rPr lang="en-US" altLang="en-US" sz="2100" dirty="0" smtClean="0">
              <a:latin typeface="Arial" charset="0"/>
            </a:rPr>
            <a:t>The recurring problem arising in that context</a:t>
          </a:r>
          <a:endParaRPr lang="en-US" sz="2100" dirty="0"/>
        </a:p>
      </dgm:t>
    </dgm:pt>
    <dgm:pt modelId="{EE0BE385-8F69-4A70-9936-4EBD552FBE0B}" type="parTrans" cxnId="{619ECF92-EC19-4D86-9B14-155162240CA5}">
      <dgm:prSet/>
      <dgm:spPr/>
      <dgm:t>
        <a:bodyPr/>
        <a:lstStyle/>
        <a:p>
          <a:endParaRPr lang="en-US"/>
        </a:p>
      </dgm:t>
    </dgm:pt>
    <dgm:pt modelId="{370BD509-CE57-4FEF-B859-68916CDEDAE8}" type="sibTrans" cxnId="{619ECF92-EC19-4D86-9B14-155162240CA5}">
      <dgm:prSet/>
      <dgm:spPr/>
      <dgm:t>
        <a:bodyPr/>
        <a:lstStyle/>
        <a:p>
          <a:endParaRPr lang="en-US"/>
        </a:p>
      </dgm:t>
    </dgm:pt>
    <dgm:pt modelId="{BDCD17B1-8F5E-4A66-9B8A-368E4767B97D}">
      <dgm:prSet phldrT="[Text]" custT="1"/>
      <dgm:spPr/>
      <dgm:t>
        <a:bodyPr/>
        <a:lstStyle/>
        <a:p>
          <a:r>
            <a:rPr lang="en-US" sz="3200" dirty="0" smtClean="0"/>
            <a:t>Solution</a:t>
          </a:r>
          <a:r>
            <a:rPr lang="en-US" sz="2100" dirty="0" smtClean="0"/>
            <a:t/>
          </a:r>
          <a:br>
            <a:rPr lang="en-US" sz="2100" dirty="0" smtClean="0"/>
          </a:br>
          <a:r>
            <a:rPr lang="en-US" sz="2100" dirty="0" smtClean="0"/>
            <a:t/>
          </a:r>
          <a:br>
            <a:rPr lang="en-US" sz="2100" dirty="0" smtClean="0"/>
          </a:br>
          <a:r>
            <a:rPr lang="en-US" altLang="en-US" sz="2100" dirty="0" smtClean="0">
              <a:latin typeface="Arial" charset="0"/>
            </a:rPr>
            <a:t>A proven solution of the problem</a:t>
          </a:r>
          <a:endParaRPr lang="en-US" sz="2100" dirty="0"/>
        </a:p>
      </dgm:t>
    </dgm:pt>
    <dgm:pt modelId="{D6BE15EE-FED5-41EA-A9A4-53A74CE5C59A}" type="parTrans" cxnId="{93AF4489-3528-43AD-9D0C-C3558B6C2472}">
      <dgm:prSet/>
      <dgm:spPr/>
      <dgm:t>
        <a:bodyPr/>
        <a:lstStyle/>
        <a:p>
          <a:endParaRPr lang="en-US"/>
        </a:p>
      </dgm:t>
    </dgm:pt>
    <dgm:pt modelId="{BFC51EB1-2DE9-4204-BA4B-E1079A9E4588}" type="sibTrans" cxnId="{93AF4489-3528-43AD-9D0C-C3558B6C2472}">
      <dgm:prSet/>
      <dgm:spPr/>
      <dgm:t>
        <a:bodyPr/>
        <a:lstStyle/>
        <a:p>
          <a:endParaRPr lang="en-US"/>
        </a:p>
      </dgm:t>
    </dgm:pt>
    <dgm:pt modelId="{896F885B-50E5-48AF-9B5F-E1FD40F0D1C8}" type="pres">
      <dgm:prSet presAssocID="{713240BC-7254-42CA-ACE1-676169A583B7}" presName="Name0" presStyleCnt="0">
        <dgm:presLayoutVars>
          <dgm:chPref val="1"/>
          <dgm:dir/>
          <dgm:animOne val="branch"/>
          <dgm:animLvl val="lvl"/>
          <dgm:resizeHandles val="exact"/>
        </dgm:presLayoutVars>
      </dgm:prSet>
      <dgm:spPr/>
      <dgm:t>
        <a:bodyPr/>
        <a:lstStyle/>
        <a:p>
          <a:endParaRPr lang="en-US"/>
        </a:p>
      </dgm:t>
    </dgm:pt>
    <dgm:pt modelId="{E35F5A59-8D5D-4D18-9893-539528421A66}" type="pres">
      <dgm:prSet presAssocID="{88BFFA4B-F458-45ED-B26D-098B81EFA566}" presName="root1" presStyleCnt="0"/>
      <dgm:spPr/>
    </dgm:pt>
    <dgm:pt modelId="{A89449E4-1146-4354-84F1-7099A3EB713B}" type="pres">
      <dgm:prSet presAssocID="{88BFFA4B-F458-45ED-B26D-098B81EFA566}" presName="LevelOneTextNode" presStyleLbl="node0" presStyleIdx="0" presStyleCnt="1" custLinFactNeighborX="-99269">
        <dgm:presLayoutVars>
          <dgm:chPref val="3"/>
        </dgm:presLayoutVars>
      </dgm:prSet>
      <dgm:spPr/>
      <dgm:t>
        <a:bodyPr/>
        <a:lstStyle/>
        <a:p>
          <a:endParaRPr lang="en-US"/>
        </a:p>
      </dgm:t>
    </dgm:pt>
    <dgm:pt modelId="{7F5B4A8B-A743-4E53-B572-A33DB9F9A0F6}" type="pres">
      <dgm:prSet presAssocID="{88BFFA4B-F458-45ED-B26D-098B81EFA566}" presName="level2hierChild" presStyleCnt="0"/>
      <dgm:spPr/>
    </dgm:pt>
    <dgm:pt modelId="{901C58B6-D4C3-42C0-B1A9-A318EC5C1909}" type="pres">
      <dgm:prSet presAssocID="{179D531C-BB1D-4493-9DE1-03AA197AA21D}" presName="conn2-1" presStyleLbl="parChTrans1D2" presStyleIdx="0" presStyleCnt="3"/>
      <dgm:spPr/>
      <dgm:t>
        <a:bodyPr/>
        <a:lstStyle/>
        <a:p>
          <a:endParaRPr lang="en-US"/>
        </a:p>
      </dgm:t>
    </dgm:pt>
    <dgm:pt modelId="{88D398E0-9763-4605-8E01-2439C1702CED}" type="pres">
      <dgm:prSet presAssocID="{179D531C-BB1D-4493-9DE1-03AA197AA21D}" presName="connTx" presStyleLbl="parChTrans1D2" presStyleIdx="0" presStyleCnt="3"/>
      <dgm:spPr/>
      <dgm:t>
        <a:bodyPr/>
        <a:lstStyle/>
        <a:p>
          <a:endParaRPr lang="en-US"/>
        </a:p>
      </dgm:t>
    </dgm:pt>
    <dgm:pt modelId="{9DCFDCD9-6823-4158-8AE4-61F8DA7F19C7}" type="pres">
      <dgm:prSet presAssocID="{E718E1F6-9461-4DCD-97E2-0B839EB8091E}" presName="root2" presStyleCnt="0"/>
      <dgm:spPr/>
    </dgm:pt>
    <dgm:pt modelId="{A7D0D01A-747E-485B-9884-F3644F0A0911}" type="pres">
      <dgm:prSet presAssocID="{E718E1F6-9461-4DCD-97E2-0B839EB8091E}" presName="LevelTwoTextNode" presStyleLbl="node2" presStyleIdx="0" presStyleCnt="3" custScaleX="161051" custScaleY="133100" custLinFactNeighborX="15" custLinFactNeighborY="-39023">
        <dgm:presLayoutVars>
          <dgm:chPref val="3"/>
        </dgm:presLayoutVars>
      </dgm:prSet>
      <dgm:spPr/>
      <dgm:t>
        <a:bodyPr/>
        <a:lstStyle/>
        <a:p>
          <a:endParaRPr lang="en-US"/>
        </a:p>
      </dgm:t>
    </dgm:pt>
    <dgm:pt modelId="{CC30285B-643D-4868-857A-B6A1A9E46837}" type="pres">
      <dgm:prSet presAssocID="{E718E1F6-9461-4DCD-97E2-0B839EB8091E}" presName="level3hierChild" presStyleCnt="0"/>
      <dgm:spPr/>
    </dgm:pt>
    <dgm:pt modelId="{ABD4C1E9-588C-419D-B505-3A4861EE8978}" type="pres">
      <dgm:prSet presAssocID="{EE0BE385-8F69-4A70-9936-4EBD552FBE0B}" presName="conn2-1" presStyleLbl="parChTrans1D2" presStyleIdx="1" presStyleCnt="3"/>
      <dgm:spPr/>
      <dgm:t>
        <a:bodyPr/>
        <a:lstStyle/>
        <a:p>
          <a:endParaRPr lang="en-US"/>
        </a:p>
      </dgm:t>
    </dgm:pt>
    <dgm:pt modelId="{5D4ECA22-CB20-46CE-B726-0297CF47411C}" type="pres">
      <dgm:prSet presAssocID="{EE0BE385-8F69-4A70-9936-4EBD552FBE0B}" presName="connTx" presStyleLbl="parChTrans1D2" presStyleIdx="1" presStyleCnt="3"/>
      <dgm:spPr/>
      <dgm:t>
        <a:bodyPr/>
        <a:lstStyle/>
        <a:p>
          <a:endParaRPr lang="en-US"/>
        </a:p>
      </dgm:t>
    </dgm:pt>
    <dgm:pt modelId="{13467303-1A23-4E1E-AEEB-B04133D83E45}" type="pres">
      <dgm:prSet presAssocID="{9B5D638C-E7C9-4A88-A0AE-C4BD51A95F1D}" presName="root2" presStyleCnt="0"/>
      <dgm:spPr/>
    </dgm:pt>
    <dgm:pt modelId="{32B5D929-3BEE-405C-B00E-21D168D16EF0}" type="pres">
      <dgm:prSet presAssocID="{9B5D638C-E7C9-4A88-A0AE-C4BD51A95F1D}" presName="LevelTwoTextNode" presStyleLbl="node2" presStyleIdx="1" presStyleCnt="3" custScaleX="161051" custScaleY="146410">
        <dgm:presLayoutVars>
          <dgm:chPref val="3"/>
        </dgm:presLayoutVars>
      </dgm:prSet>
      <dgm:spPr/>
      <dgm:t>
        <a:bodyPr/>
        <a:lstStyle/>
        <a:p>
          <a:endParaRPr lang="en-US"/>
        </a:p>
      </dgm:t>
    </dgm:pt>
    <dgm:pt modelId="{002D7CCD-0F7F-4DD5-ACC9-206E67360039}" type="pres">
      <dgm:prSet presAssocID="{9B5D638C-E7C9-4A88-A0AE-C4BD51A95F1D}" presName="level3hierChild" presStyleCnt="0"/>
      <dgm:spPr/>
    </dgm:pt>
    <dgm:pt modelId="{7FA99352-2ABC-4B1E-BEF8-05CFD030734C}" type="pres">
      <dgm:prSet presAssocID="{D6BE15EE-FED5-41EA-A9A4-53A74CE5C59A}" presName="conn2-1" presStyleLbl="parChTrans1D2" presStyleIdx="2" presStyleCnt="3"/>
      <dgm:spPr/>
      <dgm:t>
        <a:bodyPr/>
        <a:lstStyle/>
        <a:p>
          <a:endParaRPr lang="en-US"/>
        </a:p>
      </dgm:t>
    </dgm:pt>
    <dgm:pt modelId="{3F455F23-C966-4298-A836-D98D1773E65C}" type="pres">
      <dgm:prSet presAssocID="{D6BE15EE-FED5-41EA-A9A4-53A74CE5C59A}" presName="connTx" presStyleLbl="parChTrans1D2" presStyleIdx="2" presStyleCnt="3"/>
      <dgm:spPr/>
      <dgm:t>
        <a:bodyPr/>
        <a:lstStyle/>
        <a:p>
          <a:endParaRPr lang="en-US"/>
        </a:p>
      </dgm:t>
    </dgm:pt>
    <dgm:pt modelId="{3E9372B9-5CD5-4A21-B344-366378F5053D}" type="pres">
      <dgm:prSet presAssocID="{BDCD17B1-8F5E-4A66-9B8A-368E4767B97D}" presName="root2" presStyleCnt="0"/>
      <dgm:spPr/>
    </dgm:pt>
    <dgm:pt modelId="{B00F73B5-CD69-475A-8A49-6923784175E6}" type="pres">
      <dgm:prSet presAssocID="{BDCD17B1-8F5E-4A66-9B8A-368E4767B97D}" presName="LevelTwoTextNode" presStyleLbl="node2" presStyleIdx="2" presStyleCnt="3" custScaleX="161051" custScaleY="133100" custLinFactNeighborY="39023">
        <dgm:presLayoutVars>
          <dgm:chPref val="3"/>
        </dgm:presLayoutVars>
      </dgm:prSet>
      <dgm:spPr/>
      <dgm:t>
        <a:bodyPr/>
        <a:lstStyle/>
        <a:p>
          <a:endParaRPr lang="en-US"/>
        </a:p>
      </dgm:t>
    </dgm:pt>
    <dgm:pt modelId="{78939D6B-5886-4C69-B707-D25F3981531D}" type="pres">
      <dgm:prSet presAssocID="{BDCD17B1-8F5E-4A66-9B8A-368E4767B97D}" presName="level3hierChild" presStyleCnt="0"/>
      <dgm:spPr/>
    </dgm:pt>
  </dgm:ptLst>
  <dgm:cxnLst>
    <dgm:cxn modelId="{232B08D8-B29E-406D-8BC0-B439F9D5BE2E}" type="presOf" srcId="{88BFFA4B-F458-45ED-B26D-098B81EFA566}" destId="{A89449E4-1146-4354-84F1-7099A3EB713B}" srcOrd="0" destOrd="0" presId="urn:microsoft.com/office/officeart/2008/layout/HorizontalMultiLevelHierarchy"/>
    <dgm:cxn modelId="{3A8129F4-77F4-4F07-803C-ABFE8BCC287A}" type="presOf" srcId="{713240BC-7254-42CA-ACE1-676169A583B7}" destId="{896F885B-50E5-48AF-9B5F-E1FD40F0D1C8}" srcOrd="0" destOrd="0" presId="urn:microsoft.com/office/officeart/2008/layout/HorizontalMultiLevelHierarchy"/>
    <dgm:cxn modelId="{A0DB8A91-BE3D-4E01-9C81-537A53CD3D74}" type="presOf" srcId="{179D531C-BB1D-4493-9DE1-03AA197AA21D}" destId="{901C58B6-D4C3-42C0-B1A9-A318EC5C1909}" srcOrd="0" destOrd="0" presId="urn:microsoft.com/office/officeart/2008/layout/HorizontalMultiLevelHierarchy"/>
    <dgm:cxn modelId="{C7565445-191F-4BDC-8EA6-EE79A4CBBFA9}" type="presOf" srcId="{BDCD17B1-8F5E-4A66-9B8A-368E4767B97D}" destId="{B00F73B5-CD69-475A-8A49-6923784175E6}" srcOrd="0" destOrd="0" presId="urn:microsoft.com/office/officeart/2008/layout/HorizontalMultiLevelHierarchy"/>
    <dgm:cxn modelId="{F43D73D2-A9D5-4292-B1A5-A948AC63F144}" type="presOf" srcId="{D6BE15EE-FED5-41EA-A9A4-53A74CE5C59A}" destId="{7FA99352-2ABC-4B1E-BEF8-05CFD030734C}" srcOrd="0" destOrd="0" presId="urn:microsoft.com/office/officeart/2008/layout/HorizontalMultiLevelHierarchy"/>
    <dgm:cxn modelId="{93AF4489-3528-43AD-9D0C-C3558B6C2472}" srcId="{88BFFA4B-F458-45ED-B26D-098B81EFA566}" destId="{BDCD17B1-8F5E-4A66-9B8A-368E4767B97D}" srcOrd="2" destOrd="0" parTransId="{D6BE15EE-FED5-41EA-A9A4-53A74CE5C59A}" sibTransId="{BFC51EB1-2DE9-4204-BA4B-E1079A9E4588}"/>
    <dgm:cxn modelId="{B2093F98-3ED8-4744-B167-8D730F8B27DD}" srcId="{713240BC-7254-42CA-ACE1-676169A583B7}" destId="{88BFFA4B-F458-45ED-B26D-098B81EFA566}" srcOrd="0" destOrd="0" parTransId="{F85E66D1-3A13-4D6A-BA88-363859CADC91}" sibTransId="{FDACC490-08DF-456F-9B26-F2F3E33828CD}"/>
    <dgm:cxn modelId="{74AC498E-E23F-4B28-9716-9B7409DDFF3E}" type="presOf" srcId="{EE0BE385-8F69-4A70-9936-4EBD552FBE0B}" destId="{5D4ECA22-CB20-46CE-B726-0297CF47411C}" srcOrd="1" destOrd="0" presId="urn:microsoft.com/office/officeart/2008/layout/HorizontalMultiLevelHierarchy"/>
    <dgm:cxn modelId="{A0478D30-88A6-43D6-9A73-587F10105019}" type="presOf" srcId="{E718E1F6-9461-4DCD-97E2-0B839EB8091E}" destId="{A7D0D01A-747E-485B-9884-F3644F0A0911}" srcOrd="0" destOrd="0" presId="urn:microsoft.com/office/officeart/2008/layout/HorizontalMultiLevelHierarchy"/>
    <dgm:cxn modelId="{D82B68FE-9C8F-47A4-AECB-A9C4FA274B36}" type="presOf" srcId="{EE0BE385-8F69-4A70-9936-4EBD552FBE0B}" destId="{ABD4C1E9-588C-419D-B505-3A4861EE8978}" srcOrd="0" destOrd="0" presId="urn:microsoft.com/office/officeart/2008/layout/HorizontalMultiLevelHierarchy"/>
    <dgm:cxn modelId="{EDD5781E-6B45-44A3-A088-CF1DC74AEE6F}" type="presOf" srcId="{179D531C-BB1D-4493-9DE1-03AA197AA21D}" destId="{88D398E0-9763-4605-8E01-2439C1702CED}" srcOrd="1" destOrd="0" presId="urn:microsoft.com/office/officeart/2008/layout/HorizontalMultiLevelHierarchy"/>
    <dgm:cxn modelId="{619ECF92-EC19-4D86-9B14-155162240CA5}" srcId="{88BFFA4B-F458-45ED-B26D-098B81EFA566}" destId="{9B5D638C-E7C9-4A88-A0AE-C4BD51A95F1D}" srcOrd="1" destOrd="0" parTransId="{EE0BE385-8F69-4A70-9936-4EBD552FBE0B}" sibTransId="{370BD509-CE57-4FEF-B859-68916CDEDAE8}"/>
    <dgm:cxn modelId="{AE8A3082-EECF-4C7A-8CBA-ACCFBAFCD9B6}" type="presOf" srcId="{9B5D638C-E7C9-4A88-A0AE-C4BD51A95F1D}" destId="{32B5D929-3BEE-405C-B00E-21D168D16EF0}" srcOrd="0" destOrd="0" presId="urn:microsoft.com/office/officeart/2008/layout/HorizontalMultiLevelHierarchy"/>
    <dgm:cxn modelId="{4C0F9F7C-C1B1-4ACB-8C26-33CBF7DC658C}" srcId="{88BFFA4B-F458-45ED-B26D-098B81EFA566}" destId="{E718E1F6-9461-4DCD-97E2-0B839EB8091E}" srcOrd="0" destOrd="0" parTransId="{179D531C-BB1D-4493-9DE1-03AA197AA21D}" sibTransId="{C2C5EABE-9A9B-4160-B6D0-1F154E8D419F}"/>
    <dgm:cxn modelId="{91247BAD-D9C8-48A9-BF6D-38632DB41DF8}" type="presOf" srcId="{D6BE15EE-FED5-41EA-A9A4-53A74CE5C59A}" destId="{3F455F23-C966-4298-A836-D98D1773E65C}" srcOrd="1" destOrd="0" presId="urn:microsoft.com/office/officeart/2008/layout/HorizontalMultiLevelHierarchy"/>
    <dgm:cxn modelId="{0621FFBF-EFBD-444E-92EF-0D2353AA117C}" type="presParOf" srcId="{896F885B-50E5-48AF-9B5F-E1FD40F0D1C8}" destId="{E35F5A59-8D5D-4D18-9893-539528421A66}" srcOrd="0" destOrd="0" presId="urn:microsoft.com/office/officeart/2008/layout/HorizontalMultiLevelHierarchy"/>
    <dgm:cxn modelId="{8477C028-4EC2-473D-94FA-3A40DF6B90E4}" type="presParOf" srcId="{E35F5A59-8D5D-4D18-9893-539528421A66}" destId="{A89449E4-1146-4354-84F1-7099A3EB713B}" srcOrd="0" destOrd="0" presId="urn:microsoft.com/office/officeart/2008/layout/HorizontalMultiLevelHierarchy"/>
    <dgm:cxn modelId="{0402A947-7F07-4991-8033-6D9C6494DC65}" type="presParOf" srcId="{E35F5A59-8D5D-4D18-9893-539528421A66}" destId="{7F5B4A8B-A743-4E53-B572-A33DB9F9A0F6}" srcOrd="1" destOrd="0" presId="urn:microsoft.com/office/officeart/2008/layout/HorizontalMultiLevelHierarchy"/>
    <dgm:cxn modelId="{B0E6388E-3D4D-4CAC-8C5E-F8CAF5A3E15B}" type="presParOf" srcId="{7F5B4A8B-A743-4E53-B572-A33DB9F9A0F6}" destId="{901C58B6-D4C3-42C0-B1A9-A318EC5C1909}" srcOrd="0" destOrd="0" presId="urn:microsoft.com/office/officeart/2008/layout/HorizontalMultiLevelHierarchy"/>
    <dgm:cxn modelId="{1874163D-1E27-40C3-9CA0-2FAEAF22BEEC}" type="presParOf" srcId="{901C58B6-D4C3-42C0-B1A9-A318EC5C1909}" destId="{88D398E0-9763-4605-8E01-2439C1702CED}" srcOrd="0" destOrd="0" presId="urn:microsoft.com/office/officeart/2008/layout/HorizontalMultiLevelHierarchy"/>
    <dgm:cxn modelId="{9DD2CBB4-2911-45E0-A8EC-930989483F7A}" type="presParOf" srcId="{7F5B4A8B-A743-4E53-B572-A33DB9F9A0F6}" destId="{9DCFDCD9-6823-4158-8AE4-61F8DA7F19C7}" srcOrd="1" destOrd="0" presId="urn:microsoft.com/office/officeart/2008/layout/HorizontalMultiLevelHierarchy"/>
    <dgm:cxn modelId="{E42042C4-77ED-4975-A50D-39F631B7F331}" type="presParOf" srcId="{9DCFDCD9-6823-4158-8AE4-61F8DA7F19C7}" destId="{A7D0D01A-747E-485B-9884-F3644F0A0911}" srcOrd="0" destOrd="0" presId="urn:microsoft.com/office/officeart/2008/layout/HorizontalMultiLevelHierarchy"/>
    <dgm:cxn modelId="{F63825B1-0AAE-48EC-A054-16E53D9EEC6F}" type="presParOf" srcId="{9DCFDCD9-6823-4158-8AE4-61F8DA7F19C7}" destId="{CC30285B-643D-4868-857A-B6A1A9E46837}" srcOrd="1" destOrd="0" presId="urn:microsoft.com/office/officeart/2008/layout/HorizontalMultiLevelHierarchy"/>
    <dgm:cxn modelId="{CE6E9515-4900-43E1-A431-0AB7F0763001}" type="presParOf" srcId="{7F5B4A8B-A743-4E53-B572-A33DB9F9A0F6}" destId="{ABD4C1E9-588C-419D-B505-3A4861EE8978}" srcOrd="2" destOrd="0" presId="urn:microsoft.com/office/officeart/2008/layout/HorizontalMultiLevelHierarchy"/>
    <dgm:cxn modelId="{061A3ABE-CD44-4ECC-91FF-DA46065DE3D5}" type="presParOf" srcId="{ABD4C1E9-588C-419D-B505-3A4861EE8978}" destId="{5D4ECA22-CB20-46CE-B726-0297CF47411C}" srcOrd="0" destOrd="0" presId="urn:microsoft.com/office/officeart/2008/layout/HorizontalMultiLevelHierarchy"/>
    <dgm:cxn modelId="{BD2D4884-8C7A-4315-B995-40F1C9E6B1B1}" type="presParOf" srcId="{7F5B4A8B-A743-4E53-B572-A33DB9F9A0F6}" destId="{13467303-1A23-4E1E-AEEB-B04133D83E45}" srcOrd="3" destOrd="0" presId="urn:microsoft.com/office/officeart/2008/layout/HorizontalMultiLevelHierarchy"/>
    <dgm:cxn modelId="{75560849-D1D5-4A58-997E-443490BB434C}" type="presParOf" srcId="{13467303-1A23-4E1E-AEEB-B04133D83E45}" destId="{32B5D929-3BEE-405C-B00E-21D168D16EF0}" srcOrd="0" destOrd="0" presId="urn:microsoft.com/office/officeart/2008/layout/HorizontalMultiLevelHierarchy"/>
    <dgm:cxn modelId="{4713A8E3-1E3E-403C-B48D-8516C422C1EA}" type="presParOf" srcId="{13467303-1A23-4E1E-AEEB-B04133D83E45}" destId="{002D7CCD-0F7F-4DD5-ACC9-206E67360039}" srcOrd="1" destOrd="0" presId="urn:microsoft.com/office/officeart/2008/layout/HorizontalMultiLevelHierarchy"/>
    <dgm:cxn modelId="{5EA4742E-F99B-4701-BA72-78EB149B3795}" type="presParOf" srcId="{7F5B4A8B-A743-4E53-B572-A33DB9F9A0F6}" destId="{7FA99352-2ABC-4B1E-BEF8-05CFD030734C}" srcOrd="4" destOrd="0" presId="urn:microsoft.com/office/officeart/2008/layout/HorizontalMultiLevelHierarchy"/>
    <dgm:cxn modelId="{99705B5C-83D7-4CF8-8F29-8A4E8791738F}" type="presParOf" srcId="{7FA99352-2ABC-4B1E-BEF8-05CFD030734C}" destId="{3F455F23-C966-4298-A836-D98D1773E65C}" srcOrd="0" destOrd="0" presId="urn:microsoft.com/office/officeart/2008/layout/HorizontalMultiLevelHierarchy"/>
    <dgm:cxn modelId="{0D22F74A-22D0-4F11-AEA6-4F86AB4B6DA6}" type="presParOf" srcId="{7F5B4A8B-A743-4E53-B572-A33DB9F9A0F6}" destId="{3E9372B9-5CD5-4A21-B344-366378F5053D}" srcOrd="5" destOrd="0" presId="urn:microsoft.com/office/officeart/2008/layout/HorizontalMultiLevelHierarchy"/>
    <dgm:cxn modelId="{A42525F6-4C23-43D0-B7E6-E2B1CCB5E818}" type="presParOf" srcId="{3E9372B9-5CD5-4A21-B344-366378F5053D}" destId="{B00F73B5-CD69-475A-8A49-6923784175E6}" srcOrd="0" destOrd="0" presId="urn:microsoft.com/office/officeart/2008/layout/HorizontalMultiLevelHierarchy"/>
    <dgm:cxn modelId="{50ABE6C4-1082-4B68-89B2-44495F704397}" type="presParOf" srcId="{3E9372B9-5CD5-4A21-B344-366378F5053D}" destId="{78939D6B-5886-4C69-B707-D25F3981531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1F6E7B-4867-409C-A82A-B16EC77003A8}"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903E6388-9F99-4F93-94CC-4F49121B323D}">
      <dgm:prSet phldrT="[Text]"/>
      <dgm:spPr/>
      <dgm:t>
        <a:bodyPr/>
        <a:lstStyle/>
        <a:p>
          <a:r>
            <a:rPr lang="en-US" dirty="0" smtClean="0"/>
            <a:t>Hypervisor</a:t>
          </a:r>
          <a:endParaRPr lang="en-US" dirty="0"/>
        </a:p>
      </dgm:t>
    </dgm:pt>
    <dgm:pt modelId="{7ED62F1C-4C9B-4517-9CB6-44DA14A1C055}" type="parTrans" cxnId="{8FC3FE1F-6B92-4F2A-8105-8D17A6E84D54}">
      <dgm:prSet/>
      <dgm:spPr/>
      <dgm:t>
        <a:bodyPr/>
        <a:lstStyle/>
        <a:p>
          <a:endParaRPr lang="en-US"/>
        </a:p>
      </dgm:t>
    </dgm:pt>
    <dgm:pt modelId="{F3DF2BD0-4A73-4794-B57D-D337DC723086}" type="sibTrans" cxnId="{8FC3FE1F-6B92-4F2A-8105-8D17A6E84D54}">
      <dgm:prSet/>
      <dgm:spPr/>
      <dgm:t>
        <a:bodyPr/>
        <a:lstStyle/>
        <a:p>
          <a:endParaRPr lang="en-US"/>
        </a:p>
      </dgm:t>
    </dgm:pt>
    <dgm:pt modelId="{8D422673-57F9-4476-9210-150ACD91D43F}">
      <dgm:prSet phldrT="[Text]"/>
      <dgm:spPr/>
      <dgm:t>
        <a:bodyPr/>
        <a:lstStyle/>
        <a:p>
          <a:r>
            <a:rPr lang="en-US" dirty="0" smtClean="0"/>
            <a:t>Virtual machine</a:t>
          </a:r>
          <a:endParaRPr lang="en-US" dirty="0"/>
        </a:p>
      </dgm:t>
    </dgm:pt>
    <dgm:pt modelId="{74C487E0-7555-4F59-AA7E-2BF917B31BE5}" type="parTrans" cxnId="{C84533AF-C5AC-41E1-846C-92DB00948FD9}">
      <dgm:prSet/>
      <dgm:spPr/>
      <dgm:t>
        <a:bodyPr/>
        <a:lstStyle/>
        <a:p>
          <a:endParaRPr lang="en-US"/>
        </a:p>
      </dgm:t>
    </dgm:pt>
    <dgm:pt modelId="{BB24FC94-4AD8-4BEE-81A7-1D5993C41AB8}" type="sibTrans" cxnId="{C84533AF-C5AC-41E1-846C-92DB00948FD9}">
      <dgm:prSet/>
      <dgm:spPr/>
      <dgm:t>
        <a:bodyPr/>
        <a:lstStyle/>
        <a:p>
          <a:endParaRPr lang="en-US"/>
        </a:p>
      </dgm:t>
    </dgm:pt>
    <dgm:pt modelId="{ACDFDF2F-8ED3-452C-A959-0968511BCEBE}">
      <dgm:prSet phldrT="[Text]"/>
      <dgm:spPr/>
      <dgm:t>
        <a:bodyPr/>
        <a:lstStyle/>
        <a:p>
          <a:r>
            <a:rPr lang="en-US" dirty="0" smtClean="0"/>
            <a:t>Memory </a:t>
          </a:r>
          <a:r>
            <a:rPr lang="en-US" dirty="0" err="1" smtClean="0"/>
            <a:t>Mgmt</a:t>
          </a:r>
          <a:r>
            <a:rPr lang="en-US" dirty="0" smtClean="0"/>
            <a:t> in Virtualized </a:t>
          </a:r>
          <a:r>
            <a:rPr lang="en-US" dirty="0" err="1" smtClean="0"/>
            <a:t>Env</a:t>
          </a:r>
          <a:r>
            <a:rPr lang="en-US" dirty="0" smtClean="0"/>
            <a:t>.</a:t>
          </a:r>
          <a:endParaRPr lang="en-US" dirty="0"/>
        </a:p>
      </dgm:t>
    </dgm:pt>
    <dgm:pt modelId="{44E19463-BF69-4366-ABC4-18D3BAFEF0F2}" type="parTrans" cxnId="{B6344A18-077A-4825-9F78-42B730D12006}">
      <dgm:prSet/>
      <dgm:spPr/>
      <dgm:t>
        <a:bodyPr/>
        <a:lstStyle/>
        <a:p>
          <a:endParaRPr lang="en-US"/>
        </a:p>
      </dgm:t>
    </dgm:pt>
    <dgm:pt modelId="{7C1BFFC6-9687-4C85-8520-2D294716B3E6}" type="sibTrans" cxnId="{B6344A18-077A-4825-9F78-42B730D12006}">
      <dgm:prSet/>
      <dgm:spPr/>
      <dgm:t>
        <a:bodyPr/>
        <a:lstStyle/>
        <a:p>
          <a:endParaRPr lang="en-US"/>
        </a:p>
      </dgm:t>
    </dgm:pt>
    <dgm:pt modelId="{06800B4E-28BB-41C5-8341-9AC9C4E0762C}">
      <dgm:prSet phldrT="[Text]"/>
      <dgm:spPr/>
      <dgm:t>
        <a:bodyPr/>
        <a:lstStyle/>
        <a:p>
          <a:r>
            <a:rPr lang="en-US" dirty="0" smtClean="0"/>
            <a:t>Thin layer of OS between VM and hardware</a:t>
          </a:r>
          <a:endParaRPr lang="en-US" dirty="0"/>
        </a:p>
      </dgm:t>
    </dgm:pt>
    <dgm:pt modelId="{8CC71D4F-9177-43A6-83E6-B1F21B513968}" type="parTrans" cxnId="{0784418F-AE34-4D94-AE26-84897C058A8D}">
      <dgm:prSet/>
      <dgm:spPr/>
      <dgm:t>
        <a:bodyPr/>
        <a:lstStyle/>
        <a:p>
          <a:endParaRPr lang="en-US"/>
        </a:p>
      </dgm:t>
    </dgm:pt>
    <dgm:pt modelId="{B5C5AD13-9C94-472B-A708-04A62CD5B03C}" type="sibTrans" cxnId="{0784418F-AE34-4D94-AE26-84897C058A8D}">
      <dgm:prSet/>
      <dgm:spPr/>
      <dgm:t>
        <a:bodyPr/>
        <a:lstStyle/>
        <a:p>
          <a:endParaRPr lang="en-US"/>
        </a:p>
      </dgm:t>
    </dgm:pt>
    <dgm:pt modelId="{DABF42E0-E8E0-433B-B911-8CA6B14AB3DC}">
      <dgm:prSet phldrT="[Text]"/>
      <dgm:spPr/>
      <dgm:t>
        <a:bodyPr/>
        <a:lstStyle/>
        <a:p>
          <a:r>
            <a:rPr lang="en-US" dirty="0" smtClean="0"/>
            <a:t>Offers recovery, check-pointing, live-migration</a:t>
          </a:r>
          <a:endParaRPr lang="en-US" dirty="0"/>
        </a:p>
      </dgm:t>
    </dgm:pt>
    <dgm:pt modelId="{73E8ADCE-C61E-4327-B1F0-831E2223FCE3}" type="parTrans" cxnId="{D5E85219-9FD0-4976-AC2F-99646FD529A1}">
      <dgm:prSet/>
      <dgm:spPr/>
      <dgm:t>
        <a:bodyPr/>
        <a:lstStyle/>
        <a:p>
          <a:endParaRPr lang="en-US"/>
        </a:p>
      </dgm:t>
    </dgm:pt>
    <dgm:pt modelId="{FA690DE5-60C0-4D77-A7E8-E0868C361700}" type="sibTrans" cxnId="{D5E85219-9FD0-4976-AC2F-99646FD529A1}">
      <dgm:prSet/>
      <dgm:spPr/>
      <dgm:t>
        <a:bodyPr/>
        <a:lstStyle/>
        <a:p>
          <a:endParaRPr lang="en-US"/>
        </a:p>
      </dgm:t>
    </dgm:pt>
    <dgm:pt modelId="{B8FB9260-848E-4EFE-AF70-A11C46FBEFB4}">
      <dgm:prSet phldrT="[Text]"/>
      <dgm:spPr/>
      <dgm:t>
        <a:bodyPr/>
        <a:lstStyle/>
        <a:p>
          <a:r>
            <a:rPr lang="en-US" dirty="0" smtClean="0"/>
            <a:t>SW that simulates a machine environment and hosts an OS</a:t>
          </a:r>
          <a:endParaRPr lang="en-US" dirty="0"/>
        </a:p>
      </dgm:t>
    </dgm:pt>
    <dgm:pt modelId="{D6DA2BEB-7B6A-401E-93DC-34B36341D825}" type="parTrans" cxnId="{22C58066-A78D-4D98-AF09-96C4950C2B50}">
      <dgm:prSet/>
      <dgm:spPr/>
      <dgm:t>
        <a:bodyPr/>
        <a:lstStyle/>
        <a:p>
          <a:endParaRPr lang="en-US"/>
        </a:p>
      </dgm:t>
    </dgm:pt>
    <dgm:pt modelId="{A8D8540E-7B61-445B-AF86-0EF00151532A}" type="sibTrans" cxnId="{22C58066-A78D-4D98-AF09-96C4950C2B50}">
      <dgm:prSet/>
      <dgm:spPr/>
      <dgm:t>
        <a:bodyPr/>
        <a:lstStyle/>
        <a:p>
          <a:endParaRPr lang="en-US"/>
        </a:p>
      </dgm:t>
    </dgm:pt>
    <dgm:pt modelId="{2F7E95C3-6183-4053-98BE-E54AE2440B33}">
      <dgm:prSet phldrT="[Text]"/>
      <dgm:spPr/>
      <dgm:t>
        <a:bodyPr/>
        <a:lstStyle/>
        <a:p>
          <a:r>
            <a:rPr lang="en-US" dirty="0" smtClean="0"/>
            <a:t>Para-virtualization: OS must be modified for virtualized layer</a:t>
          </a:r>
          <a:endParaRPr lang="en-US" dirty="0"/>
        </a:p>
      </dgm:t>
    </dgm:pt>
    <dgm:pt modelId="{146D55CB-36FC-48D8-AE5C-A5129015B7AB}" type="parTrans" cxnId="{ED17A115-AA4F-4C4E-AD52-77DD4013E832}">
      <dgm:prSet/>
      <dgm:spPr/>
      <dgm:t>
        <a:bodyPr/>
        <a:lstStyle/>
        <a:p>
          <a:endParaRPr lang="en-US"/>
        </a:p>
      </dgm:t>
    </dgm:pt>
    <dgm:pt modelId="{DB0FDFAD-F4A4-476C-B5BF-0279C1245877}" type="sibTrans" cxnId="{ED17A115-AA4F-4C4E-AD52-77DD4013E832}">
      <dgm:prSet/>
      <dgm:spPr/>
      <dgm:t>
        <a:bodyPr/>
        <a:lstStyle/>
        <a:p>
          <a:endParaRPr lang="en-US"/>
        </a:p>
      </dgm:t>
    </dgm:pt>
    <dgm:pt modelId="{86F3CE15-1F9E-48CF-8DA3-46F6F351FD3E}">
      <dgm:prSet phldrT="[Text]"/>
      <dgm:spPr/>
      <dgm:t>
        <a:bodyPr/>
        <a:lstStyle/>
        <a:p>
          <a:endParaRPr lang="en-US" dirty="0"/>
        </a:p>
      </dgm:t>
    </dgm:pt>
    <dgm:pt modelId="{5FF31E34-9EA2-44F2-A45E-98F1BC7C092B}" type="parTrans" cxnId="{C775AD78-4109-46B2-85B0-F531C8669323}">
      <dgm:prSet/>
      <dgm:spPr/>
      <dgm:t>
        <a:bodyPr/>
        <a:lstStyle/>
        <a:p>
          <a:endParaRPr lang="en-US"/>
        </a:p>
      </dgm:t>
    </dgm:pt>
    <dgm:pt modelId="{0FCA7DE0-34D6-4BDE-AFE1-04C1940B63B5}" type="sibTrans" cxnId="{C775AD78-4109-46B2-85B0-F531C8669323}">
      <dgm:prSet/>
      <dgm:spPr/>
      <dgm:t>
        <a:bodyPr/>
        <a:lstStyle/>
        <a:p>
          <a:endParaRPr lang="en-US"/>
        </a:p>
      </dgm:t>
    </dgm:pt>
    <dgm:pt modelId="{4A968CAC-5F60-49F3-87C1-E39B874FBD61}">
      <dgm:prSet phldrT="[Text]"/>
      <dgm:spPr/>
      <dgm:t>
        <a:bodyPr/>
        <a:lstStyle/>
        <a:p>
          <a:r>
            <a:rPr lang="en-US" dirty="0" smtClean="0"/>
            <a:t>Full-virtualization: OS is not aware of virtualization layer</a:t>
          </a:r>
          <a:endParaRPr lang="en-US" dirty="0"/>
        </a:p>
      </dgm:t>
    </dgm:pt>
    <dgm:pt modelId="{618A4EC1-3730-4863-9C60-6AAD61EAA0E3}" type="parTrans" cxnId="{563E6357-A11E-4EFD-9E13-6E70545DFECD}">
      <dgm:prSet/>
      <dgm:spPr/>
      <dgm:t>
        <a:bodyPr/>
        <a:lstStyle/>
        <a:p>
          <a:endParaRPr lang="en-US"/>
        </a:p>
      </dgm:t>
    </dgm:pt>
    <dgm:pt modelId="{78AC02F8-4F78-4E77-99C2-577EF7686696}" type="sibTrans" cxnId="{563E6357-A11E-4EFD-9E13-6E70545DFECD}">
      <dgm:prSet/>
      <dgm:spPr/>
      <dgm:t>
        <a:bodyPr/>
        <a:lstStyle/>
        <a:p>
          <a:endParaRPr lang="en-US"/>
        </a:p>
      </dgm:t>
    </dgm:pt>
    <dgm:pt modelId="{80489C17-0EAD-4B73-85C2-82893494ADA7}">
      <dgm:prSet/>
      <dgm:spPr/>
      <dgm:t>
        <a:bodyPr/>
        <a:lstStyle/>
        <a:p>
          <a:r>
            <a:rPr lang="en-US" dirty="0" smtClean="0"/>
            <a:t>VM page table maps target address to an address within VM.</a:t>
          </a:r>
          <a:endParaRPr lang="en-US" dirty="0" smtClean="0"/>
        </a:p>
      </dgm:t>
    </dgm:pt>
    <dgm:pt modelId="{94B56CA6-A45B-492A-B7A2-7B7B425EE7E6}" type="parTrans" cxnId="{F97D7A32-6CC3-403B-ACE0-E8A64873233D}">
      <dgm:prSet/>
      <dgm:spPr/>
      <dgm:t>
        <a:bodyPr/>
        <a:lstStyle/>
        <a:p>
          <a:endParaRPr lang="en-US"/>
        </a:p>
      </dgm:t>
    </dgm:pt>
    <dgm:pt modelId="{7EA1A1B7-88DF-416D-BB4E-109C1E076323}" type="sibTrans" cxnId="{F97D7A32-6CC3-403B-ACE0-E8A64873233D}">
      <dgm:prSet/>
      <dgm:spPr/>
      <dgm:t>
        <a:bodyPr/>
        <a:lstStyle/>
        <a:p>
          <a:endParaRPr lang="en-US"/>
        </a:p>
      </dgm:t>
    </dgm:pt>
    <dgm:pt modelId="{43B3AF0B-4A98-4E30-9BB0-B09938F7EA9B}">
      <dgm:prSet/>
      <dgm:spPr/>
      <dgm:t>
        <a:bodyPr/>
        <a:lstStyle/>
        <a:p>
          <a:r>
            <a:rPr lang="en-US" dirty="0" smtClean="0"/>
            <a:t>This is converted to physical address by Hypervisor page table</a:t>
          </a:r>
          <a:endParaRPr lang="en-US" dirty="0" smtClean="0"/>
        </a:p>
      </dgm:t>
    </dgm:pt>
    <dgm:pt modelId="{CFC0ED63-C9F9-4189-9A35-E44C4381CEFB}" type="parTrans" cxnId="{47D53CED-5A5A-476B-A267-7C9661D78D03}">
      <dgm:prSet/>
      <dgm:spPr/>
      <dgm:t>
        <a:bodyPr/>
        <a:lstStyle/>
        <a:p>
          <a:endParaRPr lang="en-US"/>
        </a:p>
      </dgm:t>
    </dgm:pt>
    <dgm:pt modelId="{ADFF32E8-E542-44F0-A54C-0F7AD440CA0C}" type="sibTrans" cxnId="{47D53CED-5A5A-476B-A267-7C9661D78D03}">
      <dgm:prSet/>
      <dgm:spPr/>
      <dgm:t>
        <a:bodyPr/>
        <a:lstStyle/>
        <a:p>
          <a:endParaRPr lang="en-US"/>
        </a:p>
      </dgm:t>
    </dgm:pt>
    <dgm:pt modelId="{19D1EB45-45B6-4BAF-99B1-4F3DD461ACEB}">
      <dgm:prSet/>
      <dgm:spPr/>
      <dgm:t>
        <a:bodyPr/>
        <a:lstStyle/>
        <a:p>
          <a:r>
            <a:rPr lang="en-US" dirty="0" smtClean="0"/>
            <a:t>Traditionally- Page table maps consumer application address to machine address or disk location</a:t>
          </a:r>
          <a:endParaRPr lang="en-US" dirty="0" smtClean="0"/>
        </a:p>
      </dgm:t>
    </dgm:pt>
    <dgm:pt modelId="{490B0A31-1A14-453A-A883-B719F285D30E}" type="parTrans" cxnId="{D4AD20B0-8AE1-4A5B-A6D5-5080C3422123}">
      <dgm:prSet/>
      <dgm:spPr/>
      <dgm:t>
        <a:bodyPr/>
        <a:lstStyle/>
        <a:p>
          <a:endParaRPr lang="en-US"/>
        </a:p>
      </dgm:t>
    </dgm:pt>
    <dgm:pt modelId="{638F1BB0-284E-470B-BF0C-6B2649B030CF}" type="sibTrans" cxnId="{D4AD20B0-8AE1-4A5B-A6D5-5080C3422123}">
      <dgm:prSet/>
      <dgm:spPr/>
      <dgm:t>
        <a:bodyPr/>
        <a:lstStyle/>
        <a:p>
          <a:endParaRPr lang="en-US"/>
        </a:p>
      </dgm:t>
    </dgm:pt>
    <dgm:pt modelId="{08AF08D3-C098-4CF0-A8C0-43C48EDAFFAA}" type="pres">
      <dgm:prSet presAssocID="{801F6E7B-4867-409C-A82A-B16EC77003A8}" presName="diagram" presStyleCnt="0">
        <dgm:presLayoutVars>
          <dgm:dir/>
          <dgm:resizeHandles val="exact"/>
        </dgm:presLayoutVars>
      </dgm:prSet>
      <dgm:spPr/>
    </dgm:pt>
    <dgm:pt modelId="{4AFF3060-B7EC-4121-8073-9DEF5D2B9B40}" type="pres">
      <dgm:prSet presAssocID="{903E6388-9F99-4F93-94CC-4F49121B323D}" presName="node" presStyleLbl="node1" presStyleIdx="0" presStyleCnt="3">
        <dgm:presLayoutVars>
          <dgm:bulletEnabled val="1"/>
        </dgm:presLayoutVars>
      </dgm:prSet>
      <dgm:spPr/>
      <dgm:t>
        <a:bodyPr/>
        <a:lstStyle/>
        <a:p>
          <a:endParaRPr lang="en-US"/>
        </a:p>
      </dgm:t>
    </dgm:pt>
    <dgm:pt modelId="{DCEC0AEE-8B78-4EC1-9003-7B745003E3E5}" type="pres">
      <dgm:prSet presAssocID="{F3DF2BD0-4A73-4794-B57D-D337DC723086}" presName="sibTrans" presStyleCnt="0"/>
      <dgm:spPr/>
    </dgm:pt>
    <dgm:pt modelId="{5E2597E2-C45A-498B-8086-F01D075B5255}" type="pres">
      <dgm:prSet presAssocID="{8D422673-57F9-4476-9210-150ACD91D43F}" presName="node" presStyleLbl="node1" presStyleIdx="1" presStyleCnt="3">
        <dgm:presLayoutVars>
          <dgm:bulletEnabled val="1"/>
        </dgm:presLayoutVars>
      </dgm:prSet>
      <dgm:spPr/>
      <dgm:t>
        <a:bodyPr/>
        <a:lstStyle/>
        <a:p>
          <a:endParaRPr lang="en-US"/>
        </a:p>
      </dgm:t>
    </dgm:pt>
    <dgm:pt modelId="{4ADD9063-83F1-4F92-B323-267A90FCA89D}" type="pres">
      <dgm:prSet presAssocID="{BB24FC94-4AD8-4BEE-81A7-1D5993C41AB8}" presName="sibTrans" presStyleCnt="0"/>
      <dgm:spPr/>
    </dgm:pt>
    <dgm:pt modelId="{34C71625-F657-42C9-811C-E3E652D9C7C5}" type="pres">
      <dgm:prSet presAssocID="{ACDFDF2F-8ED3-452C-A959-0968511BCEBE}" presName="node" presStyleLbl="node1" presStyleIdx="2" presStyleCnt="3">
        <dgm:presLayoutVars>
          <dgm:bulletEnabled val="1"/>
        </dgm:presLayoutVars>
      </dgm:prSet>
      <dgm:spPr/>
      <dgm:t>
        <a:bodyPr/>
        <a:lstStyle/>
        <a:p>
          <a:endParaRPr lang="en-US"/>
        </a:p>
      </dgm:t>
    </dgm:pt>
  </dgm:ptLst>
  <dgm:cxnLst>
    <dgm:cxn modelId="{44945C5E-F0A0-4A75-A3A0-999A3027F0D1}" type="presOf" srcId="{ACDFDF2F-8ED3-452C-A959-0968511BCEBE}" destId="{34C71625-F657-42C9-811C-E3E652D9C7C5}" srcOrd="0" destOrd="0" presId="urn:microsoft.com/office/officeart/2005/8/layout/default"/>
    <dgm:cxn modelId="{ED17A115-AA4F-4C4E-AD52-77DD4013E832}" srcId="{8D422673-57F9-4476-9210-150ACD91D43F}" destId="{2F7E95C3-6183-4053-98BE-E54AE2440B33}" srcOrd="1" destOrd="0" parTransId="{146D55CB-36FC-48D8-AE5C-A5129015B7AB}" sibTransId="{DB0FDFAD-F4A4-476C-B5BF-0279C1245877}"/>
    <dgm:cxn modelId="{89B84012-C917-4FA1-840D-D68B622F9E41}" type="presOf" srcId="{903E6388-9F99-4F93-94CC-4F49121B323D}" destId="{4AFF3060-B7EC-4121-8073-9DEF5D2B9B40}" srcOrd="0" destOrd="0" presId="urn:microsoft.com/office/officeart/2005/8/layout/default"/>
    <dgm:cxn modelId="{525439B4-050F-4B5F-B4DD-8A90FE1BBECB}" type="presOf" srcId="{8D422673-57F9-4476-9210-150ACD91D43F}" destId="{5E2597E2-C45A-498B-8086-F01D075B5255}" srcOrd="0" destOrd="0" presId="urn:microsoft.com/office/officeart/2005/8/layout/default"/>
    <dgm:cxn modelId="{B6344A18-077A-4825-9F78-42B730D12006}" srcId="{801F6E7B-4867-409C-A82A-B16EC77003A8}" destId="{ACDFDF2F-8ED3-452C-A959-0968511BCEBE}" srcOrd="2" destOrd="0" parTransId="{44E19463-BF69-4366-ABC4-18D3BAFEF0F2}" sibTransId="{7C1BFFC6-9687-4C85-8520-2D294716B3E6}"/>
    <dgm:cxn modelId="{C8112A20-D05F-43EF-813C-98C580CA9DC9}" type="presOf" srcId="{86F3CE15-1F9E-48CF-8DA3-46F6F351FD3E}" destId="{5E2597E2-C45A-498B-8086-F01D075B5255}" srcOrd="0" destOrd="4" presId="urn:microsoft.com/office/officeart/2005/8/layout/default"/>
    <dgm:cxn modelId="{563E6357-A11E-4EFD-9E13-6E70545DFECD}" srcId="{8D422673-57F9-4476-9210-150ACD91D43F}" destId="{4A968CAC-5F60-49F3-87C1-E39B874FBD61}" srcOrd="2" destOrd="0" parTransId="{618A4EC1-3730-4863-9C60-6AAD61EAA0E3}" sibTransId="{78AC02F8-4F78-4E77-99C2-577EF7686696}"/>
    <dgm:cxn modelId="{AAB60FF2-747F-45E7-B84A-A7FA4D6D48AC}" type="presOf" srcId="{DABF42E0-E8E0-433B-B911-8CA6B14AB3DC}" destId="{4AFF3060-B7EC-4121-8073-9DEF5D2B9B40}" srcOrd="0" destOrd="2" presId="urn:microsoft.com/office/officeart/2005/8/layout/default"/>
    <dgm:cxn modelId="{D4AD20B0-8AE1-4A5B-A6D5-5080C3422123}" srcId="{ACDFDF2F-8ED3-452C-A959-0968511BCEBE}" destId="{19D1EB45-45B6-4BAF-99B1-4F3DD461ACEB}" srcOrd="0" destOrd="0" parTransId="{490B0A31-1A14-453A-A883-B719F285D30E}" sibTransId="{638F1BB0-284E-470B-BF0C-6B2649B030CF}"/>
    <dgm:cxn modelId="{0784418F-AE34-4D94-AE26-84897C058A8D}" srcId="{903E6388-9F99-4F93-94CC-4F49121B323D}" destId="{06800B4E-28BB-41C5-8341-9AC9C4E0762C}" srcOrd="0" destOrd="0" parTransId="{8CC71D4F-9177-43A6-83E6-B1F21B513968}" sibTransId="{B5C5AD13-9C94-472B-A708-04A62CD5B03C}"/>
    <dgm:cxn modelId="{47D53CED-5A5A-476B-A267-7C9661D78D03}" srcId="{ACDFDF2F-8ED3-452C-A959-0968511BCEBE}" destId="{43B3AF0B-4A98-4E30-9BB0-B09938F7EA9B}" srcOrd="2" destOrd="0" parTransId="{CFC0ED63-C9F9-4189-9A35-E44C4381CEFB}" sibTransId="{ADFF32E8-E542-44F0-A54C-0F7AD440CA0C}"/>
    <dgm:cxn modelId="{B691620E-ED18-4C68-A7A0-D547DA3E2E69}" type="presOf" srcId="{2F7E95C3-6183-4053-98BE-E54AE2440B33}" destId="{5E2597E2-C45A-498B-8086-F01D075B5255}" srcOrd="0" destOrd="2" presId="urn:microsoft.com/office/officeart/2005/8/layout/default"/>
    <dgm:cxn modelId="{0F6806CE-7F18-46E3-99A0-F277BFC15303}" type="presOf" srcId="{80489C17-0EAD-4B73-85C2-82893494ADA7}" destId="{34C71625-F657-42C9-811C-E3E652D9C7C5}" srcOrd="0" destOrd="2" presId="urn:microsoft.com/office/officeart/2005/8/layout/default"/>
    <dgm:cxn modelId="{22C58066-A78D-4D98-AF09-96C4950C2B50}" srcId="{8D422673-57F9-4476-9210-150ACD91D43F}" destId="{B8FB9260-848E-4EFE-AF70-A11C46FBEFB4}" srcOrd="0" destOrd="0" parTransId="{D6DA2BEB-7B6A-401E-93DC-34B36341D825}" sibTransId="{A8D8540E-7B61-445B-AF86-0EF00151532A}"/>
    <dgm:cxn modelId="{8FC3FE1F-6B92-4F2A-8105-8D17A6E84D54}" srcId="{801F6E7B-4867-409C-A82A-B16EC77003A8}" destId="{903E6388-9F99-4F93-94CC-4F49121B323D}" srcOrd="0" destOrd="0" parTransId="{7ED62F1C-4C9B-4517-9CB6-44DA14A1C055}" sibTransId="{F3DF2BD0-4A73-4794-B57D-D337DC723086}"/>
    <dgm:cxn modelId="{979E7FA6-FAF2-426B-971A-E7DFFFF5D69C}" type="presOf" srcId="{B8FB9260-848E-4EFE-AF70-A11C46FBEFB4}" destId="{5E2597E2-C45A-498B-8086-F01D075B5255}" srcOrd="0" destOrd="1" presId="urn:microsoft.com/office/officeart/2005/8/layout/default"/>
    <dgm:cxn modelId="{C775AD78-4109-46B2-85B0-F531C8669323}" srcId="{8D422673-57F9-4476-9210-150ACD91D43F}" destId="{86F3CE15-1F9E-48CF-8DA3-46F6F351FD3E}" srcOrd="3" destOrd="0" parTransId="{5FF31E34-9EA2-44F2-A45E-98F1BC7C092B}" sibTransId="{0FCA7DE0-34D6-4BDE-AFE1-04C1940B63B5}"/>
    <dgm:cxn modelId="{AF7BD448-4201-4ED8-99A4-819FED9FAC0E}" type="presOf" srcId="{801F6E7B-4867-409C-A82A-B16EC77003A8}" destId="{08AF08D3-C098-4CF0-A8C0-43C48EDAFFAA}" srcOrd="0" destOrd="0" presId="urn:microsoft.com/office/officeart/2005/8/layout/default"/>
    <dgm:cxn modelId="{B0261D0B-3037-496F-8FC3-0651E8F0AC16}" type="presOf" srcId="{43B3AF0B-4A98-4E30-9BB0-B09938F7EA9B}" destId="{34C71625-F657-42C9-811C-E3E652D9C7C5}" srcOrd="0" destOrd="3" presId="urn:microsoft.com/office/officeart/2005/8/layout/default"/>
    <dgm:cxn modelId="{D5E85219-9FD0-4976-AC2F-99646FD529A1}" srcId="{903E6388-9F99-4F93-94CC-4F49121B323D}" destId="{DABF42E0-E8E0-433B-B911-8CA6B14AB3DC}" srcOrd="1" destOrd="0" parTransId="{73E8ADCE-C61E-4327-B1F0-831E2223FCE3}" sibTransId="{FA690DE5-60C0-4D77-A7E8-E0868C361700}"/>
    <dgm:cxn modelId="{F97D7A32-6CC3-403B-ACE0-E8A64873233D}" srcId="{ACDFDF2F-8ED3-452C-A959-0968511BCEBE}" destId="{80489C17-0EAD-4B73-85C2-82893494ADA7}" srcOrd="1" destOrd="0" parTransId="{94B56CA6-A45B-492A-B7A2-7B7B425EE7E6}" sibTransId="{7EA1A1B7-88DF-416D-BB4E-109C1E076323}"/>
    <dgm:cxn modelId="{C84533AF-C5AC-41E1-846C-92DB00948FD9}" srcId="{801F6E7B-4867-409C-A82A-B16EC77003A8}" destId="{8D422673-57F9-4476-9210-150ACD91D43F}" srcOrd="1" destOrd="0" parTransId="{74C487E0-7555-4F59-AA7E-2BF917B31BE5}" sibTransId="{BB24FC94-4AD8-4BEE-81A7-1D5993C41AB8}"/>
    <dgm:cxn modelId="{E317C507-7695-4717-9A63-FA9A1A609E3F}" type="presOf" srcId="{19D1EB45-45B6-4BAF-99B1-4F3DD461ACEB}" destId="{34C71625-F657-42C9-811C-E3E652D9C7C5}" srcOrd="0" destOrd="1" presId="urn:microsoft.com/office/officeart/2005/8/layout/default"/>
    <dgm:cxn modelId="{B24DD1F1-792D-4C18-A37E-AC813DC35BA6}" type="presOf" srcId="{4A968CAC-5F60-49F3-87C1-E39B874FBD61}" destId="{5E2597E2-C45A-498B-8086-F01D075B5255}" srcOrd="0" destOrd="3" presId="urn:microsoft.com/office/officeart/2005/8/layout/default"/>
    <dgm:cxn modelId="{45EB9275-59C5-42A3-B893-3238AE86623D}" type="presOf" srcId="{06800B4E-28BB-41C5-8341-9AC9C4E0762C}" destId="{4AFF3060-B7EC-4121-8073-9DEF5D2B9B40}" srcOrd="0" destOrd="1" presId="urn:microsoft.com/office/officeart/2005/8/layout/default"/>
    <dgm:cxn modelId="{42D0B89A-AB08-49F1-8D4F-E1A917E0F26D}" type="presParOf" srcId="{08AF08D3-C098-4CF0-A8C0-43C48EDAFFAA}" destId="{4AFF3060-B7EC-4121-8073-9DEF5D2B9B40}" srcOrd="0" destOrd="0" presId="urn:microsoft.com/office/officeart/2005/8/layout/default"/>
    <dgm:cxn modelId="{60D11CAF-8B56-44FC-93FE-3EC2A00038C8}" type="presParOf" srcId="{08AF08D3-C098-4CF0-A8C0-43C48EDAFFAA}" destId="{DCEC0AEE-8B78-4EC1-9003-7B745003E3E5}" srcOrd="1" destOrd="0" presId="urn:microsoft.com/office/officeart/2005/8/layout/default"/>
    <dgm:cxn modelId="{7C830CF3-1E61-4282-B6DB-8972B2FC0D2E}" type="presParOf" srcId="{08AF08D3-C098-4CF0-A8C0-43C48EDAFFAA}" destId="{5E2597E2-C45A-498B-8086-F01D075B5255}" srcOrd="2" destOrd="0" presId="urn:microsoft.com/office/officeart/2005/8/layout/default"/>
    <dgm:cxn modelId="{239ED202-ABD1-4C28-8C85-BB824958A5D9}" type="presParOf" srcId="{08AF08D3-C098-4CF0-A8C0-43C48EDAFFAA}" destId="{4ADD9063-83F1-4F92-B323-267A90FCA89D}" srcOrd="3" destOrd="0" presId="urn:microsoft.com/office/officeart/2005/8/layout/default"/>
    <dgm:cxn modelId="{CB9FE76A-AA5E-4A56-A1E6-93B04D4A3898}" type="presParOf" srcId="{08AF08D3-C098-4CF0-A8C0-43C48EDAFFAA}" destId="{34C71625-F657-42C9-811C-E3E652D9C7C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A30535-293C-4DA9-A882-1F1D40BA0D8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9169459-C17F-4224-BF54-EB2026F5E35D}">
      <dgm:prSet phldrT="[Text]" custT="1"/>
      <dgm:spPr/>
      <dgm:t>
        <a:bodyPr/>
        <a:lstStyle/>
        <a:p>
          <a:r>
            <a:rPr lang="en-US" sz="2000" dirty="0" smtClean="0"/>
            <a:t>Availability</a:t>
          </a:r>
          <a:endParaRPr lang="en-US" sz="2000" dirty="0"/>
        </a:p>
      </dgm:t>
    </dgm:pt>
    <dgm:pt modelId="{050C76E4-B4B1-4EFE-8405-745EF3880EA8}" type="parTrans" cxnId="{99644F6B-8A3D-4AD4-842B-D8D95A99FF06}">
      <dgm:prSet/>
      <dgm:spPr/>
      <dgm:t>
        <a:bodyPr/>
        <a:lstStyle/>
        <a:p>
          <a:endParaRPr lang="en-US" sz="2400"/>
        </a:p>
      </dgm:t>
    </dgm:pt>
    <dgm:pt modelId="{08D3B15D-82C0-4B78-87E9-5C752DEA32B5}" type="sibTrans" cxnId="{99644F6B-8A3D-4AD4-842B-D8D95A99FF06}">
      <dgm:prSet/>
      <dgm:spPr/>
      <dgm:t>
        <a:bodyPr/>
        <a:lstStyle/>
        <a:p>
          <a:endParaRPr lang="en-US" sz="2400"/>
        </a:p>
      </dgm:t>
    </dgm:pt>
    <dgm:pt modelId="{E7201AC4-AFF7-4BC3-BFCB-7615BED04191}">
      <dgm:prSet phldrT="[Text]" custT="1"/>
      <dgm:spPr/>
      <dgm:t>
        <a:bodyPr/>
        <a:lstStyle/>
        <a:p>
          <a:r>
            <a:rPr lang="en-US" sz="2000" dirty="0" smtClean="0"/>
            <a:t>Performance</a:t>
          </a:r>
          <a:endParaRPr lang="en-US" sz="2000" dirty="0"/>
        </a:p>
      </dgm:t>
    </dgm:pt>
    <dgm:pt modelId="{E8F799EB-9969-404B-9063-8DA62B2C4866}" type="parTrans" cxnId="{DDAA2BF4-31AB-49D0-A58D-2EFDCB729251}">
      <dgm:prSet/>
      <dgm:spPr/>
      <dgm:t>
        <a:bodyPr/>
        <a:lstStyle/>
        <a:p>
          <a:endParaRPr lang="en-US" sz="2400"/>
        </a:p>
      </dgm:t>
    </dgm:pt>
    <dgm:pt modelId="{88C3FD25-6215-44A2-9CC1-166FB7F6E4B7}" type="sibTrans" cxnId="{DDAA2BF4-31AB-49D0-A58D-2EFDCB729251}">
      <dgm:prSet/>
      <dgm:spPr/>
      <dgm:t>
        <a:bodyPr/>
        <a:lstStyle/>
        <a:p>
          <a:endParaRPr lang="en-US" sz="2400"/>
        </a:p>
      </dgm:t>
    </dgm:pt>
    <dgm:pt modelId="{8765773B-9027-4137-8DC0-A217ADB30399}">
      <dgm:prSet phldrT="[Text]" custT="1"/>
      <dgm:spPr/>
      <dgm:t>
        <a:bodyPr/>
        <a:lstStyle/>
        <a:p>
          <a:r>
            <a:rPr lang="en-US" sz="2000" dirty="0" smtClean="0"/>
            <a:t>Security</a:t>
          </a:r>
          <a:endParaRPr lang="en-US" sz="2000" dirty="0"/>
        </a:p>
      </dgm:t>
    </dgm:pt>
    <dgm:pt modelId="{B3EE62A4-BD5F-47F1-8C5B-2C2D6895359E}" type="parTrans" cxnId="{D8D27571-2926-411D-BC99-31B64C9614A5}">
      <dgm:prSet/>
      <dgm:spPr/>
      <dgm:t>
        <a:bodyPr/>
        <a:lstStyle/>
        <a:p>
          <a:endParaRPr lang="en-US" sz="2400"/>
        </a:p>
      </dgm:t>
    </dgm:pt>
    <dgm:pt modelId="{B783E6C9-7668-4E03-B1A0-DE1860AFB4EB}" type="sibTrans" cxnId="{D8D27571-2926-411D-BC99-31B64C9614A5}">
      <dgm:prSet/>
      <dgm:spPr/>
      <dgm:t>
        <a:bodyPr/>
        <a:lstStyle/>
        <a:p>
          <a:endParaRPr lang="en-US" sz="2400"/>
        </a:p>
      </dgm:t>
    </dgm:pt>
    <mc:AlternateContent xmlns:mc="http://schemas.openxmlformats.org/markup-compatibility/2006">
      <mc:Choice xmlns:a14="http://schemas.microsoft.com/office/drawing/2010/main" Requires="a14">
        <dgm:pt modelId="{62CAA3F9-A07A-4B0F-8E7B-F15CBAD847C7}">
          <dgm:prSet phldrT="[Text]" custT="1"/>
          <dgm:spPr/>
          <dgm:t>
            <a:bodyPr/>
            <a:lstStyle/>
            <a:p>
              <a:r>
                <a:rPr lang="en-US" sz="1600" dirty="0" smtClean="0"/>
                <a:t>All components should be available: </a:t>
              </a:r>
              <a14:m>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a:rPr>
                        <m:t>𝑖</m:t>
                      </m:r>
                      <m:r>
                        <a:rPr lang="en-US" sz="1600" b="0" i="1" smtClean="0">
                          <a:latin typeface="Cambria Math"/>
                        </a:rPr>
                        <m:t>=1</m:t>
                      </m:r>
                    </m:sub>
                    <m:sup>
                      <m:r>
                        <a:rPr lang="en-US" sz="1600" b="0" i="1" smtClean="0">
                          <a:latin typeface="Cambria Math"/>
                        </a:rPr>
                        <m:t>𝑛</m:t>
                      </m:r>
                    </m:sup>
                    <m:e>
                      <m:r>
                        <a:rPr lang="en-US" sz="1600" b="0" i="1" smtClean="0">
                          <a:latin typeface="Cambria Math"/>
                        </a:rPr>
                        <m:t>𝑝</m:t>
                      </m:r>
                      <m:r>
                        <a:rPr lang="en-US" sz="1600" b="0" i="1" smtClean="0">
                          <a:latin typeface="Cambria Math"/>
                        </a:rPr>
                        <m:t>(</m:t>
                      </m:r>
                      <m:r>
                        <a:rPr lang="en-US" sz="1600" b="0" i="1" smtClean="0">
                          <a:latin typeface="Cambria Math"/>
                        </a:rPr>
                        <m:t>𝑖</m:t>
                      </m:r>
                      <m:r>
                        <a:rPr lang="en-US" sz="1600" b="0" i="1" smtClean="0">
                          <a:latin typeface="Cambria Math"/>
                        </a:rPr>
                        <m:t>)</m:t>
                      </m:r>
                    </m:e>
                  </m:nary>
                </m:oMath>
              </a14:m>
              <a:endParaRPr lang="en-US" sz="1600" dirty="0"/>
            </a:p>
          </dgm:t>
        </dgm:pt>
      </mc:Choice>
      <mc:Fallback>
        <dgm:pt modelId="{62CAA3F9-A07A-4B0F-8E7B-F15CBAD847C7}">
          <dgm:prSet phldrT="[Text]" custT="1"/>
          <dgm:spPr/>
          <dgm:t>
            <a:bodyPr/>
            <a:lstStyle/>
            <a:p>
              <a:r>
                <a:rPr lang="en-US" sz="1600" dirty="0" smtClean="0"/>
                <a:t>All components should be available: </a:t>
              </a:r>
              <a:r>
                <a:rPr lang="en-US" sz="1600" i="0" smtClean="0">
                  <a:latin typeface="Cambria Math" panose="02040503050406030204" pitchFamily="18" charset="0"/>
                </a:rPr>
                <a:t>∏</a:t>
              </a:r>
              <a:r>
                <a:rPr lang="en-US" sz="1600" b="0" i="0" smtClean="0">
                  <a:latin typeface="Cambria Math" panose="02040503050406030204" pitchFamily="18" charset="0"/>
                </a:rPr>
                <a:t>_(</a:t>
              </a:r>
              <a:r>
                <a:rPr lang="en-US" sz="1600" b="0" i="0" smtClean="0">
                  <a:latin typeface="Cambria Math"/>
                </a:rPr>
                <a:t>𝑖=1</a:t>
              </a:r>
              <a:r>
                <a:rPr lang="en-US" sz="1600" b="0" i="0" smtClean="0">
                  <a:latin typeface="Cambria Math" panose="02040503050406030204" pitchFamily="18" charset="0"/>
                </a:rPr>
                <a:t>)^</a:t>
              </a:r>
              <a:r>
                <a:rPr lang="en-US" sz="1600" b="0" i="0" smtClean="0">
                  <a:latin typeface="Cambria Math"/>
                </a:rPr>
                <a:t>𝑛</a:t>
              </a:r>
              <a:r>
                <a:rPr lang="en-US" sz="1600" b="0" i="0" smtClean="0">
                  <a:latin typeface="Cambria Math" panose="02040503050406030204" pitchFamily="18" charset="0"/>
                </a:rPr>
                <a:t>▒〖</a:t>
              </a:r>
              <a:r>
                <a:rPr lang="en-US" sz="1600" b="0" i="0" smtClean="0">
                  <a:latin typeface="Cambria Math"/>
                </a:rPr>
                <a:t>𝑝(𝑖)</a:t>
              </a:r>
              <a:r>
                <a:rPr lang="en-US" sz="1600" b="0" i="0" smtClean="0">
                  <a:latin typeface="Cambria Math" panose="02040503050406030204" pitchFamily="18" charset="0"/>
                </a:rPr>
                <a:t>〗</a:t>
              </a:r>
              <a:endParaRPr lang="en-US" sz="1600" dirty="0"/>
            </a:p>
          </dgm:t>
        </dgm:pt>
      </mc:Fallback>
    </mc:AlternateContent>
    <dgm:pt modelId="{70607A1B-C685-4029-9CD7-1C2F6216CAB4}" type="parTrans" cxnId="{32CA5A4A-F34D-45DF-9DEC-DE64F2ACC74A}">
      <dgm:prSet/>
      <dgm:spPr/>
      <dgm:t>
        <a:bodyPr/>
        <a:lstStyle/>
        <a:p>
          <a:endParaRPr lang="en-US" sz="2400"/>
        </a:p>
      </dgm:t>
    </dgm:pt>
    <dgm:pt modelId="{24E81295-CF3A-416D-A01A-CC992B32DE95}" type="sibTrans" cxnId="{32CA5A4A-F34D-45DF-9DEC-DE64F2ACC74A}">
      <dgm:prSet/>
      <dgm:spPr/>
      <dgm:t>
        <a:bodyPr/>
        <a:lstStyle/>
        <a:p>
          <a:endParaRPr lang="en-US" sz="2400"/>
        </a:p>
      </dgm:t>
    </dgm:pt>
    <mc:AlternateContent xmlns:mc="http://schemas.openxmlformats.org/markup-compatibility/2006">
      <mc:Choice xmlns:a14="http://schemas.microsoft.com/office/drawing/2010/main" Requires="a14">
        <dgm:pt modelId="{21C7687A-F656-4D20-955B-E2550B1BBE88}">
          <dgm:prSet phldrT="[Text]" custT="1"/>
          <dgm:spPr/>
          <dgm:t>
            <a:bodyPr/>
            <a:lstStyle/>
            <a:p>
              <a:r>
                <a:rPr lang="en-US" sz="1600" dirty="0" smtClean="0"/>
                <a:t>At least one should be available: </a:t>
              </a:r>
              <a14:m>
                <m:oMath xmlns:m="http://schemas.openxmlformats.org/officeDocument/2006/math">
                  <m:r>
                    <a:rPr lang="en-US" sz="1600" b="0" i="0" smtClean="0">
                      <a:latin typeface="Cambria Math"/>
                    </a:rPr>
                    <m:t>1−</m:t>
                  </m:r>
                  <m:nary>
                    <m:naryPr>
                      <m:chr m:val="∏"/>
                      <m:ctrlPr>
                        <a:rPr lang="en-US" sz="1600" i="1">
                          <a:latin typeface="Cambria Math" panose="02040503050406030204" pitchFamily="18" charset="0"/>
                        </a:rPr>
                      </m:ctrlPr>
                    </m:naryPr>
                    <m:sub>
                      <m:r>
                        <m:rPr>
                          <m:brk m:alnAt="23"/>
                        </m:rPr>
                        <a:rPr lang="en-US" sz="1600" i="1">
                          <a:latin typeface="Cambria Math"/>
                        </a:rPr>
                        <m:t>𝑖</m:t>
                      </m:r>
                      <m:r>
                        <a:rPr lang="en-US" sz="1600" i="1">
                          <a:latin typeface="Cambria Math"/>
                        </a:rPr>
                        <m:t>=1</m:t>
                      </m:r>
                    </m:sub>
                    <m:sup>
                      <m:r>
                        <a:rPr lang="en-US" sz="1600" i="1">
                          <a:latin typeface="Cambria Math"/>
                        </a:rPr>
                        <m:t>𝑛</m:t>
                      </m:r>
                    </m:sup>
                    <m:e>
                      <m:r>
                        <a:rPr lang="en-US" sz="1600" b="0" i="1" smtClean="0">
                          <a:latin typeface="Cambria Math"/>
                        </a:rPr>
                        <m:t>(1−</m:t>
                      </m:r>
                      <m:r>
                        <a:rPr lang="en-US" sz="1600" i="1">
                          <a:latin typeface="Cambria Math"/>
                        </a:rPr>
                        <m:t>𝑝</m:t>
                      </m:r>
                      <m:d>
                        <m:dPr>
                          <m:ctrlPr>
                            <a:rPr lang="en-US" sz="1600" i="1">
                              <a:latin typeface="Cambria Math" panose="02040503050406030204" pitchFamily="18" charset="0"/>
                            </a:rPr>
                          </m:ctrlPr>
                        </m:dPr>
                        <m:e>
                          <m:r>
                            <a:rPr lang="en-US" sz="1600" i="1">
                              <a:latin typeface="Cambria Math"/>
                            </a:rPr>
                            <m:t>𝑖</m:t>
                          </m:r>
                        </m:e>
                      </m:d>
                      <m:r>
                        <a:rPr lang="en-US" sz="1600" b="0" i="1" smtClean="0">
                          <a:latin typeface="Cambria Math"/>
                        </a:rPr>
                        <m:t>)</m:t>
                      </m:r>
                    </m:e>
                  </m:nary>
                </m:oMath>
              </a14:m>
              <a:endParaRPr lang="en-US" sz="1600" dirty="0"/>
            </a:p>
          </dgm:t>
        </dgm:pt>
      </mc:Choice>
      <mc:Fallback>
        <dgm:pt modelId="{21C7687A-F656-4D20-955B-E2550B1BBE88}">
          <dgm:prSet phldrT="[Text]" custT="1"/>
          <dgm:spPr/>
          <dgm:t>
            <a:bodyPr/>
            <a:lstStyle/>
            <a:p>
              <a:r>
                <a:rPr lang="en-US" sz="1600" dirty="0" smtClean="0"/>
                <a:t>At least one should be available: </a:t>
              </a:r>
              <a:r>
                <a:rPr lang="en-US" sz="1600" b="0" i="0" smtClean="0">
                  <a:latin typeface="Cambria Math"/>
                </a:rPr>
                <a:t>1−</a:t>
              </a:r>
              <a:r>
                <a:rPr lang="en-US" sz="1600" i="0">
                  <a:latin typeface="Cambria Math" panose="02040503050406030204" pitchFamily="18" charset="0"/>
                </a:rPr>
                <a:t>∏_(</a:t>
              </a:r>
              <a:r>
                <a:rPr lang="en-US" sz="1600" i="0">
                  <a:latin typeface="Cambria Math"/>
                </a:rPr>
                <a:t>𝑖=1</a:t>
              </a:r>
              <a:r>
                <a:rPr lang="en-US" sz="1600" i="0">
                  <a:latin typeface="Cambria Math" panose="02040503050406030204" pitchFamily="18" charset="0"/>
                </a:rPr>
                <a:t>)^</a:t>
              </a:r>
              <a:r>
                <a:rPr lang="en-US" sz="1600" i="0">
                  <a:latin typeface="Cambria Math"/>
                </a:rPr>
                <a:t>𝑛</a:t>
              </a:r>
              <a:r>
                <a:rPr lang="en-US" sz="1600" b="0" i="0" smtClean="0">
                  <a:latin typeface="Cambria Math" panose="02040503050406030204" pitchFamily="18" charset="0"/>
                </a:rPr>
                <a:t>▒</a:t>
              </a:r>
              <a:r>
                <a:rPr lang="en-US" sz="1600" b="0" i="0">
                  <a:latin typeface="Cambria Math" panose="02040503050406030204" pitchFamily="18" charset="0"/>
                </a:rPr>
                <a:t>〖</a:t>
              </a:r>
              <a:r>
                <a:rPr lang="en-US" sz="1600" b="0" i="0" smtClean="0">
                  <a:latin typeface="Cambria Math"/>
                </a:rPr>
                <a:t>(1−</a:t>
              </a:r>
              <a:r>
                <a:rPr lang="en-US" sz="1600" i="0">
                  <a:latin typeface="Cambria Math"/>
                </a:rPr>
                <a:t>𝑝</a:t>
              </a:r>
              <a:r>
                <a:rPr lang="en-US" sz="1600" i="0">
                  <a:latin typeface="Cambria Math" panose="02040503050406030204" pitchFamily="18" charset="0"/>
                </a:rPr>
                <a:t>(</a:t>
              </a:r>
              <a:r>
                <a:rPr lang="en-US" sz="1600" i="0">
                  <a:latin typeface="Cambria Math"/>
                </a:rPr>
                <a:t>𝑖</a:t>
              </a:r>
              <a:r>
                <a:rPr lang="en-US" sz="1600" i="0">
                  <a:latin typeface="Cambria Math" panose="02040503050406030204" pitchFamily="18" charset="0"/>
                </a:rPr>
                <a:t>)</a:t>
              </a:r>
              <a:r>
                <a:rPr lang="en-US" sz="1600" b="0" i="0" smtClean="0">
                  <a:latin typeface="Cambria Math"/>
                </a:rPr>
                <a:t>)</a:t>
              </a:r>
              <a:r>
                <a:rPr lang="en-US" sz="1600" b="0" i="0">
                  <a:latin typeface="Cambria Math" panose="02040503050406030204" pitchFamily="18" charset="0"/>
                </a:rPr>
                <a:t>〗</a:t>
              </a:r>
              <a:endParaRPr lang="en-US" sz="1600" dirty="0"/>
            </a:p>
          </dgm:t>
        </dgm:pt>
      </mc:Fallback>
    </mc:AlternateContent>
    <dgm:pt modelId="{2B5B8A32-0AED-4028-9E90-27F78774FABE}" type="parTrans" cxnId="{5BDFA615-95B1-4A2A-97FA-10EF5F599415}">
      <dgm:prSet/>
      <dgm:spPr/>
      <dgm:t>
        <a:bodyPr/>
        <a:lstStyle/>
        <a:p>
          <a:endParaRPr lang="en-US" sz="2400"/>
        </a:p>
      </dgm:t>
    </dgm:pt>
    <dgm:pt modelId="{E2110100-BC05-41FC-B241-24F22E65CB10}" type="sibTrans" cxnId="{5BDFA615-95B1-4A2A-97FA-10EF5F599415}">
      <dgm:prSet/>
      <dgm:spPr/>
      <dgm:t>
        <a:bodyPr/>
        <a:lstStyle/>
        <a:p>
          <a:endParaRPr lang="en-US" sz="2400"/>
        </a:p>
      </dgm:t>
    </dgm:pt>
    <dgm:pt modelId="{C2D332EB-4131-4440-B26A-C23D2B2A682B}">
      <dgm:prSet phldrT="[Text]" custT="1"/>
      <dgm:spPr/>
      <dgm:t>
        <a:bodyPr/>
        <a:lstStyle/>
        <a:p>
          <a:r>
            <a:rPr lang="en-US" sz="1600" dirty="0" smtClean="0"/>
            <a:t>Use spare-copy, graceful degradation and active-redundancy tactics</a:t>
          </a:r>
          <a:endParaRPr lang="en-US" sz="1600" dirty="0"/>
        </a:p>
      </dgm:t>
    </dgm:pt>
    <dgm:pt modelId="{D1C70B15-668D-4E10-B710-97B90C5A37C6}" type="parTrans" cxnId="{2A6EEDCC-E136-4D84-BD64-D7DE500764AA}">
      <dgm:prSet/>
      <dgm:spPr/>
      <dgm:t>
        <a:bodyPr/>
        <a:lstStyle/>
        <a:p>
          <a:endParaRPr lang="en-US" sz="2400"/>
        </a:p>
      </dgm:t>
    </dgm:pt>
    <dgm:pt modelId="{2AB552D1-9250-4788-B765-BACA68B153DC}" type="sibTrans" cxnId="{2A6EEDCC-E136-4D84-BD64-D7DE500764AA}">
      <dgm:prSet/>
      <dgm:spPr/>
      <dgm:t>
        <a:bodyPr/>
        <a:lstStyle/>
        <a:p>
          <a:endParaRPr lang="en-US" sz="2400"/>
        </a:p>
      </dgm:t>
    </dgm:pt>
    <dgm:pt modelId="{FDECA467-FB65-4318-B561-EC80EB4C8D90}">
      <dgm:prSet phldrT="[Text]" custT="1"/>
      <dgm:spPr/>
      <dgm:t>
        <a:bodyPr/>
        <a:lstStyle/>
        <a:p>
          <a:r>
            <a:rPr lang="en-US" sz="1600" dirty="0" smtClean="0"/>
            <a:t>Increase the VM capacity on-demand</a:t>
          </a:r>
          <a:endParaRPr lang="en-US" sz="1600" dirty="0" smtClean="0"/>
        </a:p>
      </dgm:t>
    </dgm:pt>
    <dgm:pt modelId="{14249D77-0514-4D23-9EDB-F2AF3B037AFF}" type="parTrans" cxnId="{87315D34-013B-4A9E-B3F0-63C27D89D269}">
      <dgm:prSet/>
      <dgm:spPr/>
      <dgm:t>
        <a:bodyPr/>
        <a:lstStyle/>
        <a:p>
          <a:endParaRPr lang="en-US" sz="2400"/>
        </a:p>
      </dgm:t>
    </dgm:pt>
    <dgm:pt modelId="{883CF55C-FE2D-45B0-A0CB-2376BE836161}" type="sibTrans" cxnId="{87315D34-013B-4A9E-B3F0-63C27D89D269}">
      <dgm:prSet/>
      <dgm:spPr/>
      <dgm:t>
        <a:bodyPr/>
        <a:lstStyle/>
        <a:p>
          <a:endParaRPr lang="en-US" sz="2400"/>
        </a:p>
      </dgm:t>
    </dgm:pt>
    <dgm:pt modelId="{815189B6-FA3B-4F2A-8349-76521AF6F803}">
      <dgm:prSet phldrT="[Text]" custT="1"/>
      <dgm:spPr/>
      <dgm:t>
        <a:bodyPr/>
        <a:lstStyle/>
        <a:p>
          <a:r>
            <a:rPr lang="en-US" sz="1600" dirty="0" smtClean="0"/>
            <a:t>Add additional VMs to divert the load</a:t>
          </a:r>
          <a:endParaRPr lang="en-US" sz="1600" dirty="0" smtClean="0"/>
        </a:p>
      </dgm:t>
    </dgm:pt>
    <dgm:pt modelId="{FA199033-0FC1-4728-9502-CD7D17A70F28}" type="parTrans" cxnId="{45CF162A-9C1F-4B3B-B798-62F7C3D08A8D}">
      <dgm:prSet/>
      <dgm:spPr/>
      <dgm:t>
        <a:bodyPr/>
        <a:lstStyle/>
        <a:p>
          <a:endParaRPr lang="en-US" sz="2400"/>
        </a:p>
      </dgm:t>
    </dgm:pt>
    <dgm:pt modelId="{E701F836-9B43-4A95-BDDE-53CC01166534}" type="sibTrans" cxnId="{45CF162A-9C1F-4B3B-B798-62F7C3D08A8D}">
      <dgm:prSet/>
      <dgm:spPr/>
      <dgm:t>
        <a:bodyPr/>
        <a:lstStyle/>
        <a:p>
          <a:endParaRPr lang="en-US" sz="2400"/>
        </a:p>
      </dgm:t>
    </dgm:pt>
    <dgm:pt modelId="{1AAAF7B8-CC25-43FE-ACAA-E1CA443845D4}">
      <dgm:prSet phldrT="[Text]" custT="1"/>
      <dgm:spPr/>
      <dgm:t>
        <a:bodyPr/>
        <a:lstStyle/>
        <a:p>
          <a:r>
            <a:rPr lang="en-US" sz="1600" dirty="0" smtClean="0"/>
            <a:t>As an architect</a:t>
          </a:r>
          <a:endParaRPr lang="en-US" sz="1600" dirty="0" smtClean="0"/>
        </a:p>
      </dgm:t>
    </dgm:pt>
    <dgm:pt modelId="{350F9871-52B2-40DC-A2C8-B1397868BD07}" type="parTrans" cxnId="{27623F36-73F9-4381-9043-820C822DFC15}">
      <dgm:prSet/>
      <dgm:spPr/>
      <dgm:t>
        <a:bodyPr/>
        <a:lstStyle/>
        <a:p>
          <a:endParaRPr lang="en-US" sz="2400"/>
        </a:p>
      </dgm:t>
    </dgm:pt>
    <dgm:pt modelId="{2BEE0655-2E45-4960-AADF-F95BBA6F4B8A}" type="sibTrans" cxnId="{27623F36-73F9-4381-9043-820C822DFC15}">
      <dgm:prSet/>
      <dgm:spPr/>
      <dgm:t>
        <a:bodyPr/>
        <a:lstStyle/>
        <a:p>
          <a:endParaRPr lang="en-US" sz="2400"/>
        </a:p>
      </dgm:t>
    </dgm:pt>
    <dgm:pt modelId="{2467D4C3-63AE-4B86-93DA-058A962F760C}">
      <dgm:prSet phldrT="[Text]" custT="1"/>
      <dgm:spPr/>
      <dgm:t>
        <a:bodyPr/>
        <a:lstStyle/>
        <a:p>
          <a:r>
            <a:rPr lang="en-US" sz="1600" dirty="0" smtClean="0"/>
            <a:t>Assess Application’s resource demand and projected resource usage</a:t>
          </a:r>
          <a:endParaRPr lang="en-US" sz="1600" dirty="0" smtClean="0"/>
        </a:p>
      </dgm:t>
    </dgm:pt>
    <dgm:pt modelId="{32BDCE28-E2C0-4A58-9459-88D93CDC4AB6}" type="parTrans" cxnId="{206AB510-D6AA-416F-8E34-171E209AFC09}">
      <dgm:prSet/>
      <dgm:spPr/>
      <dgm:t>
        <a:bodyPr/>
        <a:lstStyle/>
        <a:p>
          <a:endParaRPr lang="en-US" sz="2400"/>
        </a:p>
      </dgm:t>
    </dgm:pt>
    <dgm:pt modelId="{97731C63-CF4A-4A86-800B-CF39C60D0071}" type="sibTrans" cxnId="{206AB510-D6AA-416F-8E34-171E209AFC09}">
      <dgm:prSet/>
      <dgm:spPr/>
      <dgm:t>
        <a:bodyPr/>
        <a:lstStyle/>
        <a:p>
          <a:endParaRPr lang="en-US" sz="2400"/>
        </a:p>
      </dgm:t>
    </dgm:pt>
    <dgm:pt modelId="{A9746B02-4ED2-482F-93DF-B42BFE12ACC4}">
      <dgm:prSet phldrT="[Text]" custT="1"/>
      <dgm:spPr/>
      <dgm:t>
        <a:bodyPr/>
        <a:lstStyle/>
        <a:p>
          <a:r>
            <a:rPr lang="en-US" sz="1600" dirty="0" smtClean="0"/>
            <a:t>Predict the load and ask for more resource from the cloud resource manager</a:t>
          </a:r>
          <a:endParaRPr lang="en-US" sz="1600" dirty="0" smtClean="0"/>
        </a:p>
      </dgm:t>
    </dgm:pt>
    <dgm:pt modelId="{8F940145-5075-466E-902E-9711503FA706}" type="parTrans" cxnId="{9BFBDA28-192E-4C82-A4EE-1F1FDC9210DE}">
      <dgm:prSet/>
      <dgm:spPr/>
      <dgm:t>
        <a:bodyPr/>
        <a:lstStyle/>
        <a:p>
          <a:endParaRPr lang="en-US" sz="2400"/>
        </a:p>
      </dgm:t>
    </dgm:pt>
    <dgm:pt modelId="{789CD2B7-ADF7-4770-AEE4-EEC03492DD37}" type="sibTrans" cxnId="{9BFBDA28-192E-4C82-A4EE-1F1FDC9210DE}">
      <dgm:prSet/>
      <dgm:spPr/>
      <dgm:t>
        <a:bodyPr/>
        <a:lstStyle/>
        <a:p>
          <a:endParaRPr lang="en-US" sz="2400"/>
        </a:p>
      </dgm:t>
    </dgm:pt>
    <dgm:pt modelId="{3D8B07E2-B191-4B02-98F0-A105BDE0BDB1}">
      <dgm:prSet phldrT="[Text]" custT="1"/>
      <dgm:spPr/>
      <dgm:t>
        <a:bodyPr/>
        <a:lstStyle/>
        <a:p>
          <a:r>
            <a:rPr lang="en-US" sz="1600" dirty="0" smtClean="0"/>
            <a:t>Information stealing: copy data from one tenant’s physical resource to another</a:t>
          </a:r>
          <a:endParaRPr lang="en-US" sz="1600" dirty="0"/>
        </a:p>
      </dgm:t>
    </dgm:pt>
    <dgm:pt modelId="{DB02894A-3CB3-46C9-A4B8-08F590CEB56F}" type="parTrans" cxnId="{DAD52024-5FCD-4C25-96FD-FC433D251C3F}">
      <dgm:prSet/>
      <dgm:spPr/>
      <dgm:t>
        <a:bodyPr/>
        <a:lstStyle/>
        <a:p>
          <a:endParaRPr lang="en-US" sz="2400"/>
        </a:p>
      </dgm:t>
    </dgm:pt>
    <dgm:pt modelId="{6513443D-1BE4-460D-9AD5-561A0034E1FA}" type="sibTrans" cxnId="{DAD52024-5FCD-4C25-96FD-FC433D251C3F}">
      <dgm:prSet/>
      <dgm:spPr/>
      <dgm:t>
        <a:bodyPr/>
        <a:lstStyle/>
        <a:p>
          <a:endParaRPr lang="en-US" sz="2400"/>
        </a:p>
      </dgm:t>
    </dgm:pt>
    <dgm:pt modelId="{49A715D4-612C-4F01-A090-8023D20EBEA2}">
      <dgm:prSet phldrT="[Text]" custT="1"/>
      <dgm:spPr/>
      <dgm:t>
        <a:bodyPr/>
        <a:lstStyle/>
        <a:p>
          <a:r>
            <a:rPr lang="en-US" sz="1600" dirty="0" smtClean="0"/>
            <a:t>VM escape: exploit VMM weakness to get into VM’s address space</a:t>
          </a:r>
          <a:endParaRPr lang="en-US" sz="1600" dirty="0" smtClean="0"/>
        </a:p>
      </dgm:t>
    </dgm:pt>
    <dgm:pt modelId="{6E57F35F-B8FA-4B8F-9275-FEB88ACCA9B9}" type="parTrans" cxnId="{4429D313-7B9D-4087-B6EA-CAF865FD9747}">
      <dgm:prSet/>
      <dgm:spPr/>
      <dgm:t>
        <a:bodyPr/>
        <a:lstStyle/>
        <a:p>
          <a:endParaRPr lang="en-US" sz="2400"/>
        </a:p>
      </dgm:t>
    </dgm:pt>
    <dgm:pt modelId="{09BC03B4-1363-48D5-9ECC-B9BA3C522AA4}" type="sibTrans" cxnId="{4429D313-7B9D-4087-B6EA-CAF865FD9747}">
      <dgm:prSet/>
      <dgm:spPr/>
      <dgm:t>
        <a:bodyPr/>
        <a:lstStyle/>
        <a:p>
          <a:endParaRPr lang="en-US" sz="2400"/>
        </a:p>
      </dgm:t>
    </dgm:pt>
    <dgm:pt modelId="{7DE3E723-30A5-4AA0-A2F8-1FC5D19BF69B}">
      <dgm:prSet phldrT="[Text]" custT="1"/>
      <dgm:spPr/>
      <dgm:t>
        <a:bodyPr/>
        <a:lstStyle/>
        <a:p>
          <a:r>
            <a:rPr lang="en-US" sz="1600" dirty="0" smtClean="0"/>
            <a:t>Side channel attack: Monitor VM activity to get useful information</a:t>
          </a:r>
          <a:endParaRPr lang="en-US" sz="1600" dirty="0" smtClean="0"/>
        </a:p>
      </dgm:t>
    </dgm:pt>
    <dgm:pt modelId="{AF0380D2-2794-4C7D-824E-659373D6095A}" type="parTrans" cxnId="{946805D0-69EF-4EB5-82BE-6A57C7828154}">
      <dgm:prSet/>
      <dgm:spPr/>
      <dgm:t>
        <a:bodyPr/>
        <a:lstStyle/>
        <a:p>
          <a:endParaRPr lang="en-US" sz="2400"/>
        </a:p>
      </dgm:t>
    </dgm:pt>
    <dgm:pt modelId="{529F3F50-0DEE-4FB8-B1F0-00C55EBDB1F4}" type="sibTrans" cxnId="{946805D0-69EF-4EB5-82BE-6A57C7828154}">
      <dgm:prSet/>
      <dgm:spPr/>
      <dgm:t>
        <a:bodyPr/>
        <a:lstStyle/>
        <a:p>
          <a:endParaRPr lang="en-US" sz="2400"/>
        </a:p>
      </dgm:t>
    </dgm:pt>
    <dgm:pt modelId="{1BC31475-8225-4D73-946D-7D0BB02EA1F4}">
      <dgm:prSet phldrT="[Text]" custT="1"/>
      <dgm:spPr/>
      <dgm:t>
        <a:bodyPr/>
        <a:lstStyle/>
        <a:p>
          <a:r>
            <a:rPr lang="en-US" sz="1600" dirty="0" smtClean="0"/>
            <a:t>Denial of Service: One tenant grabs the entire physical resource</a:t>
          </a:r>
          <a:endParaRPr lang="en-US" sz="1600" dirty="0" smtClean="0"/>
        </a:p>
      </dgm:t>
    </dgm:pt>
    <dgm:pt modelId="{8DA2B422-349F-4F6B-8151-736CE5C9ADA2}" type="parTrans" cxnId="{A6EB0EC2-7D97-45DF-9F4B-E6B3D0CE8849}">
      <dgm:prSet/>
      <dgm:spPr/>
      <dgm:t>
        <a:bodyPr/>
        <a:lstStyle/>
        <a:p>
          <a:endParaRPr lang="en-US" sz="2400"/>
        </a:p>
      </dgm:t>
    </dgm:pt>
    <dgm:pt modelId="{7B17DC2D-6BE0-41B6-B708-16674EEF31EC}" type="sibTrans" cxnId="{A6EB0EC2-7D97-45DF-9F4B-E6B3D0CE8849}">
      <dgm:prSet/>
      <dgm:spPr/>
      <dgm:t>
        <a:bodyPr/>
        <a:lstStyle/>
        <a:p>
          <a:endParaRPr lang="en-US" sz="2400"/>
        </a:p>
      </dgm:t>
    </dgm:pt>
    <dgm:pt modelId="{C3F79382-DFFC-4D03-817A-0B72B7793BD6}" type="pres">
      <dgm:prSet presAssocID="{08A30535-293C-4DA9-A882-1F1D40BA0D86}" presName="diagram" presStyleCnt="0">
        <dgm:presLayoutVars>
          <dgm:dir/>
          <dgm:resizeHandles val="exact"/>
        </dgm:presLayoutVars>
      </dgm:prSet>
      <dgm:spPr/>
    </dgm:pt>
    <dgm:pt modelId="{2BCE17EE-3A4E-43C3-B893-D728354393C6}" type="pres">
      <dgm:prSet presAssocID="{B9169459-C17F-4224-BF54-EB2026F5E35D}" presName="node" presStyleLbl="node1" presStyleIdx="0" presStyleCnt="3" custScaleX="110000" custScaleY="121000">
        <dgm:presLayoutVars>
          <dgm:bulletEnabled val="1"/>
        </dgm:presLayoutVars>
      </dgm:prSet>
      <dgm:spPr/>
      <dgm:t>
        <a:bodyPr/>
        <a:lstStyle/>
        <a:p>
          <a:endParaRPr lang="en-US"/>
        </a:p>
      </dgm:t>
    </dgm:pt>
    <dgm:pt modelId="{97C28689-3CA2-4655-A528-D672607A347A}" type="pres">
      <dgm:prSet presAssocID="{08D3B15D-82C0-4B78-87E9-5C752DEA32B5}" presName="sibTrans" presStyleCnt="0"/>
      <dgm:spPr/>
    </dgm:pt>
    <dgm:pt modelId="{82CBCC7C-1D62-4353-9299-12F01CC0F53B}" type="pres">
      <dgm:prSet presAssocID="{E7201AC4-AFF7-4BC3-BFCB-7615BED04191}" presName="node" presStyleLbl="node1" presStyleIdx="1" presStyleCnt="3" custScaleX="110000" custScaleY="121000">
        <dgm:presLayoutVars>
          <dgm:bulletEnabled val="1"/>
        </dgm:presLayoutVars>
      </dgm:prSet>
      <dgm:spPr/>
      <dgm:t>
        <a:bodyPr/>
        <a:lstStyle/>
        <a:p>
          <a:endParaRPr lang="en-US"/>
        </a:p>
      </dgm:t>
    </dgm:pt>
    <dgm:pt modelId="{4A3D41F1-5FCE-4818-A1D4-D67BFAB5710A}" type="pres">
      <dgm:prSet presAssocID="{88C3FD25-6215-44A2-9CC1-166FB7F6E4B7}" presName="sibTrans" presStyleCnt="0"/>
      <dgm:spPr/>
    </dgm:pt>
    <dgm:pt modelId="{AF048AE6-F2C5-484B-930D-422C96E8AEA9}" type="pres">
      <dgm:prSet presAssocID="{8765773B-9027-4137-8DC0-A217ADB30399}" presName="node" presStyleLbl="node1" presStyleIdx="2" presStyleCnt="3" custScaleX="178841" custScaleY="81415" custLinFactNeighborY="-8021">
        <dgm:presLayoutVars>
          <dgm:bulletEnabled val="1"/>
        </dgm:presLayoutVars>
      </dgm:prSet>
      <dgm:spPr/>
      <dgm:t>
        <a:bodyPr/>
        <a:lstStyle/>
        <a:p>
          <a:endParaRPr lang="en-US"/>
        </a:p>
      </dgm:t>
    </dgm:pt>
  </dgm:ptLst>
  <dgm:cxnLst>
    <dgm:cxn modelId="{45CF162A-9C1F-4B3B-B798-62F7C3D08A8D}" srcId="{E7201AC4-AFF7-4BC3-BFCB-7615BED04191}" destId="{815189B6-FA3B-4F2A-8349-76521AF6F803}" srcOrd="1" destOrd="0" parTransId="{FA199033-0FC1-4728-9502-CD7D17A70F28}" sibTransId="{E701F836-9B43-4A95-BDDE-53CC01166534}"/>
    <dgm:cxn modelId="{FBF6ECBF-0DF6-48C9-B257-ACDA9719DA13}" type="presOf" srcId="{3D8B07E2-B191-4B02-98F0-A105BDE0BDB1}" destId="{AF048AE6-F2C5-484B-930D-422C96E8AEA9}" srcOrd="0" destOrd="1" presId="urn:microsoft.com/office/officeart/2005/8/layout/default"/>
    <dgm:cxn modelId="{20D38E48-72BA-438E-AFFC-8F9619F9A8EB}" type="presOf" srcId="{C2D332EB-4131-4440-B26A-C23D2B2A682B}" destId="{2BCE17EE-3A4E-43C3-B893-D728354393C6}" srcOrd="0" destOrd="3" presId="urn:microsoft.com/office/officeart/2005/8/layout/default"/>
    <dgm:cxn modelId="{A2FBFFBF-E86A-4294-88EB-F1735B5FE910}" type="presOf" srcId="{1AAAF7B8-CC25-43FE-ACAA-E1CA443845D4}" destId="{82CBCC7C-1D62-4353-9299-12F01CC0F53B}" srcOrd="0" destOrd="3" presId="urn:microsoft.com/office/officeart/2005/8/layout/default"/>
    <dgm:cxn modelId="{FDAA1AB0-E49F-474F-8678-2AB77DBB4710}" type="presOf" srcId="{62CAA3F9-A07A-4B0F-8E7B-F15CBAD847C7}" destId="{2BCE17EE-3A4E-43C3-B893-D728354393C6}" srcOrd="0" destOrd="1" presId="urn:microsoft.com/office/officeart/2005/8/layout/default"/>
    <dgm:cxn modelId="{682E90D6-0CC7-47FA-A37B-8222FDE1E2B1}" type="presOf" srcId="{815189B6-FA3B-4F2A-8349-76521AF6F803}" destId="{82CBCC7C-1D62-4353-9299-12F01CC0F53B}" srcOrd="0" destOrd="2" presId="urn:microsoft.com/office/officeart/2005/8/layout/default"/>
    <dgm:cxn modelId="{6B3AA6C5-5E39-43F7-A082-0EBFD9748EE6}" type="presOf" srcId="{FDECA467-FB65-4318-B561-EC80EB4C8D90}" destId="{82CBCC7C-1D62-4353-9299-12F01CC0F53B}" srcOrd="0" destOrd="1" presId="urn:microsoft.com/office/officeart/2005/8/layout/default"/>
    <dgm:cxn modelId="{DDAA2BF4-31AB-49D0-A58D-2EFDCB729251}" srcId="{08A30535-293C-4DA9-A882-1F1D40BA0D86}" destId="{E7201AC4-AFF7-4BC3-BFCB-7615BED04191}" srcOrd="1" destOrd="0" parTransId="{E8F799EB-9969-404B-9063-8DA62B2C4866}" sibTransId="{88C3FD25-6215-44A2-9CC1-166FB7F6E4B7}"/>
    <dgm:cxn modelId="{526AE125-8A24-47BE-BA36-CEA147EFA49A}" type="presOf" srcId="{08A30535-293C-4DA9-A882-1F1D40BA0D86}" destId="{C3F79382-DFFC-4D03-817A-0B72B7793BD6}" srcOrd="0" destOrd="0" presId="urn:microsoft.com/office/officeart/2005/8/layout/default"/>
    <dgm:cxn modelId="{946805D0-69EF-4EB5-82BE-6A57C7828154}" srcId="{8765773B-9027-4137-8DC0-A217ADB30399}" destId="{7DE3E723-30A5-4AA0-A2F8-1FC5D19BF69B}" srcOrd="2" destOrd="0" parTransId="{AF0380D2-2794-4C7D-824E-659373D6095A}" sibTransId="{529F3F50-0DEE-4FB8-B1F0-00C55EBDB1F4}"/>
    <dgm:cxn modelId="{8A7E24F3-9C80-4E70-8BE2-57423050B173}" type="presOf" srcId="{A9746B02-4ED2-482F-93DF-B42BFE12ACC4}" destId="{82CBCC7C-1D62-4353-9299-12F01CC0F53B}" srcOrd="0" destOrd="5" presId="urn:microsoft.com/office/officeart/2005/8/layout/default"/>
    <dgm:cxn modelId="{FE4E3873-E179-4445-AC8D-518A724C3785}" type="presOf" srcId="{7DE3E723-30A5-4AA0-A2F8-1FC5D19BF69B}" destId="{AF048AE6-F2C5-484B-930D-422C96E8AEA9}" srcOrd="0" destOrd="3" presId="urn:microsoft.com/office/officeart/2005/8/layout/default"/>
    <dgm:cxn modelId="{4429D313-7B9D-4087-B6EA-CAF865FD9747}" srcId="{8765773B-9027-4137-8DC0-A217ADB30399}" destId="{49A715D4-612C-4F01-A090-8023D20EBEA2}" srcOrd="1" destOrd="0" parTransId="{6E57F35F-B8FA-4B8F-9275-FEB88ACCA9B9}" sibTransId="{09BC03B4-1363-48D5-9ECC-B9BA3C522AA4}"/>
    <dgm:cxn modelId="{2A6EEDCC-E136-4D84-BD64-D7DE500764AA}" srcId="{B9169459-C17F-4224-BF54-EB2026F5E35D}" destId="{C2D332EB-4131-4440-B26A-C23D2B2A682B}" srcOrd="2" destOrd="0" parTransId="{D1C70B15-668D-4E10-B710-97B90C5A37C6}" sibTransId="{2AB552D1-9250-4788-B765-BACA68B153DC}"/>
    <dgm:cxn modelId="{DE24ED8D-3F60-4C6A-AD13-8C6754725F25}" type="presOf" srcId="{2467D4C3-63AE-4B86-93DA-058A962F760C}" destId="{82CBCC7C-1D62-4353-9299-12F01CC0F53B}" srcOrd="0" destOrd="4" presId="urn:microsoft.com/office/officeart/2005/8/layout/default"/>
    <dgm:cxn modelId="{87315D34-013B-4A9E-B3F0-63C27D89D269}" srcId="{E7201AC4-AFF7-4BC3-BFCB-7615BED04191}" destId="{FDECA467-FB65-4318-B561-EC80EB4C8D90}" srcOrd="0" destOrd="0" parTransId="{14249D77-0514-4D23-9EDB-F2AF3B037AFF}" sibTransId="{883CF55C-FE2D-45B0-A0CB-2376BE836161}"/>
    <dgm:cxn modelId="{206AB510-D6AA-416F-8E34-171E209AFC09}" srcId="{1AAAF7B8-CC25-43FE-ACAA-E1CA443845D4}" destId="{2467D4C3-63AE-4B86-93DA-058A962F760C}" srcOrd="0" destOrd="0" parTransId="{32BDCE28-E2C0-4A58-9459-88D93CDC4AB6}" sibTransId="{97731C63-CF4A-4A86-800B-CF39C60D0071}"/>
    <dgm:cxn modelId="{4200DC5F-3E10-4580-BB1E-A1895928F88E}" type="presOf" srcId="{1BC31475-8225-4D73-946D-7D0BB02EA1F4}" destId="{AF048AE6-F2C5-484B-930D-422C96E8AEA9}" srcOrd="0" destOrd="4" presId="urn:microsoft.com/office/officeart/2005/8/layout/default"/>
    <dgm:cxn modelId="{626A2DC3-D34F-4A38-8BEC-38B6E4854CFD}" type="presOf" srcId="{21C7687A-F656-4D20-955B-E2550B1BBE88}" destId="{2BCE17EE-3A4E-43C3-B893-D728354393C6}" srcOrd="0" destOrd="2" presId="urn:microsoft.com/office/officeart/2005/8/layout/default"/>
    <dgm:cxn modelId="{99644F6B-8A3D-4AD4-842B-D8D95A99FF06}" srcId="{08A30535-293C-4DA9-A882-1F1D40BA0D86}" destId="{B9169459-C17F-4224-BF54-EB2026F5E35D}" srcOrd="0" destOrd="0" parTransId="{050C76E4-B4B1-4EFE-8405-745EF3880EA8}" sibTransId="{08D3B15D-82C0-4B78-87E9-5C752DEA32B5}"/>
    <dgm:cxn modelId="{5BDFA615-95B1-4A2A-97FA-10EF5F599415}" srcId="{B9169459-C17F-4224-BF54-EB2026F5E35D}" destId="{21C7687A-F656-4D20-955B-E2550B1BBE88}" srcOrd="1" destOrd="0" parTransId="{2B5B8A32-0AED-4028-9E90-27F78774FABE}" sibTransId="{E2110100-BC05-41FC-B241-24F22E65CB10}"/>
    <dgm:cxn modelId="{18D55D7D-B86F-4876-8BC6-A11617ED9018}" type="presOf" srcId="{8765773B-9027-4137-8DC0-A217ADB30399}" destId="{AF048AE6-F2C5-484B-930D-422C96E8AEA9}" srcOrd="0" destOrd="0" presId="urn:microsoft.com/office/officeart/2005/8/layout/default"/>
    <dgm:cxn modelId="{A6EB0EC2-7D97-45DF-9F4B-E6B3D0CE8849}" srcId="{8765773B-9027-4137-8DC0-A217ADB30399}" destId="{1BC31475-8225-4D73-946D-7D0BB02EA1F4}" srcOrd="3" destOrd="0" parTransId="{8DA2B422-349F-4F6B-8151-736CE5C9ADA2}" sibTransId="{7B17DC2D-6BE0-41B6-B708-16674EEF31EC}"/>
    <dgm:cxn modelId="{D8D27571-2926-411D-BC99-31B64C9614A5}" srcId="{08A30535-293C-4DA9-A882-1F1D40BA0D86}" destId="{8765773B-9027-4137-8DC0-A217ADB30399}" srcOrd="2" destOrd="0" parTransId="{B3EE62A4-BD5F-47F1-8C5B-2C2D6895359E}" sibTransId="{B783E6C9-7668-4E03-B1A0-DE1860AFB4EB}"/>
    <dgm:cxn modelId="{D20CADD2-D3F3-49F6-B8B6-57F287B2054C}" type="presOf" srcId="{E7201AC4-AFF7-4BC3-BFCB-7615BED04191}" destId="{82CBCC7C-1D62-4353-9299-12F01CC0F53B}" srcOrd="0" destOrd="0" presId="urn:microsoft.com/office/officeart/2005/8/layout/default"/>
    <dgm:cxn modelId="{9BFBDA28-192E-4C82-A4EE-1F1FDC9210DE}" srcId="{1AAAF7B8-CC25-43FE-ACAA-E1CA443845D4}" destId="{A9746B02-4ED2-482F-93DF-B42BFE12ACC4}" srcOrd="1" destOrd="0" parTransId="{8F940145-5075-466E-902E-9711503FA706}" sibTransId="{789CD2B7-ADF7-4770-AEE4-EEC03492DD37}"/>
    <dgm:cxn modelId="{2EF38402-29C3-4085-ACE9-B4E47820DC15}" type="presOf" srcId="{49A715D4-612C-4F01-A090-8023D20EBEA2}" destId="{AF048AE6-F2C5-484B-930D-422C96E8AEA9}" srcOrd="0" destOrd="2" presId="urn:microsoft.com/office/officeart/2005/8/layout/default"/>
    <dgm:cxn modelId="{3F599D6F-3F0F-473D-9FCF-CDE2B82D8DC9}" type="presOf" srcId="{B9169459-C17F-4224-BF54-EB2026F5E35D}" destId="{2BCE17EE-3A4E-43C3-B893-D728354393C6}" srcOrd="0" destOrd="0" presId="urn:microsoft.com/office/officeart/2005/8/layout/default"/>
    <dgm:cxn modelId="{27623F36-73F9-4381-9043-820C822DFC15}" srcId="{E7201AC4-AFF7-4BC3-BFCB-7615BED04191}" destId="{1AAAF7B8-CC25-43FE-ACAA-E1CA443845D4}" srcOrd="2" destOrd="0" parTransId="{350F9871-52B2-40DC-A2C8-B1397868BD07}" sibTransId="{2BEE0655-2E45-4960-AADF-F95BBA6F4B8A}"/>
    <dgm:cxn modelId="{32CA5A4A-F34D-45DF-9DEC-DE64F2ACC74A}" srcId="{B9169459-C17F-4224-BF54-EB2026F5E35D}" destId="{62CAA3F9-A07A-4B0F-8E7B-F15CBAD847C7}" srcOrd="0" destOrd="0" parTransId="{70607A1B-C685-4029-9CD7-1C2F6216CAB4}" sibTransId="{24E81295-CF3A-416D-A01A-CC992B32DE95}"/>
    <dgm:cxn modelId="{DAD52024-5FCD-4C25-96FD-FC433D251C3F}" srcId="{8765773B-9027-4137-8DC0-A217ADB30399}" destId="{3D8B07E2-B191-4B02-98F0-A105BDE0BDB1}" srcOrd="0" destOrd="0" parTransId="{DB02894A-3CB3-46C9-A4B8-08F590CEB56F}" sibTransId="{6513443D-1BE4-460D-9AD5-561A0034E1FA}"/>
    <dgm:cxn modelId="{5358F5AB-0327-46A2-BF1E-D10668FEBF8A}" type="presParOf" srcId="{C3F79382-DFFC-4D03-817A-0B72B7793BD6}" destId="{2BCE17EE-3A4E-43C3-B893-D728354393C6}" srcOrd="0" destOrd="0" presId="urn:microsoft.com/office/officeart/2005/8/layout/default"/>
    <dgm:cxn modelId="{E1CE4045-3093-42C3-B55D-1C1FC4CE0D34}" type="presParOf" srcId="{C3F79382-DFFC-4D03-817A-0B72B7793BD6}" destId="{97C28689-3CA2-4655-A528-D672607A347A}" srcOrd="1" destOrd="0" presId="urn:microsoft.com/office/officeart/2005/8/layout/default"/>
    <dgm:cxn modelId="{27E7B64B-C32E-4E91-A7B5-565E60C14C02}" type="presParOf" srcId="{C3F79382-DFFC-4D03-817A-0B72B7793BD6}" destId="{82CBCC7C-1D62-4353-9299-12F01CC0F53B}" srcOrd="2" destOrd="0" presId="urn:microsoft.com/office/officeart/2005/8/layout/default"/>
    <dgm:cxn modelId="{F2A119CA-627A-4F94-9970-494D2BBEB99A}" type="presParOf" srcId="{C3F79382-DFFC-4D03-817A-0B72B7793BD6}" destId="{4A3D41F1-5FCE-4818-A1D4-D67BFAB5710A}" srcOrd="3" destOrd="0" presId="urn:microsoft.com/office/officeart/2005/8/layout/default"/>
    <dgm:cxn modelId="{39D269E5-0DED-4AB0-8028-C20B5551F3CA}" type="presParOf" srcId="{C3F79382-DFFC-4D03-817A-0B72B7793BD6}" destId="{AF048AE6-F2C5-484B-930D-422C96E8AEA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A30535-293C-4DA9-A882-1F1D40BA0D8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9169459-C17F-4224-BF54-EB2026F5E35D}">
      <dgm:prSet phldrT="[Text]" custT="1"/>
      <dgm:spPr>
        <a:blipFill rotWithShape="0">
          <a:blip xmlns:r="http://schemas.openxmlformats.org/officeDocument/2006/relationships" r:embed="rId1"/>
          <a:stretch>
            <a:fillRect l="-2719" t="-913"/>
          </a:stretch>
        </a:blipFill>
      </dgm:spPr>
      <dgm:t>
        <a:bodyPr/>
        <a:lstStyle/>
        <a:p>
          <a:r>
            <a:rPr lang="en-US">
              <a:noFill/>
            </a:rPr>
            <a:t> </a:t>
          </a:r>
        </a:p>
      </dgm:t>
    </dgm:pt>
    <dgm:pt modelId="{050C76E4-B4B1-4EFE-8405-745EF3880EA8}" type="parTrans" cxnId="{99644F6B-8A3D-4AD4-842B-D8D95A99FF06}">
      <dgm:prSet/>
      <dgm:spPr/>
      <dgm:t>
        <a:bodyPr/>
        <a:lstStyle/>
        <a:p>
          <a:endParaRPr lang="en-US" sz="2400"/>
        </a:p>
      </dgm:t>
    </dgm:pt>
    <dgm:pt modelId="{08D3B15D-82C0-4B78-87E9-5C752DEA32B5}" type="sibTrans" cxnId="{99644F6B-8A3D-4AD4-842B-D8D95A99FF06}">
      <dgm:prSet/>
      <dgm:spPr/>
      <dgm:t>
        <a:bodyPr/>
        <a:lstStyle/>
        <a:p>
          <a:endParaRPr lang="en-US" sz="2400"/>
        </a:p>
      </dgm:t>
    </dgm:pt>
    <dgm:pt modelId="{E7201AC4-AFF7-4BC3-BFCB-7615BED04191}">
      <dgm:prSet phldrT="[Text]" custT="1"/>
      <dgm:spPr/>
      <dgm:t>
        <a:bodyPr/>
        <a:lstStyle/>
        <a:p>
          <a:r>
            <a:rPr lang="en-US" sz="2000" dirty="0" smtClean="0"/>
            <a:t>Performance</a:t>
          </a:r>
          <a:endParaRPr lang="en-US" sz="2000" dirty="0"/>
        </a:p>
      </dgm:t>
    </dgm:pt>
    <dgm:pt modelId="{E8F799EB-9969-404B-9063-8DA62B2C4866}" type="parTrans" cxnId="{DDAA2BF4-31AB-49D0-A58D-2EFDCB729251}">
      <dgm:prSet/>
      <dgm:spPr/>
      <dgm:t>
        <a:bodyPr/>
        <a:lstStyle/>
        <a:p>
          <a:endParaRPr lang="en-US" sz="2400"/>
        </a:p>
      </dgm:t>
    </dgm:pt>
    <dgm:pt modelId="{88C3FD25-6215-44A2-9CC1-166FB7F6E4B7}" type="sibTrans" cxnId="{DDAA2BF4-31AB-49D0-A58D-2EFDCB729251}">
      <dgm:prSet/>
      <dgm:spPr/>
      <dgm:t>
        <a:bodyPr/>
        <a:lstStyle/>
        <a:p>
          <a:endParaRPr lang="en-US" sz="2400"/>
        </a:p>
      </dgm:t>
    </dgm:pt>
    <dgm:pt modelId="{8765773B-9027-4137-8DC0-A217ADB30399}">
      <dgm:prSet phldrT="[Text]" custT="1"/>
      <dgm:spPr/>
      <dgm:t>
        <a:bodyPr/>
        <a:lstStyle/>
        <a:p>
          <a:r>
            <a:rPr lang="en-US" sz="2000" dirty="0" smtClean="0"/>
            <a:t>Security</a:t>
          </a:r>
          <a:endParaRPr lang="en-US" sz="2000" dirty="0"/>
        </a:p>
      </dgm:t>
    </dgm:pt>
    <dgm:pt modelId="{B3EE62A4-BD5F-47F1-8C5B-2C2D6895359E}" type="parTrans" cxnId="{D8D27571-2926-411D-BC99-31B64C9614A5}">
      <dgm:prSet/>
      <dgm:spPr/>
      <dgm:t>
        <a:bodyPr/>
        <a:lstStyle/>
        <a:p>
          <a:endParaRPr lang="en-US" sz="2400"/>
        </a:p>
      </dgm:t>
    </dgm:pt>
    <dgm:pt modelId="{B783E6C9-7668-4E03-B1A0-DE1860AFB4EB}" type="sibTrans" cxnId="{D8D27571-2926-411D-BC99-31B64C9614A5}">
      <dgm:prSet/>
      <dgm:spPr/>
      <dgm:t>
        <a:bodyPr/>
        <a:lstStyle/>
        <a:p>
          <a:endParaRPr lang="en-US" sz="2400"/>
        </a:p>
      </dgm:t>
    </dgm:pt>
    <dgm:pt modelId="{62CAA3F9-A07A-4B0F-8E7B-F15CBAD847C7}">
      <dgm:prSet phldrT="[Text]" custT="1"/>
      <dgm:spPr/>
      <dgm:t>
        <a:bodyPr/>
        <a:lstStyle/>
        <a:p>
          <a:r>
            <a:rPr lang="en-US">
              <a:noFill/>
            </a:rPr>
            <a:t> </a:t>
          </a:r>
        </a:p>
      </dgm:t>
    </dgm:pt>
    <dgm:pt modelId="{70607A1B-C685-4029-9CD7-1C2F6216CAB4}" type="parTrans" cxnId="{32CA5A4A-F34D-45DF-9DEC-DE64F2ACC74A}">
      <dgm:prSet/>
      <dgm:spPr/>
      <dgm:t>
        <a:bodyPr/>
        <a:lstStyle/>
        <a:p>
          <a:endParaRPr lang="en-US" sz="2400"/>
        </a:p>
      </dgm:t>
    </dgm:pt>
    <dgm:pt modelId="{24E81295-CF3A-416D-A01A-CC992B32DE95}" type="sibTrans" cxnId="{32CA5A4A-F34D-45DF-9DEC-DE64F2ACC74A}">
      <dgm:prSet/>
      <dgm:spPr/>
      <dgm:t>
        <a:bodyPr/>
        <a:lstStyle/>
        <a:p>
          <a:endParaRPr lang="en-US" sz="2400"/>
        </a:p>
      </dgm:t>
    </dgm:pt>
    <dgm:pt modelId="{21C7687A-F656-4D20-955B-E2550B1BBE88}">
      <dgm:prSet phldrT="[Text]" custT="1"/>
      <dgm:spPr/>
      <dgm:t>
        <a:bodyPr/>
        <a:lstStyle/>
        <a:p>
          <a:r>
            <a:rPr lang="en-US">
              <a:noFill/>
            </a:rPr>
            <a:t> </a:t>
          </a:r>
        </a:p>
      </dgm:t>
    </dgm:pt>
    <dgm:pt modelId="{2B5B8A32-0AED-4028-9E90-27F78774FABE}" type="parTrans" cxnId="{5BDFA615-95B1-4A2A-97FA-10EF5F599415}">
      <dgm:prSet/>
      <dgm:spPr/>
      <dgm:t>
        <a:bodyPr/>
        <a:lstStyle/>
        <a:p>
          <a:endParaRPr lang="en-US" sz="2400"/>
        </a:p>
      </dgm:t>
    </dgm:pt>
    <dgm:pt modelId="{E2110100-BC05-41FC-B241-24F22E65CB10}" type="sibTrans" cxnId="{5BDFA615-95B1-4A2A-97FA-10EF5F599415}">
      <dgm:prSet/>
      <dgm:spPr/>
      <dgm:t>
        <a:bodyPr/>
        <a:lstStyle/>
        <a:p>
          <a:endParaRPr lang="en-US" sz="2400"/>
        </a:p>
      </dgm:t>
    </dgm:pt>
    <dgm:pt modelId="{C2D332EB-4131-4440-B26A-C23D2B2A682B}">
      <dgm:prSet phldrT="[Text]" custT="1"/>
      <dgm:spPr/>
      <dgm:t>
        <a:bodyPr/>
        <a:lstStyle/>
        <a:p>
          <a:r>
            <a:rPr lang="en-US">
              <a:noFill/>
            </a:rPr>
            <a:t> </a:t>
          </a:r>
        </a:p>
      </dgm:t>
    </dgm:pt>
    <dgm:pt modelId="{D1C70B15-668D-4E10-B710-97B90C5A37C6}" type="parTrans" cxnId="{2A6EEDCC-E136-4D84-BD64-D7DE500764AA}">
      <dgm:prSet/>
      <dgm:spPr/>
      <dgm:t>
        <a:bodyPr/>
        <a:lstStyle/>
        <a:p>
          <a:endParaRPr lang="en-US" sz="2400"/>
        </a:p>
      </dgm:t>
    </dgm:pt>
    <dgm:pt modelId="{2AB552D1-9250-4788-B765-BACA68B153DC}" type="sibTrans" cxnId="{2A6EEDCC-E136-4D84-BD64-D7DE500764AA}">
      <dgm:prSet/>
      <dgm:spPr/>
      <dgm:t>
        <a:bodyPr/>
        <a:lstStyle/>
        <a:p>
          <a:endParaRPr lang="en-US" sz="2400"/>
        </a:p>
      </dgm:t>
    </dgm:pt>
    <dgm:pt modelId="{FDECA467-FB65-4318-B561-EC80EB4C8D90}">
      <dgm:prSet phldrT="[Text]" custT="1"/>
      <dgm:spPr/>
      <dgm:t>
        <a:bodyPr/>
        <a:lstStyle/>
        <a:p>
          <a:r>
            <a:rPr lang="en-US" sz="1600" dirty="0" smtClean="0"/>
            <a:t>Increase the VM capacity on-demand</a:t>
          </a:r>
          <a:endParaRPr lang="en-US" sz="1600" dirty="0" smtClean="0"/>
        </a:p>
      </dgm:t>
    </dgm:pt>
    <dgm:pt modelId="{14249D77-0514-4D23-9EDB-F2AF3B037AFF}" type="parTrans" cxnId="{87315D34-013B-4A9E-B3F0-63C27D89D269}">
      <dgm:prSet/>
      <dgm:spPr/>
      <dgm:t>
        <a:bodyPr/>
        <a:lstStyle/>
        <a:p>
          <a:endParaRPr lang="en-US" sz="2400"/>
        </a:p>
      </dgm:t>
    </dgm:pt>
    <dgm:pt modelId="{883CF55C-FE2D-45B0-A0CB-2376BE836161}" type="sibTrans" cxnId="{87315D34-013B-4A9E-B3F0-63C27D89D269}">
      <dgm:prSet/>
      <dgm:spPr/>
      <dgm:t>
        <a:bodyPr/>
        <a:lstStyle/>
        <a:p>
          <a:endParaRPr lang="en-US" sz="2400"/>
        </a:p>
      </dgm:t>
    </dgm:pt>
    <dgm:pt modelId="{815189B6-FA3B-4F2A-8349-76521AF6F803}">
      <dgm:prSet phldrT="[Text]" custT="1"/>
      <dgm:spPr/>
      <dgm:t>
        <a:bodyPr/>
        <a:lstStyle/>
        <a:p>
          <a:r>
            <a:rPr lang="en-US" sz="1600" dirty="0" smtClean="0"/>
            <a:t>Add additional VMs to divert the load</a:t>
          </a:r>
          <a:endParaRPr lang="en-US" sz="1600" dirty="0" smtClean="0"/>
        </a:p>
      </dgm:t>
    </dgm:pt>
    <dgm:pt modelId="{FA199033-0FC1-4728-9502-CD7D17A70F28}" type="parTrans" cxnId="{45CF162A-9C1F-4B3B-B798-62F7C3D08A8D}">
      <dgm:prSet/>
      <dgm:spPr/>
      <dgm:t>
        <a:bodyPr/>
        <a:lstStyle/>
        <a:p>
          <a:endParaRPr lang="en-US" sz="2400"/>
        </a:p>
      </dgm:t>
    </dgm:pt>
    <dgm:pt modelId="{E701F836-9B43-4A95-BDDE-53CC01166534}" type="sibTrans" cxnId="{45CF162A-9C1F-4B3B-B798-62F7C3D08A8D}">
      <dgm:prSet/>
      <dgm:spPr/>
      <dgm:t>
        <a:bodyPr/>
        <a:lstStyle/>
        <a:p>
          <a:endParaRPr lang="en-US" sz="2400"/>
        </a:p>
      </dgm:t>
    </dgm:pt>
    <dgm:pt modelId="{1AAAF7B8-CC25-43FE-ACAA-E1CA443845D4}">
      <dgm:prSet phldrT="[Text]" custT="1"/>
      <dgm:spPr/>
      <dgm:t>
        <a:bodyPr/>
        <a:lstStyle/>
        <a:p>
          <a:r>
            <a:rPr lang="en-US" sz="1600" dirty="0" smtClean="0"/>
            <a:t>As an architect</a:t>
          </a:r>
          <a:endParaRPr lang="en-US" sz="1600" dirty="0" smtClean="0"/>
        </a:p>
      </dgm:t>
    </dgm:pt>
    <dgm:pt modelId="{350F9871-52B2-40DC-A2C8-B1397868BD07}" type="parTrans" cxnId="{27623F36-73F9-4381-9043-820C822DFC15}">
      <dgm:prSet/>
      <dgm:spPr/>
      <dgm:t>
        <a:bodyPr/>
        <a:lstStyle/>
        <a:p>
          <a:endParaRPr lang="en-US" sz="2400"/>
        </a:p>
      </dgm:t>
    </dgm:pt>
    <dgm:pt modelId="{2BEE0655-2E45-4960-AADF-F95BBA6F4B8A}" type="sibTrans" cxnId="{27623F36-73F9-4381-9043-820C822DFC15}">
      <dgm:prSet/>
      <dgm:spPr/>
      <dgm:t>
        <a:bodyPr/>
        <a:lstStyle/>
        <a:p>
          <a:endParaRPr lang="en-US" sz="2400"/>
        </a:p>
      </dgm:t>
    </dgm:pt>
    <dgm:pt modelId="{2467D4C3-63AE-4B86-93DA-058A962F760C}">
      <dgm:prSet phldrT="[Text]" custT="1"/>
      <dgm:spPr/>
      <dgm:t>
        <a:bodyPr/>
        <a:lstStyle/>
        <a:p>
          <a:r>
            <a:rPr lang="en-US" sz="1600" dirty="0" smtClean="0"/>
            <a:t>Assess Application’s resource demand and projected resource usage</a:t>
          </a:r>
          <a:endParaRPr lang="en-US" sz="1600" dirty="0" smtClean="0"/>
        </a:p>
      </dgm:t>
    </dgm:pt>
    <dgm:pt modelId="{32BDCE28-E2C0-4A58-9459-88D93CDC4AB6}" type="parTrans" cxnId="{206AB510-D6AA-416F-8E34-171E209AFC09}">
      <dgm:prSet/>
      <dgm:spPr/>
      <dgm:t>
        <a:bodyPr/>
        <a:lstStyle/>
        <a:p>
          <a:endParaRPr lang="en-US" sz="2400"/>
        </a:p>
      </dgm:t>
    </dgm:pt>
    <dgm:pt modelId="{97731C63-CF4A-4A86-800B-CF39C60D0071}" type="sibTrans" cxnId="{206AB510-D6AA-416F-8E34-171E209AFC09}">
      <dgm:prSet/>
      <dgm:spPr/>
      <dgm:t>
        <a:bodyPr/>
        <a:lstStyle/>
        <a:p>
          <a:endParaRPr lang="en-US" sz="2400"/>
        </a:p>
      </dgm:t>
    </dgm:pt>
    <dgm:pt modelId="{A9746B02-4ED2-482F-93DF-B42BFE12ACC4}">
      <dgm:prSet phldrT="[Text]" custT="1"/>
      <dgm:spPr/>
      <dgm:t>
        <a:bodyPr/>
        <a:lstStyle/>
        <a:p>
          <a:r>
            <a:rPr lang="en-US" sz="1600" dirty="0" smtClean="0"/>
            <a:t>Predict the load and ask for more resource from the cloud resource manager</a:t>
          </a:r>
          <a:endParaRPr lang="en-US" sz="1600" dirty="0" smtClean="0"/>
        </a:p>
      </dgm:t>
    </dgm:pt>
    <dgm:pt modelId="{8F940145-5075-466E-902E-9711503FA706}" type="parTrans" cxnId="{9BFBDA28-192E-4C82-A4EE-1F1FDC9210DE}">
      <dgm:prSet/>
      <dgm:spPr/>
      <dgm:t>
        <a:bodyPr/>
        <a:lstStyle/>
        <a:p>
          <a:endParaRPr lang="en-US" sz="2400"/>
        </a:p>
      </dgm:t>
    </dgm:pt>
    <dgm:pt modelId="{789CD2B7-ADF7-4770-AEE4-EEC03492DD37}" type="sibTrans" cxnId="{9BFBDA28-192E-4C82-A4EE-1F1FDC9210DE}">
      <dgm:prSet/>
      <dgm:spPr/>
      <dgm:t>
        <a:bodyPr/>
        <a:lstStyle/>
        <a:p>
          <a:endParaRPr lang="en-US" sz="2400"/>
        </a:p>
      </dgm:t>
    </dgm:pt>
    <dgm:pt modelId="{3D8B07E2-B191-4B02-98F0-A105BDE0BDB1}">
      <dgm:prSet phldrT="[Text]" custT="1"/>
      <dgm:spPr/>
      <dgm:t>
        <a:bodyPr/>
        <a:lstStyle/>
        <a:p>
          <a:r>
            <a:rPr lang="en-US" sz="1600" dirty="0" smtClean="0"/>
            <a:t>Information stealing: copy data from one tenant’s physical resource to another</a:t>
          </a:r>
          <a:endParaRPr lang="en-US" sz="1600" dirty="0"/>
        </a:p>
      </dgm:t>
    </dgm:pt>
    <dgm:pt modelId="{DB02894A-3CB3-46C9-A4B8-08F590CEB56F}" type="parTrans" cxnId="{DAD52024-5FCD-4C25-96FD-FC433D251C3F}">
      <dgm:prSet/>
      <dgm:spPr/>
      <dgm:t>
        <a:bodyPr/>
        <a:lstStyle/>
        <a:p>
          <a:endParaRPr lang="en-US" sz="2400"/>
        </a:p>
      </dgm:t>
    </dgm:pt>
    <dgm:pt modelId="{6513443D-1BE4-460D-9AD5-561A0034E1FA}" type="sibTrans" cxnId="{DAD52024-5FCD-4C25-96FD-FC433D251C3F}">
      <dgm:prSet/>
      <dgm:spPr/>
      <dgm:t>
        <a:bodyPr/>
        <a:lstStyle/>
        <a:p>
          <a:endParaRPr lang="en-US" sz="2400"/>
        </a:p>
      </dgm:t>
    </dgm:pt>
    <dgm:pt modelId="{49A715D4-612C-4F01-A090-8023D20EBEA2}">
      <dgm:prSet phldrT="[Text]" custT="1"/>
      <dgm:spPr/>
      <dgm:t>
        <a:bodyPr/>
        <a:lstStyle/>
        <a:p>
          <a:r>
            <a:rPr lang="en-US" sz="1600" dirty="0" smtClean="0"/>
            <a:t>VM escape: exploit VMM weakness to get into VM’s address space</a:t>
          </a:r>
          <a:endParaRPr lang="en-US" sz="1600" dirty="0" smtClean="0"/>
        </a:p>
      </dgm:t>
    </dgm:pt>
    <dgm:pt modelId="{6E57F35F-B8FA-4B8F-9275-FEB88ACCA9B9}" type="parTrans" cxnId="{4429D313-7B9D-4087-B6EA-CAF865FD9747}">
      <dgm:prSet/>
      <dgm:spPr/>
      <dgm:t>
        <a:bodyPr/>
        <a:lstStyle/>
        <a:p>
          <a:endParaRPr lang="en-US" sz="2400"/>
        </a:p>
      </dgm:t>
    </dgm:pt>
    <dgm:pt modelId="{09BC03B4-1363-48D5-9ECC-B9BA3C522AA4}" type="sibTrans" cxnId="{4429D313-7B9D-4087-B6EA-CAF865FD9747}">
      <dgm:prSet/>
      <dgm:spPr/>
      <dgm:t>
        <a:bodyPr/>
        <a:lstStyle/>
        <a:p>
          <a:endParaRPr lang="en-US" sz="2400"/>
        </a:p>
      </dgm:t>
    </dgm:pt>
    <dgm:pt modelId="{7DE3E723-30A5-4AA0-A2F8-1FC5D19BF69B}">
      <dgm:prSet phldrT="[Text]" custT="1"/>
      <dgm:spPr/>
      <dgm:t>
        <a:bodyPr/>
        <a:lstStyle/>
        <a:p>
          <a:r>
            <a:rPr lang="en-US" sz="1600" dirty="0" smtClean="0"/>
            <a:t>Side channel attack: Monitor VM activity to get useful information</a:t>
          </a:r>
          <a:endParaRPr lang="en-US" sz="1600" dirty="0" smtClean="0"/>
        </a:p>
      </dgm:t>
    </dgm:pt>
    <dgm:pt modelId="{AF0380D2-2794-4C7D-824E-659373D6095A}" type="parTrans" cxnId="{946805D0-69EF-4EB5-82BE-6A57C7828154}">
      <dgm:prSet/>
      <dgm:spPr/>
      <dgm:t>
        <a:bodyPr/>
        <a:lstStyle/>
        <a:p>
          <a:endParaRPr lang="en-US" sz="2400"/>
        </a:p>
      </dgm:t>
    </dgm:pt>
    <dgm:pt modelId="{529F3F50-0DEE-4FB8-B1F0-00C55EBDB1F4}" type="sibTrans" cxnId="{946805D0-69EF-4EB5-82BE-6A57C7828154}">
      <dgm:prSet/>
      <dgm:spPr/>
      <dgm:t>
        <a:bodyPr/>
        <a:lstStyle/>
        <a:p>
          <a:endParaRPr lang="en-US" sz="2400"/>
        </a:p>
      </dgm:t>
    </dgm:pt>
    <dgm:pt modelId="{1BC31475-8225-4D73-946D-7D0BB02EA1F4}">
      <dgm:prSet phldrT="[Text]" custT="1"/>
      <dgm:spPr/>
      <dgm:t>
        <a:bodyPr/>
        <a:lstStyle/>
        <a:p>
          <a:r>
            <a:rPr lang="en-US" sz="1600" dirty="0" smtClean="0"/>
            <a:t>Denial of Service: One tenant grabs the entire physical resource</a:t>
          </a:r>
          <a:endParaRPr lang="en-US" sz="1600" dirty="0" smtClean="0"/>
        </a:p>
      </dgm:t>
    </dgm:pt>
    <dgm:pt modelId="{8DA2B422-349F-4F6B-8151-736CE5C9ADA2}" type="parTrans" cxnId="{A6EB0EC2-7D97-45DF-9F4B-E6B3D0CE8849}">
      <dgm:prSet/>
      <dgm:spPr/>
      <dgm:t>
        <a:bodyPr/>
        <a:lstStyle/>
        <a:p>
          <a:endParaRPr lang="en-US" sz="2400"/>
        </a:p>
      </dgm:t>
    </dgm:pt>
    <dgm:pt modelId="{7B17DC2D-6BE0-41B6-B708-16674EEF31EC}" type="sibTrans" cxnId="{A6EB0EC2-7D97-45DF-9F4B-E6B3D0CE8849}">
      <dgm:prSet/>
      <dgm:spPr/>
      <dgm:t>
        <a:bodyPr/>
        <a:lstStyle/>
        <a:p>
          <a:endParaRPr lang="en-US" sz="2400"/>
        </a:p>
      </dgm:t>
    </dgm:pt>
    <dgm:pt modelId="{C3F79382-DFFC-4D03-817A-0B72B7793BD6}" type="pres">
      <dgm:prSet presAssocID="{08A30535-293C-4DA9-A882-1F1D40BA0D86}" presName="diagram" presStyleCnt="0">
        <dgm:presLayoutVars>
          <dgm:dir/>
          <dgm:resizeHandles val="exact"/>
        </dgm:presLayoutVars>
      </dgm:prSet>
      <dgm:spPr/>
    </dgm:pt>
    <dgm:pt modelId="{2BCE17EE-3A4E-43C3-B893-D728354393C6}" type="pres">
      <dgm:prSet presAssocID="{B9169459-C17F-4224-BF54-EB2026F5E35D}" presName="node" presStyleLbl="node1" presStyleIdx="0" presStyleCnt="3" custScaleX="110000" custScaleY="121000">
        <dgm:presLayoutVars>
          <dgm:bulletEnabled val="1"/>
        </dgm:presLayoutVars>
      </dgm:prSet>
      <dgm:spPr/>
      <dgm:t>
        <a:bodyPr/>
        <a:lstStyle/>
        <a:p>
          <a:endParaRPr lang="en-US"/>
        </a:p>
      </dgm:t>
    </dgm:pt>
    <dgm:pt modelId="{97C28689-3CA2-4655-A528-D672607A347A}" type="pres">
      <dgm:prSet presAssocID="{08D3B15D-82C0-4B78-87E9-5C752DEA32B5}" presName="sibTrans" presStyleCnt="0"/>
      <dgm:spPr/>
    </dgm:pt>
    <dgm:pt modelId="{82CBCC7C-1D62-4353-9299-12F01CC0F53B}" type="pres">
      <dgm:prSet presAssocID="{E7201AC4-AFF7-4BC3-BFCB-7615BED04191}" presName="node" presStyleLbl="node1" presStyleIdx="1" presStyleCnt="3" custScaleX="110000" custScaleY="121000">
        <dgm:presLayoutVars>
          <dgm:bulletEnabled val="1"/>
        </dgm:presLayoutVars>
      </dgm:prSet>
      <dgm:spPr/>
      <dgm:t>
        <a:bodyPr/>
        <a:lstStyle/>
        <a:p>
          <a:endParaRPr lang="en-US"/>
        </a:p>
      </dgm:t>
    </dgm:pt>
    <dgm:pt modelId="{4A3D41F1-5FCE-4818-A1D4-D67BFAB5710A}" type="pres">
      <dgm:prSet presAssocID="{88C3FD25-6215-44A2-9CC1-166FB7F6E4B7}" presName="sibTrans" presStyleCnt="0"/>
      <dgm:spPr/>
    </dgm:pt>
    <dgm:pt modelId="{AF048AE6-F2C5-484B-930D-422C96E8AEA9}" type="pres">
      <dgm:prSet presAssocID="{8765773B-9027-4137-8DC0-A217ADB30399}" presName="node" presStyleLbl="node1" presStyleIdx="2" presStyleCnt="3" custScaleX="178841" custScaleY="81415" custLinFactNeighborY="-8021">
        <dgm:presLayoutVars>
          <dgm:bulletEnabled val="1"/>
        </dgm:presLayoutVars>
      </dgm:prSet>
      <dgm:spPr/>
      <dgm:t>
        <a:bodyPr/>
        <a:lstStyle/>
        <a:p>
          <a:endParaRPr lang="en-US"/>
        </a:p>
      </dgm:t>
    </dgm:pt>
  </dgm:ptLst>
  <dgm:cxnLst>
    <dgm:cxn modelId="{45CF162A-9C1F-4B3B-B798-62F7C3D08A8D}" srcId="{E7201AC4-AFF7-4BC3-BFCB-7615BED04191}" destId="{815189B6-FA3B-4F2A-8349-76521AF6F803}" srcOrd="1" destOrd="0" parTransId="{FA199033-0FC1-4728-9502-CD7D17A70F28}" sibTransId="{E701F836-9B43-4A95-BDDE-53CC01166534}"/>
    <dgm:cxn modelId="{FBF6ECBF-0DF6-48C9-B257-ACDA9719DA13}" type="presOf" srcId="{3D8B07E2-B191-4B02-98F0-A105BDE0BDB1}" destId="{AF048AE6-F2C5-484B-930D-422C96E8AEA9}" srcOrd="0" destOrd="1" presId="urn:microsoft.com/office/officeart/2005/8/layout/default"/>
    <dgm:cxn modelId="{20D38E48-72BA-438E-AFFC-8F9619F9A8EB}" type="presOf" srcId="{C2D332EB-4131-4440-B26A-C23D2B2A682B}" destId="{2BCE17EE-3A4E-43C3-B893-D728354393C6}" srcOrd="0" destOrd="3" presId="urn:microsoft.com/office/officeart/2005/8/layout/default"/>
    <dgm:cxn modelId="{A2FBFFBF-E86A-4294-88EB-F1735B5FE910}" type="presOf" srcId="{1AAAF7B8-CC25-43FE-ACAA-E1CA443845D4}" destId="{82CBCC7C-1D62-4353-9299-12F01CC0F53B}" srcOrd="0" destOrd="3" presId="urn:microsoft.com/office/officeart/2005/8/layout/default"/>
    <dgm:cxn modelId="{FDAA1AB0-E49F-474F-8678-2AB77DBB4710}" type="presOf" srcId="{62CAA3F9-A07A-4B0F-8E7B-F15CBAD847C7}" destId="{2BCE17EE-3A4E-43C3-B893-D728354393C6}" srcOrd="0" destOrd="1" presId="urn:microsoft.com/office/officeart/2005/8/layout/default"/>
    <dgm:cxn modelId="{682E90D6-0CC7-47FA-A37B-8222FDE1E2B1}" type="presOf" srcId="{815189B6-FA3B-4F2A-8349-76521AF6F803}" destId="{82CBCC7C-1D62-4353-9299-12F01CC0F53B}" srcOrd="0" destOrd="2" presId="urn:microsoft.com/office/officeart/2005/8/layout/default"/>
    <dgm:cxn modelId="{6B3AA6C5-5E39-43F7-A082-0EBFD9748EE6}" type="presOf" srcId="{FDECA467-FB65-4318-B561-EC80EB4C8D90}" destId="{82CBCC7C-1D62-4353-9299-12F01CC0F53B}" srcOrd="0" destOrd="1" presId="urn:microsoft.com/office/officeart/2005/8/layout/default"/>
    <dgm:cxn modelId="{DDAA2BF4-31AB-49D0-A58D-2EFDCB729251}" srcId="{08A30535-293C-4DA9-A882-1F1D40BA0D86}" destId="{E7201AC4-AFF7-4BC3-BFCB-7615BED04191}" srcOrd="1" destOrd="0" parTransId="{E8F799EB-9969-404B-9063-8DA62B2C4866}" sibTransId="{88C3FD25-6215-44A2-9CC1-166FB7F6E4B7}"/>
    <dgm:cxn modelId="{526AE125-8A24-47BE-BA36-CEA147EFA49A}" type="presOf" srcId="{08A30535-293C-4DA9-A882-1F1D40BA0D86}" destId="{C3F79382-DFFC-4D03-817A-0B72B7793BD6}" srcOrd="0" destOrd="0" presId="urn:microsoft.com/office/officeart/2005/8/layout/default"/>
    <dgm:cxn modelId="{946805D0-69EF-4EB5-82BE-6A57C7828154}" srcId="{8765773B-9027-4137-8DC0-A217ADB30399}" destId="{7DE3E723-30A5-4AA0-A2F8-1FC5D19BF69B}" srcOrd="2" destOrd="0" parTransId="{AF0380D2-2794-4C7D-824E-659373D6095A}" sibTransId="{529F3F50-0DEE-4FB8-B1F0-00C55EBDB1F4}"/>
    <dgm:cxn modelId="{8A7E24F3-9C80-4E70-8BE2-57423050B173}" type="presOf" srcId="{A9746B02-4ED2-482F-93DF-B42BFE12ACC4}" destId="{82CBCC7C-1D62-4353-9299-12F01CC0F53B}" srcOrd="0" destOrd="5" presId="urn:microsoft.com/office/officeart/2005/8/layout/default"/>
    <dgm:cxn modelId="{FE4E3873-E179-4445-AC8D-518A724C3785}" type="presOf" srcId="{7DE3E723-30A5-4AA0-A2F8-1FC5D19BF69B}" destId="{AF048AE6-F2C5-484B-930D-422C96E8AEA9}" srcOrd="0" destOrd="3" presId="urn:microsoft.com/office/officeart/2005/8/layout/default"/>
    <dgm:cxn modelId="{4429D313-7B9D-4087-B6EA-CAF865FD9747}" srcId="{8765773B-9027-4137-8DC0-A217ADB30399}" destId="{49A715D4-612C-4F01-A090-8023D20EBEA2}" srcOrd="1" destOrd="0" parTransId="{6E57F35F-B8FA-4B8F-9275-FEB88ACCA9B9}" sibTransId="{09BC03B4-1363-48D5-9ECC-B9BA3C522AA4}"/>
    <dgm:cxn modelId="{2A6EEDCC-E136-4D84-BD64-D7DE500764AA}" srcId="{B9169459-C17F-4224-BF54-EB2026F5E35D}" destId="{C2D332EB-4131-4440-B26A-C23D2B2A682B}" srcOrd="2" destOrd="0" parTransId="{D1C70B15-668D-4E10-B710-97B90C5A37C6}" sibTransId="{2AB552D1-9250-4788-B765-BACA68B153DC}"/>
    <dgm:cxn modelId="{DE24ED8D-3F60-4C6A-AD13-8C6754725F25}" type="presOf" srcId="{2467D4C3-63AE-4B86-93DA-058A962F760C}" destId="{82CBCC7C-1D62-4353-9299-12F01CC0F53B}" srcOrd="0" destOrd="4" presId="urn:microsoft.com/office/officeart/2005/8/layout/default"/>
    <dgm:cxn modelId="{87315D34-013B-4A9E-B3F0-63C27D89D269}" srcId="{E7201AC4-AFF7-4BC3-BFCB-7615BED04191}" destId="{FDECA467-FB65-4318-B561-EC80EB4C8D90}" srcOrd="0" destOrd="0" parTransId="{14249D77-0514-4D23-9EDB-F2AF3B037AFF}" sibTransId="{883CF55C-FE2D-45B0-A0CB-2376BE836161}"/>
    <dgm:cxn modelId="{206AB510-D6AA-416F-8E34-171E209AFC09}" srcId="{1AAAF7B8-CC25-43FE-ACAA-E1CA443845D4}" destId="{2467D4C3-63AE-4B86-93DA-058A962F760C}" srcOrd="0" destOrd="0" parTransId="{32BDCE28-E2C0-4A58-9459-88D93CDC4AB6}" sibTransId="{97731C63-CF4A-4A86-800B-CF39C60D0071}"/>
    <dgm:cxn modelId="{4200DC5F-3E10-4580-BB1E-A1895928F88E}" type="presOf" srcId="{1BC31475-8225-4D73-946D-7D0BB02EA1F4}" destId="{AF048AE6-F2C5-484B-930D-422C96E8AEA9}" srcOrd="0" destOrd="4" presId="urn:microsoft.com/office/officeart/2005/8/layout/default"/>
    <dgm:cxn modelId="{626A2DC3-D34F-4A38-8BEC-38B6E4854CFD}" type="presOf" srcId="{21C7687A-F656-4D20-955B-E2550B1BBE88}" destId="{2BCE17EE-3A4E-43C3-B893-D728354393C6}" srcOrd="0" destOrd="2" presId="urn:microsoft.com/office/officeart/2005/8/layout/default"/>
    <dgm:cxn modelId="{99644F6B-8A3D-4AD4-842B-D8D95A99FF06}" srcId="{08A30535-293C-4DA9-A882-1F1D40BA0D86}" destId="{B9169459-C17F-4224-BF54-EB2026F5E35D}" srcOrd="0" destOrd="0" parTransId="{050C76E4-B4B1-4EFE-8405-745EF3880EA8}" sibTransId="{08D3B15D-82C0-4B78-87E9-5C752DEA32B5}"/>
    <dgm:cxn modelId="{5BDFA615-95B1-4A2A-97FA-10EF5F599415}" srcId="{B9169459-C17F-4224-BF54-EB2026F5E35D}" destId="{21C7687A-F656-4D20-955B-E2550B1BBE88}" srcOrd="1" destOrd="0" parTransId="{2B5B8A32-0AED-4028-9E90-27F78774FABE}" sibTransId="{E2110100-BC05-41FC-B241-24F22E65CB10}"/>
    <dgm:cxn modelId="{18D55D7D-B86F-4876-8BC6-A11617ED9018}" type="presOf" srcId="{8765773B-9027-4137-8DC0-A217ADB30399}" destId="{AF048AE6-F2C5-484B-930D-422C96E8AEA9}" srcOrd="0" destOrd="0" presId="urn:microsoft.com/office/officeart/2005/8/layout/default"/>
    <dgm:cxn modelId="{A6EB0EC2-7D97-45DF-9F4B-E6B3D0CE8849}" srcId="{8765773B-9027-4137-8DC0-A217ADB30399}" destId="{1BC31475-8225-4D73-946D-7D0BB02EA1F4}" srcOrd="3" destOrd="0" parTransId="{8DA2B422-349F-4F6B-8151-736CE5C9ADA2}" sibTransId="{7B17DC2D-6BE0-41B6-B708-16674EEF31EC}"/>
    <dgm:cxn modelId="{D8D27571-2926-411D-BC99-31B64C9614A5}" srcId="{08A30535-293C-4DA9-A882-1F1D40BA0D86}" destId="{8765773B-9027-4137-8DC0-A217ADB30399}" srcOrd="2" destOrd="0" parTransId="{B3EE62A4-BD5F-47F1-8C5B-2C2D6895359E}" sibTransId="{B783E6C9-7668-4E03-B1A0-DE1860AFB4EB}"/>
    <dgm:cxn modelId="{D20CADD2-D3F3-49F6-B8B6-57F287B2054C}" type="presOf" srcId="{E7201AC4-AFF7-4BC3-BFCB-7615BED04191}" destId="{82CBCC7C-1D62-4353-9299-12F01CC0F53B}" srcOrd="0" destOrd="0" presId="urn:microsoft.com/office/officeart/2005/8/layout/default"/>
    <dgm:cxn modelId="{9BFBDA28-192E-4C82-A4EE-1F1FDC9210DE}" srcId="{1AAAF7B8-CC25-43FE-ACAA-E1CA443845D4}" destId="{A9746B02-4ED2-482F-93DF-B42BFE12ACC4}" srcOrd="1" destOrd="0" parTransId="{8F940145-5075-466E-902E-9711503FA706}" sibTransId="{789CD2B7-ADF7-4770-AEE4-EEC03492DD37}"/>
    <dgm:cxn modelId="{2EF38402-29C3-4085-ACE9-B4E47820DC15}" type="presOf" srcId="{49A715D4-612C-4F01-A090-8023D20EBEA2}" destId="{AF048AE6-F2C5-484B-930D-422C96E8AEA9}" srcOrd="0" destOrd="2" presId="urn:microsoft.com/office/officeart/2005/8/layout/default"/>
    <dgm:cxn modelId="{3F599D6F-3F0F-473D-9FCF-CDE2B82D8DC9}" type="presOf" srcId="{B9169459-C17F-4224-BF54-EB2026F5E35D}" destId="{2BCE17EE-3A4E-43C3-B893-D728354393C6}" srcOrd="0" destOrd="0" presId="urn:microsoft.com/office/officeart/2005/8/layout/default"/>
    <dgm:cxn modelId="{27623F36-73F9-4381-9043-820C822DFC15}" srcId="{E7201AC4-AFF7-4BC3-BFCB-7615BED04191}" destId="{1AAAF7B8-CC25-43FE-ACAA-E1CA443845D4}" srcOrd="2" destOrd="0" parTransId="{350F9871-52B2-40DC-A2C8-B1397868BD07}" sibTransId="{2BEE0655-2E45-4960-AADF-F95BBA6F4B8A}"/>
    <dgm:cxn modelId="{32CA5A4A-F34D-45DF-9DEC-DE64F2ACC74A}" srcId="{B9169459-C17F-4224-BF54-EB2026F5E35D}" destId="{62CAA3F9-A07A-4B0F-8E7B-F15CBAD847C7}" srcOrd="0" destOrd="0" parTransId="{70607A1B-C685-4029-9CD7-1C2F6216CAB4}" sibTransId="{24E81295-CF3A-416D-A01A-CC992B32DE95}"/>
    <dgm:cxn modelId="{DAD52024-5FCD-4C25-96FD-FC433D251C3F}" srcId="{8765773B-9027-4137-8DC0-A217ADB30399}" destId="{3D8B07E2-B191-4B02-98F0-A105BDE0BDB1}" srcOrd="0" destOrd="0" parTransId="{DB02894A-3CB3-46C9-A4B8-08F590CEB56F}" sibTransId="{6513443D-1BE4-460D-9AD5-561A0034E1FA}"/>
    <dgm:cxn modelId="{5358F5AB-0327-46A2-BF1E-D10668FEBF8A}" type="presParOf" srcId="{C3F79382-DFFC-4D03-817A-0B72B7793BD6}" destId="{2BCE17EE-3A4E-43C3-B893-D728354393C6}" srcOrd="0" destOrd="0" presId="urn:microsoft.com/office/officeart/2005/8/layout/default"/>
    <dgm:cxn modelId="{E1CE4045-3093-42C3-B55D-1C1FC4CE0D34}" type="presParOf" srcId="{C3F79382-DFFC-4D03-817A-0B72B7793BD6}" destId="{97C28689-3CA2-4655-A528-D672607A347A}" srcOrd="1" destOrd="0" presId="urn:microsoft.com/office/officeart/2005/8/layout/default"/>
    <dgm:cxn modelId="{27E7B64B-C32E-4E91-A7B5-565E60C14C02}" type="presParOf" srcId="{C3F79382-DFFC-4D03-817A-0B72B7793BD6}" destId="{82CBCC7C-1D62-4353-9299-12F01CC0F53B}" srcOrd="2" destOrd="0" presId="urn:microsoft.com/office/officeart/2005/8/layout/default"/>
    <dgm:cxn modelId="{F2A119CA-627A-4F94-9970-494D2BBEB99A}" type="presParOf" srcId="{C3F79382-DFFC-4D03-817A-0B72B7793BD6}" destId="{4A3D41F1-5FCE-4818-A1D4-D67BFAB5710A}" srcOrd="3" destOrd="0" presId="urn:microsoft.com/office/officeart/2005/8/layout/default"/>
    <dgm:cxn modelId="{39D269E5-0DED-4AB0-8028-C20B5551F3CA}" type="presParOf" srcId="{C3F79382-DFFC-4D03-817A-0B72B7793BD6}" destId="{AF048AE6-F2C5-484B-930D-422C96E8AEA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99352-2ABC-4B1E-BEF8-05CFD030734C}">
      <dsp:nvSpPr>
        <dsp:cNvPr id="0" name=""/>
        <dsp:cNvSpPr/>
      </dsp:nvSpPr>
      <dsp:spPr>
        <a:xfrm>
          <a:off x="953682" y="2514599"/>
          <a:ext cx="1508065" cy="1879924"/>
        </a:xfrm>
        <a:custGeom>
          <a:avLst/>
          <a:gdLst/>
          <a:ahLst/>
          <a:cxnLst/>
          <a:rect l="0" t="0" r="0" b="0"/>
          <a:pathLst>
            <a:path>
              <a:moveTo>
                <a:pt x="0" y="0"/>
              </a:moveTo>
              <a:lnTo>
                <a:pt x="754032" y="0"/>
              </a:lnTo>
              <a:lnTo>
                <a:pt x="754032" y="1879924"/>
              </a:lnTo>
              <a:lnTo>
                <a:pt x="1508065" y="18799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1647463" y="3394310"/>
        <a:ext cx="120502" cy="120502"/>
      </dsp:txXfrm>
    </dsp:sp>
    <dsp:sp modelId="{ABD4C1E9-588C-419D-B505-3A4861EE8978}">
      <dsp:nvSpPr>
        <dsp:cNvPr id="0" name=""/>
        <dsp:cNvSpPr/>
      </dsp:nvSpPr>
      <dsp:spPr>
        <a:xfrm>
          <a:off x="953682" y="2468880"/>
          <a:ext cx="1508065" cy="91440"/>
        </a:xfrm>
        <a:custGeom>
          <a:avLst/>
          <a:gdLst/>
          <a:ahLst/>
          <a:cxnLst/>
          <a:rect l="0" t="0" r="0" b="0"/>
          <a:pathLst>
            <a:path>
              <a:moveTo>
                <a:pt x="0" y="45720"/>
              </a:moveTo>
              <a:lnTo>
                <a:pt x="1508065" y="4572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70013" y="2476898"/>
        <a:ext cx="75403" cy="75403"/>
      </dsp:txXfrm>
    </dsp:sp>
    <dsp:sp modelId="{901C58B6-D4C3-42C0-B1A9-A318EC5C1909}">
      <dsp:nvSpPr>
        <dsp:cNvPr id="0" name=""/>
        <dsp:cNvSpPr/>
      </dsp:nvSpPr>
      <dsp:spPr>
        <a:xfrm>
          <a:off x="953682" y="634675"/>
          <a:ext cx="1508534" cy="1879924"/>
        </a:xfrm>
        <a:custGeom>
          <a:avLst/>
          <a:gdLst/>
          <a:ahLst/>
          <a:cxnLst/>
          <a:rect l="0" t="0" r="0" b="0"/>
          <a:pathLst>
            <a:path>
              <a:moveTo>
                <a:pt x="0" y="1879924"/>
              </a:moveTo>
              <a:lnTo>
                <a:pt x="754267" y="1879924"/>
              </a:lnTo>
              <a:lnTo>
                <a:pt x="754267" y="0"/>
              </a:lnTo>
              <a:lnTo>
                <a:pt x="1508534"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1647691" y="1514379"/>
        <a:ext cx="120517" cy="120517"/>
      </dsp:txXfrm>
    </dsp:sp>
    <dsp:sp modelId="{A89449E4-1146-4354-84F1-7099A3EB713B}">
      <dsp:nvSpPr>
        <dsp:cNvPr id="0" name=""/>
        <dsp:cNvSpPr/>
      </dsp:nvSpPr>
      <dsp:spPr>
        <a:xfrm rot="16200000">
          <a:off x="-2032849" y="2037758"/>
          <a:ext cx="5019382" cy="953682"/>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r>
            <a:rPr lang="en-US" sz="6200" kern="1200" dirty="0" smtClean="0"/>
            <a:t>Pattern</a:t>
          </a:r>
          <a:endParaRPr lang="en-US" sz="6200" kern="1200" dirty="0"/>
        </a:p>
      </dsp:txBody>
      <dsp:txXfrm>
        <a:off x="-2032849" y="2037758"/>
        <a:ext cx="5019382" cy="953682"/>
      </dsp:txXfrm>
    </dsp:sp>
    <dsp:sp modelId="{A7D0D01A-747E-485B-9884-F3644F0A0911}">
      <dsp:nvSpPr>
        <dsp:cNvPr id="0" name=""/>
        <dsp:cNvSpPr/>
      </dsp:nvSpPr>
      <dsp:spPr>
        <a:xfrm>
          <a:off x="2462217" y="0"/>
          <a:ext cx="5037802" cy="1269351"/>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Context</a:t>
          </a:r>
          <a:r>
            <a:rPr lang="en-US" sz="2100" kern="1200" dirty="0" smtClean="0"/>
            <a:t/>
          </a:r>
          <a:br>
            <a:rPr lang="en-US" sz="2100" kern="1200" dirty="0" smtClean="0"/>
          </a:br>
          <a:r>
            <a:rPr lang="en-US" sz="2100" kern="1200" dirty="0" smtClean="0"/>
            <a:t/>
          </a:r>
          <a:br>
            <a:rPr lang="en-US" sz="2100" kern="1200" dirty="0" smtClean="0"/>
          </a:br>
          <a:r>
            <a:rPr lang="en-US" altLang="en-US" sz="2100" kern="1200" dirty="0" smtClean="0">
              <a:latin typeface="Arial" charset="0"/>
            </a:rPr>
            <a:t>A situation giving rise to a problem</a:t>
          </a:r>
          <a:endParaRPr lang="en-US" sz="2100" kern="1200" dirty="0"/>
        </a:p>
      </dsp:txBody>
      <dsp:txXfrm>
        <a:off x="2462217" y="0"/>
        <a:ext cx="5037802" cy="1269351"/>
      </dsp:txXfrm>
    </dsp:sp>
    <dsp:sp modelId="{32B5D929-3BEE-405C-B00E-21D168D16EF0}">
      <dsp:nvSpPr>
        <dsp:cNvPr id="0" name=""/>
        <dsp:cNvSpPr/>
      </dsp:nvSpPr>
      <dsp:spPr>
        <a:xfrm>
          <a:off x="2461747" y="1816456"/>
          <a:ext cx="5037802" cy="139628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Problem</a:t>
          </a:r>
          <a:r>
            <a:rPr lang="en-US" sz="2100" kern="1200" dirty="0" smtClean="0"/>
            <a:t/>
          </a:r>
          <a:br>
            <a:rPr lang="en-US" sz="2100" kern="1200" dirty="0" smtClean="0"/>
          </a:br>
          <a:r>
            <a:rPr lang="en-US" sz="2100" kern="1200" dirty="0" smtClean="0"/>
            <a:t/>
          </a:r>
          <a:br>
            <a:rPr lang="en-US" sz="2100" kern="1200" dirty="0" smtClean="0"/>
          </a:br>
          <a:r>
            <a:rPr lang="en-US" altLang="en-US" sz="2100" kern="1200" dirty="0" smtClean="0">
              <a:latin typeface="Arial" charset="0"/>
            </a:rPr>
            <a:t>The recurring problem arising in that context</a:t>
          </a:r>
          <a:endParaRPr lang="en-US" sz="2100" kern="1200" dirty="0"/>
        </a:p>
      </dsp:txBody>
      <dsp:txXfrm>
        <a:off x="2461747" y="1816456"/>
        <a:ext cx="5037802" cy="1396286"/>
      </dsp:txXfrm>
    </dsp:sp>
    <dsp:sp modelId="{B00F73B5-CD69-475A-8A49-6923784175E6}">
      <dsp:nvSpPr>
        <dsp:cNvPr id="0" name=""/>
        <dsp:cNvSpPr/>
      </dsp:nvSpPr>
      <dsp:spPr>
        <a:xfrm>
          <a:off x="2461747" y="3759848"/>
          <a:ext cx="5037802" cy="1269351"/>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Solution</a:t>
          </a:r>
          <a:r>
            <a:rPr lang="en-US" sz="2100" kern="1200" dirty="0" smtClean="0"/>
            <a:t/>
          </a:r>
          <a:br>
            <a:rPr lang="en-US" sz="2100" kern="1200" dirty="0" smtClean="0"/>
          </a:br>
          <a:r>
            <a:rPr lang="en-US" sz="2100" kern="1200" dirty="0" smtClean="0"/>
            <a:t/>
          </a:r>
          <a:br>
            <a:rPr lang="en-US" sz="2100" kern="1200" dirty="0" smtClean="0"/>
          </a:br>
          <a:r>
            <a:rPr lang="en-US" altLang="en-US" sz="2100" kern="1200" dirty="0" smtClean="0">
              <a:latin typeface="Arial" charset="0"/>
            </a:rPr>
            <a:t>A proven solution of the problem</a:t>
          </a:r>
          <a:endParaRPr lang="en-US" sz="2100" kern="1200" dirty="0"/>
        </a:p>
      </dsp:txBody>
      <dsp:txXfrm>
        <a:off x="2461747" y="3759848"/>
        <a:ext cx="5037802" cy="12693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F3060-B7EC-4121-8073-9DEF5D2B9B40}">
      <dsp:nvSpPr>
        <dsp:cNvPr id="0" name=""/>
        <dsp:cNvSpPr/>
      </dsp:nvSpPr>
      <dsp:spPr>
        <a:xfrm>
          <a:off x="243854" y="372"/>
          <a:ext cx="3868042" cy="232082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Hypervisor</a:t>
          </a:r>
          <a:endParaRPr lang="en-US" sz="2100" kern="1200" dirty="0"/>
        </a:p>
        <a:p>
          <a:pPr marL="171450" lvl="1" indent="-171450" algn="l" defTabSz="711200">
            <a:lnSpc>
              <a:spcPct val="90000"/>
            </a:lnSpc>
            <a:spcBef>
              <a:spcPct val="0"/>
            </a:spcBef>
            <a:spcAft>
              <a:spcPct val="15000"/>
            </a:spcAft>
            <a:buChar char="••"/>
          </a:pPr>
          <a:r>
            <a:rPr lang="en-US" sz="1600" kern="1200" dirty="0" smtClean="0"/>
            <a:t>Thin layer of OS between VM and hardware</a:t>
          </a:r>
          <a:endParaRPr lang="en-US" sz="1600" kern="1200" dirty="0"/>
        </a:p>
        <a:p>
          <a:pPr marL="171450" lvl="1" indent="-171450" algn="l" defTabSz="711200">
            <a:lnSpc>
              <a:spcPct val="90000"/>
            </a:lnSpc>
            <a:spcBef>
              <a:spcPct val="0"/>
            </a:spcBef>
            <a:spcAft>
              <a:spcPct val="15000"/>
            </a:spcAft>
            <a:buChar char="••"/>
          </a:pPr>
          <a:r>
            <a:rPr lang="en-US" sz="1600" kern="1200" dirty="0" smtClean="0"/>
            <a:t>Offers recovery, check-pointing, live-migration</a:t>
          </a:r>
          <a:endParaRPr lang="en-US" sz="1600" kern="1200" dirty="0"/>
        </a:p>
      </dsp:txBody>
      <dsp:txXfrm>
        <a:off x="243854" y="372"/>
        <a:ext cx="3868042" cy="2320825"/>
      </dsp:txXfrm>
    </dsp:sp>
    <dsp:sp modelId="{5E2597E2-C45A-498B-8086-F01D075B5255}">
      <dsp:nvSpPr>
        <dsp:cNvPr id="0" name=""/>
        <dsp:cNvSpPr/>
      </dsp:nvSpPr>
      <dsp:spPr>
        <a:xfrm>
          <a:off x="4498702" y="372"/>
          <a:ext cx="3868042" cy="2320825"/>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Virtual machine</a:t>
          </a:r>
          <a:endParaRPr lang="en-US" sz="2100" kern="1200" dirty="0"/>
        </a:p>
        <a:p>
          <a:pPr marL="171450" lvl="1" indent="-171450" algn="l" defTabSz="711200">
            <a:lnSpc>
              <a:spcPct val="90000"/>
            </a:lnSpc>
            <a:spcBef>
              <a:spcPct val="0"/>
            </a:spcBef>
            <a:spcAft>
              <a:spcPct val="15000"/>
            </a:spcAft>
            <a:buChar char="••"/>
          </a:pPr>
          <a:r>
            <a:rPr lang="en-US" sz="1600" kern="1200" dirty="0" smtClean="0"/>
            <a:t>SW that simulates a machine environment and hosts an OS</a:t>
          </a:r>
          <a:endParaRPr lang="en-US" sz="1600" kern="1200" dirty="0"/>
        </a:p>
        <a:p>
          <a:pPr marL="171450" lvl="1" indent="-171450" algn="l" defTabSz="711200">
            <a:lnSpc>
              <a:spcPct val="90000"/>
            </a:lnSpc>
            <a:spcBef>
              <a:spcPct val="0"/>
            </a:spcBef>
            <a:spcAft>
              <a:spcPct val="15000"/>
            </a:spcAft>
            <a:buChar char="••"/>
          </a:pPr>
          <a:r>
            <a:rPr lang="en-US" sz="1600" kern="1200" dirty="0" smtClean="0"/>
            <a:t>Para-virtualization: OS must be modified for virtualized layer</a:t>
          </a:r>
          <a:endParaRPr lang="en-US" sz="1600" kern="1200" dirty="0"/>
        </a:p>
        <a:p>
          <a:pPr marL="171450" lvl="1" indent="-171450" algn="l" defTabSz="711200">
            <a:lnSpc>
              <a:spcPct val="90000"/>
            </a:lnSpc>
            <a:spcBef>
              <a:spcPct val="0"/>
            </a:spcBef>
            <a:spcAft>
              <a:spcPct val="15000"/>
            </a:spcAft>
            <a:buChar char="••"/>
          </a:pPr>
          <a:r>
            <a:rPr lang="en-US" sz="1600" kern="1200" dirty="0" smtClean="0"/>
            <a:t>Full-virtualization: OS is not aware of virtualization layer</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4498702" y="372"/>
        <a:ext cx="3868042" cy="2320825"/>
      </dsp:txXfrm>
    </dsp:sp>
    <dsp:sp modelId="{34C71625-F657-42C9-811C-E3E652D9C7C5}">
      <dsp:nvSpPr>
        <dsp:cNvPr id="0" name=""/>
        <dsp:cNvSpPr/>
      </dsp:nvSpPr>
      <dsp:spPr>
        <a:xfrm>
          <a:off x="2371278" y="2708002"/>
          <a:ext cx="3868042" cy="2320825"/>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Memory </a:t>
          </a:r>
          <a:r>
            <a:rPr lang="en-US" sz="2100" kern="1200" dirty="0" err="1" smtClean="0"/>
            <a:t>Mgmt</a:t>
          </a:r>
          <a:r>
            <a:rPr lang="en-US" sz="2100" kern="1200" dirty="0" smtClean="0"/>
            <a:t> in Virtualized </a:t>
          </a:r>
          <a:r>
            <a:rPr lang="en-US" sz="2100" kern="1200" dirty="0" err="1" smtClean="0"/>
            <a:t>Env</a:t>
          </a:r>
          <a:r>
            <a:rPr lang="en-US" sz="2100" kern="1200" dirty="0" smtClean="0"/>
            <a:t>.</a:t>
          </a:r>
          <a:endParaRPr lang="en-US" sz="2100" kern="1200" dirty="0"/>
        </a:p>
        <a:p>
          <a:pPr marL="171450" lvl="1" indent="-171450" algn="l" defTabSz="711200">
            <a:lnSpc>
              <a:spcPct val="90000"/>
            </a:lnSpc>
            <a:spcBef>
              <a:spcPct val="0"/>
            </a:spcBef>
            <a:spcAft>
              <a:spcPct val="15000"/>
            </a:spcAft>
            <a:buChar char="••"/>
          </a:pPr>
          <a:r>
            <a:rPr lang="en-US" sz="1600" kern="1200" dirty="0" smtClean="0"/>
            <a:t>Traditionally- Page table maps consumer application address to machine address or disk location</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VM page table maps target address to an address within VM.</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This is converted to physical address by Hypervisor page table</a:t>
          </a:r>
          <a:endParaRPr lang="en-US" sz="1600" kern="1200" dirty="0" smtClean="0"/>
        </a:p>
      </dsp:txBody>
      <dsp:txXfrm>
        <a:off x="2371278" y="2708002"/>
        <a:ext cx="3868042" cy="2320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E17EE-3A4E-43C3-B893-D728354393C6}">
      <dsp:nvSpPr>
        <dsp:cNvPr id="0" name=""/>
        <dsp:cNvSpPr/>
      </dsp:nvSpPr>
      <dsp:spPr>
        <a:xfrm>
          <a:off x="2046" y="120540"/>
          <a:ext cx="4006825" cy="264450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Availability</a:t>
          </a:r>
          <a:endParaRPr lang="en-US" sz="2000" kern="1200" dirty="0"/>
        </a:p>
        <a:p>
          <a:pPr marL="171450" lvl="1" indent="-171450" algn="l" defTabSz="711200">
            <a:lnSpc>
              <a:spcPct val="90000"/>
            </a:lnSpc>
            <a:spcBef>
              <a:spcPct val="0"/>
            </a:spcBef>
            <a:spcAft>
              <a:spcPct val="15000"/>
            </a:spcAft>
            <a:buChar char="••"/>
          </a:pPr>
          <a:r>
            <a:rPr lang="en-US" sz="1600" kern="1200" dirty="0" smtClean="0"/>
            <a:t>All components should be available: </a:t>
          </a:r>
          <a14:m xmlns:a14="http://schemas.microsoft.com/office/drawing/2010/main">
            <m:oMath xmlns:m="http://schemas.openxmlformats.org/officeDocument/2006/math">
              <m:nary>
                <m:naryPr>
                  <m:chr m:val="∏"/>
                  <m:ctrlPr>
                    <a:rPr lang="en-US" sz="1600" i="1" kern="1200" smtClean="0">
                      <a:latin typeface="Cambria Math" panose="02040503050406030204" pitchFamily="18" charset="0"/>
                    </a:rPr>
                  </m:ctrlPr>
                </m:naryPr>
                <m:sub>
                  <m:r>
                    <m:rPr>
                      <m:brk m:alnAt="23"/>
                    </m:rPr>
                    <a:rPr lang="en-US" sz="1600" b="0" i="1" kern="1200" smtClean="0">
                      <a:latin typeface="Cambria Math"/>
                    </a:rPr>
                    <m:t>𝑖</m:t>
                  </m:r>
                  <m:r>
                    <a:rPr lang="en-US" sz="1600" b="0" i="1" kern="1200" smtClean="0">
                      <a:latin typeface="Cambria Math"/>
                    </a:rPr>
                    <m:t>=1</m:t>
                  </m:r>
                </m:sub>
                <m:sup>
                  <m:r>
                    <a:rPr lang="en-US" sz="1600" b="0" i="1" kern="1200" smtClean="0">
                      <a:latin typeface="Cambria Math"/>
                    </a:rPr>
                    <m:t>𝑛</m:t>
                  </m:r>
                </m:sup>
                <m:e>
                  <m:r>
                    <a:rPr lang="en-US" sz="1600" b="0" i="1" kern="1200" smtClean="0">
                      <a:latin typeface="Cambria Math"/>
                    </a:rPr>
                    <m:t>𝑝</m:t>
                  </m:r>
                  <m:r>
                    <a:rPr lang="en-US" sz="1600" b="0" i="1" kern="1200" smtClean="0">
                      <a:latin typeface="Cambria Math"/>
                    </a:rPr>
                    <m:t>(</m:t>
                  </m:r>
                  <m:r>
                    <a:rPr lang="en-US" sz="1600" b="0" i="1" kern="1200" smtClean="0">
                      <a:latin typeface="Cambria Math"/>
                    </a:rPr>
                    <m:t>𝑖</m:t>
                  </m:r>
                  <m:r>
                    <a:rPr lang="en-US" sz="1600" b="0" i="1" kern="1200" smtClean="0">
                      <a:latin typeface="Cambria Math"/>
                    </a:rPr>
                    <m:t>)</m:t>
                  </m:r>
                </m:e>
              </m:nary>
            </m:oMath>
          </a14:m>
          <a:endParaRPr lang="en-US" sz="1600" kern="1200" dirty="0"/>
        </a:p>
        <a:p>
          <a:pPr marL="171450" lvl="1" indent="-171450" algn="l" defTabSz="711200">
            <a:lnSpc>
              <a:spcPct val="90000"/>
            </a:lnSpc>
            <a:spcBef>
              <a:spcPct val="0"/>
            </a:spcBef>
            <a:spcAft>
              <a:spcPct val="15000"/>
            </a:spcAft>
            <a:buChar char="••"/>
          </a:pPr>
          <a:r>
            <a:rPr lang="en-US" sz="1600" kern="1200" dirty="0" smtClean="0"/>
            <a:t>At least one should be available: </a:t>
          </a:r>
          <a14:m xmlns:a14="http://schemas.microsoft.com/office/drawing/2010/main">
            <m:oMath xmlns:m="http://schemas.openxmlformats.org/officeDocument/2006/math">
              <m:r>
                <a:rPr lang="en-US" sz="1600" b="0" i="0" kern="1200" smtClean="0">
                  <a:latin typeface="Cambria Math"/>
                </a:rPr>
                <m:t>1−</m:t>
              </m:r>
              <m:nary>
                <m:naryPr>
                  <m:chr m:val="∏"/>
                  <m:ctrlPr>
                    <a:rPr lang="en-US" sz="1600" i="1" kern="1200">
                      <a:latin typeface="Cambria Math" panose="02040503050406030204" pitchFamily="18" charset="0"/>
                    </a:rPr>
                  </m:ctrlPr>
                </m:naryPr>
                <m:sub>
                  <m:r>
                    <m:rPr>
                      <m:brk m:alnAt="23"/>
                    </m:rPr>
                    <a:rPr lang="en-US" sz="1600" i="1" kern="1200">
                      <a:latin typeface="Cambria Math"/>
                    </a:rPr>
                    <m:t>𝑖</m:t>
                  </m:r>
                  <m:r>
                    <a:rPr lang="en-US" sz="1600" i="1" kern="1200">
                      <a:latin typeface="Cambria Math"/>
                    </a:rPr>
                    <m:t>=1</m:t>
                  </m:r>
                </m:sub>
                <m:sup>
                  <m:r>
                    <a:rPr lang="en-US" sz="1600" i="1" kern="1200">
                      <a:latin typeface="Cambria Math"/>
                    </a:rPr>
                    <m:t>𝑛</m:t>
                  </m:r>
                </m:sup>
                <m:e>
                  <m:r>
                    <a:rPr lang="en-US" sz="1600" b="0" i="1" kern="1200" smtClean="0">
                      <a:latin typeface="Cambria Math"/>
                    </a:rPr>
                    <m:t>(1−</m:t>
                  </m:r>
                  <m:r>
                    <a:rPr lang="en-US" sz="1600" i="1" kern="1200">
                      <a:latin typeface="Cambria Math"/>
                    </a:rPr>
                    <m:t>𝑝</m:t>
                  </m:r>
                  <m:d>
                    <m:dPr>
                      <m:ctrlPr>
                        <a:rPr lang="en-US" sz="1600" i="1" kern="1200">
                          <a:latin typeface="Cambria Math" panose="02040503050406030204" pitchFamily="18" charset="0"/>
                        </a:rPr>
                      </m:ctrlPr>
                    </m:dPr>
                    <m:e>
                      <m:r>
                        <a:rPr lang="en-US" sz="1600" i="1" kern="1200">
                          <a:latin typeface="Cambria Math"/>
                        </a:rPr>
                        <m:t>𝑖</m:t>
                      </m:r>
                    </m:e>
                  </m:d>
                  <m:r>
                    <a:rPr lang="en-US" sz="1600" b="0" i="1" kern="1200" smtClean="0">
                      <a:latin typeface="Cambria Math"/>
                    </a:rPr>
                    <m:t>)</m:t>
                  </m:r>
                </m:e>
              </m:nary>
            </m:oMath>
          </a14:m>
          <a:endParaRPr lang="en-US" sz="1600" kern="1200" dirty="0"/>
        </a:p>
        <a:p>
          <a:pPr marL="171450" lvl="1" indent="-171450" algn="l" defTabSz="711200">
            <a:lnSpc>
              <a:spcPct val="90000"/>
            </a:lnSpc>
            <a:spcBef>
              <a:spcPct val="0"/>
            </a:spcBef>
            <a:spcAft>
              <a:spcPct val="15000"/>
            </a:spcAft>
            <a:buChar char="••"/>
          </a:pPr>
          <a:r>
            <a:rPr lang="en-US" sz="1600" kern="1200" dirty="0" smtClean="0"/>
            <a:t>Use spare-copy, graceful degradation and active-redundancy tactics</a:t>
          </a:r>
          <a:endParaRPr lang="en-US" sz="1600" kern="1200" dirty="0"/>
        </a:p>
      </dsp:txBody>
      <dsp:txXfrm>
        <a:off x="2046" y="120540"/>
        <a:ext cx="4006825" cy="2644504"/>
      </dsp:txXfrm>
    </dsp:sp>
    <dsp:sp modelId="{82CBCC7C-1D62-4353-9299-12F01CC0F53B}">
      <dsp:nvSpPr>
        <dsp:cNvPr id="0" name=""/>
        <dsp:cNvSpPr/>
      </dsp:nvSpPr>
      <dsp:spPr>
        <a:xfrm>
          <a:off x="4373128" y="120540"/>
          <a:ext cx="4006825" cy="264450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Performance</a:t>
          </a:r>
          <a:endParaRPr lang="en-US" sz="2000" kern="1200" dirty="0"/>
        </a:p>
        <a:p>
          <a:pPr marL="171450" lvl="1" indent="-171450" algn="l" defTabSz="711200">
            <a:lnSpc>
              <a:spcPct val="90000"/>
            </a:lnSpc>
            <a:spcBef>
              <a:spcPct val="0"/>
            </a:spcBef>
            <a:spcAft>
              <a:spcPct val="15000"/>
            </a:spcAft>
            <a:buChar char="••"/>
          </a:pPr>
          <a:r>
            <a:rPr lang="en-US" sz="1600" kern="1200" dirty="0" smtClean="0"/>
            <a:t>Increase the VM capacity on-demand</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Add additional VMs to divert the load</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As an architect</a:t>
          </a:r>
          <a:endParaRPr lang="en-US" sz="1600" kern="1200" dirty="0" smtClean="0"/>
        </a:p>
        <a:p>
          <a:pPr marL="342900" lvl="2" indent="-171450" algn="l" defTabSz="711200">
            <a:lnSpc>
              <a:spcPct val="90000"/>
            </a:lnSpc>
            <a:spcBef>
              <a:spcPct val="0"/>
            </a:spcBef>
            <a:spcAft>
              <a:spcPct val="15000"/>
            </a:spcAft>
            <a:buChar char="••"/>
          </a:pPr>
          <a:r>
            <a:rPr lang="en-US" sz="1600" kern="1200" dirty="0" smtClean="0"/>
            <a:t>Assess Application’s resource demand and projected resource usage</a:t>
          </a:r>
          <a:endParaRPr lang="en-US" sz="1600" kern="1200" dirty="0" smtClean="0"/>
        </a:p>
        <a:p>
          <a:pPr marL="342900" lvl="2" indent="-171450" algn="l" defTabSz="711200">
            <a:lnSpc>
              <a:spcPct val="90000"/>
            </a:lnSpc>
            <a:spcBef>
              <a:spcPct val="0"/>
            </a:spcBef>
            <a:spcAft>
              <a:spcPct val="15000"/>
            </a:spcAft>
            <a:buChar char="••"/>
          </a:pPr>
          <a:r>
            <a:rPr lang="en-US" sz="1600" kern="1200" dirty="0" smtClean="0"/>
            <a:t>Predict the load and ask for more resource from the cloud resource manager</a:t>
          </a:r>
          <a:endParaRPr lang="en-US" sz="1600" kern="1200" dirty="0" smtClean="0"/>
        </a:p>
      </dsp:txBody>
      <dsp:txXfrm>
        <a:off x="4373128" y="120540"/>
        <a:ext cx="4006825" cy="2644504"/>
      </dsp:txXfrm>
    </dsp:sp>
    <dsp:sp modelId="{AF048AE6-F2C5-484B-930D-422C96E8AEA9}">
      <dsp:nvSpPr>
        <dsp:cNvPr id="0" name=""/>
        <dsp:cNvSpPr/>
      </dsp:nvSpPr>
      <dsp:spPr>
        <a:xfrm>
          <a:off x="933797" y="2953999"/>
          <a:ext cx="6514405" cy="177935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Security</a:t>
          </a:r>
          <a:endParaRPr lang="en-US" sz="2000" kern="1200" dirty="0"/>
        </a:p>
        <a:p>
          <a:pPr marL="171450" lvl="1" indent="-171450" algn="l" defTabSz="711200">
            <a:lnSpc>
              <a:spcPct val="90000"/>
            </a:lnSpc>
            <a:spcBef>
              <a:spcPct val="0"/>
            </a:spcBef>
            <a:spcAft>
              <a:spcPct val="15000"/>
            </a:spcAft>
            <a:buChar char="••"/>
          </a:pPr>
          <a:r>
            <a:rPr lang="en-US" sz="1600" kern="1200" dirty="0" smtClean="0"/>
            <a:t>Information stealing: copy data from one tenant’s physical resource to another</a:t>
          </a:r>
          <a:endParaRPr lang="en-US" sz="1600" kern="1200" dirty="0"/>
        </a:p>
        <a:p>
          <a:pPr marL="171450" lvl="1" indent="-171450" algn="l" defTabSz="711200">
            <a:lnSpc>
              <a:spcPct val="90000"/>
            </a:lnSpc>
            <a:spcBef>
              <a:spcPct val="0"/>
            </a:spcBef>
            <a:spcAft>
              <a:spcPct val="15000"/>
            </a:spcAft>
            <a:buChar char="••"/>
          </a:pPr>
          <a:r>
            <a:rPr lang="en-US" sz="1600" kern="1200" dirty="0" smtClean="0"/>
            <a:t>VM escape: exploit VMM weakness to get into VM’s address space</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Side channel attack: Monitor VM activity to get useful information</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Denial of Service: One tenant grabs the entire physical resource</a:t>
          </a:r>
          <a:endParaRPr lang="en-US" sz="1600" kern="1200" dirty="0" smtClean="0"/>
        </a:p>
      </dsp:txBody>
      <dsp:txXfrm>
        <a:off x="933797" y="2953999"/>
        <a:ext cx="6514405" cy="177935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21BF7A-F4C0-4BE5-9CA6-90349A756B16}" type="datetimeFigureOut">
              <a:rPr lang="en-US"/>
              <a:pPr>
                <a:defRPr/>
              </a:pPr>
              <a:t>4/7/2015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96D13BD-4742-4A2D-88DE-6ACD5EA17108}" type="slidenum">
              <a:rPr lang="en-US"/>
              <a:pPr>
                <a:defRPr/>
              </a:pPr>
              <a:t>‹#›</a:t>
            </a:fld>
            <a:endParaRPr lang="en-US"/>
          </a:p>
        </p:txBody>
      </p:sp>
    </p:spTree>
    <p:extLst>
      <p:ext uri="{BB962C8B-B14F-4D97-AF65-F5344CB8AC3E}">
        <p14:creationId xmlns:p14="http://schemas.microsoft.com/office/powerpoint/2010/main" val="468550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6A9747-0BED-4693-9C1F-FF931999E1A8}" type="slidenum">
              <a:rPr lang="en-US" smtClean="0">
                <a:latin typeface="Arial" charset="0"/>
              </a:rPr>
              <a:pPr fontAlgn="base">
                <a:spcBef>
                  <a:spcPct val="0"/>
                </a:spcBef>
                <a:spcAft>
                  <a:spcPct val="0"/>
                </a:spcAft>
              </a:pPr>
              <a:t>1</a:t>
            </a:fld>
            <a:endParaRPr lang="en-US" smtClean="0">
              <a:latin typeface="Arial" charset="0"/>
            </a:endParaRPr>
          </a:p>
        </p:txBody>
      </p:sp>
      <p:sp>
        <p:nvSpPr>
          <p:cNvPr id="8195" name="Rectangle 9"/>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10"/>
          <p:cNvSpPr>
            <a:spLocks noGrp="1" noChangeArrowheads="1"/>
          </p:cNvSpPr>
          <p:nvPr>
            <p:ph type="body" idx="1"/>
          </p:nvPr>
        </p:nvSpPr>
        <p:spPr bwMode="auto">
          <a:xfrm>
            <a:off x="555625" y="4913313"/>
            <a:ext cx="5843588" cy="225425"/>
          </a:xfrm>
          <a:noFill/>
        </p:spPr>
        <p:txBody>
          <a:bodyPr wrap="square" numCol="1" anchor="t" anchorCtr="0" compatLnSpc="1">
            <a:prstTxWarp prst="textNoShape">
              <a:avLst/>
            </a:prstTxWarp>
            <a:normAutofit fontScale="85000" lnSpcReduction="20000"/>
          </a:bodyPr>
          <a:lstStyle/>
          <a:p>
            <a:pPr eaLnBrk="1" hangingPunct="1">
              <a:spcBef>
                <a:spcPct val="0"/>
              </a:spcBef>
            </a:pPr>
            <a:endParaRPr lang="en-US" smtClean="0"/>
          </a:p>
        </p:txBody>
      </p:sp>
    </p:spTree>
    <p:extLst>
      <p:ext uri="{BB962C8B-B14F-4D97-AF65-F5344CB8AC3E}">
        <p14:creationId xmlns:p14="http://schemas.microsoft.com/office/powerpoint/2010/main" val="174149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96D13BD-4742-4A2D-88DE-6ACD5EA17108}" type="slidenum">
              <a:rPr lang="en-US" smtClean="0"/>
              <a:pPr>
                <a:defRPr/>
              </a:pPr>
              <a:t>2</a:t>
            </a:fld>
            <a:endParaRPr lang="en-US"/>
          </a:p>
        </p:txBody>
      </p:sp>
    </p:spTree>
    <p:extLst>
      <p:ext uri="{BB962C8B-B14F-4D97-AF65-F5344CB8AC3E}">
        <p14:creationId xmlns:p14="http://schemas.microsoft.com/office/powerpoint/2010/main" val="156035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96D13BD-4742-4A2D-88DE-6ACD5EA17108}" type="slidenum">
              <a:rPr lang="en-US" smtClean="0"/>
              <a:pPr>
                <a:defRPr/>
              </a:pPr>
              <a:t>37</a:t>
            </a:fld>
            <a:endParaRPr lang="en-US"/>
          </a:p>
        </p:txBody>
      </p:sp>
    </p:spTree>
    <p:extLst>
      <p:ext uri="{BB962C8B-B14F-4D97-AF65-F5344CB8AC3E}">
        <p14:creationId xmlns:p14="http://schemas.microsoft.com/office/powerpoint/2010/main" val="198022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Master" Target="../slideMasters/slideMaster1.xml"/><Relationship Id="rId11" Type="http://schemas.openxmlformats.org/officeDocument/2006/relationships/image" Target="../media/image5.png"/><Relationship Id="rId5" Type="http://schemas.openxmlformats.org/officeDocument/2006/relationships/tags" Target="../tags/tag4.xml"/><Relationship Id="rId10" Type="http://schemas.openxmlformats.org/officeDocument/2006/relationships/image" Target="../media/image4.emf"/><Relationship Id="rId4" Type="http://schemas.openxmlformats.org/officeDocument/2006/relationships/tags" Target="../tags/tag3.xml"/><Relationship Id="rId9"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691365-8E49-4187-B282-288AA749F63D}" type="datetime1">
              <a:rPr lang="en-US" smtClean="0"/>
              <a:t>4/7/2015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SS ZG653 Second Semester 2014-15</a:t>
            </a:r>
            <a:endParaRPr lang="en-US"/>
          </a:p>
        </p:txBody>
      </p:sp>
      <p:sp>
        <p:nvSpPr>
          <p:cNvPr id="6" name="Slide Number Placeholder 5"/>
          <p:cNvSpPr>
            <a:spLocks noGrp="1"/>
          </p:cNvSpPr>
          <p:nvPr>
            <p:ph type="sldNum" sz="quarter" idx="12"/>
          </p:nvPr>
        </p:nvSpPr>
        <p:spPr/>
        <p:txBody>
          <a:bodyPr/>
          <a:lstStyle>
            <a:lvl1pPr>
              <a:defRPr/>
            </a:lvl1pPr>
          </a:lstStyle>
          <a:p>
            <a:pPr>
              <a:defRPr/>
            </a:pPr>
            <a:fld id="{B6C8258B-7833-4A72-9B7C-65F74D8B82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0B16EB-F28D-4E5D-9234-DBBC952997F8}" type="datetime1">
              <a:rPr lang="en-US" smtClean="0"/>
              <a:t>4/7/2015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SS ZG653 Second Semester 2014-15</a:t>
            </a:r>
            <a:endParaRPr lang="en-US"/>
          </a:p>
        </p:txBody>
      </p:sp>
      <p:sp>
        <p:nvSpPr>
          <p:cNvPr id="6" name="Slide Number Placeholder 5"/>
          <p:cNvSpPr>
            <a:spLocks noGrp="1"/>
          </p:cNvSpPr>
          <p:nvPr>
            <p:ph type="sldNum" sz="quarter" idx="12"/>
          </p:nvPr>
        </p:nvSpPr>
        <p:spPr/>
        <p:txBody>
          <a:bodyPr/>
          <a:lstStyle>
            <a:lvl1pPr>
              <a:defRPr/>
            </a:lvl1pPr>
          </a:lstStyle>
          <a:p>
            <a:pPr>
              <a:defRPr/>
            </a:pPr>
            <a:fld id="{68B2C5CF-B68F-4558-8DFD-8562AE0018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6B59764-9A94-45E9-96FF-F77DA7AE82B7}" type="datetime1">
              <a:rPr lang="en-US" smtClean="0"/>
              <a:t>4/7/2015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SS ZG653 Second Semester 2014-15</a:t>
            </a:r>
            <a:endParaRPr lang="en-US"/>
          </a:p>
        </p:txBody>
      </p:sp>
      <p:sp>
        <p:nvSpPr>
          <p:cNvPr id="6" name="Slide Number Placeholder 5"/>
          <p:cNvSpPr>
            <a:spLocks noGrp="1"/>
          </p:cNvSpPr>
          <p:nvPr>
            <p:ph type="sldNum" sz="quarter" idx="12"/>
          </p:nvPr>
        </p:nvSpPr>
        <p:spPr/>
        <p:txBody>
          <a:bodyPr/>
          <a:lstStyle>
            <a:lvl1pPr>
              <a:defRPr/>
            </a:lvl1pPr>
          </a:lstStyle>
          <a:p>
            <a:pPr>
              <a:defRPr/>
            </a:pPr>
            <a:fld id="{CC33111B-94F2-4EC4-BB5A-B60C70B5E95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4" name="Object 1"/>
          <p:cNvGraphicFramePr>
            <a:graphicFrameLocks noChangeAspect="1"/>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23633" name="think-cell Slide" r:id="rId7" imgW="360" imgH="360" progId="">
                  <p:embed/>
                </p:oleObj>
              </mc:Choice>
              <mc:Fallback>
                <p:oleObj name="think-cell Slide" r:id="rId7" imgW="360" imgH="360" progId="">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Server\D\jyoti\FI023_BITS_v1\styleguide img\IMG_5627_b.jpg"/>
          <p:cNvPicPr>
            <a:picLocks noChangeAspect="1" noChangeArrowheads="1"/>
          </p:cNvPicPr>
          <p:nvPr userDrawn="1">
            <p:custDataLst>
              <p:tags r:id="rId3"/>
            </p:custDataLst>
          </p:nvPr>
        </p:nvPicPr>
        <p:blipFill>
          <a:blip r:embed="rId9" cstate="print"/>
          <a:srcRect r="5666" b="5637"/>
          <a:stretch>
            <a:fillRect/>
          </a:stretch>
        </p:blipFill>
        <p:spPr bwMode="auto">
          <a:xfrm>
            <a:off x="0" y="0"/>
            <a:ext cx="9144000" cy="6859588"/>
          </a:xfrm>
          <a:prstGeom prst="rect">
            <a:avLst/>
          </a:prstGeom>
          <a:noFill/>
          <a:ln w="9525">
            <a:noFill/>
            <a:miter lim="800000"/>
            <a:headEnd/>
            <a:tailEnd/>
          </a:ln>
        </p:spPr>
      </p:pic>
      <p:grpSp>
        <p:nvGrpSpPr>
          <p:cNvPr id="6" name="Title Elements"/>
          <p:cNvGrpSpPr>
            <a:grpSpLocks/>
          </p:cNvGrpSpPr>
          <p:nvPr>
            <p:custDataLst>
              <p:tags r:id="rId4"/>
            </p:custDataLst>
          </p:nvPr>
        </p:nvGrpSpPr>
        <p:grpSpPr bwMode="auto">
          <a:xfrm>
            <a:off x="0" y="0"/>
            <a:ext cx="9140825" cy="6859588"/>
            <a:chOff x="0" y="0"/>
            <a:chExt cx="5643" cy="4235"/>
          </a:xfrm>
        </p:grpSpPr>
        <p:sp>
          <p:nvSpPr>
            <p:cNvPr id="7" name="TitleBottomPlaceholder" hidden="1"/>
            <p:cNvSpPr>
              <a:spLocks noChangeArrowheads="1"/>
            </p:cNvSpPr>
            <p:nvPr/>
          </p:nvSpPr>
          <p:spPr bwMode="auto">
            <a:xfrm>
              <a:off x="0" y="1410"/>
              <a:ext cx="1382" cy="2825"/>
            </a:xfrm>
            <a:prstGeom prst="rect">
              <a:avLst/>
            </a:prstGeom>
            <a:solidFill>
              <a:srgbClr val="0065CC"/>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8" name="TitleTopPlaceholder" hidden="1"/>
            <p:cNvSpPr>
              <a:spLocks noChangeArrowheads="1"/>
            </p:cNvSpPr>
            <p:nvPr/>
          </p:nvSpPr>
          <p:spPr bwMode="auto">
            <a:xfrm>
              <a:off x="0" y="0"/>
              <a:ext cx="1382" cy="1410"/>
            </a:xfrm>
            <a:prstGeom prst="rect">
              <a:avLst/>
            </a:prstGeom>
            <a:solidFill>
              <a:srgbClr val="91AFFF"/>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9"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p:spPr>
          <p:txBody>
            <a:bodyPr wrap="none" anchor="ctr"/>
            <a:lstStyle/>
            <a:p>
              <a:pPr fontAlgn="auto">
                <a:spcBef>
                  <a:spcPts val="0"/>
                </a:spcBef>
                <a:spcAft>
                  <a:spcPts val="0"/>
                </a:spcAft>
                <a:defRPr/>
              </a:pPr>
              <a:endParaRPr lang="en-US" dirty="0">
                <a:latin typeface="+mn-lt"/>
              </a:endParaRPr>
            </a:p>
          </p:txBody>
        </p:sp>
      </p:grpSp>
      <p:pic>
        <p:nvPicPr>
          <p:cNvPr id="10" name="TitleBottomBarBW" hidden="1"/>
          <p:cNvPicPr>
            <a:picLocks noChangeAspect="1" noChangeArrowheads="1"/>
          </p:cNvPicPr>
          <p:nvPr>
            <p:custDataLst>
              <p:tags r:id="rId5"/>
            </p:custDataLst>
          </p:nvPr>
        </p:nvPicPr>
        <p:blipFill>
          <a:blip r:embed="rId10" cstate="print"/>
          <a:srcRect/>
          <a:stretch>
            <a:fillRect/>
          </a:stretch>
        </p:blipFill>
        <p:spPr bwMode="auto">
          <a:xfrm>
            <a:off x="7319963" y="6573838"/>
            <a:ext cx="1670050" cy="196850"/>
          </a:xfrm>
          <a:prstGeom prst="rect">
            <a:avLst/>
          </a:prstGeom>
          <a:noFill/>
          <a:ln w="9525">
            <a:noFill/>
            <a:miter lim="800000"/>
            <a:headEnd/>
            <a:tailEnd/>
          </a:ln>
        </p:spPr>
      </p:pic>
      <p:sp>
        <p:nvSpPr>
          <p:cNvPr id="11" name="Rectangle 30"/>
          <p:cNvSpPr/>
          <p:nvPr userDrawn="1"/>
        </p:nvSpPr>
        <p:spPr>
          <a:xfrm>
            <a:off x="0" y="3440113"/>
            <a:ext cx="8863013" cy="2798762"/>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12" name="Rectangle 31"/>
          <p:cNvSpPr/>
          <p:nvPr userDrawn="1"/>
        </p:nvSpPr>
        <p:spPr>
          <a:xfrm>
            <a:off x="2954338" y="6238875"/>
            <a:ext cx="2954337" cy="7778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3" name="Rectangle 32"/>
          <p:cNvSpPr/>
          <p:nvPr userDrawn="1"/>
        </p:nvSpPr>
        <p:spPr>
          <a:xfrm>
            <a:off x="0" y="6238875"/>
            <a:ext cx="2954338" cy="7778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4" name="Rectangle 33"/>
          <p:cNvSpPr/>
          <p:nvPr userDrawn="1"/>
        </p:nvSpPr>
        <p:spPr>
          <a:xfrm>
            <a:off x="5908675" y="6238875"/>
            <a:ext cx="2954338" cy="7778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pic>
        <p:nvPicPr>
          <p:cNvPr id="15" name="Picture 34" descr="BITS_university_logo_whitevert.png"/>
          <p:cNvPicPr>
            <a:picLocks noChangeAspect="1"/>
          </p:cNvPicPr>
          <p:nvPr userDrawn="1"/>
        </p:nvPicPr>
        <p:blipFill>
          <a:blip r:embed="rId11" cstate="print"/>
          <a:srcRect t="2" b="28592"/>
          <a:stretch>
            <a:fillRect/>
          </a:stretch>
        </p:blipFill>
        <p:spPr bwMode="auto">
          <a:xfrm>
            <a:off x="77788" y="3440113"/>
            <a:ext cx="2098675" cy="2020887"/>
          </a:xfrm>
          <a:prstGeom prst="rect">
            <a:avLst/>
          </a:prstGeom>
          <a:noFill/>
          <a:ln w="9525">
            <a:noFill/>
            <a:miter lim="800000"/>
            <a:headEnd/>
            <a:tailEnd/>
          </a:ln>
        </p:spPr>
      </p:pic>
      <p:grpSp>
        <p:nvGrpSpPr>
          <p:cNvPr id="16" name="Group 35"/>
          <p:cNvGrpSpPr>
            <a:grpSpLocks/>
          </p:cNvGrpSpPr>
          <p:nvPr userDrawn="1"/>
        </p:nvGrpSpPr>
        <p:grpSpPr bwMode="auto">
          <a:xfrm>
            <a:off x="-77788" y="5384800"/>
            <a:ext cx="2254251" cy="698500"/>
            <a:chOff x="76200" y="2209800"/>
            <a:chExt cx="2209800" cy="685800"/>
          </a:xfrm>
        </p:grpSpPr>
        <p:sp>
          <p:nvSpPr>
            <p:cNvPr id="17" name="TextBox 36"/>
            <p:cNvSpPr txBox="1"/>
            <p:nvPr userDrawn="1"/>
          </p:nvSpPr>
          <p:spPr>
            <a:xfrm>
              <a:off x="76200" y="2209800"/>
              <a:ext cx="2209800" cy="553316"/>
            </a:xfrm>
            <a:prstGeom prst="rect">
              <a:avLst/>
            </a:prstGeom>
            <a:noFill/>
          </p:spPr>
          <p:txBody>
            <a:bodyPr>
              <a:spAutoFit/>
            </a:bodyPr>
            <a:lstStyle/>
            <a:p>
              <a:pPr algn="ctr" fontAlgn="auto">
                <a:spcBef>
                  <a:spcPts val="0"/>
                </a:spcBef>
                <a:spcAft>
                  <a:spcPts val="0"/>
                </a:spcAft>
                <a:defRPr/>
              </a:pPr>
              <a:r>
                <a:rPr lang="en-US" sz="3000" b="1" spc="-153" dirty="0">
                  <a:solidFill>
                    <a:schemeClr val="bg1"/>
                  </a:solidFill>
                  <a:latin typeface="Arial"/>
                  <a:cs typeface="Arial"/>
                </a:rPr>
                <a:t>BITS</a:t>
              </a:r>
              <a:r>
                <a:rPr lang="en-US" sz="3000" spc="-153" dirty="0">
                  <a:solidFill>
                    <a:schemeClr val="bg1"/>
                  </a:solidFill>
                  <a:latin typeface="Arial"/>
                  <a:cs typeface="Arial"/>
                </a:rPr>
                <a:t> Pilani</a:t>
              </a:r>
            </a:p>
          </p:txBody>
        </p:sp>
        <p:sp>
          <p:nvSpPr>
            <p:cNvPr id="18" name="TextBox 37"/>
            <p:cNvSpPr txBox="1"/>
            <p:nvPr userDrawn="1"/>
          </p:nvSpPr>
          <p:spPr>
            <a:xfrm>
              <a:off x="228708" y="2664922"/>
              <a:ext cx="1904785" cy="230678"/>
            </a:xfrm>
            <a:prstGeom prst="rect">
              <a:avLst/>
            </a:prstGeom>
            <a:noFill/>
          </p:spPr>
          <p:txBody>
            <a:bodyPr>
              <a:spAutoFit/>
            </a:bodyPr>
            <a:lstStyle/>
            <a:p>
              <a:pPr algn="ctr" fontAlgn="auto">
                <a:spcBef>
                  <a:spcPts val="0"/>
                </a:spcBef>
                <a:spcAft>
                  <a:spcPts val="0"/>
                </a:spcAft>
                <a:defRPr/>
              </a:pPr>
              <a:r>
                <a:rPr lang="en-US" sz="900" spc="-153" dirty="0">
                  <a:solidFill>
                    <a:srgbClr val="FFFFFF"/>
                  </a:solidFill>
                  <a:latin typeface="Arial"/>
                  <a:cs typeface="Arial"/>
                </a:rPr>
                <a:t>Pilani | Dubai | Goa | Hyderabad</a:t>
              </a:r>
            </a:p>
          </p:txBody>
        </p:sp>
      </p:grpSp>
      <p:sp>
        <p:nvSpPr>
          <p:cNvPr id="41" name="Rectangle 1026"/>
          <p:cNvSpPr>
            <a:spLocks noGrp="1" noChangeArrowheads="1"/>
          </p:cNvSpPr>
          <p:nvPr>
            <p:ph type="ctrTitle"/>
          </p:nvPr>
        </p:nvSpPr>
        <p:spPr>
          <a:xfrm>
            <a:off x="2565827" y="3683300"/>
            <a:ext cx="6199129" cy="1567913"/>
          </a:xfrm>
          <a:prstGeom prst="rect">
            <a:avLst/>
          </a:prstGeom>
        </p:spPr>
        <p:txBody>
          <a:bodyPr/>
          <a:lstStyle>
            <a:lvl1pPr>
              <a:defRPr sz="4500" b="1"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title style</a:t>
            </a:r>
          </a:p>
        </p:txBody>
      </p:sp>
      <p:sp>
        <p:nvSpPr>
          <p:cNvPr id="42" name="Rectangle 1027"/>
          <p:cNvSpPr>
            <a:spLocks noGrp="1" noChangeArrowheads="1"/>
          </p:cNvSpPr>
          <p:nvPr>
            <p:ph type="subTitle" idx="1"/>
          </p:nvPr>
        </p:nvSpPr>
        <p:spPr>
          <a:xfrm>
            <a:off x="2565827" y="5431835"/>
            <a:ext cx="6199129" cy="369332"/>
          </a:xfrm>
        </p:spPr>
        <p:txBody>
          <a:bodyPr>
            <a:spAutoFit/>
          </a:bodyPr>
          <a:lstStyle>
            <a:lvl1pPr algn="r">
              <a:defRPr sz="1800"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01600"/>
            <a:ext cx="7543800" cy="9159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196975"/>
            <a:ext cx="4189413"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5663" y="1196975"/>
            <a:ext cx="41910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209800" y="6524625"/>
            <a:ext cx="4343400" cy="339725"/>
          </a:xfrm>
        </p:spPr>
        <p:txBody>
          <a:bodyPr/>
          <a:lstStyle>
            <a:lvl1pPr>
              <a:defRPr/>
            </a:lvl1pPr>
          </a:lstStyle>
          <a:p>
            <a:r>
              <a:rPr lang="en-US" altLang="en-US" smtClean="0"/>
              <a:t>SS ZG653 Second Semester 2014-15</a:t>
            </a:r>
            <a:endParaRPr lang="en-US" altLang="en-US"/>
          </a:p>
        </p:txBody>
      </p:sp>
      <p:sp>
        <p:nvSpPr>
          <p:cNvPr id="6" name="Slide Number Placeholder 5"/>
          <p:cNvSpPr>
            <a:spLocks noGrp="1"/>
          </p:cNvSpPr>
          <p:nvPr>
            <p:ph type="sldNum" sz="quarter" idx="11"/>
          </p:nvPr>
        </p:nvSpPr>
        <p:spPr>
          <a:xfrm>
            <a:off x="6629400" y="6669088"/>
            <a:ext cx="1146175" cy="193675"/>
          </a:xfrm>
        </p:spPr>
        <p:txBody>
          <a:bodyPr/>
          <a:lstStyle>
            <a:lvl1pPr>
              <a:defRPr/>
            </a:lvl1pPr>
          </a:lstStyle>
          <a:p>
            <a:fld id="{9CFDB6F3-717B-4EFA-AE68-39ABADDA5018}" type="slidenum">
              <a:rPr lang="en-US" altLang="en-US"/>
              <a:pPr/>
              <a:t>‹#›</a:t>
            </a:fld>
            <a:endParaRPr lang="en-US" altLang="en-US"/>
          </a:p>
        </p:txBody>
      </p:sp>
    </p:spTree>
    <p:extLst>
      <p:ext uri="{BB962C8B-B14F-4D97-AF65-F5344CB8AC3E}">
        <p14:creationId xmlns:p14="http://schemas.microsoft.com/office/powerpoint/2010/main" val="152781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9400"/>
            <a:ext cx="8229600" cy="9398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04800" y="1371600"/>
            <a:ext cx="83820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04800" y="6492875"/>
            <a:ext cx="2133600" cy="365125"/>
          </a:xfrm>
        </p:spPr>
        <p:txBody>
          <a:bodyPr/>
          <a:lstStyle>
            <a:lvl1pPr>
              <a:defRPr/>
            </a:lvl1pPr>
          </a:lstStyle>
          <a:p>
            <a:pPr>
              <a:defRPr/>
            </a:pPr>
            <a:fld id="{E6B560B2-1AC2-4A16-BCD9-40C32F7D2BA9}" type="datetime1">
              <a:rPr lang="en-US" smtClean="0"/>
              <a:t>4/7/2015</a:t>
            </a:fld>
            <a:endParaRPr lang="en-US"/>
          </a:p>
        </p:txBody>
      </p:sp>
      <p:sp>
        <p:nvSpPr>
          <p:cNvPr id="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a:xfrm>
            <a:off x="6629400" y="6492875"/>
            <a:ext cx="2133600" cy="365125"/>
          </a:xfrm>
        </p:spPr>
        <p:txBody>
          <a:bodyPr/>
          <a:lstStyle>
            <a:lvl1pPr>
              <a:defRPr/>
            </a:lvl1pPr>
          </a:lstStyle>
          <a:p>
            <a:pPr>
              <a:defRPr/>
            </a:pPr>
            <a:fld id="{D3B5EA1C-A7DB-4043-A966-3C322641058E}" type="slidenum">
              <a:rPr lang="en-US"/>
              <a:pPr>
                <a:defRPr/>
              </a:pPr>
              <a:t>‹#›</a:t>
            </a:fld>
            <a:endParaRPr lang="en-US"/>
          </a:p>
        </p:txBody>
      </p:sp>
      <p:grpSp>
        <p:nvGrpSpPr>
          <p:cNvPr id="15" name="Group 14"/>
          <p:cNvGrpSpPr/>
          <p:nvPr userDrawn="1"/>
        </p:nvGrpSpPr>
        <p:grpSpPr>
          <a:xfrm>
            <a:off x="865187" y="1219200"/>
            <a:ext cx="7059613" cy="47625"/>
            <a:chOff x="304800" y="1387475"/>
            <a:chExt cx="7059613" cy="47625"/>
          </a:xfrm>
        </p:grpSpPr>
        <p:sp>
          <p:nvSpPr>
            <p:cNvPr id="7" name="Rectangle 6"/>
            <p:cNvSpPr/>
            <p:nvPr userDrawn="1"/>
          </p:nvSpPr>
          <p:spPr>
            <a:xfrm>
              <a:off x="2851150" y="1387475"/>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129213" y="1387475"/>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387475"/>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grpSp>
        <p:nvGrpSpPr>
          <p:cNvPr id="11" name="Group 10"/>
          <p:cNvGrpSpPr/>
          <p:nvPr userDrawn="1"/>
        </p:nvGrpSpPr>
        <p:grpSpPr>
          <a:xfrm>
            <a:off x="1066800" y="6477000"/>
            <a:ext cx="7086599" cy="53975"/>
            <a:chOff x="2084388" y="6550025"/>
            <a:chExt cx="7086599" cy="53975"/>
          </a:xfrm>
        </p:grpSpPr>
        <p:sp>
          <p:nvSpPr>
            <p:cNvPr id="12" name="Rectangle 11"/>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FBC64E8-F33B-4253-9302-66C5645FAEB2}" type="datetime1">
              <a:rPr lang="en-US" smtClean="0"/>
              <a:t>4/7/2015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SS ZG653 Second Semester 2014-15</a:t>
            </a:r>
            <a:endParaRPr lang="en-US" dirty="0" smtClean="0"/>
          </a:p>
        </p:txBody>
      </p:sp>
      <p:sp>
        <p:nvSpPr>
          <p:cNvPr id="6" name="Slide Number Placeholder 5"/>
          <p:cNvSpPr>
            <a:spLocks noGrp="1"/>
          </p:cNvSpPr>
          <p:nvPr>
            <p:ph type="sldNum" sz="quarter" idx="12"/>
          </p:nvPr>
        </p:nvSpPr>
        <p:spPr/>
        <p:txBody>
          <a:bodyPr/>
          <a:lstStyle>
            <a:lvl1pPr>
              <a:defRPr/>
            </a:lvl1pPr>
          </a:lstStyle>
          <a:p>
            <a:pPr>
              <a:defRPr/>
            </a:pPr>
            <a:fld id="{4D094BB5-FA31-4C4A-832D-C4069DAEFC65}" type="slidenum">
              <a:rPr lang="en-US"/>
              <a:pPr>
                <a:defRPr/>
              </a:pPr>
              <a:t>‹#›</a:t>
            </a:fld>
            <a:endParaRPr lang="en-US"/>
          </a:p>
        </p:txBody>
      </p:sp>
      <p:grpSp>
        <p:nvGrpSpPr>
          <p:cNvPr id="7" name="Group 6"/>
          <p:cNvGrpSpPr/>
          <p:nvPr userDrawn="1"/>
        </p:nvGrpSpPr>
        <p:grpSpPr>
          <a:xfrm>
            <a:off x="990600" y="6248400"/>
            <a:ext cx="7086599" cy="53975"/>
            <a:chOff x="2084388" y="6550025"/>
            <a:chExt cx="7086599" cy="53975"/>
          </a:xfrm>
        </p:grpSpPr>
        <p:sp>
          <p:nvSpPr>
            <p:cNvPr id="8" name="Rectangle 7"/>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p:spPr>
        <p:txBody>
          <a:bodyPr/>
          <a:lstStyle>
            <a:lvl1pPr>
              <a:defRPr/>
            </a:lvl1pPr>
          </a:lstStyle>
          <a:p>
            <a:pPr>
              <a:defRPr/>
            </a:pPr>
            <a:fld id="{6D5AC016-E7FC-4ED3-AC43-7A6A3E0AAEAB}" type="datetime1">
              <a:rPr lang="en-US" smtClean="0"/>
              <a:t>4/7/2015</a:t>
            </a:fld>
            <a:endParaRPr lang="en-US"/>
          </a:p>
        </p:txBody>
      </p:sp>
      <p:sp>
        <p:nvSpPr>
          <p:cNvPr id="6" name="Footer Placeholder 4"/>
          <p:cNvSpPr>
            <a:spLocks noGrp="1"/>
          </p:cNvSpPr>
          <p:nvPr>
            <p:ph type="ftr" sz="quarter" idx="11"/>
          </p:nvPr>
        </p:nvSpPr>
        <p:spPr>
          <a:xfrm>
            <a:off x="3124200" y="6492875"/>
            <a:ext cx="2895600" cy="365125"/>
          </a:xfrm>
        </p:spPr>
        <p:txBody>
          <a:bodyPr/>
          <a:lstStyle>
            <a:lvl1pPr>
              <a:defRPr/>
            </a:lvl1pPr>
          </a:lstStyle>
          <a:p>
            <a:pPr>
              <a:defRPr/>
            </a:pPr>
            <a:r>
              <a:rPr lang="en-US" smtClean="0"/>
              <a:t>SS ZG653 Second Semester 2014-15</a:t>
            </a:r>
            <a:endParaRPr lang="en-US" dirty="0"/>
          </a:p>
        </p:txBody>
      </p:sp>
      <p:sp>
        <p:nvSpPr>
          <p:cNvPr id="7" name="Slide Number Placeholder 5"/>
          <p:cNvSpPr>
            <a:spLocks noGrp="1"/>
          </p:cNvSpPr>
          <p:nvPr>
            <p:ph type="sldNum" sz="quarter" idx="12"/>
          </p:nvPr>
        </p:nvSpPr>
        <p:spPr>
          <a:xfrm>
            <a:off x="6553200" y="6492875"/>
            <a:ext cx="2133600" cy="365125"/>
          </a:xfrm>
        </p:spPr>
        <p:txBody>
          <a:bodyPr/>
          <a:lstStyle>
            <a:lvl1pPr>
              <a:defRPr/>
            </a:lvl1pPr>
          </a:lstStyle>
          <a:p>
            <a:pPr>
              <a:defRPr/>
            </a:pPr>
            <a:fld id="{50D719E3-4EA4-4EB4-A6A2-0A7E31A94560}" type="slidenum">
              <a:rPr lang="en-US"/>
              <a:pPr>
                <a:defRPr/>
              </a:pPr>
              <a:t>‹#›</a:t>
            </a:fld>
            <a:endParaRPr lang="en-US"/>
          </a:p>
        </p:txBody>
      </p:sp>
      <p:pic>
        <p:nvPicPr>
          <p:cNvPr id="8"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9" name="Title 1"/>
          <p:cNvSpPr>
            <a:spLocks noGrp="1"/>
          </p:cNvSpPr>
          <p:nvPr>
            <p:ph type="title"/>
          </p:nvPr>
        </p:nvSpPr>
        <p:spPr>
          <a:xfrm>
            <a:off x="304800" y="152400"/>
            <a:ext cx="8229600" cy="914400"/>
          </a:xfrm>
        </p:spPr>
        <p:txBody>
          <a:bodyPr/>
          <a:lstStyle/>
          <a:p>
            <a:r>
              <a:rPr lang="en-US" smtClean="0"/>
              <a:t>Click to edit Master title style</a:t>
            </a:r>
            <a:endParaRPr lang="en-US"/>
          </a:p>
        </p:txBody>
      </p:sp>
      <p:grpSp>
        <p:nvGrpSpPr>
          <p:cNvPr id="17" name="Group 16"/>
          <p:cNvGrpSpPr/>
          <p:nvPr userDrawn="1"/>
        </p:nvGrpSpPr>
        <p:grpSpPr>
          <a:xfrm>
            <a:off x="865187" y="1066800"/>
            <a:ext cx="7059613" cy="47625"/>
            <a:chOff x="304800" y="1219200"/>
            <a:chExt cx="7059613" cy="47625"/>
          </a:xfrm>
        </p:grpSpPr>
        <p:sp>
          <p:nvSpPr>
            <p:cNvPr id="10" name="Rectangle 9"/>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userDrawn="1"/>
        </p:nvGrpSpPr>
        <p:grpSpPr>
          <a:xfrm>
            <a:off x="1066800" y="6477000"/>
            <a:ext cx="7086599" cy="53975"/>
            <a:chOff x="2084388" y="6550025"/>
            <a:chExt cx="7086599" cy="53975"/>
          </a:xfrm>
        </p:grpSpPr>
        <p:sp>
          <p:nvSpPr>
            <p:cNvPr id="14" name="Rectangle 13"/>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573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81826"/>
            <a:ext cx="4040188" cy="4393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319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55800"/>
            <a:ext cx="4041775" cy="441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p:spPr>
        <p:txBody>
          <a:bodyPr/>
          <a:lstStyle>
            <a:lvl1pPr>
              <a:defRPr/>
            </a:lvl1pPr>
          </a:lstStyle>
          <a:p>
            <a:pPr>
              <a:defRPr/>
            </a:pPr>
            <a:fld id="{AEFB24C6-A819-493F-84A4-0F4F690B3A05}" type="datetime1">
              <a:rPr lang="en-US" smtClean="0"/>
              <a:t>4/7/2015</a:t>
            </a:fld>
            <a:endParaRPr lang="en-US"/>
          </a:p>
        </p:txBody>
      </p:sp>
      <p:sp>
        <p:nvSpPr>
          <p:cNvPr id="9" name="Slide Number Placeholder 5"/>
          <p:cNvSpPr>
            <a:spLocks noGrp="1"/>
          </p:cNvSpPr>
          <p:nvPr>
            <p:ph type="sldNum" sz="quarter" idx="12"/>
          </p:nvPr>
        </p:nvSpPr>
        <p:spPr>
          <a:xfrm>
            <a:off x="6553200" y="6492875"/>
            <a:ext cx="2133600" cy="365125"/>
          </a:xfrm>
        </p:spPr>
        <p:txBody>
          <a:bodyPr/>
          <a:lstStyle>
            <a:lvl1pPr>
              <a:defRPr/>
            </a:lvl1pPr>
          </a:lstStyle>
          <a:p>
            <a:pPr>
              <a:defRPr/>
            </a:pPr>
            <a:fld id="{2B6314A3-D523-4C7A-9CDF-5B6E2E9490D5}" type="slidenum">
              <a:rPr lang="en-US"/>
              <a:pPr>
                <a:defRPr/>
              </a:pPr>
              <a:t>‹#›</a:t>
            </a:fld>
            <a:endParaRPr lang="en-US"/>
          </a:p>
        </p:txBody>
      </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11" name="Title 1"/>
          <p:cNvSpPr>
            <a:spLocks noGrp="1"/>
          </p:cNvSpPr>
          <p:nvPr>
            <p:ph type="title"/>
          </p:nvPr>
        </p:nvSpPr>
        <p:spPr>
          <a:xfrm>
            <a:off x="304800" y="228600"/>
            <a:ext cx="8229600" cy="914400"/>
          </a:xfrm>
        </p:spPr>
        <p:txBody>
          <a:bodyPr/>
          <a:lstStyle/>
          <a:p>
            <a:r>
              <a:rPr lang="en-US" smtClean="0"/>
              <a:t>Click to edit Master title style</a:t>
            </a:r>
            <a:endParaRPr lang="en-US"/>
          </a:p>
        </p:txBody>
      </p:sp>
      <p:grpSp>
        <p:nvGrpSpPr>
          <p:cNvPr id="20" name="Group 19"/>
          <p:cNvGrpSpPr/>
          <p:nvPr userDrawn="1"/>
        </p:nvGrpSpPr>
        <p:grpSpPr>
          <a:xfrm>
            <a:off x="865187" y="1143000"/>
            <a:ext cx="7059613" cy="47625"/>
            <a:chOff x="304800" y="1219200"/>
            <a:chExt cx="7059613" cy="47625"/>
          </a:xfrm>
        </p:grpSpPr>
        <p:sp>
          <p:nvSpPr>
            <p:cNvPr id="12" name="Rectangle 11"/>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smtClean="0"/>
              <a:t>SS ZG653 Second Semester 2014-15</a:t>
            </a:r>
            <a:endParaRPr lang="en-US" dirty="0"/>
          </a:p>
        </p:txBody>
      </p:sp>
      <p:grpSp>
        <p:nvGrpSpPr>
          <p:cNvPr id="16" name="Group 15"/>
          <p:cNvGrpSpPr/>
          <p:nvPr userDrawn="1"/>
        </p:nvGrpSpPr>
        <p:grpSpPr>
          <a:xfrm>
            <a:off x="1066800" y="6477000"/>
            <a:ext cx="7086599" cy="53975"/>
            <a:chOff x="2084388" y="6550025"/>
            <a:chExt cx="7086599" cy="53975"/>
          </a:xfrm>
        </p:grpSpPr>
        <p:sp>
          <p:nvSpPr>
            <p:cNvPr id="17" name="Rectangle 16"/>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492875"/>
            <a:ext cx="2133600" cy="365125"/>
          </a:xfrm>
        </p:spPr>
        <p:txBody>
          <a:bodyPr/>
          <a:lstStyle>
            <a:lvl1pPr>
              <a:defRPr/>
            </a:lvl1pPr>
          </a:lstStyle>
          <a:p>
            <a:pPr>
              <a:defRPr/>
            </a:pPr>
            <a:fld id="{15AB4D66-DF5D-43C6-B9C2-080998F3DC6B}" type="datetime1">
              <a:rPr lang="en-US" smtClean="0"/>
              <a:t>4/7/2015</a:t>
            </a:fld>
            <a:endParaRPr lang="en-US"/>
          </a:p>
        </p:txBody>
      </p:sp>
      <p:sp>
        <p:nvSpPr>
          <p:cNvPr id="5" name="Slide Number Placeholder 5"/>
          <p:cNvSpPr>
            <a:spLocks noGrp="1"/>
          </p:cNvSpPr>
          <p:nvPr>
            <p:ph type="sldNum" sz="quarter" idx="12"/>
          </p:nvPr>
        </p:nvSpPr>
        <p:spPr>
          <a:xfrm>
            <a:off x="6553200" y="6492875"/>
            <a:ext cx="2133600" cy="365125"/>
          </a:xfrm>
        </p:spPr>
        <p:txBody>
          <a:bodyPr/>
          <a:lstStyle>
            <a:lvl1pPr>
              <a:defRPr/>
            </a:lvl1pPr>
          </a:lstStyle>
          <a:p>
            <a:pPr>
              <a:defRPr/>
            </a:pPr>
            <a:fld id="{5E92D608-A983-474B-810A-71D2C64AE7AF}" type="slidenum">
              <a:rPr lang="en-US"/>
              <a:pPr>
                <a:defRPr/>
              </a:pPr>
              <a:t>‹#›</a:t>
            </a:fld>
            <a:endParaRPr lang="en-US"/>
          </a:p>
        </p:txBody>
      </p:sp>
      <p:pic>
        <p:nvPicPr>
          <p:cNvPr id="6"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7" name="Title 1"/>
          <p:cNvSpPr>
            <a:spLocks noGrp="1"/>
          </p:cNvSpPr>
          <p:nvPr>
            <p:ph type="title"/>
          </p:nvPr>
        </p:nvSpPr>
        <p:spPr>
          <a:xfrm>
            <a:off x="346869" y="203200"/>
            <a:ext cx="8229600" cy="1016000"/>
          </a:xfrm>
        </p:spPr>
        <p:txBody>
          <a:bodyPr/>
          <a:lstStyle/>
          <a:p>
            <a:r>
              <a:rPr lang="en-US" smtClean="0"/>
              <a:t>Click to edit Master title style</a:t>
            </a:r>
            <a:endParaRPr lang="en-US"/>
          </a:p>
        </p:txBody>
      </p:sp>
      <p:grpSp>
        <p:nvGrpSpPr>
          <p:cNvPr id="16" name="Group 15"/>
          <p:cNvGrpSpPr/>
          <p:nvPr userDrawn="1"/>
        </p:nvGrpSpPr>
        <p:grpSpPr>
          <a:xfrm>
            <a:off x="865187" y="1219200"/>
            <a:ext cx="7059613" cy="47625"/>
            <a:chOff x="304800" y="1219200"/>
            <a:chExt cx="7059613" cy="47625"/>
          </a:xfrm>
        </p:grpSpPr>
        <p:sp>
          <p:nvSpPr>
            <p:cNvPr id="8" name="Rectangle 7"/>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ooter Placeholder 4"/>
          <p:cNvSpPr txBox="1">
            <a:spLocks/>
          </p:cNvSpPr>
          <p:nvPr userDrawn="1"/>
        </p:nvSpPr>
        <p:spPr>
          <a:xfrm>
            <a:off x="3124200" y="6492875"/>
            <a:ext cx="2895600"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SS ZG653</a:t>
            </a:r>
            <a:endParaRPr lang="en-US" dirty="0"/>
          </a:p>
        </p:txBody>
      </p:sp>
      <p:grpSp>
        <p:nvGrpSpPr>
          <p:cNvPr id="12" name="Group 11"/>
          <p:cNvGrpSpPr/>
          <p:nvPr userDrawn="1"/>
        </p:nvGrpSpPr>
        <p:grpSpPr>
          <a:xfrm>
            <a:off x="1066800" y="6477000"/>
            <a:ext cx="7086599" cy="53975"/>
            <a:chOff x="2084388" y="6550025"/>
            <a:chExt cx="7086599" cy="53975"/>
          </a:xfrm>
        </p:grpSpPr>
        <p:sp>
          <p:nvSpPr>
            <p:cNvPr id="13" name="Rectangle 12"/>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75A994-DB94-44D7-A05E-F4EB70F20BCF}" type="datetime1">
              <a:rPr lang="en-US" smtClean="0"/>
              <a:t>4/7/2015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SS ZG653 Second Semester 2014-15</a:t>
            </a:r>
            <a:endParaRPr lang="en-US"/>
          </a:p>
        </p:txBody>
      </p:sp>
      <p:sp>
        <p:nvSpPr>
          <p:cNvPr id="4" name="Slide Number Placeholder 5"/>
          <p:cNvSpPr>
            <a:spLocks noGrp="1"/>
          </p:cNvSpPr>
          <p:nvPr>
            <p:ph type="sldNum" sz="quarter" idx="12"/>
          </p:nvPr>
        </p:nvSpPr>
        <p:spPr/>
        <p:txBody>
          <a:bodyPr/>
          <a:lstStyle>
            <a:lvl1pPr>
              <a:defRPr/>
            </a:lvl1pPr>
          </a:lstStyle>
          <a:p>
            <a:pPr>
              <a:defRPr/>
            </a:pPr>
            <a:fld id="{223084DF-DC46-4C12-978C-A84F77F3D6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8972037-21CE-4B4F-90C6-0301B175D1F9}" type="datetime1">
              <a:rPr lang="en-US" smtClean="0"/>
              <a:t>4/7/2015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SS ZG653 Second Semester 2014-15</a:t>
            </a:r>
            <a:endParaRPr lang="en-US"/>
          </a:p>
        </p:txBody>
      </p:sp>
      <p:sp>
        <p:nvSpPr>
          <p:cNvPr id="7" name="Slide Number Placeholder 5"/>
          <p:cNvSpPr>
            <a:spLocks noGrp="1"/>
          </p:cNvSpPr>
          <p:nvPr>
            <p:ph type="sldNum" sz="quarter" idx="12"/>
          </p:nvPr>
        </p:nvSpPr>
        <p:spPr/>
        <p:txBody>
          <a:bodyPr/>
          <a:lstStyle>
            <a:lvl1pPr>
              <a:defRPr/>
            </a:lvl1pPr>
          </a:lstStyle>
          <a:p>
            <a:pPr>
              <a:defRPr/>
            </a:pPr>
            <a:fld id="{0E79DEAB-A622-469A-A93C-6A44F10F99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8BDF46F-61D8-461E-93CB-DEF1ADC22CA1}" type="datetime1">
              <a:rPr lang="en-US" smtClean="0"/>
              <a:t>4/7/2015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SS ZG653 Second Semester 2014-15</a:t>
            </a:r>
            <a:endParaRPr lang="en-US"/>
          </a:p>
        </p:txBody>
      </p:sp>
      <p:sp>
        <p:nvSpPr>
          <p:cNvPr id="7" name="Slide Number Placeholder 5"/>
          <p:cNvSpPr>
            <a:spLocks noGrp="1"/>
          </p:cNvSpPr>
          <p:nvPr>
            <p:ph type="sldNum" sz="quarter" idx="12"/>
          </p:nvPr>
        </p:nvSpPr>
        <p:spPr/>
        <p:txBody>
          <a:bodyPr/>
          <a:lstStyle>
            <a:lvl1pPr>
              <a:defRPr/>
            </a:lvl1pPr>
          </a:lstStyle>
          <a:p>
            <a:pPr>
              <a:defRPr/>
            </a:pPr>
            <a:fld id="{80AC480E-89B4-4B68-9362-EC75E0717D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956343D-F97C-48CE-B3BD-73978200A54C}" type="datetime1">
              <a:rPr lang="en-US" smtClean="0"/>
              <a:t>4/7/2015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SS ZG653 Second Semester 2014-15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6CAB3F-691D-476E-BA2C-15613104DA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ChangeArrowheads="1"/>
          </p:cNvSpPr>
          <p:nvPr/>
        </p:nvSpPr>
        <p:spPr bwMode="auto">
          <a:xfrm>
            <a:off x="0" y="0"/>
            <a:ext cx="9140825" cy="6858000"/>
          </a:xfrm>
          <a:prstGeom prst="rect">
            <a:avLst/>
          </a:prstGeom>
          <a:noFill/>
          <a:ln w="3175">
            <a:solidFill>
              <a:srgbClr val="000000"/>
            </a:solidFill>
            <a:miter lim="800000"/>
            <a:headEnd/>
            <a:tailEnd/>
          </a:ln>
        </p:spPr>
        <p:txBody>
          <a:bodyPr wrap="none" lIns="93296" tIns="46648" rIns="93296" bIns="46648" anchor="ctr"/>
          <a:lstStyle/>
          <a:p>
            <a:endParaRPr lang="en-US">
              <a:latin typeface="Calibri" pitchFamily="34" charset="0"/>
            </a:endParaRPr>
          </a:p>
        </p:txBody>
      </p:sp>
      <p:sp>
        <p:nvSpPr>
          <p:cNvPr id="2" name="Title 1"/>
          <p:cNvSpPr>
            <a:spLocks noGrp="1"/>
          </p:cNvSpPr>
          <p:nvPr>
            <p:ph type="ctrTitle"/>
          </p:nvPr>
        </p:nvSpPr>
        <p:spPr>
          <a:xfrm>
            <a:off x="1839913" y="3433763"/>
            <a:ext cx="6923087" cy="2281237"/>
          </a:xfrm>
        </p:spPr>
        <p:txBody>
          <a:bodyPr>
            <a:normAutofit/>
          </a:bodyPr>
          <a:lstStyle/>
          <a:p>
            <a:pPr eaLnBrk="1" hangingPunct="1">
              <a:lnSpc>
                <a:spcPct val="150000"/>
              </a:lnSpc>
              <a:defRPr/>
            </a:pPr>
            <a:r>
              <a:rPr lang="en-GB" sz="3600" dirty="0" smtClean="0"/>
              <a:t>SS ZG653: </a:t>
            </a:r>
            <a:r>
              <a:rPr lang="en-GB" sz="3600" dirty="0"/>
              <a:t>Software </a:t>
            </a:r>
            <a:r>
              <a:rPr lang="en-GB" sz="3600" dirty="0" smtClean="0"/>
              <a:t>Architecture</a:t>
            </a:r>
            <a:br>
              <a:rPr lang="en-GB" sz="3600" dirty="0" smtClean="0"/>
            </a:br>
            <a:r>
              <a:rPr lang="en-GB" sz="3200" dirty="0" smtClean="0"/>
              <a:t>Lecture 16: Review Session</a:t>
            </a:r>
            <a:endParaRPr lang="en-GB" sz="3600" dirty="0" smtClean="0"/>
          </a:p>
        </p:txBody>
      </p:sp>
      <p:sp>
        <p:nvSpPr>
          <p:cNvPr id="4" name="TextBox 3"/>
          <p:cNvSpPr txBox="1"/>
          <p:nvPr/>
        </p:nvSpPr>
        <p:spPr>
          <a:xfrm>
            <a:off x="7391400" y="6547950"/>
            <a:ext cx="1752600" cy="276999"/>
          </a:xfrm>
          <a:prstGeom prst="rect">
            <a:avLst/>
          </a:prstGeom>
          <a:noFill/>
        </p:spPr>
        <p:txBody>
          <a:bodyPr wrap="square" rtlCol="0">
            <a:spAutoFit/>
          </a:bodyPr>
          <a:lstStyle/>
          <a:p>
            <a:pPr algn="r"/>
            <a:r>
              <a:rPr lang="en-US" sz="1200" dirty="0" smtClean="0">
                <a:solidFill>
                  <a:schemeClr val="bg1"/>
                </a:solidFill>
              </a:rPr>
              <a:t>April 7, 2015</a:t>
            </a:r>
            <a:endParaRPr lang="en-US" sz="1200" dirty="0">
              <a:solidFill>
                <a:schemeClr val="bg1"/>
              </a:solidFill>
            </a:endParaRPr>
          </a:p>
        </p:txBody>
      </p:sp>
      <p:sp>
        <p:nvSpPr>
          <p:cNvPr id="6" name="TextBox 5"/>
          <p:cNvSpPr txBox="1"/>
          <p:nvPr/>
        </p:nvSpPr>
        <p:spPr>
          <a:xfrm>
            <a:off x="3429000" y="5757446"/>
            <a:ext cx="3886200" cy="369332"/>
          </a:xfrm>
          <a:prstGeom prst="rect">
            <a:avLst/>
          </a:prstGeom>
          <a:noFill/>
        </p:spPr>
        <p:txBody>
          <a:bodyPr wrap="square" rtlCol="0">
            <a:spAutoFit/>
          </a:bodyPr>
          <a:lstStyle/>
          <a:p>
            <a:pPr algn="ctr"/>
            <a:r>
              <a:rPr lang="en-US" b="1" dirty="0" smtClean="0">
                <a:solidFill>
                  <a:schemeClr val="bg1"/>
                </a:solidFill>
              </a:rPr>
              <a:t>Instructor: Prof. </a:t>
            </a:r>
            <a:r>
              <a:rPr lang="en-US" b="1" dirty="0" err="1" smtClean="0">
                <a:solidFill>
                  <a:schemeClr val="bg1"/>
                </a:solidFill>
              </a:rPr>
              <a:t>Santonu</a:t>
            </a:r>
            <a:r>
              <a:rPr lang="en-US" b="1" dirty="0" smtClean="0">
                <a:solidFill>
                  <a:schemeClr val="bg1"/>
                </a:solidFill>
              </a:rPr>
              <a:t> </a:t>
            </a:r>
            <a:r>
              <a:rPr lang="en-US" b="1" dirty="0" err="1" smtClean="0">
                <a:solidFill>
                  <a:schemeClr val="bg1"/>
                </a:solidFill>
              </a:rPr>
              <a:t>Sarkar</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Benefits</a:t>
            </a:r>
            <a:endParaRPr lang="en-US" dirty="0"/>
          </a:p>
        </p:txBody>
      </p:sp>
      <p:sp>
        <p:nvSpPr>
          <p:cNvPr id="9" name="Content Placeholder 8"/>
          <p:cNvSpPr>
            <a:spLocks noGrp="1"/>
          </p:cNvSpPr>
          <p:nvPr>
            <p:ph sz="half" idx="2"/>
          </p:nvPr>
        </p:nvSpPr>
        <p:spPr/>
        <p:txBody>
          <a:bodyPr/>
          <a:lstStyle/>
          <a:p>
            <a:pPr eaLnBrk="1" hangingPunct="1"/>
            <a:r>
              <a:rPr lang="en-US" dirty="0"/>
              <a:t>No intermediate files necessary, but </a:t>
            </a:r>
            <a:r>
              <a:rPr lang="en-US" dirty="0" smtClean="0"/>
              <a:t>possible</a:t>
            </a:r>
            <a:endParaRPr lang="en-US" altLang="en-US" dirty="0"/>
          </a:p>
          <a:p>
            <a:r>
              <a:rPr lang="en-US" altLang="en-US" dirty="0"/>
              <a:t>Filter addition, replacement, and </a:t>
            </a:r>
            <a:r>
              <a:rPr lang="en-US" altLang="en-US" dirty="0" smtClean="0"/>
              <a:t>Reuse</a:t>
            </a:r>
            <a:endParaRPr lang="en-US" altLang="en-US" dirty="0"/>
          </a:p>
          <a:p>
            <a:pPr lvl="1"/>
            <a:r>
              <a:rPr lang="en-US" altLang="en-US" sz="1800" dirty="0"/>
              <a:t>Possible to hook any two filters together </a:t>
            </a:r>
            <a:endParaRPr lang="en-US" sz="2400" dirty="0"/>
          </a:p>
          <a:p>
            <a:pPr eaLnBrk="1" hangingPunct="1"/>
            <a:r>
              <a:rPr lang="en-US" dirty="0"/>
              <a:t>Rapid prototyping of pipelines</a:t>
            </a:r>
          </a:p>
          <a:p>
            <a:pPr eaLnBrk="1" hangingPunct="1"/>
            <a:r>
              <a:rPr lang="en-US" dirty="0"/>
              <a:t>Concurrent </a:t>
            </a:r>
            <a:r>
              <a:rPr lang="en-US" dirty="0" smtClean="0"/>
              <a:t>execution</a:t>
            </a:r>
            <a:endParaRPr lang="en-US" altLang="en-US" dirty="0"/>
          </a:p>
          <a:p>
            <a:r>
              <a:rPr lang="en-US" altLang="en-US" dirty="0"/>
              <a:t>Certain </a:t>
            </a:r>
            <a:r>
              <a:rPr lang="en-US" altLang="en-US" dirty="0" smtClean="0"/>
              <a:t>analysis possible</a:t>
            </a:r>
            <a:endParaRPr lang="en-US" altLang="en-US" dirty="0"/>
          </a:p>
          <a:p>
            <a:pPr lvl="1"/>
            <a:r>
              <a:rPr lang="en-US" altLang="en-US" sz="1800" dirty="0"/>
              <a:t>Throughput, latency, deadlock</a:t>
            </a:r>
          </a:p>
          <a:p>
            <a:endParaRPr lang="en-US" sz="2000" dirty="0"/>
          </a:p>
        </p:txBody>
      </p:sp>
      <p:sp>
        <p:nvSpPr>
          <p:cNvPr id="10" name="Text Placeholder 9"/>
          <p:cNvSpPr>
            <a:spLocks noGrp="1"/>
          </p:cNvSpPr>
          <p:nvPr>
            <p:ph type="body" sz="quarter" idx="3"/>
          </p:nvPr>
        </p:nvSpPr>
        <p:spPr/>
        <p:txBody>
          <a:bodyPr/>
          <a:lstStyle/>
          <a:p>
            <a:r>
              <a:rPr lang="en-US" dirty="0" smtClean="0"/>
              <a:t>Liabilities</a:t>
            </a:r>
            <a:endParaRPr lang="en-US" dirty="0"/>
          </a:p>
        </p:txBody>
      </p:sp>
      <p:sp>
        <p:nvSpPr>
          <p:cNvPr id="11" name="Content Placeholder 10"/>
          <p:cNvSpPr>
            <a:spLocks noGrp="1"/>
          </p:cNvSpPr>
          <p:nvPr>
            <p:ph sz="quarter" idx="4"/>
          </p:nvPr>
        </p:nvSpPr>
        <p:spPr/>
        <p:txBody>
          <a:bodyPr/>
          <a:lstStyle/>
          <a:p>
            <a:pPr eaLnBrk="1" hangingPunct="1"/>
            <a:r>
              <a:rPr lang="en-US" sz="2000" dirty="0"/>
              <a:t>Sharing state information is expensive or inflexible</a:t>
            </a:r>
          </a:p>
          <a:p>
            <a:pPr eaLnBrk="1" hangingPunct="1"/>
            <a:r>
              <a:rPr lang="en-US" sz="2000" dirty="0"/>
              <a:t>Data transformation overhead</a:t>
            </a:r>
          </a:p>
          <a:p>
            <a:pPr eaLnBrk="1" hangingPunct="1"/>
            <a:r>
              <a:rPr lang="en-US" sz="2000" dirty="0"/>
              <a:t>Error handling can be a problem</a:t>
            </a:r>
          </a:p>
          <a:p>
            <a:r>
              <a:rPr lang="en-US" altLang="en-US" sz="2000" dirty="0"/>
              <a:t>Does not work well with interactive applications</a:t>
            </a:r>
          </a:p>
          <a:p>
            <a:r>
              <a:rPr lang="en-US" altLang="en-US" sz="2000" dirty="0"/>
              <a:t>Lowest common denominator on data transmission determines the overall throughput</a:t>
            </a:r>
          </a:p>
          <a:p>
            <a:endParaRPr lang="en-US" sz="2000" dirty="0"/>
          </a:p>
        </p:txBody>
      </p:sp>
      <p:sp>
        <p:nvSpPr>
          <p:cNvPr id="4" name="Date Placeholder 3"/>
          <p:cNvSpPr>
            <a:spLocks noGrp="1"/>
          </p:cNvSpPr>
          <p:nvPr>
            <p:ph type="dt" sz="half" idx="10"/>
          </p:nvPr>
        </p:nvSpPr>
        <p:spPr/>
        <p:txBody>
          <a:bodyPr/>
          <a:lstStyle/>
          <a:p>
            <a:pPr>
              <a:defRPr/>
            </a:pPr>
            <a:fld id="{2056C8B4-7EDD-4FBE-A9CB-5A835EAF4701}" type="datetime1">
              <a:rPr lang="en-US" smtClean="0"/>
              <a:t>4/7/2015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10</a:t>
            </a:fld>
            <a:endParaRPr lang="en-US"/>
          </a:p>
        </p:txBody>
      </p:sp>
      <p:sp>
        <p:nvSpPr>
          <p:cNvPr id="7" name="Title 6"/>
          <p:cNvSpPr>
            <a:spLocks noGrp="1"/>
          </p:cNvSpPr>
          <p:nvPr>
            <p:ph type="title"/>
          </p:nvPr>
        </p:nvSpPr>
        <p:spPr/>
        <p:txBody>
          <a:bodyPr/>
          <a:lstStyle/>
          <a:p>
            <a:r>
              <a:rPr lang="en-US" dirty="0" smtClean="0"/>
              <a:t>Benefits and </a:t>
            </a:r>
            <a:r>
              <a:rPr lang="en-US" dirty="0" err="1" smtClean="0"/>
              <a:t>Libabilities</a:t>
            </a:r>
            <a:endParaRPr lang="en-US" dirty="0"/>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Tree>
    <p:extLst>
      <p:ext uri="{BB962C8B-B14F-4D97-AF65-F5344CB8AC3E}">
        <p14:creationId xmlns:p14="http://schemas.microsoft.com/office/powerpoint/2010/main" val="294890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Blackboard Architecture</a:t>
            </a:r>
            <a:endParaRPr lang="en-US" dirty="0"/>
          </a:p>
        </p:txBody>
      </p:sp>
      <p:sp>
        <p:nvSpPr>
          <p:cNvPr id="11" name="Content Placeholder 10"/>
          <p:cNvSpPr>
            <a:spLocks noGrp="1"/>
          </p:cNvSpPr>
          <p:nvPr>
            <p:ph idx="1"/>
          </p:nvPr>
        </p:nvSpPr>
        <p:spPr/>
        <p:txBody>
          <a:bodyPr/>
          <a:lstStyle/>
          <a:p>
            <a:r>
              <a:rPr lang="en-US" sz="2000" dirty="0"/>
              <a:t>A set of heterogeneous specialized modules which dynamically change their strategies as a response to unpredictable events</a:t>
            </a:r>
          </a:p>
          <a:p>
            <a:pPr lvl="1"/>
            <a:r>
              <a:rPr lang="en-US" sz="1800" dirty="0"/>
              <a:t>Non-deterministic strategies</a:t>
            </a:r>
          </a:p>
          <a:p>
            <a:endParaRPr lang="en-US" sz="2000" dirty="0" smtClean="0"/>
          </a:p>
          <a:p>
            <a:r>
              <a:rPr lang="en-US" sz="2000" dirty="0" smtClean="0"/>
              <a:t>Problem</a:t>
            </a:r>
            <a:endParaRPr lang="en-US" sz="2000" dirty="0"/>
          </a:p>
          <a:p>
            <a:pPr lvl="1"/>
            <a:r>
              <a:rPr lang="en-US" sz="1800" dirty="0" smtClean="0"/>
              <a:t>no </a:t>
            </a:r>
            <a:r>
              <a:rPr lang="en-US" sz="1800" dirty="0"/>
              <a:t>deterministic solutions to process raw </a:t>
            </a:r>
            <a:r>
              <a:rPr lang="en-US" sz="1800" dirty="0" smtClean="0"/>
              <a:t>data</a:t>
            </a:r>
          </a:p>
          <a:p>
            <a:pPr lvl="1"/>
            <a:r>
              <a:rPr lang="en-US" sz="1800" dirty="0"/>
              <a:t>R</a:t>
            </a:r>
            <a:r>
              <a:rPr lang="en-US" sz="1800" dirty="0" smtClean="0"/>
              <a:t>equired </a:t>
            </a:r>
            <a:r>
              <a:rPr lang="en-US" sz="1800" dirty="0"/>
              <a:t>to interchange algorithms processing some intermediate computation</a:t>
            </a:r>
          </a:p>
          <a:p>
            <a:pPr lvl="1"/>
            <a:r>
              <a:rPr lang="en-US" sz="1800" dirty="0" smtClean="0"/>
              <a:t>No </a:t>
            </a:r>
            <a:r>
              <a:rPr lang="en-US" sz="1800" dirty="0"/>
              <a:t>predetermined </a:t>
            </a:r>
            <a:r>
              <a:rPr lang="en-US" sz="1800" dirty="0" smtClean="0"/>
              <a:t>strategy, and dealing </a:t>
            </a:r>
            <a:r>
              <a:rPr lang="en-US" sz="1800" dirty="0"/>
              <a:t>with uncertain </a:t>
            </a:r>
            <a:r>
              <a:rPr lang="en-US" sz="1800" dirty="0" smtClean="0"/>
              <a:t>knowledge</a:t>
            </a:r>
          </a:p>
          <a:p>
            <a:endParaRPr lang="en-US" sz="2000" dirty="0" smtClean="0"/>
          </a:p>
          <a:p>
            <a:r>
              <a:rPr lang="en-US" sz="2000" dirty="0" smtClean="0"/>
              <a:t>Forces</a:t>
            </a:r>
          </a:p>
          <a:p>
            <a:pPr lvl="1"/>
            <a:r>
              <a:rPr lang="en-US" sz="1800" dirty="0" smtClean="0"/>
              <a:t>The </a:t>
            </a:r>
            <a:r>
              <a:rPr lang="en-US" sz="1800" dirty="0"/>
              <a:t>solution space </a:t>
            </a:r>
            <a:r>
              <a:rPr lang="en-US" sz="1800" dirty="0" smtClean="0"/>
              <a:t>is too large to search</a:t>
            </a:r>
            <a:endParaRPr lang="en-US" sz="1800" dirty="0"/>
          </a:p>
          <a:p>
            <a:pPr lvl="1"/>
            <a:r>
              <a:rPr lang="en-US" sz="1800" dirty="0"/>
              <a:t>Different algorithms to be used for partial solutions</a:t>
            </a:r>
          </a:p>
          <a:p>
            <a:pPr lvl="1"/>
            <a:r>
              <a:rPr lang="en-US" sz="1800" dirty="0"/>
              <a:t>One algorithm uses results of another algorithm</a:t>
            </a:r>
          </a:p>
          <a:p>
            <a:pPr lvl="1"/>
            <a:r>
              <a:rPr lang="en-US" sz="1800" dirty="0"/>
              <a:t>Input, intermediate data, output can have different representation</a:t>
            </a:r>
          </a:p>
          <a:p>
            <a:pPr lvl="1"/>
            <a:r>
              <a:rPr lang="en-US" sz="1800" dirty="0"/>
              <a:t>No strict sequence between </a:t>
            </a:r>
            <a:r>
              <a:rPr lang="en-US" sz="1800" dirty="0" smtClean="0"/>
              <a:t>algorithms</a:t>
            </a:r>
            <a:endParaRPr lang="en-US" sz="1800" dirty="0"/>
          </a:p>
          <a:p>
            <a:endParaRPr lang="en-US" sz="1800" dirty="0"/>
          </a:p>
        </p:txBody>
      </p:sp>
      <p:sp>
        <p:nvSpPr>
          <p:cNvPr id="6" name="Date Placeholder 5"/>
          <p:cNvSpPr>
            <a:spLocks noGrp="1"/>
          </p:cNvSpPr>
          <p:nvPr>
            <p:ph type="dt" sz="half" idx="10"/>
          </p:nvPr>
        </p:nvSpPr>
        <p:spPr/>
        <p:txBody>
          <a:bodyPr/>
          <a:lstStyle/>
          <a:p>
            <a:pPr>
              <a:defRPr/>
            </a:pPr>
            <a:fld id="{055BC7E6-2585-4EAA-A031-01997EFF4F42}" type="datetime1">
              <a:rPr lang="en-US" smtClean="0"/>
              <a:t>4/7/2015</a:t>
            </a:fld>
            <a:endParaRPr lang="en-US"/>
          </a:p>
        </p:txBody>
      </p:sp>
      <p:sp>
        <p:nvSpPr>
          <p:cNvPr id="9" name="Footer Placeholder 8"/>
          <p:cNvSpPr>
            <a:spLocks noGrp="1"/>
          </p:cNvSpPr>
          <p:nvPr>
            <p:ph type="ftr" sz="quarter" idx="11"/>
          </p:nvPr>
        </p:nvSpPr>
        <p:spPr/>
        <p:txBody>
          <a:bodyPr/>
          <a:lstStyle/>
          <a:p>
            <a:pPr>
              <a:defRPr/>
            </a:pPr>
            <a:r>
              <a:rPr lang="en-US" smtClean="0"/>
              <a:t>SS ZG653 Second Semester 2014-15</a:t>
            </a:r>
            <a:endParaRPr lang="en-US" dirty="0"/>
          </a:p>
        </p:txBody>
      </p:sp>
      <p:sp>
        <p:nvSpPr>
          <p:cNvPr id="7" name="Slide Number Placeholder 6"/>
          <p:cNvSpPr>
            <a:spLocks noGrp="1"/>
          </p:cNvSpPr>
          <p:nvPr>
            <p:ph type="sldNum" sz="quarter" idx="12"/>
          </p:nvPr>
        </p:nvSpPr>
        <p:spPr/>
        <p:txBody>
          <a:bodyPr/>
          <a:lstStyle/>
          <a:p>
            <a:pPr>
              <a:defRPr/>
            </a:pPr>
            <a:fld id="{2B6314A3-D523-4C7A-9CDF-5B6E2E9490D5}" type="slidenum">
              <a:rPr lang="en-US" smtClean="0"/>
              <a:pPr>
                <a:defRPr/>
              </a:pPr>
              <a:t>11</a:t>
            </a:fld>
            <a:endParaRPr lang="en-US"/>
          </a:p>
        </p:txBody>
      </p:sp>
    </p:spTree>
    <p:extLst>
      <p:ext uri="{BB962C8B-B14F-4D97-AF65-F5344CB8AC3E}">
        <p14:creationId xmlns:p14="http://schemas.microsoft.com/office/powerpoint/2010/main" val="315435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Structure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617" y="2204684"/>
            <a:ext cx="6616460" cy="4953000"/>
          </a:xfrm>
        </p:spPr>
      </p:pic>
      <p:sp>
        <p:nvSpPr>
          <p:cNvPr id="4" name="Date Placeholder 3"/>
          <p:cNvSpPr>
            <a:spLocks noGrp="1"/>
          </p:cNvSpPr>
          <p:nvPr>
            <p:ph type="dt" sz="half" idx="10"/>
          </p:nvPr>
        </p:nvSpPr>
        <p:spPr/>
        <p:txBody>
          <a:bodyPr/>
          <a:lstStyle/>
          <a:p>
            <a:pPr>
              <a:defRPr/>
            </a:pPr>
            <a:fld id="{C26E7EC6-A07C-4539-B801-3DF7C69CD085}"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12</a:t>
            </a:fld>
            <a:endParaRPr lang="en-US"/>
          </a:p>
        </p:txBody>
      </p:sp>
      <p:sp>
        <p:nvSpPr>
          <p:cNvPr id="8" name="Line Callout 3 (Accent Bar) 7"/>
          <p:cNvSpPr/>
          <p:nvPr/>
        </p:nvSpPr>
        <p:spPr>
          <a:xfrm>
            <a:off x="762000" y="5334000"/>
            <a:ext cx="1752600" cy="914400"/>
          </a:xfrm>
          <a:prstGeom prst="accentCallout3">
            <a:avLst>
              <a:gd name="adj1" fmla="val 18750"/>
              <a:gd name="adj2" fmla="val -4439"/>
              <a:gd name="adj3" fmla="val 18750"/>
              <a:gd name="adj4" fmla="val -16667"/>
              <a:gd name="adj5" fmla="val -69254"/>
              <a:gd name="adj6" fmla="val -20025"/>
              <a:gd name="adj7" fmla="val -126141"/>
              <a:gd name="adj8" fmla="val 25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Shared </a:t>
            </a:r>
            <a:r>
              <a:rPr lang="en-US" sz="1400" dirty="0" err="1" smtClean="0"/>
              <a:t>datastore</a:t>
            </a:r>
            <a:r>
              <a:rPr lang="en-US" sz="1400" dirty="0" smtClean="0"/>
              <a:t>  containing partial solutions</a:t>
            </a:r>
            <a:endParaRPr lang="en-US" sz="1400" dirty="0"/>
          </a:p>
        </p:txBody>
      </p:sp>
      <p:sp>
        <p:nvSpPr>
          <p:cNvPr id="9" name="Line Callout 2 (Accent Bar) 8"/>
          <p:cNvSpPr/>
          <p:nvPr/>
        </p:nvSpPr>
        <p:spPr>
          <a:xfrm>
            <a:off x="6477000" y="1295400"/>
            <a:ext cx="2590800" cy="1600200"/>
          </a:xfrm>
          <a:prstGeom prst="accentCallout2">
            <a:avLst>
              <a:gd name="adj1" fmla="val 15922"/>
              <a:gd name="adj2" fmla="val -3065"/>
              <a:gd name="adj3" fmla="val 63998"/>
              <a:gd name="adj4" fmla="val -29836"/>
              <a:gd name="adj5" fmla="val 205823"/>
              <a:gd name="adj6" fmla="val -6668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en-US" sz="1400" dirty="0" smtClean="0"/>
              <a:t>Highly </a:t>
            </a:r>
            <a:r>
              <a:rPr lang="en-US" sz="1400" dirty="0"/>
              <a:t>specialized </a:t>
            </a:r>
            <a:r>
              <a:rPr lang="en-US" sz="1400" dirty="0" smtClean="0"/>
              <a:t>modules</a:t>
            </a:r>
          </a:p>
          <a:p>
            <a:pPr marL="91440" indent="-91440">
              <a:buFont typeface="Arial" charset="0"/>
              <a:buChar char="•"/>
            </a:pPr>
            <a:r>
              <a:rPr lang="en-US" sz="1400" dirty="0" smtClean="0"/>
              <a:t>Each is  different</a:t>
            </a:r>
          </a:p>
          <a:p>
            <a:pPr marL="91440" indent="-91440">
              <a:buFont typeface="Arial" charset="0"/>
              <a:buChar char="•"/>
            </a:pPr>
            <a:r>
              <a:rPr lang="en-US" sz="1400" dirty="0" smtClean="0"/>
              <a:t>Has </a:t>
            </a:r>
            <a:r>
              <a:rPr lang="en-US" sz="1400" dirty="0"/>
              <a:t>a set of triggering </a:t>
            </a:r>
            <a:r>
              <a:rPr lang="en-US" sz="1400" dirty="0" smtClean="0"/>
              <a:t>conditions</a:t>
            </a:r>
          </a:p>
          <a:p>
            <a:pPr marL="91440" indent="-91440">
              <a:buFont typeface="Arial" charset="0"/>
              <a:buChar char="•"/>
            </a:pPr>
            <a:r>
              <a:rPr lang="en-US" sz="1400" dirty="0" smtClean="0"/>
              <a:t>Executable </a:t>
            </a:r>
            <a:r>
              <a:rPr lang="en-US" sz="1400" dirty="0"/>
              <a:t>code that retrieves data from the </a:t>
            </a:r>
            <a:r>
              <a:rPr lang="en-US" sz="1400" dirty="0" smtClean="0"/>
              <a:t>blackboard and updates blackboard</a:t>
            </a:r>
          </a:p>
          <a:p>
            <a:pPr marL="91440" indent="-91440">
              <a:buFont typeface="Arial" charset="0"/>
              <a:buChar char="•"/>
            </a:pPr>
            <a:r>
              <a:rPr lang="en-US" sz="1400" dirty="0" smtClean="0"/>
              <a:t>Don’t interact with each other</a:t>
            </a:r>
            <a:endParaRPr lang="en-US" sz="1400" dirty="0"/>
          </a:p>
        </p:txBody>
      </p:sp>
      <p:sp>
        <p:nvSpPr>
          <p:cNvPr id="10" name="Line Callout 3 (Accent Bar) 9"/>
          <p:cNvSpPr/>
          <p:nvPr/>
        </p:nvSpPr>
        <p:spPr>
          <a:xfrm>
            <a:off x="582300" y="1294832"/>
            <a:ext cx="3505200" cy="990600"/>
          </a:xfrm>
          <a:prstGeom prst="accentCallout3">
            <a:avLst>
              <a:gd name="adj1" fmla="val 21505"/>
              <a:gd name="adj2" fmla="val -2103"/>
              <a:gd name="adj3" fmla="val 77992"/>
              <a:gd name="adj4" fmla="val -10437"/>
              <a:gd name="adj5" fmla="val 120872"/>
              <a:gd name="adj6" fmla="val -8734"/>
              <a:gd name="adj7" fmla="val 132872"/>
              <a:gd name="adj8" fmla="val 73140"/>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Runs in a loop</a:t>
            </a:r>
          </a:p>
          <a:p>
            <a:pPr marL="91440" indent="-91440">
              <a:buFont typeface="Arial" charset="0"/>
              <a:buChar char="•"/>
            </a:pPr>
            <a:r>
              <a:rPr lang="en-US" sz="1400" dirty="0" smtClean="0"/>
              <a:t>Monitors change in blackboard</a:t>
            </a:r>
          </a:p>
          <a:p>
            <a:pPr marL="91440" indent="-91440">
              <a:buFont typeface="Arial" charset="0"/>
              <a:buChar char="•"/>
            </a:pPr>
            <a:r>
              <a:rPr lang="en-US" sz="1400" dirty="0" smtClean="0"/>
              <a:t>Activates next KS</a:t>
            </a:r>
          </a:p>
          <a:p>
            <a:pPr marL="91440" indent="-91440">
              <a:buFont typeface="Arial" charset="0"/>
              <a:buChar char="•"/>
            </a:pPr>
            <a:r>
              <a:rPr lang="en-US" sz="1400" dirty="0" smtClean="0"/>
              <a:t>Selection strategy may depend on </a:t>
            </a:r>
            <a:r>
              <a:rPr lang="en-US" sz="1400" dirty="0" err="1"/>
              <a:t>C</a:t>
            </a:r>
            <a:r>
              <a:rPr lang="en-US" sz="1400" dirty="0" err="1" smtClean="0"/>
              <a:t>ontrolData</a:t>
            </a:r>
            <a:endParaRPr lang="en-US" sz="1400" dirty="0"/>
          </a:p>
        </p:txBody>
      </p:sp>
      <p:sp>
        <p:nvSpPr>
          <p:cNvPr id="11" name="Line Callout 3 (Accent Bar) 10"/>
          <p:cNvSpPr/>
          <p:nvPr/>
        </p:nvSpPr>
        <p:spPr>
          <a:xfrm>
            <a:off x="6914297" y="5105400"/>
            <a:ext cx="2019300" cy="1281752"/>
          </a:xfrm>
          <a:prstGeom prst="accentCallout3">
            <a:avLst>
              <a:gd name="adj1" fmla="val 63526"/>
              <a:gd name="adj2" fmla="val -5791"/>
              <a:gd name="adj3" fmla="val 63526"/>
              <a:gd name="adj4" fmla="val -19370"/>
              <a:gd name="adj5" fmla="val 81492"/>
              <a:gd name="adj6" fmla="val -39625"/>
              <a:gd name="adj7" fmla="val 85799"/>
              <a:gd name="adj8" fmla="val -64641"/>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dirty="0" smtClean="0"/>
              <a:t>Updates control Data</a:t>
            </a:r>
          </a:p>
          <a:p>
            <a:r>
              <a:rPr lang="en-US" sz="1400" dirty="0" smtClean="0"/>
              <a:t>Such as: </a:t>
            </a:r>
          </a:p>
          <a:p>
            <a:pPr marL="91440" indent="-91440">
              <a:buFont typeface="Arial" panose="020B0604020202020204" pitchFamily="34" charset="0"/>
              <a:buChar char="•"/>
            </a:pPr>
            <a:r>
              <a:rPr lang="en-US" sz="1400" dirty="0" smtClean="0"/>
              <a:t>progress estimation, </a:t>
            </a:r>
          </a:p>
          <a:p>
            <a:pPr marL="91440" indent="-91440">
              <a:buFont typeface="Arial" panose="020B0604020202020204" pitchFamily="34" charset="0"/>
              <a:buChar char="•"/>
            </a:pPr>
            <a:r>
              <a:rPr lang="en-US" sz="1400" dirty="0" smtClean="0"/>
              <a:t>computation cost to execute a KS</a:t>
            </a:r>
          </a:p>
          <a:p>
            <a:pPr marL="91440" indent="-91440">
              <a:buFont typeface="Arial" panose="020B0604020202020204" pitchFamily="34" charset="0"/>
              <a:buChar char="•"/>
            </a:pPr>
            <a:r>
              <a:rPr lang="en-US" sz="1400" dirty="0" smtClean="0"/>
              <a:t>Control plan</a:t>
            </a:r>
            <a:endParaRPr lang="en-US" sz="1400" dirty="0"/>
          </a:p>
        </p:txBody>
      </p:sp>
    </p:spTree>
    <p:extLst>
      <p:ext uri="{BB962C8B-B14F-4D97-AF65-F5344CB8AC3E}">
        <p14:creationId xmlns:p14="http://schemas.microsoft.com/office/powerpoint/2010/main" val="49868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Benefits</a:t>
            </a:r>
            <a:endParaRPr lang="en-US" dirty="0"/>
          </a:p>
        </p:txBody>
      </p:sp>
      <p:sp>
        <p:nvSpPr>
          <p:cNvPr id="26627" name="Content Placeholder 2"/>
          <p:cNvSpPr>
            <a:spLocks noGrp="1"/>
          </p:cNvSpPr>
          <p:nvPr>
            <p:ph sz="half" idx="2"/>
          </p:nvPr>
        </p:nvSpPr>
        <p:spPr/>
        <p:txBody>
          <a:bodyPr/>
          <a:lstStyle/>
          <a:p>
            <a:pPr eaLnBrk="1" hangingPunct="1"/>
            <a:r>
              <a:rPr lang="en-US" dirty="0" smtClean="0"/>
              <a:t>Experimentation- try with different strategies, </a:t>
            </a:r>
          </a:p>
          <a:p>
            <a:pPr eaLnBrk="1" hangingPunct="1"/>
            <a:r>
              <a:rPr lang="en-US" dirty="0" smtClean="0"/>
              <a:t>Support for modifiability- each KS is strictly decoupled</a:t>
            </a:r>
          </a:p>
          <a:p>
            <a:pPr eaLnBrk="1" hangingPunct="1"/>
            <a:r>
              <a:rPr lang="en-US" dirty="0" smtClean="0"/>
              <a:t>Reuse of KS</a:t>
            </a:r>
          </a:p>
          <a:p>
            <a:pPr eaLnBrk="1" hangingPunct="1"/>
            <a:r>
              <a:rPr lang="en-US" dirty="0" smtClean="0"/>
              <a:t>Fault-tolerance even when the data is noisy</a:t>
            </a:r>
          </a:p>
        </p:txBody>
      </p:sp>
      <p:sp>
        <p:nvSpPr>
          <p:cNvPr id="3" name="Text Placeholder 2"/>
          <p:cNvSpPr>
            <a:spLocks noGrp="1"/>
          </p:cNvSpPr>
          <p:nvPr>
            <p:ph type="body" sz="quarter" idx="3"/>
          </p:nvPr>
        </p:nvSpPr>
        <p:spPr/>
        <p:txBody>
          <a:bodyPr/>
          <a:lstStyle/>
          <a:p>
            <a:r>
              <a:rPr lang="en-US" dirty="0" smtClean="0"/>
              <a:t>Liabilities</a:t>
            </a:r>
            <a:endParaRPr lang="en-US" dirty="0"/>
          </a:p>
        </p:txBody>
      </p:sp>
      <p:sp>
        <p:nvSpPr>
          <p:cNvPr id="4" name="Content Placeholder 3"/>
          <p:cNvSpPr>
            <a:spLocks noGrp="1"/>
          </p:cNvSpPr>
          <p:nvPr>
            <p:ph sz="quarter" idx="4"/>
          </p:nvPr>
        </p:nvSpPr>
        <p:spPr/>
        <p:txBody>
          <a:bodyPr/>
          <a:lstStyle/>
          <a:p>
            <a:pPr eaLnBrk="1" hangingPunct="1"/>
            <a:r>
              <a:rPr lang="en-US" dirty="0" smtClean="0"/>
              <a:t>Difficulty in testing</a:t>
            </a:r>
            <a:endParaRPr lang="en-US" dirty="0"/>
          </a:p>
          <a:p>
            <a:pPr eaLnBrk="1" hangingPunct="1"/>
            <a:r>
              <a:rPr lang="en-US" dirty="0" smtClean="0"/>
              <a:t>No good solution guaranteed</a:t>
            </a:r>
            <a:endParaRPr lang="en-US" dirty="0"/>
          </a:p>
          <a:p>
            <a:pPr eaLnBrk="1" hangingPunct="1"/>
            <a:r>
              <a:rPr lang="en-US" dirty="0" smtClean="0"/>
              <a:t>Computational overhead in rejecting wrong solutions</a:t>
            </a:r>
            <a:endParaRPr lang="en-US" dirty="0"/>
          </a:p>
          <a:p>
            <a:pPr eaLnBrk="1" hangingPunct="1"/>
            <a:r>
              <a:rPr lang="en-US" dirty="0" smtClean="0"/>
              <a:t>High development effort</a:t>
            </a:r>
          </a:p>
          <a:p>
            <a:pPr eaLnBrk="1" hangingPunct="1"/>
            <a:r>
              <a:rPr lang="en-US" dirty="0" smtClean="0"/>
              <a:t>Concurrent access to blackboard must be synchronized, parallelization is difficult</a:t>
            </a:r>
            <a:endParaRPr lang="en-US" dirty="0"/>
          </a:p>
        </p:txBody>
      </p:sp>
      <p:sp>
        <p:nvSpPr>
          <p:cNvPr id="26626" name="Title 1"/>
          <p:cNvSpPr>
            <a:spLocks noGrp="1"/>
          </p:cNvSpPr>
          <p:nvPr>
            <p:ph type="title"/>
          </p:nvPr>
        </p:nvSpPr>
        <p:spPr/>
        <p:txBody>
          <a:bodyPr/>
          <a:lstStyle/>
          <a:p>
            <a:pPr eaLnBrk="1" hangingPunct="1"/>
            <a:r>
              <a:rPr lang="en-US" sz="3200" dirty="0" smtClean="0"/>
              <a:t>Benefits and Liabilities</a:t>
            </a:r>
            <a:endParaRPr lang="en-IN" sz="3200" dirty="0" smtClean="0"/>
          </a:p>
        </p:txBody>
      </p:sp>
      <p:sp>
        <p:nvSpPr>
          <p:cNvPr id="5" name="Date Placeholder 4"/>
          <p:cNvSpPr>
            <a:spLocks noGrp="1"/>
          </p:cNvSpPr>
          <p:nvPr>
            <p:ph type="dt" sz="half" idx="10"/>
          </p:nvPr>
        </p:nvSpPr>
        <p:spPr/>
        <p:txBody>
          <a:bodyPr/>
          <a:lstStyle/>
          <a:p>
            <a:pPr>
              <a:defRPr/>
            </a:pPr>
            <a:fld id="{33A5D8A5-D7F6-4A95-ADCF-4029C5EA4B06}" type="datetime1">
              <a:rPr lang="en-US" smtClean="0"/>
              <a:t>4/7/2015</a:t>
            </a:fld>
            <a:endParaRPr lang="en-US"/>
          </a:p>
        </p:txBody>
      </p:sp>
      <p:sp>
        <p:nvSpPr>
          <p:cNvPr id="6" name="Footer Placeholder 5"/>
          <p:cNvSpPr>
            <a:spLocks noGrp="1"/>
          </p:cNvSpPr>
          <p:nvPr>
            <p:ph type="ftr" sz="quarter" idx="11"/>
          </p:nvPr>
        </p:nvSpPr>
        <p:spPr/>
        <p:txBody>
          <a:bodyPr/>
          <a:lstStyle/>
          <a:p>
            <a:pPr>
              <a:defRPr/>
            </a:pPr>
            <a:r>
              <a:rPr lang="en-US" smtClean="0"/>
              <a:t>SS ZG653 Second Semester 2014-15</a:t>
            </a:r>
            <a:endParaRPr lang="en-US" dirty="0"/>
          </a:p>
        </p:txBody>
      </p:sp>
      <p:sp>
        <p:nvSpPr>
          <p:cNvPr id="7" name="Slide Number Placeholder 6"/>
          <p:cNvSpPr>
            <a:spLocks noGrp="1"/>
          </p:cNvSpPr>
          <p:nvPr>
            <p:ph type="sldNum" sz="quarter" idx="12"/>
          </p:nvPr>
        </p:nvSpPr>
        <p:spPr/>
        <p:txBody>
          <a:bodyPr/>
          <a:lstStyle/>
          <a:p>
            <a:pPr>
              <a:defRPr/>
            </a:pPr>
            <a:fld id="{2B6314A3-D523-4C7A-9CDF-5B6E2E9490D5}" type="slidenum">
              <a:rPr lang="en-US" smtClean="0"/>
              <a:pPr>
                <a:defRPr/>
              </a:pPr>
              <a:t>13</a:t>
            </a:fld>
            <a:endParaRPr lang="en-US"/>
          </a:p>
        </p:txBody>
      </p:sp>
    </p:spTree>
    <p:extLst>
      <p:ext uri="{BB962C8B-B14F-4D97-AF65-F5344CB8AC3E}">
        <p14:creationId xmlns:p14="http://schemas.microsoft.com/office/powerpoint/2010/main" val="2755776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Broker Pattern</a:t>
            </a:r>
            <a:endParaRPr lang="en-US" dirty="0"/>
          </a:p>
        </p:txBody>
      </p:sp>
      <p:sp>
        <p:nvSpPr>
          <p:cNvPr id="11" name="Content Placeholder 10"/>
          <p:cNvSpPr>
            <a:spLocks noGrp="1"/>
          </p:cNvSpPr>
          <p:nvPr>
            <p:ph idx="1"/>
          </p:nvPr>
        </p:nvSpPr>
        <p:spPr/>
        <p:txBody>
          <a:bodyPr/>
          <a:lstStyle/>
          <a:p>
            <a:r>
              <a:rPr lang="en-US" sz="2800" dirty="0" smtClean="0"/>
              <a:t>Context</a:t>
            </a:r>
          </a:p>
          <a:p>
            <a:pPr lvl="1"/>
            <a:r>
              <a:rPr lang="en-US" altLang="en-US" sz="2000" dirty="0"/>
              <a:t>T</a:t>
            </a:r>
            <a:r>
              <a:rPr lang="en-US" altLang="en-US" sz="2000" dirty="0" smtClean="0"/>
              <a:t>o </a:t>
            </a:r>
            <a:r>
              <a:rPr lang="en-US" altLang="en-US" sz="2000" dirty="0"/>
              <a:t>take advantage of computing power of many </a:t>
            </a:r>
            <a:r>
              <a:rPr lang="en-US" altLang="en-US" sz="2000" dirty="0" smtClean="0"/>
              <a:t>CPUs</a:t>
            </a:r>
          </a:p>
          <a:p>
            <a:pPr lvl="1"/>
            <a:r>
              <a:rPr lang="en-US" altLang="en-US" sz="2000" dirty="0" smtClean="0"/>
              <a:t>A </a:t>
            </a:r>
            <a:r>
              <a:rPr lang="en-US" altLang="en-US" sz="2000" dirty="0"/>
              <a:t>software may be available only on a specific computer</a:t>
            </a:r>
          </a:p>
          <a:p>
            <a:pPr lvl="1"/>
            <a:r>
              <a:rPr lang="en-US" altLang="en-US" sz="2000" dirty="0"/>
              <a:t>Due to security reasons, </a:t>
            </a:r>
            <a:r>
              <a:rPr lang="en-US" altLang="en-US" sz="2000" dirty="0" smtClean="0"/>
              <a:t>different </a:t>
            </a:r>
            <a:r>
              <a:rPr lang="en-US" altLang="en-US" sz="2000" dirty="0"/>
              <a:t>parts </a:t>
            </a:r>
            <a:r>
              <a:rPr lang="en-US" altLang="en-US" sz="2000" dirty="0" smtClean="0"/>
              <a:t>runs in </a:t>
            </a:r>
            <a:r>
              <a:rPr lang="en-US" altLang="en-US" sz="2000" dirty="0"/>
              <a:t>different systems</a:t>
            </a:r>
          </a:p>
          <a:p>
            <a:pPr lvl="1"/>
            <a:r>
              <a:rPr lang="en-US" altLang="en-US" sz="2000" dirty="0"/>
              <a:t>Some services are provided by business partners over the </a:t>
            </a:r>
            <a:r>
              <a:rPr lang="en-US" altLang="en-US" sz="2000" dirty="0" smtClean="0"/>
              <a:t>internet</a:t>
            </a:r>
          </a:p>
          <a:p>
            <a:r>
              <a:rPr lang="en-US" altLang="en-US" sz="2400" dirty="0" smtClean="0"/>
              <a:t>Forces</a:t>
            </a:r>
          </a:p>
          <a:p>
            <a:pPr lvl="1"/>
            <a:r>
              <a:rPr lang="en-US" altLang="en-US" sz="2000" dirty="0" smtClean="0"/>
              <a:t>It </a:t>
            </a:r>
            <a:r>
              <a:rPr lang="en-US" altLang="en-US" sz="2000" dirty="0"/>
              <a:t>should be possible to distribute components during deployment– application should unaware of </a:t>
            </a:r>
            <a:r>
              <a:rPr lang="en-US" altLang="en-US" sz="2000" dirty="0" smtClean="0"/>
              <a:t>collocation or location</a:t>
            </a:r>
            <a:endParaRPr lang="en-US" altLang="en-US" sz="2000" dirty="0"/>
          </a:p>
          <a:p>
            <a:pPr lvl="1"/>
            <a:r>
              <a:rPr lang="en-US" altLang="en-US" sz="2000" dirty="0" smtClean="0"/>
              <a:t>Need </a:t>
            </a:r>
            <a:r>
              <a:rPr lang="en-US" altLang="en-US" sz="2000" dirty="0"/>
              <a:t>to exchange, add, or remove components at run-time</a:t>
            </a:r>
          </a:p>
          <a:p>
            <a:pPr lvl="1"/>
            <a:r>
              <a:rPr lang="en-US" altLang="en-US" sz="2000" dirty="0" smtClean="0"/>
              <a:t>Should </a:t>
            </a:r>
            <a:r>
              <a:rPr lang="en-US" altLang="en-US" sz="2000" dirty="0"/>
              <a:t>hide </a:t>
            </a:r>
            <a:r>
              <a:rPr lang="en-US" altLang="en-US" sz="2000" dirty="0" smtClean="0"/>
              <a:t>system specific details </a:t>
            </a:r>
            <a:r>
              <a:rPr lang="en-US" altLang="en-US" sz="2000" dirty="0"/>
              <a:t>from users of components and services</a:t>
            </a:r>
          </a:p>
          <a:p>
            <a:endParaRPr lang="en-US" altLang="en-US" dirty="0"/>
          </a:p>
          <a:p>
            <a:pPr lvl="1"/>
            <a:endParaRPr lang="en-US" dirty="0"/>
          </a:p>
        </p:txBody>
      </p:sp>
      <p:sp>
        <p:nvSpPr>
          <p:cNvPr id="6" name="Date Placeholder 5"/>
          <p:cNvSpPr>
            <a:spLocks noGrp="1"/>
          </p:cNvSpPr>
          <p:nvPr>
            <p:ph type="dt" sz="half" idx="10"/>
          </p:nvPr>
        </p:nvSpPr>
        <p:spPr/>
        <p:txBody>
          <a:bodyPr/>
          <a:lstStyle/>
          <a:p>
            <a:pPr>
              <a:defRPr/>
            </a:pPr>
            <a:fld id="{7B446957-2507-4693-9A68-4C507E67837D}" type="datetime1">
              <a:rPr lang="en-US" smtClean="0"/>
              <a:t>4/7/2015</a:t>
            </a:fld>
            <a:endParaRPr lang="en-US"/>
          </a:p>
        </p:txBody>
      </p:sp>
      <p:sp>
        <p:nvSpPr>
          <p:cNvPr id="9" name="Footer Placeholder 8"/>
          <p:cNvSpPr>
            <a:spLocks noGrp="1"/>
          </p:cNvSpPr>
          <p:nvPr>
            <p:ph type="ftr" sz="quarter" idx="11"/>
          </p:nvPr>
        </p:nvSpPr>
        <p:spPr/>
        <p:txBody>
          <a:bodyPr/>
          <a:lstStyle/>
          <a:p>
            <a:pPr>
              <a:defRPr/>
            </a:pPr>
            <a:r>
              <a:rPr lang="en-US" smtClean="0"/>
              <a:t>SS ZG653 Second Semester 2014-15</a:t>
            </a:r>
            <a:endParaRPr lang="en-US" dirty="0"/>
          </a:p>
        </p:txBody>
      </p:sp>
      <p:sp>
        <p:nvSpPr>
          <p:cNvPr id="7" name="Slide Number Placeholder 6"/>
          <p:cNvSpPr>
            <a:spLocks noGrp="1"/>
          </p:cNvSpPr>
          <p:nvPr>
            <p:ph type="sldNum" sz="quarter" idx="12"/>
          </p:nvPr>
        </p:nvSpPr>
        <p:spPr/>
        <p:txBody>
          <a:bodyPr/>
          <a:lstStyle/>
          <a:p>
            <a:pPr>
              <a:defRPr/>
            </a:pPr>
            <a:fld id="{2B6314A3-D523-4C7A-9CDF-5B6E2E9490D5}" type="slidenum">
              <a:rPr lang="en-US" smtClean="0"/>
              <a:pPr>
                <a:defRPr/>
              </a:pPr>
              <a:t>14</a:t>
            </a:fld>
            <a:endParaRPr lang="en-US"/>
          </a:p>
        </p:txBody>
      </p:sp>
    </p:spTree>
    <p:extLst>
      <p:ext uri="{BB962C8B-B14F-4D97-AF65-F5344CB8AC3E}">
        <p14:creationId xmlns:p14="http://schemas.microsoft.com/office/powerpoint/2010/main" val="314914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Broker</a:t>
            </a:r>
            <a:endParaRPr lang="en-IN" dirty="0" smtClean="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563" t="6549" r="7831" b="15264"/>
          <a:stretch/>
        </p:blipFill>
        <p:spPr>
          <a:xfrm>
            <a:off x="944601" y="1977518"/>
            <a:ext cx="7077954" cy="4467454"/>
          </a:xfrm>
        </p:spPr>
      </p:pic>
      <p:sp>
        <p:nvSpPr>
          <p:cNvPr id="8" name="Freeform 7"/>
          <p:cNvSpPr/>
          <p:nvPr/>
        </p:nvSpPr>
        <p:spPr>
          <a:xfrm>
            <a:off x="944601" y="1973065"/>
            <a:ext cx="1515238" cy="3437135"/>
          </a:xfrm>
          <a:custGeom>
            <a:avLst/>
            <a:gdLst>
              <a:gd name="connsiteX0" fmla="*/ 1382233 w 1515238"/>
              <a:gd name="connsiteY0" fmla="*/ 0 h 2725513"/>
              <a:gd name="connsiteX1" fmla="*/ 1382233 w 1515238"/>
              <a:gd name="connsiteY1" fmla="*/ 2402958 h 2725513"/>
              <a:gd name="connsiteX2" fmla="*/ 0 w 1515238"/>
              <a:gd name="connsiteY2" fmla="*/ 2700669 h 2725513"/>
              <a:gd name="connsiteX3" fmla="*/ 0 w 1515238"/>
              <a:gd name="connsiteY3" fmla="*/ 2700669 h 2725513"/>
            </a:gdLst>
            <a:ahLst/>
            <a:cxnLst>
              <a:cxn ang="0">
                <a:pos x="connsiteX0" y="connsiteY0"/>
              </a:cxn>
              <a:cxn ang="0">
                <a:pos x="connsiteX1" y="connsiteY1"/>
              </a:cxn>
              <a:cxn ang="0">
                <a:pos x="connsiteX2" y="connsiteY2"/>
              </a:cxn>
              <a:cxn ang="0">
                <a:pos x="connsiteX3" y="connsiteY3"/>
              </a:cxn>
            </a:cxnLst>
            <a:rect l="l" t="t" r="r" b="b"/>
            <a:pathLst>
              <a:path w="1515238" h="2725513">
                <a:moveTo>
                  <a:pt x="1382233" y="0"/>
                </a:moveTo>
                <a:cubicBezTo>
                  <a:pt x="1497419" y="976423"/>
                  <a:pt x="1612605" y="1952847"/>
                  <a:pt x="1382233" y="2402958"/>
                </a:cubicBezTo>
                <a:cubicBezTo>
                  <a:pt x="1151861" y="2853070"/>
                  <a:pt x="0" y="2700669"/>
                  <a:pt x="0" y="2700669"/>
                </a:cubicBezTo>
                <a:lnTo>
                  <a:pt x="0" y="2700669"/>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501462" y="1925162"/>
            <a:ext cx="2086975" cy="3713637"/>
          </a:xfrm>
          <a:custGeom>
            <a:avLst/>
            <a:gdLst>
              <a:gd name="connsiteX0" fmla="*/ 587784 w 2086975"/>
              <a:gd name="connsiteY0" fmla="*/ 0 h 3034782"/>
              <a:gd name="connsiteX1" fmla="*/ 417663 w 2086975"/>
              <a:gd name="connsiteY1" fmla="*/ 935665 h 3034782"/>
              <a:gd name="connsiteX2" fmla="*/ 24258 w 2086975"/>
              <a:gd name="connsiteY2" fmla="*/ 1637413 h 3034782"/>
              <a:gd name="connsiteX3" fmla="*/ 268807 w 2086975"/>
              <a:gd name="connsiteY3" fmla="*/ 2923953 h 3034782"/>
              <a:gd name="connsiteX4" fmla="*/ 2086975 w 2086975"/>
              <a:gd name="connsiteY4" fmla="*/ 2966483 h 3034782"/>
              <a:gd name="connsiteX5" fmla="*/ 2086975 w 2086975"/>
              <a:gd name="connsiteY5" fmla="*/ 2966483 h 303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975" h="3034782">
                <a:moveTo>
                  <a:pt x="587784" y="0"/>
                </a:moveTo>
                <a:cubicBezTo>
                  <a:pt x="549684" y="331381"/>
                  <a:pt x="511584" y="662763"/>
                  <a:pt x="417663" y="935665"/>
                </a:cubicBezTo>
                <a:cubicBezTo>
                  <a:pt x="323742" y="1208567"/>
                  <a:pt x="49067" y="1306032"/>
                  <a:pt x="24258" y="1637413"/>
                </a:cubicBezTo>
                <a:cubicBezTo>
                  <a:pt x="-551" y="1968794"/>
                  <a:pt x="-74979" y="2702441"/>
                  <a:pt x="268807" y="2923953"/>
                </a:cubicBezTo>
                <a:cubicBezTo>
                  <a:pt x="612593" y="3145465"/>
                  <a:pt x="2086975" y="2966483"/>
                  <a:pt x="2086975" y="2966483"/>
                </a:cubicBezTo>
                <a:lnTo>
                  <a:pt x="2086975" y="2966483"/>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327763" y="4049966"/>
            <a:ext cx="1935126" cy="2148581"/>
          </a:xfrm>
          <a:custGeom>
            <a:avLst/>
            <a:gdLst>
              <a:gd name="connsiteX0" fmla="*/ 0 w 1935126"/>
              <a:gd name="connsiteY0" fmla="*/ 2020990 h 2148581"/>
              <a:gd name="connsiteX1" fmla="*/ 116958 w 1935126"/>
              <a:gd name="connsiteY1" fmla="*/ 766348 h 2148581"/>
              <a:gd name="connsiteX2" fmla="*/ 318977 w 1935126"/>
              <a:gd name="connsiteY2" fmla="*/ 85865 h 2148581"/>
              <a:gd name="connsiteX3" fmla="*/ 1467293 w 1935126"/>
              <a:gd name="connsiteY3" fmla="*/ 43335 h 2148581"/>
              <a:gd name="connsiteX4" fmla="*/ 1775637 w 1935126"/>
              <a:gd name="connsiteY4" fmla="*/ 394209 h 2148581"/>
              <a:gd name="connsiteX5" fmla="*/ 1935126 w 1935126"/>
              <a:gd name="connsiteY5" fmla="*/ 2148581 h 2148581"/>
              <a:gd name="connsiteX6" fmla="*/ 1935126 w 1935126"/>
              <a:gd name="connsiteY6" fmla="*/ 2148581 h 214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5126" h="2148581">
                <a:moveTo>
                  <a:pt x="0" y="2020990"/>
                </a:moveTo>
                <a:cubicBezTo>
                  <a:pt x="31897" y="1554929"/>
                  <a:pt x="63795" y="1088869"/>
                  <a:pt x="116958" y="766348"/>
                </a:cubicBezTo>
                <a:cubicBezTo>
                  <a:pt x="170121" y="443827"/>
                  <a:pt x="93921" y="206367"/>
                  <a:pt x="318977" y="85865"/>
                </a:cubicBezTo>
                <a:cubicBezTo>
                  <a:pt x="544033" y="-34637"/>
                  <a:pt x="1224516" y="-8056"/>
                  <a:pt x="1467293" y="43335"/>
                </a:cubicBezTo>
                <a:cubicBezTo>
                  <a:pt x="1710070" y="94726"/>
                  <a:pt x="1697665" y="43335"/>
                  <a:pt x="1775637" y="394209"/>
                </a:cubicBezTo>
                <a:cubicBezTo>
                  <a:pt x="1853609" y="745083"/>
                  <a:pt x="1935126" y="2148581"/>
                  <a:pt x="1935126" y="2148581"/>
                </a:cubicBezTo>
                <a:lnTo>
                  <a:pt x="1935126" y="2148581"/>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1012" y="3367338"/>
            <a:ext cx="1210588" cy="369332"/>
          </a:xfrm>
          <a:prstGeom prst="rect">
            <a:avLst/>
          </a:prstGeom>
          <a:noFill/>
        </p:spPr>
        <p:txBody>
          <a:bodyPr wrap="none" rtlCol="0">
            <a:spAutoFit/>
          </a:bodyPr>
          <a:lstStyle/>
          <a:p>
            <a:r>
              <a:rPr lang="en-US" dirty="0" smtClean="0"/>
              <a:t>Process 1</a:t>
            </a:r>
            <a:endParaRPr lang="en-US" dirty="0"/>
          </a:p>
        </p:txBody>
      </p:sp>
      <p:sp>
        <p:nvSpPr>
          <p:cNvPr id="13" name="TextBox 12"/>
          <p:cNvSpPr txBox="1"/>
          <p:nvPr/>
        </p:nvSpPr>
        <p:spPr>
          <a:xfrm>
            <a:off x="7779145" y="3293635"/>
            <a:ext cx="1210588" cy="369332"/>
          </a:xfrm>
          <a:prstGeom prst="rect">
            <a:avLst/>
          </a:prstGeom>
          <a:noFill/>
        </p:spPr>
        <p:txBody>
          <a:bodyPr wrap="none" rtlCol="0">
            <a:spAutoFit/>
          </a:bodyPr>
          <a:lstStyle/>
          <a:p>
            <a:r>
              <a:rPr lang="en-US" dirty="0" smtClean="0"/>
              <a:t>Process 2</a:t>
            </a:r>
            <a:endParaRPr lang="en-US" dirty="0"/>
          </a:p>
        </p:txBody>
      </p:sp>
      <p:sp>
        <p:nvSpPr>
          <p:cNvPr id="14" name="TextBox 13"/>
          <p:cNvSpPr txBox="1"/>
          <p:nvPr/>
        </p:nvSpPr>
        <p:spPr>
          <a:xfrm>
            <a:off x="5141184" y="6195121"/>
            <a:ext cx="1210588" cy="369332"/>
          </a:xfrm>
          <a:prstGeom prst="rect">
            <a:avLst/>
          </a:prstGeom>
          <a:noFill/>
        </p:spPr>
        <p:txBody>
          <a:bodyPr wrap="none" rtlCol="0">
            <a:spAutoFit/>
          </a:bodyPr>
          <a:lstStyle/>
          <a:p>
            <a:r>
              <a:rPr lang="en-US" dirty="0" smtClean="0"/>
              <a:t>Process 3</a:t>
            </a:r>
            <a:endParaRPr lang="en-US" dirty="0"/>
          </a:p>
        </p:txBody>
      </p:sp>
      <p:sp>
        <p:nvSpPr>
          <p:cNvPr id="2" name="Line Callout 2 1"/>
          <p:cNvSpPr/>
          <p:nvPr/>
        </p:nvSpPr>
        <p:spPr>
          <a:xfrm>
            <a:off x="838200" y="1441131"/>
            <a:ext cx="7391399" cy="484031"/>
          </a:xfrm>
          <a:prstGeom prst="borderCallout2">
            <a:avLst>
              <a:gd name="adj1" fmla="val 102223"/>
              <a:gd name="adj2" fmla="val 35541"/>
              <a:gd name="adj3" fmla="val 148353"/>
              <a:gd name="adj4" fmla="val 34976"/>
              <a:gd name="adj5" fmla="val 169612"/>
              <a:gd name="adj6" fmla="val 3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Necessary </a:t>
            </a:r>
            <a:r>
              <a:rPr lang="en-US" sz="1400" dirty="0"/>
              <a:t>abstraction that makes distribution possible by providing the contract about the service that the server is going to provide without exposing the implementation details on the server side</a:t>
            </a:r>
          </a:p>
        </p:txBody>
      </p:sp>
      <p:sp>
        <p:nvSpPr>
          <p:cNvPr id="3" name="Date Placeholder 2"/>
          <p:cNvSpPr>
            <a:spLocks noGrp="1"/>
          </p:cNvSpPr>
          <p:nvPr>
            <p:ph type="dt" sz="half" idx="10"/>
          </p:nvPr>
        </p:nvSpPr>
        <p:spPr/>
        <p:txBody>
          <a:bodyPr/>
          <a:lstStyle/>
          <a:p>
            <a:pPr>
              <a:defRPr/>
            </a:pPr>
            <a:fld id="{8F8929FE-4CC8-48B8-9E06-B5C895E51546}" type="datetime1">
              <a:rPr lang="en-US" smtClean="0"/>
              <a:t>4/7/2015</a:t>
            </a:fld>
            <a:endParaRPr lang="en-US"/>
          </a:p>
        </p:txBody>
      </p:sp>
      <p:sp>
        <p:nvSpPr>
          <p:cNvPr id="4" name="Footer Placeholder 3"/>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15</a:t>
            </a:fld>
            <a:endParaRPr lang="en-US"/>
          </a:p>
        </p:txBody>
      </p:sp>
    </p:spTree>
    <p:extLst>
      <p:ext uri="{BB962C8B-B14F-4D97-AF65-F5344CB8AC3E}">
        <p14:creationId xmlns:p14="http://schemas.microsoft.com/office/powerpoint/2010/main" val="11477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Benefits</a:t>
            </a:r>
            <a:endParaRPr lang="en-US" dirty="0"/>
          </a:p>
        </p:txBody>
      </p:sp>
      <p:sp>
        <p:nvSpPr>
          <p:cNvPr id="3" name="Content Placeholder 2"/>
          <p:cNvSpPr>
            <a:spLocks noGrp="1"/>
          </p:cNvSpPr>
          <p:nvPr>
            <p:ph sz="half" idx="2"/>
          </p:nvPr>
        </p:nvSpPr>
        <p:spPr/>
        <p:txBody>
          <a:bodyPr/>
          <a:lstStyle/>
          <a:p>
            <a:r>
              <a:rPr lang="en-US" sz="1800" b="1" dirty="0"/>
              <a:t>Location </a:t>
            </a:r>
            <a:r>
              <a:rPr lang="en-US" sz="1800" b="1" dirty="0" smtClean="0"/>
              <a:t>Independence</a:t>
            </a:r>
            <a:endParaRPr lang="en-US" sz="1800" dirty="0" smtClean="0"/>
          </a:p>
          <a:p>
            <a:r>
              <a:rPr lang="en-US" sz="1800" b="1" dirty="0" smtClean="0"/>
              <a:t>Type </a:t>
            </a:r>
            <a:r>
              <a:rPr lang="en-US" sz="1800" b="1" dirty="0"/>
              <a:t>System Transparency</a:t>
            </a:r>
            <a:r>
              <a:rPr lang="en-US" sz="1800" dirty="0" smtClean="0"/>
              <a:t>— Differences </a:t>
            </a:r>
            <a:r>
              <a:rPr lang="en-US" sz="1800" dirty="0"/>
              <a:t>in type systems are coped with by a intermediate network </a:t>
            </a:r>
            <a:r>
              <a:rPr lang="en-US" sz="1800" dirty="0" smtClean="0"/>
              <a:t>protocol</a:t>
            </a:r>
          </a:p>
          <a:p>
            <a:r>
              <a:rPr lang="en-US" sz="1800" b="1" dirty="0" smtClean="0"/>
              <a:t>Isolation</a:t>
            </a:r>
            <a:r>
              <a:rPr lang="en-US" sz="1800" dirty="0" smtClean="0"/>
              <a:t>-</a:t>
            </a:r>
            <a:r>
              <a:rPr lang="en-US" sz="1800" dirty="0"/>
              <a:t>- Separating all the communication-related code into its own layer </a:t>
            </a:r>
            <a:endParaRPr lang="en-US" sz="1800" dirty="0" smtClean="0"/>
          </a:p>
          <a:p>
            <a:r>
              <a:rPr lang="en-US" sz="1800" b="1" dirty="0" smtClean="0"/>
              <a:t>Separation </a:t>
            </a:r>
            <a:r>
              <a:rPr lang="en-US" sz="1800" b="1" dirty="0"/>
              <a:t>of Concerns </a:t>
            </a:r>
            <a:r>
              <a:rPr lang="en-US" sz="1800" dirty="0"/>
              <a:t>—The communication and marshaling concerns are </a:t>
            </a:r>
            <a:r>
              <a:rPr lang="en-US" sz="1800" dirty="0" smtClean="0"/>
              <a:t>encapsulated </a:t>
            </a:r>
            <a:r>
              <a:rPr lang="en-US" sz="1800" dirty="0"/>
              <a:t>in the requestor, invoker, and </a:t>
            </a:r>
            <a:r>
              <a:rPr lang="en-US" sz="1800" dirty="0" err="1"/>
              <a:t>marshaler</a:t>
            </a:r>
            <a:r>
              <a:rPr lang="en-US" sz="1800" dirty="0"/>
              <a:t>.</a:t>
            </a:r>
          </a:p>
          <a:p>
            <a:r>
              <a:rPr lang="en-US" sz="1800" b="1" dirty="0"/>
              <a:t>Resource </a:t>
            </a:r>
            <a:r>
              <a:rPr lang="en-US" sz="1800" b="1" dirty="0" smtClean="0"/>
              <a:t>Management</a:t>
            </a:r>
            <a:r>
              <a:rPr lang="en-US" sz="1800" dirty="0" smtClean="0"/>
              <a:t>—</a:t>
            </a:r>
            <a:r>
              <a:rPr lang="en-US" sz="1800" dirty="0" err="1" smtClean="0"/>
              <a:t>seperated</a:t>
            </a:r>
            <a:r>
              <a:rPr lang="en-US" sz="1800" dirty="0" smtClean="0"/>
              <a:t> </a:t>
            </a:r>
            <a:r>
              <a:rPr lang="en-US" sz="1800" dirty="0"/>
              <a:t>from the application logic. </a:t>
            </a:r>
          </a:p>
          <a:p>
            <a:r>
              <a:rPr lang="en-US" sz="1800" b="1" dirty="0" smtClean="0"/>
              <a:t>Portability</a:t>
            </a:r>
            <a:endParaRPr lang="en-US" sz="1800" dirty="0"/>
          </a:p>
        </p:txBody>
      </p:sp>
      <p:sp>
        <p:nvSpPr>
          <p:cNvPr id="4" name="Text Placeholder 3"/>
          <p:cNvSpPr>
            <a:spLocks noGrp="1"/>
          </p:cNvSpPr>
          <p:nvPr>
            <p:ph type="body" sz="quarter" idx="3"/>
          </p:nvPr>
        </p:nvSpPr>
        <p:spPr/>
        <p:txBody>
          <a:bodyPr/>
          <a:lstStyle/>
          <a:p>
            <a:r>
              <a:rPr lang="en-US" dirty="0" smtClean="0"/>
              <a:t>Liabilities</a:t>
            </a:r>
            <a:endParaRPr lang="en-US" dirty="0"/>
          </a:p>
        </p:txBody>
      </p:sp>
      <p:sp>
        <p:nvSpPr>
          <p:cNvPr id="5" name="Content Placeholder 4"/>
          <p:cNvSpPr>
            <a:spLocks noGrp="1"/>
          </p:cNvSpPr>
          <p:nvPr>
            <p:ph sz="quarter" idx="4"/>
          </p:nvPr>
        </p:nvSpPr>
        <p:spPr/>
        <p:txBody>
          <a:bodyPr/>
          <a:lstStyle/>
          <a:p>
            <a:r>
              <a:rPr lang="en-US" dirty="0"/>
              <a:t>Error </a:t>
            </a:r>
            <a:r>
              <a:rPr lang="en-US" dirty="0" smtClean="0"/>
              <a:t>Handling—To </a:t>
            </a:r>
            <a:r>
              <a:rPr lang="en-US" dirty="0"/>
              <a:t>cope with the </a:t>
            </a:r>
            <a:r>
              <a:rPr lang="en-US" dirty="0" smtClean="0"/>
              <a:t>unreliability of </a:t>
            </a:r>
            <a:r>
              <a:rPr lang="en-US" dirty="0"/>
              <a:t>network communication</a:t>
            </a:r>
            <a:r>
              <a:rPr lang="en-US" dirty="0" smtClean="0"/>
              <a:t>.</a:t>
            </a:r>
            <a:endParaRPr lang="en-US" dirty="0"/>
          </a:p>
          <a:p>
            <a:r>
              <a:rPr lang="en-US" dirty="0"/>
              <a:t>Performance</a:t>
            </a:r>
          </a:p>
          <a:p>
            <a:r>
              <a:rPr lang="en-US" altLang="en-US" dirty="0"/>
              <a:t>Lower fault tolerance (server fails, broker fails, ...)</a:t>
            </a:r>
          </a:p>
          <a:p>
            <a:r>
              <a:rPr lang="en-US" altLang="en-US" dirty="0"/>
              <a:t>Testing and debugging</a:t>
            </a:r>
          </a:p>
          <a:p>
            <a:endParaRPr lang="en-US" dirty="0"/>
          </a:p>
        </p:txBody>
      </p:sp>
      <p:sp>
        <p:nvSpPr>
          <p:cNvPr id="6" name="Date Placeholder 5"/>
          <p:cNvSpPr>
            <a:spLocks noGrp="1"/>
          </p:cNvSpPr>
          <p:nvPr>
            <p:ph type="dt" sz="half" idx="10"/>
          </p:nvPr>
        </p:nvSpPr>
        <p:spPr/>
        <p:txBody>
          <a:bodyPr/>
          <a:lstStyle/>
          <a:p>
            <a:pPr>
              <a:defRPr/>
            </a:pPr>
            <a:fld id="{43CBC11B-252F-4036-99F0-F3342D44E7A4}" type="datetime1">
              <a:rPr lang="en-US" smtClean="0"/>
              <a:t>4/7/2015</a:t>
            </a:fld>
            <a:endParaRPr lang="en-US"/>
          </a:p>
        </p:txBody>
      </p:sp>
      <p:sp>
        <p:nvSpPr>
          <p:cNvPr id="7" name="Slide Number Placeholder 6"/>
          <p:cNvSpPr>
            <a:spLocks noGrp="1"/>
          </p:cNvSpPr>
          <p:nvPr>
            <p:ph type="sldNum" sz="quarter" idx="12"/>
          </p:nvPr>
        </p:nvSpPr>
        <p:spPr/>
        <p:txBody>
          <a:bodyPr/>
          <a:lstStyle/>
          <a:p>
            <a:pPr>
              <a:defRPr/>
            </a:pPr>
            <a:fld id="{2B6314A3-D523-4C7A-9CDF-5B6E2E9490D5}" type="slidenum">
              <a:rPr lang="en-US" smtClean="0"/>
              <a:pPr>
                <a:defRPr/>
              </a:pPr>
              <a:t>16</a:t>
            </a:fld>
            <a:endParaRPr lang="en-US"/>
          </a:p>
        </p:txBody>
      </p:sp>
      <p:sp>
        <p:nvSpPr>
          <p:cNvPr id="8" name="Title 7"/>
          <p:cNvSpPr>
            <a:spLocks noGrp="1"/>
          </p:cNvSpPr>
          <p:nvPr>
            <p:ph type="title"/>
          </p:nvPr>
        </p:nvSpPr>
        <p:spPr/>
        <p:txBody>
          <a:bodyPr/>
          <a:lstStyle/>
          <a:p>
            <a:r>
              <a:rPr lang="en-US" dirty="0" smtClean="0"/>
              <a:t>Benefits and Liabilities</a:t>
            </a:r>
            <a:endParaRPr lang="en-US" dirty="0"/>
          </a:p>
        </p:txBody>
      </p:sp>
      <p:sp>
        <p:nvSpPr>
          <p:cNvPr id="9" name="Footer Placeholder 8"/>
          <p:cNvSpPr>
            <a:spLocks noGrp="1"/>
          </p:cNvSpPr>
          <p:nvPr>
            <p:ph type="ftr" sz="quarter" idx="11"/>
          </p:nvPr>
        </p:nvSpPr>
        <p:spPr/>
        <p:txBody>
          <a:bodyPr/>
          <a:lstStyle/>
          <a:p>
            <a:pPr>
              <a:defRPr/>
            </a:pPr>
            <a:r>
              <a:rPr lang="en-US" smtClean="0"/>
              <a:t>SS ZG653 Second Semester 2014-15</a:t>
            </a:r>
            <a:endParaRPr lang="en-US" dirty="0"/>
          </a:p>
        </p:txBody>
      </p:sp>
    </p:spTree>
    <p:extLst>
      <p:ext uri="{BB962C8B-B14F-4D97-AF65-F5344CB8AC3E}">
        <p14:creationId xmlns:p14="http://schemas.microsoft.com/office/powerpoint/2010/main" val="388782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eaLnBrk="1" hangingPunct="1">
              <a:defRPr/>
            </a:pPr>
            <a:r>
              <a:rPr lang="en-US" dirty="0" smtClean="0"/>
              <a:t>Model-View-Controller</a:t>
            </a:r>
            <a:endParaRPr lang="en-IN" dirty="0"/>
          </a:p>
        </p:txBody>
      </p:sp>
      <p:graphicFrame>
        <p:nvGraphicFramePr>
          <p:cNvPr id="6" name="Content Placeholder 5"/>
          <p:cNvGraphicFramePr>
            <a:graphicFrameLocks noGrp="1"/>
          </p:cNvGraphicFramePr>
          <p:nvPr>
            <p:ph idx="1"/>
          </p:nvPr>
        </p:nvGraphicFramePr>
        <p:xfrm>
          <a:off x="457200" y="1000125"/>
          <a:ext cx="8229600" cy="5318760"/>
        </p:xfrm>
        <a:graphic>
          <a:graphicData uri="http://schemas.openxmlformats.org/drawingml/2006/table">
            <a:tbl>
              <a:tblPr firstRow="1" bandRow="1">
                <a:tableStyleId>{5C22544A-7EE6-4342-B048-85BDC9FD1C3A}</a:tableStyleId>
              </a:tblPr>
              <a:tblGrid>
                <a:gridCol w="1806803"/>
                <a:gridCol w="6422797"/>
              </a:tblGrid>
              <a:tr h="370840">
                <a:tc>
                  <a:txBody>
                    <a:bodyPr/>
                    <a:lstStyle/>
                    <a:p>
                      <a:pPr algn="ctr"/>
                      <a:r>
                        <a:rPr lang="en-US" sz="1200" dirty="0" smtClean="0"/>
                        <a:t>Pattern</a:t>
                      </a:r>
                      <a:endParaRPr lang="en-IN" sz="1200" dirty="0"/>
                    </a:p>
                  </a:txBody>
                  <a:tcPr marL="84406" marR="84406"/>
                </a:tc>
                <a:tc>
                  <a:txBody>
                    <a:bodyPr/>
                    <a:lstStyle/>
                    <a:p>
                      <a:pPr algn="ctr"/>
                      <a:r>
                        <a:rPr lang="en-US" sz="1200" dirty="0" smtClean="0"/>
                        <a:t>Description</a:t>
                      </a:r>
                      <a:endParaRPr lang="en-IN" sz="1200" dirty="0"/>
                    </a:p>
                  </a:txBody>
                  <a:tcPr marL="84406" marR="84406"/>
                </a:tc>
              </a:tr>
              <a:tr h="370840">
                <a:tc>
                  <a:txBody>
                    <a:bodyPr/>
                    <a:lstStyle/>
                    <a:p>
                      <a:r>
                        <a:rPr lang="en-US" sz="1200" dirty="0" smtClean="0"/>
                        <a:t>Context</a:t>
                      </a:r>
                      <a:endParaRPr lang="en-IN" sz="1200" dirty="0"/>
                    </a:p>
                  </a:txBody>
                  <a:tcPr marL="84406" marR="84406"/>
                </a:tc>
                <a:tc>
                  <a:txBody>
                    <a:bodyPr/>
                    <a:lstStyle/>
                    <a:p>
                      <a:r>
                        <a:rPr lang="en-US" sz="1200" dirty="0" smtClean="0"/>
                        <a:t>Interactive applications with a flexible human-computer</a:t>
                      </a:r>
                      <a:r>
                        <a:rPr lang="en-US" sz="1200" baseline="0" dirty="0" smtClean="0"/>
                        <a:t> interface</a:t>
                      </a:r>
                      <a:endParaRPr lang="en-IN" sz="1200" dirty="0"/>
                    </a:p>
                  </a:txBody>
                  <a:tcPr marL="84406" marR="84406"/>
                </a:tc>
              </a:tr>
              <a:tr h="370840">
                <a:tc>
                  <a:txBody>
                    <a:bodyPr/>
                    <a:lstStyle/>
                    <a:p>
                      <a:r>
                        <a:rPr lang="en-US" sz="1200" dirty="0" smtClean="0"/>
                        <a:t>Problem</a:t>
                      </a:r>
                      <a:endParaRPr lang="en-IN" sz="1200" dirty="0"/>
                    </a:p>
                  </a:txBody>
                  <a:tcPr marL="84406" marR="84406"/>
                </a:tc>
                <a:tc>
                  <a:txBody>
                    <a:bodyPr/>
                    <a:lstStyle/>
                    <a:p>
                      <a:r>
                        <a:rPr lang="en-US" sz="1200" dirty="0" smtClean="0"/>
                        <a:t>User interface are prone to change requests</a:t>
                      </a:r>
                    </a:p>
                    <a:p>
                      <a:r>
                        <a:rPr lang="en-US" sz="1200" dirty="0" smtClean="0"/>
                        <a:t>Extend</a:t>
                      </a:r>
                      <a:r>
                        <a:rPr lang="en-US" sz="1200" baseline="0" dirty="0" smtClean="0"/>
                        <a:t> the functionality of an application, modification of menus is a must</a:t>
                      </a:r>
                    </a:p>
                    <a:p>
                      <a:r>
                        <a:rPr lang="en-US" sz="1200" baseline="0" dirty="0" smtClean="0"/>
                        <a:t>Specific </a:t>
                      </a:r>
                      <a:r>
                        <a:rPr lang="en-US" sz="1200" baseline="0" dirty="0" err="1" smtClean="0"/>
                        <a:t>customisation</a:t>
                      </a:r>
                      <a:r>
                        <a:rPr lang="en-US" sz="1200" baseline="0" dirty="0" smtClean="0"/>
                        <a:t> may be requested by the customer</a:t>
                      </a:r>
                      <a:endParaRPr lang="en-IN" sz="1200" dirty="0"/>
                    </a:p>
                  </a:txBody>
                  <a:tcPr marL="84406" marR="84406"/>
                </a:tc>
              </a:tr>
              <a:tr h="370840">
                <a:tc>
                  <a:txBody>
                    <a:bodyPr/>
                    <a:lstStyle/>
                    <a:p>
                      <a:r>
                        <a:rPr lang="en-US" sz="1200" dirty="0" smtClean="0"/>
                        <a:t>Solution</a:t>
                      </a:r>
                      <a:endParaRPr lang="en-IN" sz="1200" dirty="0"/>
                    </a:p>
                  </a:txBody>
                  <a:tcPr marL="84406" marR="84406"/>
                </a:tc>
                <a:tc>
                  <a:txBody>
                    <a:bodyPr/>
                    <a:lstStyle/>
                    <a:p>
                      <a:r>
                        <a:rPr lang="en-US" sz="1200" baseline="0" dirty="0" smtClean="0"/>
                        <a:t>Divide the entire application into Processing, Output and Input (Model, View and Controller)</a:t>
                      </a:r>
                    </a:p>
                    <a:p>
                      <a:r>
                        <a:rPr lang="en-US" sz="1200" b="1" baseline="0" dirty="0" smtClean="0"/>
                        <a:t>Model</a:t>
                      </a:r>
                      <a:r>
                        <a:rPr lang="en-US" sz="1200" baseline="0" dirty="0" smtClean="0"/>
                        <a:t>: Encapsulates core data and functionality, independent of specific output representations or input </a:t>
                      </a:r>
                      <a:r>
                        <a:rPr lang="en-US" sz="1200" baseline="0" dirty="0" err="1" smtClean="0"/>
                        <a:t>behaviour</a:t>
                      </a:r>
                      <a:endParaRPr lang="en-US" sz="1200" baseline="0" dirty="0" smtClean="0"/>
                    </a:p>
                    <a:p>
                      <a:r>
                        <a:rPr lang="en-US" sz="1200" b="1" baseline="0" dirty="0" smtClean="0"/>
                        <a:t>View</a:t>
                      </a:r>
                      <a:r>
                        <a:rPr lang="en-US" sz="1200" baseline="0" dirty="0" smtClean="0"/>
                        <a:t>:  Displays information to the user obtained from the model, multiple views possible</a:t>
                      </a:r>
                    </a:p>
                    <a:p>
                      <a:r>
                        <a:rPr lang="en-US" sz="1200" b="1" baseline="0" dirty="0" smtClean="0"/>
                        <a:t>Controller</a:t>
                      </a:r>
                      <a:r>
                        <a:rPr lang="en-US" sz="1200" baseline="0" dirty="0" smtClean="0"/>
                        <a:t>: Receives input events which are translated to service requests from the model or the view</a:t>
                      </a:r>
                    </a:p>
                  </a:txBody>
                  <a:tcPr marL="84406" marR="84406"/>
                </a:tc>
              </a:tr>
              <a:tr h="370840">
                <a:tc>
                  <a:txBody>
                    <a:bodyPr/>
                    <a:lstStyle/>
                    <a:p>
                      <a:r>
                        <a:rPr lang="en-US" sz="1200" dirty="0" smtClean="0"/>
                        <a:t>Variants</a:t>
                      </a:r>
                      <a:endParaRPr lang="en-IN" sz="1200" dirty="0"/>
                    </a:p>
                  </a:txBody>
                  <a:tcPr marL="84406" marR="84406"/>
                </a:tc>
                <a:tc>
                  <a:txBody>
                    <a:bodyPr/>
                    <a:lstStyle/>
                    <a:p>
                      <a:r>
                        <a:rPr lang="en-US" sz="1200" baseline="0" dirty="0" smtClean="0"/>
                        <a:t>Document-View and many</a:t>
                      </a:r>
                    </a:p>
                  </a:txBody>
                  <a:tcPr marL="84406" marR="84406"/>
                </a:tc>
              </a:tr>
              <a:tr h="370840">
                <a:tc>
                  <a:txBody>
                    <a:bodyPr/>
                    <a:lstStyle/>
                    <a:p>
                      <a:r>
                        <a:rPr lang="en-US" sz="1200" dirty="0" smtClean="0"/>
                        <a:t>Benefits</a:t>
                      </a:r>
                      <a:endParaRPr lang="en-IN" sz="1200" dirty="0"/>
                    </a:p>
                  </a:txBody>
                  <a:tcPr marL="84406" marR="84406"/>
                </a:tc>
                <a:tc>
                  <a:txBody>
                    <a:bodyPr/>
                    <a:lstStyle/>
                    <a:p>
                      <a:r>
                        <a:rPr lang="en-US" sz="1200" baseline="0" dirty="0" smtClean="0"/>
                        <a:t>Multiple views of the same model</a:t>
                      </a:r>
                    </a:p>
                    <a:p>
                      <a:r>
                        <a:rPr lang="en-US" sz="1200" baseline="0" dirty="0" err="1" smtClean="0"/>
                        <a:t>Synchorised</a:t>
                      </a:r>
                      <a:r>
                        <a:rPr lang="en-US" sz="1200" baseline="0" dirty="0" smtClean="0"/>
                        <a:t> views</a:t>
                      </a:r>
                    </a:p>
                    <a:p>
                      <a:r>
                        <a:rPr lang="en-US" sz="1200" baseline="0" dirty="0" smtClean="0"/>
                        <a:t>‘Pluggable’ views and controllers</a:t>
                      </a:r>
                    </a:p>
                    <a:p>
                      <a:r>
                        <a:rPr lang="en-US" sz="1200" baseline="0" dirty="0" smtClean="0"/>
                        <a:t>Exchangeability of ‘look-and-feel’</a:t>
                      </a:r>
                    </a:p>
                    <a:p>
                      <a:r>
                        <a:rPr lang="en-US" sz="1200" baseline="0" dirty="0" smtClean="0"/>
                        <a:t>Framework potential</a:t>
                      </a:r>
                    </a:p>
                  </a:txBody>
                  <a:tcPr marL="84406" marR="84406"/>
                </a:tc>
              </a:tr>
              <a:tr h="370840">
                <a:tc>
                  <a:txBody>
                    <a:bodyPr/>
                    <a:lstStyle/>
                    <a:p>
                      <a:r>
                        <a:rPr lang="en-US" sz="1200" dirty="0" smtClean="0"/>
                        <a:t>Liabilities</a:t>
                      </a:r>
                      <a:endParaRPr lang="en-IN" sz="1200" dirty="0"/>
                    </a:p>
                  </a:txBody>
                  <a:tcPr marL="84406" marR="84406"/>
                </a:tc>
                <a:tc>
                  <a:txBody>
                    <a:bodyPr/>
                    <a:lstStyle/>
                    <a:p>
                      <a:r>
                        <a:rPr lang="en-US" sz="1200" baseline="0" dirty="0" smtClean="0"/>
                        <a:t>Increased complexity</a:t>
                      </a:r>
                    </a:p>
                    <a:p>
                      <a:r>
                        <a:rPr lang="en-US" sz="1200" baseline="0" dirty="0" smtClean="0"/>
                        <a:t>Potential for excessive number of updates</a:t>
                      </a:r>
                    </a:p>
                    <a:p>
                      <a:r>
                        <a:rPr lang="en-US" sz="1200" baseline="0" dirty="0" smtClean="0"/>
                        <a:t>Intimation connection between view and controller</a:t>
                      </a:r>
                    </a:p>
                    <a:p>
                      <a:r>
                        <a:rPr lang="en-US" sz="1200" baseline="0" dirty="0" smtClean="0"/>
                        <a:t>Close coupling of views and controllers to a model</a:t>
                      </a:r>
                    </a:p>
                    <a:p>
                      <a:r>
                        <a:rPr lang="en-US" sz="1200" baseline="0" dirty="0" smtClean="0"/>
                        <a:t>Inefficiency of data access in view</a:t>
                      </a:r>
                    </a:p>
                    <a:p>
                      <a:r>
                        <a:rPr lang="en-US" sz="1200" baseline="0" dirty="0" smtClean="0"/>
                        <a:t>Inevitability of change to view and controller when porting</a:t>
                      </a:r>
                    </a:p>
                    <a:p>
                      <a:r>
                        <a:rPr lang="en-US" sz="1200" baseline="0" dirty="0" smtClean="0"/>
                        <a:t>Difficulty of using MVC with modern user-interface tools</a:t>
                      </a:r>
                    </a:p>
                  </a:txBody>
                  <a:tcPr marL="84406" marR="84406"/>
                </a:tc>
              </a:tr>
            </a:tbl>
          </a:graphicData>
        </a:graphic>
      </p:graphicFrame>
      <p:sp>
        <p:nvSpPr>
          <p:cNvPr id="3" name="Date Placeholder 2"/>
          <p:cNvSpPr>
            <a:spLocks noGrp="1"/>
          </p:cNvSpPr>
          <p:nvPr>
            <p:ph type="dt" sz="half" idx="10"/>
          </p:nvPr>
        </p:nvSpPr>
        <p:spPr/>
        <p:txBody>
          <a:bodyPr/>
          <a:lstStyle/>
          <a:p>
            <a:pPr>
              <a:defRPr/>
            </a:pPr>
            <a:fld id="{CE8C72BE-4981-4C02-9AAF-2271D5F64C39}" type="datetime1">
              <a:rPr lang="en-US" smtClean="0"/>
              <a:t>4/7/2015</a:t>
            </a:fld>
            <a:endParaRPr lang="en-US"/>
          </a:p>
        </p:txBody>
      </p:sp>
      <p:sp>
        <p:nvSpPr>
          <p:cNvPr id="4" name="Footer Placeholder 3"/>
          <p:cNvSpPr>
            <a:spLocks noGrp="1"/>
          </p:cNvSpPr>
          <p:nvPr>
            <p:ph type="ftr" sz="quarter" idx="11"/>
          </p:nvPr>
        </p:nvSpPr>
        <p:spPr/>
        <p:txBody>
          <a:bodyPr/>
          <a:lstStyle/>
          <a:p>
            <a:pPr>
              <a:defRPr/>
            </a:pPr>
            <a:r>
              <a:rPr lang="en-US" smtClean="0"/>
              <a:t>SS ZG653 Second Semester 2014-15</a:t>
            </a:r>
            <a:endParaRPr lang="en-US" dirty="0"/>
          </a:p>
        </p:txBody>
      </p:sp>
      <p:sp>
        <p:nvSpPr>
          <p:cNvPr id="5" name="Slide Number Placeholder 4"/>
          <p:cNvSpPr>
            <a:spLocks noGrp="1"/>
          </p:cNvSpPr>
          <p:nvPr>
            <p:ph type="sldNum" sz="quarter" idx="12"/>
          </p:nvPr>
        </p:nvSpPr>
        <p:spPr/>
        <p:txBody>
          <a:bodyPr/>
          <a:lstStyle/>
          <a:p>
            <a:pPr>
              <a:defRPr/>
            </a:pPr>
            <a:fld id="{D3B5EA1C-A7DB-4043-A966-3C322641058E}" type="slidenum">
              <a:rPr lang="en-US" smtClean="0"/>
              <a:pPr>
                <a:defRPr/>
              </a:pPr>
              <a:t>17</a:t>
            </a:fld>
            <a:endParaRPr lang="en-US"/>
          </a:p>
        </p:txBody>
      </p:sp>
    </p:spTree>
    <p:extLst>
      <p:ext uri="{BB962C8B-B14F-4D97-AF65-F5344CB8AC3E}">
        <p14:creationId xmlns:p14="http://schemas.microsoft.com/office/powerpoint/2010/main" val="1480622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4600575" y="2619375"/>
          <a:ext cx="4329114" cy="3810000"/>
        </p:xfrm>
        <a:graphic>
          <a:graphicData uri="http://schemas.openxmlformats.org/drawingml/2006/table">
            <a:tbl>
              <a:tblPr firstRow="1" bandRow="1">
                <a:tableStyleId>{5C22544A-7EE6-4342-B048-85BDC9FD1C3A}</a:tableStyleId>
              </a:tblPr>
              <a:tblGrid>
                <a:gridCol w="950454"/>
                <a:gridCol w="3378660"/>
              </a:tblGrid>
              <a:tr h="206472">
                <a:tc>
                  <a:txBody>
                    <a:bodyPr/>
                    <a:lstStyle/>
                    <a:p>
                      <a:pPr algn="ctr"/>
                      <a:r>
                        <a:rPr lang="en-US" sz="800" dirty="0" smtClean="0"/>
                        <a:t>Pattern</a:t>
                      </a:r>
                      <a:endParaRPr lang="en-IN" sz="800" dirty="0"/>
                    </a:p>
                  </a:txBody>
                  <a:tcPr marL="84406" marR="84406"/>
                </a:tc>
                <a:tc>
                  <a:txBody>
                    <a:bodyPr/>
                    <a:lstStyle/>
                    <a:p>
                      <a:pPr algn="ctr"/>
                      <a:r>
                        <a:rPr lang="en-US" sz="800" dirty="0" smtClean="0"/>
                        <a:t>Description</a:t>
                      </a:r>
                      <a:endParaRPr lang="en-IN" sz="800" dirty="0"/>
                    </a:p>
                  </a:txBody>
                  <a:tcPr marL="84406" marR="84406"/>
                </a:tc>
              </a:tr>
              <a:tr h="206472">
                <a:tc>
                  <a:txBody>
                    <a:bodyPr/>
                    <a:lstStyle/>
                    <a:p>
                      <a:r>
                        <a:rPr lang="en-US" sz="800" dirty="0" smtClean="0"/>
                        <a:t>Context</a:t>
                      </a:r>
                      <a:endParaRPr lang="en-IN" sz="800" dirty="0"/>
                    </a:p>
                  </a:txBody>
                  <a:tcPr marL="84406" marR="84406"/>
                </a:tc>
                <a:tc>
                  <a:txBody>
                    <a:bodyPr/>
                    <a:lstStyle/>
                    <a:p>
                      <a:r>
                        <a:rPr lang="en-US" sz="800" dirty="0" smtClean="0"/>
                        <a:t>Interactive applications with a flexible human-computer</a:t>
                      </a:r>
                      <a:r>
                        <a:rPr lang="en-US" sz="800" baseline="0" dirty="0" smtClean="0"/>
                        <a:t> interface</a:t>
                      </a:r>
                      <a:endParaRPr lang="en-IN" sz="800" dirty="0"/>
                    </a:p>
                  </a:txBody>
                  <a:tcPr marL="84406" marR="84406"/>
                </a:tc>
              </a:tr>
              <a:tr h="356377">
                <a:tc>
                  <a:txBody>
                    <a:bodyPr/>
                    <a:lstStyle/>
                    <a:p>
                      <a:r>
                        <a:rPr lang="en-US" sz="800" dirty="0" smtClean="0"/>
                        <a:t>Problem</a:t>
                      </a:r>
                      <a:endParaRPr lang="en-IN" sz="800" dirty="0"/>
                    </a:p>
                  </a:txBody>
                  <a:tcPr marL="84406" marR="84406"/>
                </a:tc>
                <a:tc>
                  <a:txBody>
                    <a:bodyPr/>
                    <a:lstStyle/>
                    <a:p>
                      <a:r>
                        <a:rPr lang="en-US" sz="800" dirty="0" smtClean="0"/>
                        <a:t>User interface are prone to change requests</a:t>
                      </a:r>
                    </a:p>
                    <a:p>
                      <a:r>
                        <a:rPr lang="en-US" sz="800" dirty="0" smtClean="0"/>
                        <a:t>Extend</a:t>
                      </a:r>
                      <a:r>
                        <a:rPr lang="en-US" sz="800" baseline="0" dirty="0" smtClean="0"/>
                        <a:t> the functionality of an application, modification of menus is a must</a:t>
                      </a:r>
                    </a:p>
                    <a:p>
                      <a:r>
                        <a:rPr lang="en-US" sz="800" baseline="0" dirty="0" smtClean="0"/>
                        <a:t>Specific </a:t>
                      </a:r>
                      <a:r>
                        <a:rPr lang="en-US" sz="800" baseline="0" dirty="0" err="1" smtClean="0"/>
                        <a:t>customisation</a:t>
                      </a:r>
                      <a:r>
                        <a:rPr lang="en-US" sz="800" baseline="0" dirty="0" smtClean="0"/>
                        <a:t> may be requested by the customer</a:t>
                      </a:r>
                      <a:endParaRPr lang="en-IN" sz="800" dirty="0"/>
                    </a:p>
                  </a:txBody>
                  <a:tcPr marL="84406" marR="84406"/>
                </a:tc>
              </a:tr>
              <a:tr h="661843">
                <a:tc>
                  <a:txBody>
                    <a:bodyPr/>
                    <a:lstStyle/>
                    <a:p>
                      <a:r>
                        <a:rPr lang="en-US" sz="800" dirty="0" smtClean="0"/>
                        <a:t>Solution</a:t>
                      </a:r>
                      <a:endParaRPr lang="en-IN" sz="800" dirty="0"/>
                    </a:p>
                  </a:txBody>
                  <a:tcPr marL="84406" marR="84406"/>
                </a:tc>
                <a:tc>
                  <a:txBody>
                    <a:bodyPr/>
                    <a:lstStyle/>
                    <a:p>
                      <a:r>
                        <a:rPr lang="en-US" sz="800" baseline="0" dirty="0" smtClean="0"/>
                        <a:t>Divide the entire application into Processing, Output and Input (Model, View and Controller)</a:t>
                      </a:r>
                    </a:p>
                    <a:p>
                      <a:r>
                        <a:rPr lang="en-US" sz="800" b="1" baseline="0" dirty="0" smtClean="0"/>
                        <a:t>Model</a:t>
                      </a:r>
                      <a:r>
                        <a:rPr lang="en-US" sz="800" baseline="0" dirty="0" smtClean="0"/>
                        <a:t>: Encapsulates core data and functionality, independent of specific output representations or input </a:t>
                      </a:r>
                      <a:r>
                        <a:rPr lang="en-US" sz="800" baseline="0" dirty="0" err="1" smtClean="0"/>
                        <a:t>behaviour</a:t>
                      </a:r>
                      <a:endParaRPr lang="en-US" sz="800" baseline="0" dirty="0" smtClean="0"/>
                    </a:p>
                    <a:p>
                      <a:r>
                        <a:rPr lang="en-US" sz="800" b="1" baseline="0" dirty="0" smtClean="0"/>
                        <a:t>View</a:t>
                      </a:r>
                      <a:r>
                        <a:rPr lang="en-US" sz="800" baseline="0" dirty="0" smtClean="0"/>
                        <a:t>:  Displays information to the user obtained from the model, multiple views possible</a:t>
                      </a:r>
                    </a:p>
                    <a:p>
                      <a:r>
                        <a:rPr lang="en-US" sz="800" b="1" baseline="0" dirty="0" smtClean="0"/>
                        <a:t>Controller</a:t>
                      </a:r>
                      <a:r>
                        <a:rPr lang="en-US" sz="800" baseline="0" dirty="0" smtClean="0"/>
                        <a:t>: Receives input events which are translated to service requests from the model or the view</a:t>
                      </a:r>
                    </a:p>
                  </a:txBody>
                  <a:tcPr marL="84406" marR="84406"/>
                </a:tc>
              </a:tr>
              <a:tr h="206472">
                <a:tc>
                  <a:txBody>
                    <a:bodyPr/>
                    <a:lstStyle/>
                    <a:p>
                      <a:r>
                        <a:rPr lang="en-US" sz="800" dirty="0" smtClean="0"/>
                        <a:t>Variants</a:t>
                      </a:r>
                      <a:endParaRPr lang="en-IN" sz="800" dirty="0"/>
                    </a:p>
                  </a:txBody>
                  <a:tcPr marL="84406" marR="84406"/>
                </a:tc>
                <a:tc>
                  <a:txBody>
                    <a:bodyPr/>
                    <a:lstStyle/>
                    <a:p>
                      <a:r>
                        <a:rPr lang="en-US" sz="800" baseline="0" dirty="0" smtClean="0"/>
                        <a:t>Document-View and many</a:t>
                      </a:r>
                    </a:p>
                  </a:txBody>
                  <a:tcPr marL="84406" marR="84406"/>
                </a:tc>
              </a:tr>
              <a:tr h="560021">
                <a:tc>
                  <a:txBody>
                    <a:bodyPr/>
                    <a:lstStyle/>
                    <a:p>
                      <a:r>
                        <a:rPr lang="en-US" sz="800" dirty="0" smtClean="0"/>
                        <a:t>Benefits</a:t>
                      </a:r>
                      <a:endParaRPr lang="en-IN" sz="800" dirty="0"/>
                    </a:p>
                  </a:txBody>
                  <a:tcPr marL="84406" marR="84406"/>
                </a:tc>
                <a:tc>
                  <a:txBody>
                    <a:bodyPr/>
                    <a:lstStyle/>
                    <a:p>
                      <a:r>
                        <a:rPr lang="en-US" sz="800" baseline="0" dirty="0" smtClean="0"/>
                        <a:t>Multiple views of the same model</a:t>
                      </a:r>
                    </a:p>
                    <a:p>
                      <a:r>
                        <a:rPr lang="en-US" sz="800" baseline="0" dirty="0" err="1" smtClean="0"/>
                        <a:t>Synchorised</a:t>
                      </a:r>
                      <a:r>
                        <a:rPr lang="en-US" sz="800" baseline="0" dirty="0" smtClean="0"/>
                        <a:t> views</a:t>
                      </a:r>
                    </a:p>
                    <a:p>
                      <a:r>
                        <a:rPr lang="en-US" sz="800" baseline="0" dirty="0" smtClean="0"/>
                        <a:t>‘Pluggable’ views and controllers</a:t>
                      </a:r>
                    </a:p>
                    <a:p>
                      <a:r>
                        <a:rPr lang="en-US" sz="800" baseline="0" dirty="0" smtClean="0"/>
                        <a:t>Exchangeability of ‘look-and-feel’</a:t>
                      </a:r>
                    </a:p>
                    <a:p>
                      <a:r>
                        <a:rPr lang="en-US" sz="800" baseline="0" dirty="0" smtClean="0"/>
                        <a:t>Framework potential</a:t>
                      </a:r>
                    </a:p>
                  </a:txBody>
                  <a:tcPr marL="84406" marR="84406"/>
                </a:tc>
              </a:tr>
              <a:tr h="763665">
                <a:tc>
                  <a:txBody>
                    <a:bodyPr/>
                    <a:lstStyle/>
                    <a:p>
                      <a:r>
                        <a:rPr lang="en-US" sz="800" dirty="0" smtClean="0"/>
                        <a:t>Liabilities</a:t>
                      </a:r>
                      <a:endParaRPr lang="en-IN" sz="800" dirty="0"/>
                    </a:p>
                  </a:txBody>
                  <a:tcPr marL="84406" marR="84406"/>
                </a:tc>
                <a:tc>
                  <a:txBody>
                    <a:bodyPr/>
                    <a:lstStyle/>
                    <a:p>
                      <a:r>
                        <a:rPr lang="en-US" sz="800" baseline="0" dirty="0" smtClean="0"/>
                        <a:t>Increased complexity</a:t>
                      </a:r>
                    </a:p>
                    <a:p>
                      <a:r>
                        <a:rPr lang="en-US" sz="800" baseline="0" dirty="0" smtClean="0"/>
                        <a:t>Potential for excessive number of updates</a:t>
                      </a:r>
                    </a:p>
                    <a:p>
                      <a:r>
                        <a:rPr lang="en-US" sz="800" baseline="0" dirty="0" smtClean="0"/>
                        <a:t>Intimation connection between view and controller</a:t>
                      </a:r>
                    </a:p>
                    <a:p>
                      <a:r>
                        <a:rPr lang="en-US" sz="800" baseline="0" dirty="0" smtClean="0"/>
                        <a:t>Close coupling of views and controllers to a model</a:t>
                      </a:r>
                    </a:p>
                    <a:p>
                      <a:r>
                        <a:rPr lang="en-US" sz="800" baseline="0" dirty="0" smtClean="0"/>
                        <a:t>Inefficiency of data access in view</a:t>
                      </a:r>
                    </a:p>
                    <a:p>
                      <a:r>
                        <a:rPr lang="en-US" sz="800" baseline="0" dirty="0" smtClean="0"/>
                        <a:t>Inevitability of change to view and controller when porting</a:t>
                      </a:r>
                    </a:p>
                    <a:p>
                      <a:r>
                        <a:rPr lang="en-US" sz="800" baseline="0" dirty="0" smtClean="0"/>
                        <a:t>Difficulty of using MVC with modern user-interface tools</a:t>
                      </a:r>
                    </a:p>
                  </a:txBody>
                  <a:tcPr marL="84406" marR="84406"/>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98425085"/>
              </p:ext>
            </p:extLst>
          </p:nvPr>
        </p:nvGraphicFramePr>
        <p:xfrm>
          <a:off x="100013" y="2619375"/>
          <a:ext cx="4429187" cy="3899366"/>
        </p:xfrm>
        <a:graphic>
          <a:graphicData uri="http://schemas.openxmlformats.org/drawingml/2006/table">
            <a:tbl>
              <a:tblPr firstRow="1" bandRow="1">
                <a:tableStyleId>{9DCAF9ED-07DC-4A11-8D7F-57B35C25682E}</a:tableStyleId>
              </a:tblPr>
              <a:tblGrid>
                <a:gridCol w="856061"/>
                <a:gridCol w="339326"/>
                <a:gridCol w="3233800"/>
              </a:tblGrid>
              <a:tr h="322475">
                <a:tc>
                  <a:txBody>
                    <a:bodyPr/>
                    <a:lstStyle/>
                    <a:p>
                      <a:pPr algn="ctr"/>
                      <a:endParaRPr lang="en-IN" sz="1200" dirty="0"/>
                    </a:p>
                  </a:txBody>
                  <a:tcPr/>
                </a:tc>
                <a:tc>
                  <a:txBody>
                    <a:bodyPr/>
                    <a:lstStyle/>
                    <a:p>
                      <a:pPr algn="ctr"/>
                      <a:r>
                        <a:rPr lang="en-US" sz="1200" dirty="0" smtClean="0"/>
                        <a:t>#</a:t>
                      </a:r>
                      <a:endParaRPr lang="en-IN" sz="1200" dirty="0"/>
                    </a:p>
                  </a:txBody>
                  <a:tcPr/>
                </a:tc>
                <a:tc>
                  <a:txBody>
                    <a:bodyPr/>
                    <a:lstStyle/>
                    <a:p>
                      <a:pPr algn="ctr"/>
                      <a:r>
                        <a:rPr lang="en-US" sz="1200" baseline="0" dirty="0" smtClean="0"/>
                        <a:t>Steps</a:t>
                      </a:r>
                      <a:endParaRPr lang="en-IN" sz="1200" dirty="0"/>
                    </a:p>
                  </a:txBody>
                  <a:tcPr/>
                </a:tc>
              </a:tr>
              <a:tr h="454043">
                <a:tc rowSpan="6">
                  <a:txBody>
                    <a:bodyPr/>
                    <a:lstStyle/>
                    <a:p>
                      <a:pPr algn="ctr"/>
                      <a:r>
                        <a:rPr lang="en-US" sz="1100" dirty="0" smtClean="0"/>
                        <a:t>Fundamental steps for </a:t>
                      </a:r>
                      <a:r>
                        <a:rPr lang="en-US" sz="1100" dirty="0" err="1" smtClean="0"/>
                        <a:t>realising</a:t>
                      </a:r>
                      <a:r>
                        <a:rPr lang="en-US" sz="1100" dirty="0" smtClean="0"/>
                        <a:t> a MVC</a:t>
                      </a:r>
                      <a:endParaRPr lang="en-IN" sz="1100" dirty="0"/>
                    </a:p>
                  </a:txBody>
                  <a:tcPr anchor="ctr"/>
                </a:tc>
                <a:tc>
                  <a:txBody>
                    <a:bodyPr/>
                    <a:lstStyle/>
                    <a:p>
                      <a:pPr algn="ctr"/>
                      <a:r>
                        <a:rPr lang="en-US" sz="1050" dirty="0" smtClean="0"/>
                        <a:t>1</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Separate human-computer interaction from the core functionality</a:t>
                      </a:r>
                    </a:p>
                  </a:txBody>
                  <a:tcPr/>
                </a:tc>
              </a:tr>
              <a:tr h="322475">
                <a:tc vMerge="1">
                  <a:txBody>
                    <a:bodyPr/>
                    <a:lstStyle/>
                    <a:p>
                      <a:endParaRPr lang="en-IN" dirty="0"/>
                    </a:p>
                  </a:txBody>
                  <a:tcPr/>
                </a:tc>
                <a:tc>
                  <a:txBody>
                    <a:bodyPr/>
                    <a:lstStyle/>
                    <a:p>
                      <a:pPr algn="ctr"/>
                      <a:r>
                        <a:rPr lang="en-US" sz="1050" dirty="0" smtClean="0"/>
                        <a:t>2</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Implement the change propagation mechanism</a:t>
                      </a:r>
                    </a:p>
                  </a:txBody>
                  <a:tcPr/>
                </a:tc>
              </a:tr>
              <a:tr h="322475">
                <a:tc vMerge="1">
                  <a:txBody>
                    <a:bodyPr/>
                    <a:lstStyle/>
                    <a:p>
                      <a:endParaRPr lang="en-IN" dirty="0"/>
                    </a:p>
                  </a:txBody>
                  <a:tcPr/>
                </a:tc>
                <a:tc>
                  <a:txBody>
                    <a:bodyPr/>
                    <a:lstStyle/>
                    <a:p>
                      <a:pPr algn="ctr"/>
                      <a:r>
                        <a:rPr lang="en-US" sz="1050" dirty="0" smtClean="0"/>
                        <a:t>3</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Design and implement views</a:t>
                      </a:r>
                    </a:p>
                  </a:txBody>
                  <a:tcPr/>
                </a:tc>
              </a:tr>
              <a:tr h="322475">
                <a:tc vMerge="1">
                  <a:txBody>
                    <a:bodyPr/>
                    <a:lstStyle/>
                    <a:p>
                      <a:endParaRPr lang="en-IN" dirty="0"/>
                    </a:p>
                  </a:txBody>
                  <a:tcPr/>
                </a:tc>
                <a:tc>
                  <a:txBody>
                    <a:bodyPr/>
                    <a:lstStyle/>
                    <a:p>
                      <a:pPr algn="ctr"/>
                      <a:r>
                        <a:rPr lang="en-US" sz="1050" dirty="0" smtClean="0"/>
                        <a:t>4</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Design and implement controllers</a:t>
                      </a:r>
                    </a:p>
                  </a:txBody>
                  <a:tcPr/>
                </a:tc>
              </a:tr>
              <a:tr h="322475">
                <a:tc vMerge="1">
                  <a:txBody>
                    <a:bodyPr/>
                    <a:lstStyle/>
                    <a:p>
                      <a:endParaRPr lang="en-IN" dirty="0"/>
                    </a:p>
                  </a:txBody>
                  <a:tcPr/>
                </a:tc>
                <a:tc>
                  <a:txBody>
                    <a:bodyPr/>
                    <a:lstStyle/>
                    <a:p>
                      <a:pPr algn="ctr"/>
                      <a:r>
                        <a:rPr lang="en-US" sz="1050" dirty="0" smtClean="0"/>
                        <a:t>5</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Design and implement the view-controller relationship</a:t>
                      </a:r>
                    </a:p>
                  </a:txBody>
                  <a:tcPr/>
                </a:tc>
              </a:tr>
              <a:tr h="322475">
                <a:tc vMerge="1">
                  <a:txBody>
                    <a:bodyPr/>
                    <a:lstStyle/>
                    <a:p>
                      <a:endParaRPr lang="en-IN" dirty="0"/>
                    </a:p>
                  </a:txBody>
                  <a:tcPr/>
                </a:tc>
                <a:tc>
                  <a:txBody>
                    <a:bodyPr/>
                    <a:lstStyle/>
                    <a:p>
                      <a:pPr algn="ctr"/>
                      <a:r>
                        <a:rPr lang="en-US" sz="1050" dirty="0" smtClean="0"/>
                        <a:t>6</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Implement the set-up of MVC</a:t>
                      </a:r>
                    </a:p>
                  </a:txBody>
                  <a:tcPr/>
                </a:tc>
              </a:tr>
              <a:tr h="322475">
                <a:tc rowSpan="4">
                  <a:txBody>
                    <a:bodyPr/>
                    <a:lstStyle/>
                    <a:p>
                      <a:pPr algn="ctr"/>
                      <a:r>
                        <a:rPr lang="en-US" sz="1050" dirty="0" smtClean="0"/>
                        <a:t>Additional </a:t>
                      </a:r>
                      <a:r>
                        <a:rPr lang="en-US" sz="1050" baseline="0" dirty="0" smtClean="0"/>
                        <a:t>Scenarios</a:t>
                      </a:r>
                      <a:endParaRPr lang="en-US" sz="1050" dirty="0" smtClean="0"/>
                    </a:p>
                  </a:txBody>
                  <a:tcPr anchor="ctr"/>
                </a:tc>
                <a:tc>
                  <a:txBody>
                    <a:bodyPr/>
                    <a:lstStyle/>
                    <a:p>
                      <a:pPr algn="ctr"/>
                      <a:r>
                        <a:rPr lang="en-US" sz="1050" dirty="0" smtClean="0"/>
                        <a:t>7</a:t>
                      </a:r>
                      <a:endParaRPr lang="en-IN" sz="1050" dirty="0"/>
                    </a:p>
                  </a:txBody>
                  <a:tcPr/>
                </a:tc>
                <a:tc>
                  <a:txBody>
                    <a:bodyPr/>
                    <a:lstStyle/>
                    <a:p>
                      <a:pPr eaLnBrk="1" hangingPunct="1"/>
                      <a:r>
                        <a:rPr lang="en-US" altLang="en-US" sz="1050" dirty="0" smtClean="0"/>
                        <a:t>Update to display alone i.e. no change in the controller</a:t>
                      </a:r>
                    </a:p>
                  </a:txBody>
                  <a:tcPr/>
                </a:tc>
              </a:tr>
              <a:tr h="322475">
                <a:tc vMerge="1">
                  <a:txBody>
                    <a:bodyPr/>
                    <a:lstStyle/>
                    <a:p>
                      <a:endParaRPr lang="en-IN" dirty="0"/>
                    </a:p>
                  </a:txBody>
                  <a:tcPr/>
                </a:tc>
                <a:tc>
                  <a:txBody>
                    <a:bodyPr/>
                    <a:lstStyle/>
                    <a:p>
                      <a:pPr algn="ctr"/>
                      <a:r>
                        <a:rPr lang="en-US" sz="1050" dirty="0" smtClean="0"/>
                        <a:t>8</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Pluggable Controllers</a:t>
                      </a:r>
                    </a:p>
                  </a:txBody>
                  <a:tcPr/>
                </a:tc>
              </a:tr>
              <a:tr h="322475">
                <a:tc vMerge="1">
                  <a:txBody>
                    <a:bodyPr/>
                    <a:lstStyle/>
                    <a:p>
                      <a:endParaRPr lang="en-IN" dirty="0"/>
                    </a:p>
                  </a:txBody>
                  <a:tcPr/>
                </a:tc>
                <a:tc>
                  <a:txBody>
                    <a:bodyPr/>
                    <a:lstStyle/>
                    <a:p>
                      <a:pPr algn="ctr"/>
                      <a:r>
                        <a:rPr lang="en-US" sz="1050" dirty="0" smtClean="0"/>
                        <a:t>9</a:t>
                      </a:r>
                      <a:endParaRPr lang="en-IN" sz="1050" dirty="0"/>
                    </a:p>
                  </a:txBody>
                  <a:tcPr/>
                </a:tc>
                <a:tc>
                  <a:txBody>
                    <a:bodyPr/>
                    <a:lstStyle/>
                    <a:p>
                      <a:pPr eaLnBrk="1" hangingPunct="1"/>
                      <a:r>
                        <a:rPr lang="en-US" altLang="en-US" sz="1050" dirty="0" smtClean="0"/>
                        <a:t>System exit. Sequence of deletion or destruction of objects</a:t>
                      </a:r>
                    </a:p>
                  </a:txBody>
                  <a:tcPr/>
                </a:tc>
              </a:tr>
              <a:tr h="454043">
                <a:tc vMerge="1">
                  <a:txBody>
                    <a:bodyPr/>
                    <a:lstStyle/>
                    <a:p>
                      <a:endParaRPr lang="en-IN" dirty="0"/>
                    </a:p>
                  </a:txBody>
                  <a:tcPr/>
                </a:tc>
                <a:tc>
                  <a:txBody>
                    <a:bodyPr/>
                    <a:lstStyle/>
                    <a:p>
                      <a:pPr algn="ctr"/>
                      <a:r>
                        <a:rPr lang="en-US" sz="1050" dirty="0" smtClean="0"/>
                        <a:t>10</a:t>
                      </a:r>
                      <a:endParaRPr lang="en-IN" sz="1050" dirty="0"/>
                    </a:p>
                  </a:txBody>
                  <a:tcPr/>
                </a:tc>
                <a:tc>
                  <a:txBody>
                    <a:bodyPr/>
                    <a:lstStyle/>
                    <a:p>
                      <a:pPr eaLnBrk="1" hangingPunct="1"/>
                      <a:r>
                        <a:rPr lang="en-US" altLang="en-US" sz="1050" dirty="0" smtClean="0"/>
                        <a:t>Scenario of update with multiple View-Controller pairs</a:t>
                      </a:r>
                    </a:p>
                  </a:txBody>
                  <a:tcPr/>
                </a:tc>
              </a:tr>
            </a:tbl>
          </a:graphicData>
        </a:graphic>
      </p:graphicFrame>
      <p:sp>
        <p:nvSpPr>
          <p:cNvPr id="56" name="Title 1"/>
          <p:cNvSpPr txBox="1">
            <a:spLocks/>
          </p:cNvSpPr>
          <p:nvPr/>
        </p:nvSpPr>
        <p:spPr>
          <a:xfrm>
            <a:off x="285750" y="71438"/>
            <a:ext cx="5715000" cy="357187"/>
          </a:xfrm>
          <a:prstGeom prst="rect">
            <a:avLst/>
          </a:prstGeom>
        </p:spPr>
        <p:txBody>
          <a:bodyPr/>
          <a:lstStyle/>
          <a:p>
            <a:pPr algn="ctr">
              <a:defRPr/>
            </a:pPr>
            <a:r>
              <a:rPr lang="en-US" sz="2000" b="1" dirty="0">
                <a:latin typeface="+mj-lt"/>
                <a:ea typeface="+mj-ea"/>
                <a:cs typeface="+mj-cs"/>
              </a:rPr>
              <a:t>MVC Quick Reference</a:t>
            </a:r>
            <a:endParaRPr lang="en-IN" sz="2000" b="1" dirty="0">
              <a:latin typeface="+mj-lt"/>
              <a:ea typeface="+mj-ea"/>
              <a:cs typeface="+mj-cs"/>
            </a:endParaRPr>
          </a:p>
        </p:txBody>
      </p:sp>
      <p:pic>
        <p:nvPicPr>
          <p:cNvPr id="47" name="Picture 2" descr="E:\workspace\mvc.png"/>
          <p:cNvPicPr>
            <a:picLocks noChangeAspect="1" noChangeArrowheads="1"/>
          </p:cNvPicPr>
          <p:nvPr/>
        </p:nvPicPr>
        <p:blipFill rotWithShape="1">
          <a:blip r:embed="rId2">
            <a:extLst>
              <a:ext uri="{28A0092B-C50C-407E-A947-70E740481C1C}">
                <a14:useLocalDpi xmlns:a14="http://schemas.microsoft.com/office/drawing/2010/main" val="0"/>
              </a:ext>
            </a:extLst>
          </a:blip>
          <a:srcRect t="6617" r="6800" b="19587"/>
          <a:stretch/>
        </p:blipFill>
        <p:spPr bwMode="auto">
          <a:xfrm>
            <a:off x="4953000" y="34696"/>
            <a:ext cx="4027967" cy="270137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52400" y="533400"/>
            <a:ext cx="4591050" cy="1815882"/>
          </a:xfrm>
          <a:prstGeom prst="rect">
            <a:avLst/>
          </a:prstGeom>
          <a:noFill/>
          <a:scene3d>
            <a:camera prst="orthographicFront"/>
            <a:lightRig rig="threePt" dir="t"/>
          </a:scene3d>
          <a:sp3d>
            <a:bevelT w="0"/>
          </a:sp3d>
        </p:spPr>
        <p:txBody>
          <a:bodyPr wrap="square">
            <a:spAutoFit/>
          </a:bodyPr>
          <a:lstStyle/>
          <a:p>
            <a:pPr marL="342900" indent="-342900">
              <a:buFont typeface="+mj-lt"/>
              <a:buAutoNum type="arabicPeriod"/>
              <a:defRPr/>
            </a:pPr>
            <a:r>
              <a:rPr lang="en-US" sz="1400" dirty="0" smtClean="0"/>
              <a:t>User makes change in UI, which comes to controller</a:t>
            </a:r>
          </a:p>
          <a:p>
            <a:pPr marL="342900" indent="-342900">
              <a:buFont typeface="+mj-lt"/>
              <a:buAutoNum type="arabicPeriod"/>
              <a:defRPr/>
            </a:pPr>
            <a:r>
              <a:rPr lang="en-US" sz="1400" dirty="0" smtClean="0"/>
              <a:t>Controller interprets the change, informs model for the change</a:t>
            </a:r>
          </a:p>
          <a:p>
            <a:pPr marL="342900" indent="-342900">
              <a:buFont typeface="+mj-lt"/>
              <a:buAutoNum type="arabicPeriod"/>
              <a:defRPr/>
            </a:pPr>
            <a:r>
              <a:rPr lang="en-US" sz="1400" dirty="0" smtClean="0"/>
              <a:t>Model makes change in data</a:t>
            </a:r>
          </a:p>
          <a:p>
            <a:pPr marL="342900" indent="-342900">
              <a:buFont typeface="+mj-lt"/>
              <a:buAutoNum type="arabicPeriod"/>
              <a:defRPr/>
            </a:pPr>
            <a:r>
              <a:rPr lang="en-US" sz="1400" dirty="0" smtClean="0"/>
              <a:t>Model notifies all the relevant views regarding the change</a:t>
            </a:r>
          </a:p>
          <a:p>
            <a:pPr marL="342900" indent="-342900">
              <a:buFont typeface="+mj-lt"/>
              <a:buAutoNum type="arabicPeriod"/>
              <a:defRPr/>
            </a:pPr>
            <a:r>
              <a:rPr lang="en-US" sz="1400" dirty="0" smtClean="0"/>
              <a:t>View gets latest data and updates the display </a:t>
            </a:r>
          </a:p>
        </p:txBody>
      </p:sp>
      <p:sp>
        <p:nvSpPr>
          <p:cNvPr id="2" name="Date Placeholder 1"/>
          <p:cNvSpPr>
            <a:spLocks noGrp="1"/>
          </p:cNvSpPr>
          <p:nvPr>
            <p:ph type="dt" sz="half" idx="10"/>
          </p:nvPr>
        </p:nvSpPr>
        <p:spPr/>
        <p:txBody>
          <a:bodyPr/>
          <a:lstStyle/>
          <a:p>
            <a:pPr>
              <a:defRPr/>
            </a:pPr>
            <a:fld id="{C2BC78DB-CBE6-41D7-ABBA-6C077D777D43}" type="datetime1">
              <a:rPr lang="en-US" smtClean="0"/>
              <a:t>4/7/2015</a:t>
            </a:fld>
            <a:endParaRPr lang="en-US"/>
          </a:p>
        </p:txBody>
      </p:sp>
      <p:sp>
        <p:nvSpPr>
          <p:cNvPr id="3" name="Footer Placeholder 2"/>
          <p:cNvSpPr>
            <a:spLocks noGrp="1"/>
          </p:cNvSpPr>
          <p:nvPr>
            <p:ph type="ftr" sz="quarter" idx="11"/>
          </p:nvPr>
        </p:nvSpPr>
        <p:spPr/>
        <p:txBody>
          <a:bodyPr/>
          <a:lstStyle/>
          <a:p>
            <a:pPr>
              <a:defRPr/>
            </a:pPr>
            <a:r>
              <a:rPr lang="en-US" smtClean="0"/>
              <a:t>SS ZG653 Second Semester 2014-15</a:t>
            </a:r>
            <a:endParaRPr lang="en-US"/>
          </a:p>
        </p:txBody>
      </p:sp>
      <p:sp>
        <p:nvSpPr>
          <p:cNvPr id="5" name="Slide Number Placeholder 4"/>
          <p:cNvSpPr>
            <a:spLocks noGrp="1"/>
          </p:cNvSpPr>
          <p:nvPr>
            <p:ph type="sldNum" sz="quarter" idx="12"/>
          </p:nvPr>
        </p:nvSpPr>
        <p:spPr/>
        <p:txBody>
          <a:bodyPr/>
          <a:lstStyle/>
          <a:p>
            <a:pPr>
              <a:defRPr/>
            </a:pPr>
            <a:fld id="{223084DF-DC46-4C12-978C-A84F77F3D69C}" type="slidenum">
              <a:rPr lang="en-US" smtClean="0"/>
              <a:pPr>
                <a:defRPr/>
              </a:pPr>
              <a:t>18</a:t>
            </a:fld>
            <a:endParaRPr lang="en-US"/>
          </a:p>
        </p:txBody>
      </p:sp>
    </p:spTree>
    <p:extLst>
      <p:ext uri="{BB962C8B-B14F-4D97-AF65-F5344CB8AC3E}">
        <p14:creationId xmlns:p14="http://schemas.microsoft.com/office/powerpoint/2010/main" val="286718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eaLnBrk="1" hangingPunct="1">
              <a:defRPr/>
            </a:pPr>
            <a:r>
              <a:rPr lang="en-US" dirty="0" smtClean="0"/>
              <a:t>Microkernel</a:t>
            </a:r>
            <a:endParaRPr lang="en-IN" dirty="0"/>
          </a:p>
        </p:txBody>
      </p:sp>
      <p:graphicFrame>
        <p:nvGraphicFramePr>
          <p:cNvPr id="6" name="Content Placeholder 5"/>
          <p:cNvGraphicFramePr>
            <a:graphicFrameLocks noGrp="1"/>
          </p:cNvGraphicFramePr>
          <p:nvPr>
            <p:ph idx="1"/>
          </p:nvPr>
        </p:nvGraphicFramePr>
        <p:xfrm>
          <a:off x="457200" y="1000125"/>
          <a:ext cx="8229600" cy="5400040"/>
        </p:xfrm>
        <a:graphic>
          <a:graphicData uri="http://schemas.openxmlformats.org/drawingml/2006/table">
            <a:tbl>
              <a:tblPr firstRow="1" bandRow="1">
                <a:tableStyleId>{5C22544A-7EE6-4342-B048-85BDC9FD1C3A}</a:tableStyleId>
              </a:tblPr>
              <a:tblGrid>
                <a:gridCol w="1806803"/>
                <a:gridCol w="6422797"/>
              </a:tblGrid>
              <a:tr h="370840">
                <a:tc>
                  <a:txBody>
                    <a:bodyPr/>
                    <a:lstStyle/>
                    <a:p>
                      <a:pPr algn="ctr"/>
                      <a:r>
                        <a:rPr lang="en-US" sz="1400" dirty="0" smtClean="0"/>
                        <a:t>Pattern</a:t>
                      </a:r>
                      <a:endParaRPr lang="en-IN" sz="1400" dirty="0"/>
                    </a:p>
                  </a:txBody>
                  <a:tcPr marL="84406" marR="84406"/>
                </a:tc>
                <a:tc>
                  <a:txBody>
                    <a:bodyPr/>
                    <a:lstStyle/>
                    <a:p>
                      <a:pPr algn="ctr"/>
                      <a:r>
                        <a:rPr lang="en-US" sz="1400" dirty="0" smtClean="0"/>
                        <a:t>Description</a:t>
                      </a:r>
                      <a:endParaRPr lang="en-IN" sz="1400" dirty="0"/>
                    </a:p>
                  </a:txBody>
                  <a:tcPr marL="84406" marR="84406"/>
                </a:tc>
              </a:tr>
              <a:tr h="370840">
                <a:tc>
                  <a:txBody>
                    <a:bodyPr/>
                    <a:lstStyle/>
                    <a:p>
                      <a:r>
                        <a:rPr lang="en-US" sz="1400" dirty="0" smtClean="0"/>
                        <a:t>Context</a:t>
                      </a:r>
                      <a:endParaRPr lang="en-IN" sz="1400" dirty="0"/>
                    </a:p>
                  </a:txBody>
                  <a:tcPr marL="84406" marR="84406"/>
                </a:tc>
                <a:tc>
                  <a:txBody>
                    <a:bodyPr/>
                    <a:lstStyle/>
                    <a:p>
                      <a:r>
                        <a:rPr lang="en-US" sz="1400" dirty="0" smtClean="0"/>
                        <a:t>The</a:t>
                      </a:r>
                      <a:r>
                        <a:rPr lang="en-US" sz="1400" baseline="0" dirty="0" smtClean="0"/>
                        <a:t> development of several applications that use similar programming interfaces that build on the same core functionality</a:t>
                      </a:r>
                      <a:endParaRPr lang="en-IN" sz="1400" dirty="0"/>
                    </a:p>
                  </a:txBody>
                  <a:tcPr marL="84406" marR="84406"/>
                </a:tc>
              </a:tr>
              <a:tr h="370840">
                <a:tc>
                  <a:txBody>
                    <a:bodyPr/>
                    <a:lstStyle/>
                    <a:p>
                      <a:r>
                        <a:rPr lang="en-US" sz="1400" dirty="0" smtClean="0"/>
                        <a:t>Problem</a:t>
                      </a:r>
                      <a:endParaRPr lang="en-IN" sz="1400" dirty="0"/>
                    </a:p>
                  </a:txBody>
                  <a:tcPr marL="84406" marR="84406"/>
                </a:tc>
                <a:tc>
                  <a:txBody>
                    <a:bodyPr/>
                    <a:lstStyle/>
                    <a:p>
                      <a:r>
                        <a:rPr lang="en-US" sz="1400" baseline="0" dirty="0" smtClean="0"/>
                        <a:t>Developing software for an application domain that needs to cope with a broad spectrum of similar standards and technologies</a:t>
                      </a:r>
                    </a:p>
                    <a:p>
                      <a:r>
                        <a:rPr lang="en-US" sz="1400" baseline="0" dirty="0" smtClean="0"/>
                        <a:t>Continuous evolution (software and hardware), platform must be extensible, portable and adaptable</a:t>
                      </a:r>
                    </a:p>
                  </a:txBody>
                  <a:tcPr marL="84406" marR="84406"/>
                </a:tc>
              </a:tr>
              <a:tr h="370840">
                <a:tc>
                  <a:txBody>
                    <a:bodyPr/>
                    <a:lstStyle/>
                    <a:p>
                      <a:r>
                        <a:rPr lang="en-US" sz="1400" dirty="0" smtClean="0"/>
                        <a:t>Solution</a:t>
                      </a:r>
                      <a:endParaRPr lang="en-IN" sz="1400" dirty="0"/>
                    </a:p>
                  </a:txBody>
                  <a:tcPr marL="84406" marR="84406"/>
                </a:tc>
                <a:tc>
                  <a:txBody>
                    <a:bodyPr/>
                    <a:lstStyle/>
                    <a:p>
                      <a:r>
                        <a:rPr lang="en-US" sz="1400" baseline="0" dirty="0" smtClean="0"/>
                        <a:t>Encapsulate the fundamental services of your application platform in a microkernel component</a:t>
                      </a:r>
                    </a:p>
                    <a:p>
                      <a:r>
                        <a:rPr lang="en-US" sz="1400" baseline="0" dirty="0" smtClean="0"/>
                        <a:t>Microkernel includes functionality that enables other components running in separate processes to communicate to each other; maintain system resources</a:t>
                      </a:r>
                    </a:p>
                    <a:p>
                      <a:r>
                        <a:rPr lang="en-US" sz="1400" baseline="0" dirty="0" smtClean="0"/>
                        <a:t>Internal servers, external servers, adapters, clients, microkernel</a:t>
                      </a:r>
                    </a:p>
                  </a:txBody>
                  <a:tcPr marL="84406" marR="84406"/>
                </a:tc>
              </a:tr>
              <a:tr h="370840">
                <a:tc>
                  <a:txBody>
                    <a:bodyPr/>
                    <a:lstStyle/>
                    <a:p>
                      <a:r>
                        <a:rPr lang="en-US" sz="1400" dirty="0" smtClean="0"/>
                        <a:t>Variants</a:t>
                      </a:r>
                      <a:endParaRPr lang="en-IN" sz="1400" dirty="0"/>
                    </a:p>
                  </a:txBody>
                  <a:tcPr marL="84406" marR="84406"/>
                </a:tc>
                <a:tc>
                  <a:txBody>
                    <a:bodyPr/>
                    <a:lstStyle/>
                    <a:p>
                      <a:r>
                        <a:rPr lang="en-US" sz="1400" baseline="0" dirty="0" smtClean="0"/>
                        <a:t>Microkernel System with indirect Client-Server connections</a:t>
                      </a:r>
                    </a:p>
                    <a:p>
                      <a:r>
                        <a:rPr lang="en-US" sz="1400" baseline="0" dirty="0" smtClean="0"/>
                        <a:t>Distributed Microkernel System</a:t>
                      </a:r>
                    </a:p>
                  </a:txBody>
                  <a:tcPr marL="84406" marR="84406"/>
                </a:tc>
              </a:tr>
              <a:tr h="370840">
                <a:tc>
                  <a:txBody>
                    <a:bodyPr/>
                    <a:lstStyle/>
                    <a:p>
                      <a:r>
                        <a:rPr lang="en-US" sz="1400" dirty="0" smtClean="0"/>
                        <a:t>Benefits</a:t>
                      </a:r>
                      <a:endParaRPr lang="en-IN" sz="1400" dirty="0"/>
                    </a:p>
                  </a:txBody>
                  <a:tcPr marL="84406" marR="84406"/>
                </a:tc>
                <a:tc>
                  <a:txBody>
                    <a:bodyPr/>
                    <a:lstStyle/>
                    <a:p>
                      <a:r>
                        <a:rPr lang="en-US" sz="1400" baseline="0" dirty="0" smtClean="0"/>
                        <a:t>Portability</a:t>
                      </a:r>
                    </a:p>
                    <a:p>
                      <a:r>
                        <a:rPr lang="en-US" sz="1400" baseline="0" dirty="0" smtClean="0"/>
                        <a:t>Flexibility and Extensibility</a:t>
                      </a:r>
                    </a:p>
                    <a:p>
                      <a:r>
                        <a:rPr lang="en-US" sz="1400" baseline="0" dirty="0" smtClean="0"/>
                        <a:t>Separation of policy and mechanism</a:t>
                      </a:r>
                    </a:p>
                    <a:p>
                      <a:r>
                        <a:rPr lang="en-US" sz="1400" baseline="0" dirty="0" smtClean="0"/>
                        <a:t>Scalability</a:t>
                      </a:r>
                    </a:p>
                    <a:p>
                      <a:r>
                        <a:rPr lang="en-US" sz="1400" baseline="0" dirty="0" smtClean="0"/>
                        <a:t>Reliability</a:t>
                      </a:r>
                    </a:p>
                    <a:p>
                      <a:r>
                        <a:rPr lang="en-US" sz="1400" baseline="0" dirty="0" smtClean="0"/>
                        <a:t>Transparency</a:t>
                      </a:r>
                    </a:p>
                  </a:txBody>
                  <a:tcPr marL="84406" marR="84406"/>
                </a:tc>
              </a:tr>
              <a:tr h="370840">
                <a:tc>
                  <a:txBody>
                    <a:bodyPr/>
                    <a:lstStyle/>
                    <a:p>
                      <a:r>
                        <a:rPr lang="en-US" sz="1400" dirty="0" smtClean="0"/>
                        <a:t>Liabilities</a:t>
                      </a:r>
                      <a:endParaRPr lang="en-IN" sz="1400" dirty="0"/>
                    </a:p>
                  </a:txBody>
                  <a:tcPr marL="84406" marR="84406"/>
                </a:tc>
                <a:tc>
                  <a:txBody>
                    <a:bodyPr/>
                    <a:lstStyle/>
                    <a:p>
                      <a:r>
                        <a:rPr lang="en-US" sz="1400" baseline="0" dirty="0" smtClean="0"/>
                        <a:t>Performance</a:t>
                      </a:r>
                    </a:p>
                    <a:p>
                      <a:r>
                        <a:rPr lang="en-US" sz="1400" baseline="0" dirty="0" smtClean="0"/>
                        <a:t>Complexity of design and implementation</a:t>
                      </a:r>
                    </a:p>
                  </a:txBody>
                  <a:tcPr marL="84406" marR="84406"/>
                </a:tc>
              </a:tr>
            </a:tbl>
          </a:graphicData>
        </a:graphic>
      </p:graphicFrame>
      <p:sp>
        <p:nvSpPr>
          <p:cNvPr id="3" name="Date Placeholder 2"/>
          <p:cNvSpPr>
            <a:spLocks noGrp="1"/>
          </p:cNvSpPr>
          <p:nvPr>
            <p:ph type="dt" sz="half" idx="10"/>
          </p:nvPr>
        </p:nvSpPr>
        <p:spPr/>
        <p:txBody>
          <a:bodyPr/>
          <a:lstStyle/>
          <a:p>
            <a:pPr>
              <a:defRPr/>
            </a:pPr>
            <a:fld id="{6C630DE6-2CE8-4AD7-B228-4CC44DD027B2}" type="datetime1">
              <a:rPr lang="en-US" smtClean="0"/>
              <a:t>4/7/2015</a:t>
            </a:fld>
            <a:endParaRPr lang="en-US"/>
          </a:p>
        </p:txBody>
      </p:sp>
      <p:sp>
        <p:nvSpPr>
          <p:cNvPr id="4" name="Footer Placeholder 3"/>
          <p:cNvSpPr>
            <a:spLocks noGrp="1"/>
          </p:cNvSpPr>
          <p:nvPr>
            <p:ph type="ftr" sz="quarter" idx="11"/>
          </p:nvPr>
        </p:nvSpPr>
        <p:spPr/>
        <p:txBody>
          <a:bodyPr/>
          <a:lstStyle/>
          <a:p>
            <a:pPr>
              <a:defRPr/>
            </a:pPr>
            <a:r>
              <a:rPr lang="en-US" smtClean="0"/>
              <a:t>SS ZG653 Second Semester 2014-15</a:t>
            </a:r>
            <a:endParaRPr lang="en-US" dirty="0"/>
          </a:p>
        </p:txBody>
      </p:sp>
      <p:sp>
        <p:nvSpPr>
          <p:cNvPr id="5" name="Slide Number Placeholder 4"/>
          <p:cNvSpPr>
            <a:spLocks noGrp="1"/>
          </p:cNvSpPr>
          <p:nvPr>
            <p:ph type="sldNum" sz="quarter" idx="12"/>
          </p:nvPr>
        </p:nvSpPr>
        <p:spPr/>
        <p:txBody>
          <a:bodyPr/>
          <a:lstStyle/>
          <a:p>
            <a:pPr>
              <a:defRPr/>
            </a:pPr>
            <a:fld id="{D3B5EA1C-A7DB-4043-A966-3C322641058E}" type="slidenum">
              <a:rPr lang="en-US" smtClean="0"/>
              <a:pPr>
                <a:defRPr/>
              </a:pPr>
              <a:t>19</a:t>
            </a:fld>
            <a:endParaRPr lang="en-US"/>
          </a:p>
        </p:txBody>
      </p:sp>
    </p:spTree>
    <p:extLst>
      <p:ext uri="{BB962C8B-B14F-4D97-AF65-F5344CB8AC3E}">
        <p14:creationId xmlns:p14="http://schemas.microsoft.com/office/powerpoint/2010/main" val="3812638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Pattern</a:t>
            </a:r>
            <a:endParaRPr lang="en-US" dirty="0"/>
          </a:p>
        </p:txBody>
      </p:sp>
      <p:sp>
        <p:nvSpPr>
          <p:cNvPr id="5" name="Content Placeholder 4"/>
          <p:cNvSpPr>
            <a:spLocks noGrp="1"/>
          </p:cNvSpPr>
          <p:nvPr>
            <p:ph idx="1"/>
          </p:nvPr>
        </p:nvSpPr>
        <p:spPr/>
        <p:txBody>
          <a:bodyPr/>
          <a:lstStyle/>
          <a:p>
            <a:pPr algn="just" eaLnBrk="1" hangingPunct="1"/>
            <a:r>
              <a:rPr lang="en-US" dirty="0" smtClean="0"/>
              <a:t>Describes </a:t>
            </a:r>
            <a:r>
              <a:rPr lang="en-US" dirty="0"/>
              <a:t>a particular recurring design problem that arises in specific design </a:t>
            </a:r>
            <a:r>
              <a:rPr lang="en-US" dirty="0" smtClean="0"/>
              <a:t>contexts</a:t>
            </a:r>
          </a:p>
          <a:p>
            <a:pPr algn="just" eaLnBrk="1" hangingPunct="1"/>
            <a:r>
              <a:rPr lang="en-US" dirty="0" smtClean="0"/>
              <a:t>and </a:t>
            </a:r>
            <a:r>
              <a:rPr lang="en-US" dirty="0"/>
              <a:t>represents a well-proven generic scheme for its solution. </a:t>
            </a:r>
            <a:endParaRPr lang="en-US" dirty="0" smtClean="0"/>
          </a:p>
          <a:p>
            <a:pPr algn="just" eaLnBrk="1" hangingPunct="1"/>
            <a:r>
              <a:rPr lang="en-US" dirty="0" smtClean="0"/>
              <a:t>The </a:t>
            </a:r>
            <a:r>
              <a:rPr lang="en-US" dirty="0"/>
              <a:t>solution scheme is specified by describing its constituent components, their responsibilities and relationships, and the ways in which they </a:t>
            </a:r>
            <a:r>
              <a:rPr lang="en-US" dirty="0" smtClean="0"/>
              <a:t>collaborate</a:t>
            </a:r>
          </a:p>
          <a:p>
            <a:pPr lvl="1" algn="r" eaLnBrk="1" hangingPunct="1"/>
            <a:endParaRPr lang="en-IN" sz="1200" dirty="0" smtClean="0"/>
          </a:p>
          <a:p>
            <a:pPr lvl="1" algn="r" eaLnBrk="1" hangingPunct="1"/>
            <a:r>
              <a:rPr lang="en-IN" sz="1200" dirty="0" err="1" smtClean="0"/>
              <a:t>Buschmann</a:t>
            </a:r>
            <a:r>
              <a:rPr lang="en-IN" sz="1200" dirty="0"/>
              <a:t>, F. et al, Pattern Oriented Software Architecture – Volume1, Wiley, 1996 </a:t>
            </a:r>
            <a:endParaRPr lang="en-US" sz="1200" dirty="0"/>
          </a:p>
        </p:txBody>
      </p:sp>
      <p:sp>
        <p:nvSpPr>
          <p:cNvPr id="6" name="Date Placeholder 5"/>
          <p:cNvSpPr>
            <a:spLocks noGrp="1"/>
          </p:cNvSpPr>
          <p:nvPr>
            <p:ph type="dt" sz="half" idx="10"/>
          </p:nvPr>
        </p:nvSpPr>
        <p:spPr/>
        <p:txBody>
          <a:bodyPr/>
          <a:lstStyle/>
          <a:p>
            <a:pPr>
              <a:defRPr/>
            </a:pPr>
            <a:fld id="{70FBA2B8-685E-40D7-A974-B7B2AA701388}" type="datetime1">
              <a:rPr lang="en-US" smtClean="0"/>
              <a:t>4/7/2015</a:t>
            </a:fld>
            <a:endParaRPr lang="en-US"/>
          </a:p>
        </p:txBody>
      </p:sp>
      <p:sp>
        <p:nvSpPr>
          <p:cNvPr id="7" name="Footer Placeholder 6"/>
          <p:cNvSpPr>
            <a:spLocks noGrp="1"/>
          </p:cNvSpPr>
          <p:nvPr>
            <p:ph type="ftr" sz="quarter" idx="11"/>
          </p:nvPr>
        </p:nvSpPr>
        <p:spPr/>
        <p:txBody>
          <a:bodyPr/>
          <a:lstStyle/>
          <a:p>
            <a:pPr>
              <a:defRPr/>
            </a:pPr>
            <a:r>
              <a:rPr lang="en-US" smtClean="0"/>
              <a:t>SS ZG653 Second Semester 2014-15</a:t>
            </a:r>
            <a:endParaRPr lang="en-US" dirty="0"/>
          </a:p>
        </p:txBody>
      </p:sp>
      <p:sp>
        <p:nvSpPr>
          <p:cNvPr id="8" name="Slide Number Placeholder 7"/>
          <p:cNvSpPr>
            <a:spLocks noGrp="1"/>
          </p:cNvSpPr>
          <p:nvPr>
            <p:ph type="sldNum" sz="quarter" idx="12"/>
          </p:nvPr>
        </p:nvSpPr>
        <p:spPr/>
        <p:txBody>
          <a:bodyPr/>
          <a:lstStyle/>
          <a:p>
            <a:pPr>
              <a:defRPr/>
            </a:pPr>
            <a:fld id="{D3B5EA1C-A7DB-4043-A966-3C322641058E}" type="slidenum">
              <a:rPr lang="en-US" smtClean="0"/>
              <a:pPr>
                <a:defRPr/>
              </a:pPr>
              <a:t>2</a:t>
            </a:fld>
            <a:endParaRPr lang="en-US"/>
          </a:p>
        </p:txBody>
      </p:sp>
    </p:spTree>
    <p:extLst>
      <p:ext uri="{BB962C8B-B14F-4D97-AF65-F5344CB8AC3E}">
        <p14:creationId xmlns:p14="http://schemas.microsoft.com/office/powerpoint/2010/main" val="3943505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p:cNvSpPr>
          <p:nvPr/>
        </p:nvSpPr>
        <p:spPr>
          <a:xfrm>
            <a:off x="285750" y="0"/>
            <a:ext cx="5715000" cy="357188"/>
          </a:xfrm>
          <a:prstGeom prst="rect">
            <a:avLst/>
          </a:prstGeom>
        </p:spPr>
        <p:txBody>
          <a:bodyPr/>
          <a:lstStyle/>
          <a:p>
            <a:pPr algn="ctr">
              <a:defRPr/>
            </a:pPr>
            <a:r>
              <a:rPr lang="en-US" sz="2000" b="1" dirty="0">
                <a:latin typeface="+mj-lt"/>
                <a:ea typeface="+mj-ea"/>
                <a:cs typeface="+mj-cs"/>
              </a:rPr>
              <a:t>Microkernel Quick Reference</a:t>
            </a:r>
            <a:endParaRPr lang="en-IN" sz="2000" b="1" dirty="0">
              <a:latin typeface="+mj-lt"/>
              <a:ea typeface="+mj-ea"/>
              <a:cs typeface="+mj-cs"/>
            </a:endParaRPr>
          </a:p>
        </p:txBody>
      </p:sp>
      <p:graphicFrame>
        <p:nvGraphicFramePr>
          <p:cNvPr id="47" name="Content Placeholder 5"/>
          <p:cNvGraphicFramePr>
            <a:graphicFrameLocks/>
          </p:cNvGraphicFramePr>
          <p:nvPr>
            <p:extLst>
              <p:ext uri="{D42A27DB-BD31-4B8C-83A1-F6EECF244321}">
                <p14:modId xmlns:p14="http://schemas.microsoft.com/office/powerpoint/2010/main" val="1202753310"/>
              </p:ext>
            </p:extLst>
          </p:nvPr>
        </p:nvGraphicFramePr>
        <p:xfrm>
          <a:off x="3962400" y="3117450"/>
          <a:ext cx="5048281" cy="3708968"/>
        </p:xfrm>
        <a:graphic>
          <a:graphicData uri="http://schemas.openxmlformats.org/drawingml/2006/table">
            <a:tbl>
              <a:tblPr firstRow="1" bandRow="1">
                <a:tableStyleId>{5C22544A-7EE6-4342-B048-85BDC9FD1C3A}</a:tableStyleId>
              </a:tblPr>
              <a:tblGrid>
                <a:gridCol w="689181"/>
                <a:gridCol w="4359100"/>
              </a:tblGrid>
              <a:tr h="161337">
                <a:tc>
                  <a:txBody>
                    <a:bodyPr/>
                    <a:lstStyle/>
                    <a:p>
                      <a:pPr algn="ctr"/>
                      <a:r>
                        <a:rPr lang="en-US" sz="900" dirty="0" smtClean="0"/>
                        <a:t>Pattern</a:t>
                      </a:r>
                      <a:endParaRPr lang="en-IN" sz="900" dirty="0"/>
                    </a:p>
                  </a:txBody>
                  <a:tcPr marL="84406" marR="84406"/>
                </a:tc>
                <a:tc>
                  <a:txBody>
                    <a:bodyPr/>
                    <a:lstStyle/>
                    <a:p>
                      <a:pPr algn="ctr"/>
                      <a:r>
                        <a:rPr lang="en-US" sz="900" dirty="0" smtClean="0"/>
                        <a:t>Description</a:t>
                      </a:r>
                      <a:endParaRPr lang="en-IN" sz="900" dirty="0"/>
                    </a:p>
                  </a:txBody>
                  <a:tcPr marL="84406" marR="84406"/>
                </a:tc>
              </a:tr>
              <a:tr h="319129">
                <a:tc>
                  <a:txBody>
                    <a:bodyPr/>
                    <a:lstStyle/>
                    <a:p>
                      <a:r>
                        <a:rPr lang="en-US" sz="900" dirty="0" smtClean="0"/>
                        <a:t>Context</a:t>
                      </a:r>
                      <a:endParaRPr lang="en-IN" sz="900" dirty="0"/>
                    </a:p>
                  </a:txBody>
                  <a:tcPr marL="84406" marR="84406"/>
                </a:tc>
                <a:tc>
                  <a:txBody>
                    <a:bodyPr/>
                    <a:lstStyle/>
                    <a:p>
                      <a:r>
                        <a:rPr lang="en-US" sz="900" dirty="0" smtClean="0"/>
                        <a:t>The</a:t>
                      </a:r>
                      <a:r>
                        <a:rPr lang="en-US" sz="900" baseline="0" dirty="0" smtClean="0"/>
                        <a:t> development of several applications that use similar programming interfaces that build on the same core functionality</a:t>
                      </a:r>
                      <a:endParaRPr lang="en-IN" sz="900" dirty="0"/>
                    </a:p>
                  </a:txBody>
                  <a:tcPr marL="84406" marR="84406"/>
                </a:tc>
              </a:tr>
              <a:tr h="691448">
                <a:tc>
                  <a:txBody>
                    <a:bodyPr/>
                    <a:lstStyle/>
                    <a:p>
                      <a:r>
                        <a:rPr lang="en-US" sz="900" dirty="0" smtClean="0"/>
                        <a:t>Problem</a:t>
                      </a:r>
                      <a:endParaRPr lang="en-IN" sz="900" dirty="0"/>
                    </a:p>
                  </a:txBody>
                  <a:tcPr marL="84406" marR="84406"/>
                </a:tc>
                <a:tc>
                  <a:txBody>
                    <a:bodyPr/>
                    <a:lstStyle/>
                    <a:p>
                      <a:r>
                        <a:rPr lang="en-US" sz="900" baseline="0" dirty="0" smtClean="0"/>
                        <a:t>Developing software for an application domain that needs to cope with a broad spectrum of similar standards and technologies</a:t>
                      </a:r>
                    </a:p>
                    <a:p>
                      <a:r>
                        <a:rPr lang="en-US" sz="900" baseline="0" dirty="0" smtClean="0"/>
                        <a:t>Continuous evolution (software and hardware), platform must be extensible, portable and adaptable</a:t>
                      </a:r>
                    </a:p>
                  </a:txBody>
                  <a:tcPr marL="84406" marR="84406"/>
                </a:tc>
              </a:tr>
              <a:tr h="639829">
                <a:tc>
                  <a:txBody>
                    <a:bodyPr/>
                    <a:lstStyle/>
                    <a:p>
                      <a:r>
                        <a:rPr lang="en-US" sz="900" dirty="0" smtClean="0"/>
                        <a:t>Solution</a:t>
                      </a:r>
                      <a:endParaRPr lang="en-IN" sz="900" dirty="0"/>
                    </a:p>
                  </a:txBody>
                  <a:tcPr marL="84406" marR="84406"/>
                </a:tc>
                <a:tc>
                  <a:txBody>
                    <a:bodyPr/>
                    <a:lstStyle/>
                    <a:p>
                      <a:r>
                        <a:rPr lang="en-US" sz="900" baseline="0" dirty="0" smtClean="0"/>
                        <a:t>Encapsulate the fundamental services of your application platform in a microkernel component</a:t>
                      </a:r>
                    </a:p>
                    <a:p>
                      <a:r>
                        <a:rPr lang="en-US" sz="900" baseline="0" dirty="0" smtClean="0"/>
                        <a:t>Microkernel includes functionality that enables other components running in separate processes to communicate to each other; maintain system resources</a:t>
                      </a:r>
                    </a:p>
                    <a:p>
                      <a:r>
                        <a:rPr lang="en-US" sz="900" baseline="0" dirty="0" smtClean="0"/>
                        <a:t>Internal servers, external servers, adapters, clients, microkernel</a:t>
                      </a:r>
                    </a:p>
                  </a:txBody>
                  <a:tcPr marL="84406" marR="84406"/>
                </a:tc>
              </a:tr>
              <a:tr h="319129">
                <a:tc>
                  <a:txBody>
                    <a:bodyPr/>
                    <a:lstStyle/>
                    <a:p>
                      <a:r>
                        <a:rPr lang="en-US" sz="900" dirty="0" smtClean="0"/>
                        <a:t>Variants</a:t>
                      </a:r>
                      <a:endParaRPr lang="en-IN" sz="900" dirty="0"/>
                    </a:p>
                  </a:txBody>
                  <a:tcPr marL="84406" marR="84406"/>
                </a:tc>
                <a:tc>
                  <a:txBody>
                    <a:bodyPr/>
                    <a:lstStyle/>
                    <a:p>
                      <a:r>
                        <a:rPr lang="en-US" sz="900" baseline="0" dirty="0" smtClean="0"/>
                        <a:t>Microkernel System with indirect Client-Server connections</a:t>
                      </a:r>
                    </a:p>
                    <a:p>
                      <a:r>
                        <a:rPr lang="en-US" sz="900" baseline="0" dirty="0" smtClean="0"/>
                        <a:t>Distributed Microkernel System</a:t>
                      </a:r>
                    </a:p>
                  </a:txBody>
                  <a:tcPr marL="84406" marR="84406"/>
                </a:tc>
              </a:tr>
              <a:tr h="598368">
                <a:tc>
                  <a:txBody>
                    <a:bodyPr/>
                    <a:lstStyle/>
                    <a:p>
                      <a:r>
                        <a:rPr lang="en-US" sz="900" dirty="0" smtClean="0"/>
                        <a:t>Benefits</a:t>
                      </a:r>
                      <a:endParaRPr lang="en-IN" sz="900" dirty="0"/>
                    </a:p>
                  </a:txBody>
                  <a:tcPr marL="84406" marR="84406"/>
                </a:tc>
                <a:tc>
                  <a:txBody>
                    <a:bodyPr/>
                    <a:lstStyle/>
                    <a:p>
                      <a:r>
                        <a:rPr lang="en-US" sz="900" baseline="0" dirty="0" smtClean="0"/>
                        <a:t>Portability</a:t>
                      </a:r>
                    </a:p>
                    <a:p>
                      <a:r>
                        <a:rPr lang="en-US" sz="900" baseline="0" dirty="0" smtClean="0"/>
                        <a:t>Flexibility and Extensibility</a:t>
                      </a:r>
                    </a:p>
                    <a:p>
                      <a:r>
                        <a:rPr lang="en-US" sz="900" baseline="0" dirty="0" smtClean="0"/>
                        <a:t>Separation of policy and mechanism</a:t>
                      </a:r>
                    </a:p>
                    <a:p>
                      <a:r>
                        <a:rPr lang="en-US" sz="900" baseline="0" dirty="0" smtClean="0"/>
                        <a:t>Scalability</a:t>
                      </a:r>
                    </a:p>
                    <a:p>
                      <a:r>
                        <a:rPr lang="en-US" sz="900" baseline="0" dirty="0" smtClean="0"/>
                        <a:t>Reliability</a:t>
                      </a:r>
                    </a:p>
                    <a:p>
                      <a:r>
                        <a:rPr lang="en-US" sz="900" baseline="0" dirty="0" smtClean="0"/>
                        <a:t>Transparency</a:t>
                      </a:r>
                    </a:p>
                  </a:txBody>
                  <a:tcPr marL="84406" marR="84406"/>
                </a:tc>
              </a:tr>
              <a:tr h="319129">
                <a:tc>
                  <a:txBody>
                    <a:bodyPr/>
                    <a:lstStyle/>
                    <a:p>
                      <a:r>
                        <a:rPr lang="en-US" sz="900" dirty="0" smtClean="0"/>
                        <a:t>Liabilities</a:t>
                      </a:r>
                      <a:endParaRPr lang="en-IN" sz="900" dirty="0"/>
                    </a:p>
                  </a:txBody>
                  <a:tcPr marL="84406" marR="84406"/>
                </a:tc>
                <a:tc>
                  <a:txBody>
                    <a:bodyPr/>
                    <a:lstStyle/>
                    <a:p>
                      <a:r>
                        <a:rPr lang="en-US" sz="900" baseline="0" dirty="0" smtClean="0"/>
                        <a:t>Performance</a:t>
                      </a:r>
                    </a:p>
                    <a:p>
                      <a:r>
                        <a:rPr lang="en-US" sz="900" baseline="0" dirty="0" smtClean="0"/>
                        <a:t>Complexity of design and implementation</a:t>
                      </a:r>
                    </a:p>
                  </a:txBody>
                  <a:tcPr marL="84406" marR="84406"/>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1139573760"/>
              </p:ext>
            </p:extLst>
          </p:nvPr>
        </p:nvGraphicFramePr>
        <p:xfrm>
          <a:off x="57120" y="685800"/>
          <a:ext cx="3829080" cy="3990118"/>
        </p:xfrm>
        <a:graphic>
          <a:graphicData uri="http://schemas.openxmlformats.org/drawingml/2006/table">
            <a:tbl>
              <a:tblPr firstRow="1" bandRow="1">
                <a:tableStyleId>{9DCAF9ED-07DC-4A11-8D7F-57B35C25682E}</a:tableStyleId>
              </a:tblPr>
              <a:tblGrid>
                <a:gridCol w="400080"/>
                <a:gridCol w="3429000"/>
              </a:tblGrid>
              <a:tr h="316342">
                <a:tc>
                  <a:txBody>
                    <a:bodyPr/>
                    <a:lstStyle/>
                    <a:p>
                      <a:pPr algn="ctr"/>
                      <a:r>
                        <a:rPr lang="en-US" sz="1200" dirty="0" smtClean="0"/>
                        <a:t>#</a:t>
                      </a:r>
                      <a:endParaRPr lang="en-IN" sz="1200" dirty="0"/>
                    </a:p>
                  </a:txBody>
                  <a:tcPr/>
                </a:tc>
                <a:tc>
                  <a:txBody>
                    <a:bodyPr/>
                    <a:lstStyle/>
                    <a:p>
                      <a:pPr algn="ctr"/>
                      <a:r>
                        <a:rPr lang="en-US" sz="1200" baseline="0" dirty="0" smtClean="0"/>
                        <a:t>Steps</a:t>
                      </a:r>
                      <a:endParaRPr lang="en-IN" sz="1200" dirty="0"/>
                    </a:p>
                  </a:txBody>
                  <a:tcPr/>
                </a:tc>
              </a:tr>
              <a:tr h="271858">
                <a:tc>
                  <a:txBody>
                    <a:bodyPr/>
                    <a:lstStyle/>
                    <a:p>
                      <a:pPr algn="ctr"/>
                      <a:r>
                        <a:rPr lang="en-US" sz="1050" dirty="0" smtClean="0"/>
                        <a:t>1</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Analyse</a:t>
                      </a:r>
                      <a:r>
                        <a:rPr lang="en-US" sz="1050" baseline="0" dirty="0" smtClean="0"/>
                        <a:t> the application domain</a:t>
                      </a:r>
                      <a:endParaRPr lang="en-US" sz="1050" dirty="0" smtClean="0"/>
                    </a:p>
                  </a:txBody>
                  <a:tcPr/>
                </a:tc>
              </a:tr>
              <a:tr h="271858">
                <a:tc>
                  <a:txBody>
                    <a:bodyPr/>
                    <a:lstStyle/>
                    <a:p>
                      <a:pPr algn="ctr"/>
                      <a:r>
                        <a:rPr lang="en-US" sz="1050" dirty="0" smtClean="0"/>
                        <a:t>2</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Analyse</a:t>
                      </a:r>
                      <a:r>
                        <a:rPr lang="en-US" sz="1050" baseline="0" dirty="0" smtClean="0"/>
                        <a:t> the external servers</a:t>
                      </a:r>
                      <a:endParaRPr lang="en-US" sz="1050" dirty="0" smtClean="0"/>
                    </a:p>
                  </a:txBody>
                  <a:tcPr/>
                </a:tc>
              </a:tr>
              <a:tr h="271858">
                <a:tc>
                  <a:txBody>
                    <a:bodyPr/>
                    <a:lstStyle/>
                    <a:p>
                      <a:pPr algn="ctr"/>
                      <a:r>
                        <a:rPr lang="en-US" sz="1050" dirty="0" smtClean="0"/>
                        <a:t>3</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Categorise</a:t>
                      </a:r>
                      <a:r>
                        <a:rPr lang="en-US" sz="1050" dirty="0" smtClean="0"/>
                        <a:t> the servers</a:t>
                      </a:r>
                    </a:p>
                  </a:txBody>
                  <a:tcPr/>
                </a:tc>
              </a:tr>
              <a:tr h="271858">
                <a:tc>
                  <a:txBody>
                    <a:bodyPr/>
                    <a:lstStyle/>
                    <a:p>
                      <a:pPr algn="ctr"/>
                      <a:r>
                        <a:rPr lang="en-US" sz="1050" dirty="0" smtClean="0"/>
                        <a:t>4</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Partition the categories</a:t>
                      </a:r>
                    </a:p>
                  </a:txBody>
                  <a:tcPr/>
                </a:tc>
              </a:tr>
              <a:tr h="271858">
                <a:tc>
                  <a:txBody>
                    <a:bodyPr/>
                    <a:lstStyle/>
                    <a:p>
                      <a:pPr algn="ctr"/>
                      <a:r>
                        <a:rPr lang="en-US" sz="1050" dirty="0" smtClean="0"/>
                        <a:t>5</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Find</a:t>
                      </a:r>
                      <a:r>
                        <a:rPr lang="en-US" sz="1050" baseline="0" dirty="0" smtClean="0"/>
                        <a:t> a consistent and complete set of operations and abstractions</a:t>
                      </a:r>
                      <a:endParaRPr lang="en-US" sz="1050" dirty="0" smtClean="0"/>
                    </a:p>
                  </a:txBody>
                  <a:tcPr/>
                </a:tc>
              </a:tr>
              <a:tr h="271858">
                <a:tc>
                  <a:txBody>
                    <a:bodyPr/>
                    <a:lstStyle/>
                    <a:p>
                      <a:pPr algn="ctr"/>
                      <a:r>
                        <a:rPr lang="en-US" sz="1050" dirty="0" smtClean="0"/>
                        <a:t>6</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Determine strategies for request transmission and retrieval</a:t>
                      </a:r>
                    </a:p>
                  </a:txBody>
                  <a:tcPr/>
                </a:tc>
              </a:tr>
              <a:tr h="271858">
                <a:tc>
                  <a:txBody>
                    <a:bodyPr/>
                    <a:lstStyle/>
                    <a:p>
                      <a:pPr algn="ctr"/>
                      <a:r>
                        <a:rPr lang="en-US" sz="1050" dirty="0" smtClean="0"/>
                        <a:t>7</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Structure the microkernel component</a:t>
                      </a:r>
                    </a:p>
                  </a:txBody>
                  <a:tcPr/>
                </a:tc>
              </a:tr>
              <a:tr h="271858">
                <a:tc>
                  <a:txBody>
                    <a:bodyPr/>
                    <a:lstStyle/>
                    <a:p>
                      <a:pPr algn="ctr"/>
                      <a:r>
                        <a:rPr lang="en-US" sz="1050" dirty="0" smtClean="0"/>
                        <a:t>8</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Specify the programming interfaces for the microkernel</a:t>
                      </a:r>
                    </a:p>
                  </a:txBody>
                  <a:tcPr/>
                </a:tc>
              </a:tr>
              <a:tr h="271858">
                <a:tc>
                  <a:txBody>
                    <a:bodyPr/>
                    <a:lstStyle/>
                    <a:p>
                      <a:pPr algn="ctr"/>
                      <a:r>
                        <a:rPr lang="en-US" sz="1050" dirty="0" smtClean="0"/>
                        <a:t>9</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Microkernel is responsible</a:t>
                      </a:r>
                      <a:r>
                        <a:rPr lang="en-US" sz="1050" baseline="0" dirty="0" smtClean="0"/>
                        <a:t> for all the system resources</a:t>
                      </a:r>
                      <a:endParaRPr lang="en-US" sz="1050" dirty="0" smtClean="0"/>
                    </a:p>
                  </a:txBody>
                  <a:tcPr/>
                </a:tc>
              </a:tr>
              <a:tr h="271858">
                <a:tc>
                  <a:txBody>
                    <a:bodyPr/>
                    <a:lstStyle/>
                    <a:p>
                      <a:pPr algn="ctr"/>
                      <a:r>
                        <a:rPr lang="en-US" sz="1050" dirty="0" smtClean="0"/>
                        <a:t>10</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Design and implement the internal servers</a:t>
                      </a:r>
                      <a:endParaRPr lang="en-IN" sz="1050" dirty="0" smtClean="0"/>
                    </a:p>
                  </a:txBody>
                  <a:tcPr/>
                </a:tc>
              </a:tr>
              <a:tr h="271858">
                <a:tc>
                  <a:txBody>
                    <a:bodyPr/>
                    <a:lstStyle/>
                    <a:p>
                      <a:pPr algn="ctr"/>
                      <a:r>
                        <a:rPr lang="en-US" sz="1050" dirty="0" smtClean="0"/>
                        <a:t>11</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Implement the external servers</a:t>
                      </a:r>
                      <a:endParaRPr lang="en-IN" sz="1050" dirty="0" smtClean="0"/>
                    </a:p>
                  </a:txBody>
                  <a:tcPr/>
                </a:tc>
              </a:tr>
              <a:tr h="271858">
                <a:tc>
                  <a:txBody>
                    <a:bodyPr/>
                    <a:lstStyle/>
                    <a:p>
                      <a:pPr algn="ctr"/>
                      <a:r>
                        <a:rPr lang="en-US" sz="1050" dirty="0" smtClean="0"/>
                        <a:t>12</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Implement the adapters</a:t>
                      </a:r>
                      <a:endParaRPr lang="en-IN" sz="1050" dirty="0" smtClean="0"/>
                    </a:p>
                  </a:txBody>
                  <a:tcPr/>
                </a:tc>
              </a:tr>
              <a:tr h="271858">
                <a:tc>
                  <a:txBody>
                    <a:bodyPr/>
                    <a:lstStyle/>
                    <a:p>
                      <a:pPr algn="ctr"/>
                      <a:r>
                        <a:rPr lang="en-US" sz="1050" dirty="0" smtClean="0"/>
                        <a:t>13</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Develop client</a:t>
                      </a:r>
                      <a:r>
                        <a:rPr lang="en-US" sz="1050" baseline="0" dirty="0" smtClean="0"/>
                        <a:t> applications</a:t>
                      </a:r>
                      <a:endParaRPr lang="en-IN" sz="1050" dirty="0" smtClean="0"/>
                    </a:p>
                  </a:txBody>
                  <a:tcPr/>
                </a:tc>
              </a:tr>
            </a:tbl>
          </a:graphicData>
        </a:graphic>
      </p:graphicFrame>
      <p:pic>
        <p:nvPicPr>
          <p:cNvPr id="50" name="Picture 2" descr="E:\workspace\microkernel.png"/>
          <p:cNvPicPr>
            <a:picLocks noChangeAspect="1" noChangeArrowheads="1"/>
          </p:cNvPicPr>
          <p:nvPr/>
        </p:nvPicPr>
        <p:blipFill rotWithShape="1">
          <a:blip r:embed="rId2">
            <a:extLst>
              <a:ext uri="{28A0092B-C50C-407E-A947-70E740481C1C}">
                <a14:useLocalDpi xmlns:a14="http://schemas.microsoft.com/office/drawing/2010/main" val="0"/>
              </a:ext>
            </a:extLst>
          </a:blip>
          <a:srcRect l="10111" t="24011" r="27217" b="26800"/>
          <a:stretch/>
        </p:blipFill>
        <p:spPr bwMode="auto">
          <a:xfrm>
            <a:off x="4108313" y="55282"/>
            <a:ext cx="5035687" cy="306891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571E435A-091C-4930-8038-099EDA32AD8A}" type="datetime1">
              <a:rPr lang="en-US" smtClean="0"/>
              <a:t>4/7/2015</a:t>
            </a:fld>
            <a:endParaRPr lang="en-US"/>
          </a:p>
        </p:txBody>
      </p:sp>
      <p:sp>
        <p:nvSpPr>
          <p:cNvPr id="3" name="Footer Placeholder 2"/>
          <p:cNvSpPr>
            <a:spLocks noGrp="1"/>
          </p:cNvSpPr>
          <p:nvPr>
            <p:ph type="ftr" sz="quarter" idx="11"/>
          </p:nvPr>
        </p:nvSpPr>
        <p:spPr/>
        <p:txBody>
          <a:bodyPr/>
          <a:lstStyle/>
          <a:p>
            <a:pPr>
              <a:defRPr/>
            </a:pPr>
            <a:r>
              <a:rPr lang="en-US" smtClean="0"/>
              <a:t>SS ZG653 Second Semester 2014-15</a:t>
            </a:r>
            <a:endParaRPr lang="en-US"/>
          </a:p>
        </p:txBody>
      </p:sp>
      <p:sp>
        <p:nvSpPr>
          <p:cNvPr id="4" name="Slide Number Placeholder 3"/>
          <p:cNvSpPr>
            <a:spLocks noGrp="1"/>
          </p:cNvSpPr>
          <p:nvPr>
            <p:ph type="sldNum" sz="quarter" idx="12"/>
          </p:nvPr>
        </p:nvSpPr>
        <p:spPr/>
        <p:txBody>
          <a:bodyPr/>
          <a:lstStyle/>
          <a:p>
            <a:pPr>
              <a:defRPr/>
            </a:pPr>
            <a:fld id="{223084DF-DC46-4C12-978C-A84F77F3D69C}" type="slidenum">
              <a:rPr lang="en-US" smtClean="0"/>
              <a:pPr>
                <a:defRPr/>
              </a:pPr>
              <a:t>20</a:t>
            </a:fld>
            <a:endParaRPr lang="en-US"/>
          </a:p>
        </p:txBody>
      </p:sp>
    </p:spTree>
    <p:extLst>
      <p:ext uri="{BB962C8B-B14F-4D97-AF65-F5344CB8AC3E}">
        <p14:creationId xmlns:p14="http://schemas.microsoft.com/office/powerpoint/2010/main" val="145852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p:cNvSpPr>
          <p:nvPr/>
        </p:nvSpPr>
        <p:spPr>
          <a:xfrm>
            <a:off x="285750" y="0"/>
            <a:ext cx="5715000" cy="357188"/>
          </a:xfrm>
          <a:prstGeom prst="rect">
            <a:avLst/>
          </a:prstGeom>
        </p:spPr>
        <p:txBody>
          <a:bodyPr/>
          <a:lstStyle/>
          <a:p>
            <a:pPr algn="ctr">
              <a:defRPr/>
            </a:pPr>
            <a:r>
              <a:rPr lang="en-US" sz="2000" b="1" dirty="0" smtClean="0">
                <a:latin typeface="+mj-lt"/>
                <a:ea typeface="+mj-ea"/>
                <a:cs typeface="+mj-cs"/>
              </a:rPr>
              <a:t>Reflection Quick </a:t>
            </a:r>
            <a:r>
              <a:rPr lang="en-US" sz="2000" b="1" dirty="0">
                <a:latin typeface="+mj-lt"/>
                <a:ea typeface="+mj-ea"/>
                <a:cs typeface="+mj-cs"/>
              </a:rPr>
              <a:t>Reference</a:t>
            </a:r>
            <a:endParaRPr lang="en-IN" sz="2000" b="1" dirty="0">
              <a:latin typeface="+mj-lt"/>
              <a:ea typeface="+mj-ea"/>
              <a:cs typeface="+mj-cs"/>
            </a:endParaRPr>
          </a:p>
        </p:txBody>
      </p:sp>
      <p:graphicFrame>
        <p:nvGraphicFramePr>
          <p:cNvPr id="47" name="Content Placeholder 5"/>
          <p:cNvGraphicFramePr>
            <a:graphicFrameLocks/>
          </p:cNvGraphicFramePr>
          <p:nvPr>
            <p:extLst>
              <p:ext uri="{D42A27DB-BD31-4B8C-83A1-F6EECF244321}">
                <p14:modId xmlns:p14="http://schemas.microsoft.com/office/powerpoint/2010/main" val="2939656778"/>
              </p:ext>
            </p:extLst>
          </p:nvPr>
        </p:nvGraphicFramePr>
        <p:xfrm>
          <a:off x="3962400" y="685801"/>
          <a:ext cx="5048281" cy="5821679"/>
        </p:xfrm>
        <a:graphic>
          <a:graphicData uri="http://schemas.openxmlformats.org/drawingml/2006/table">
            <a:tbl>
              <a:tblPr firstRow="1" bandRow="1">
                <a:tableStyleId>{5C22544A-7EE6-4342-B048-85BDC9FD1C3A}</a:tableStyleId>
              </a:tblPr>
              <a:tblGrid>
                <a:gridCol w="689181"/>
                <a:gridCol w="4359100"/>
              </a:tblGrid>
              <a:tr h="378473">
                <a:tc>
                  <a:txBody>
                    <a:bodyPr/>
                    <a:lstStyle/>
                    <a:p>
                      <a:pPr algn="ctr"/>
                      <a:r>
                        <a:rPr lang="en-US" sz="900" dirty="0" smtClean="0"/>
                        <a:t>Pattern</a:t>
                      </a:r>
                      <a:endParaRPr lang="en-IN" sz="900" dirty="0"/>
                    </a:p>
                  </a:txBody>
                  <a:tcPr marL="84406" marR="84406"/>
                </a:tc>
                <a:tc>
                  <a:txBody>
                    <a:bodyPr/>
                    <a:lstStyle/>
                    <a:p>
                      <a:pPr algn="ctr"/>
                      <a:r>
                        <a:rPr lang="en-US" sz="900" dirty="0" smtClean="0"/>
                        <a:t>Description</a:t>
                      </a:r>
                      <a:endParaRPr lang="en-IN" sz="900" dirty="0"/>
                    </a:p>
                  </a:txBody>
                  <a:tcPr marL="84406" marR="84406"/>
                </a:tc>
              </a:tr>
              <a:tr h="605557">
                <a:tc>
                  <a:txBody>
                    <a:bodyPr/>
                    <a:lstStyle/>
                    <a:p>
                      <a:r>
                        <a:rPr lang="en-US" sz="900" dirty="0" smtClean="0"/>
                        <a:t>Context</a:t>
                      </a:r>
                      <a:endParaRPr lang="en-IN" sz="900" dirty="0"/>
                    </a:p>
                  </a:txBody>
                  <a:tcPr marL="84406" marR="84406"/>
                </a:tc>
                <a:tc>
                  <a:txBody>
                    <a:bodyPr/>
                    <a:lstStyle/>
                    <a:p>
                      <a:r>
                        <a:rPr lang="en-US" sz="900" dirty="0" smtClean="0"/>
                        <a:t>Support for variation and change in the structure of the system</a:t>
                      </a:r>
                    </a:p>
                    <a:p>
                      <a:r>
                        <a:rPr lang="en-US" sz="900" dirty="0" smtClean="0"/>
                        <a:t>Create architecture that’s open to change</a:t>
                      </a:r>
                    </a:p>
                  </a:txBody>
                  <a:tcPr marL="84406" marR="84406"/>
                </a:tc>
              </a:tr>
              <a:tr h="387569">
                <a:tc>
                  <a:txBody>
                    <a:bodyPr/>
                    <a:lstStyle/>
                    <a:p>
                      <a:r>
                        <a:rPr lang="en-US" sz="900" dirty="0" smtClean="0"/>
                        <a:t>Problem</a:t>
                      </a:r>
                      <a:endParaRPr lang="en-IN" sz="900" dirty="0"/>
                    </a:p>
                  </a:txBody>
                  <a:tcPr marL="84406" marR="84406"/>
                </a:tc>
                <a:tc>
                  <a:txBody>
                    <a:bodyPr/>
                    <a:lstStyle/>
                    <a:p>
                      <a:r>
                        <a:rPr lang="en-US" sz="900" baseline="0" dirty="0" smtClean="0"/>
                        <a:t>How to build systems that support unanticipated changes?</a:t>
                      </a:r>
                    </a:p>
                  </a:txBody>
                  <a:tcPr marL="84406" marR="84406"/>
                </a:tc>
              </a:tr>
              <a:tr h="1066800">
                <a:tc>
                  <a:txBody>
                    <a:bodyPr/>
                    <a:lstStyle/>
                    <a:p>
                      <a:r>
                        <a:rPr lang="en-US" sz="900" dirty="0" smtClean="0"/>
                        <a:t>Solution</a:t>
                      </a:r>
                      <a:endParaRPr lang="en-IN" sz="900" dirty="0"/>
                    </a:p>
                  </a:txBody>
                  <a:tcPr marL="84406" marR="84406"/>
                </a:tc>
                <a:tc>
                  <a:txBody>
                    <a:bodyPr/>
                    <a:lstStyle/>
                    <a:p>
                      <a:r>
                        <a:rPr lang="en-US" sz="900" baseline="0" dirty="0" smtClean="0"/>
                        <a:t>Encapsulate information about properties and variant aspects of the application’s structure, behavior, and state into a set of meta-objects. </a:t>
                      </a:r>
                    </a:p>
                    <a:p>
                      <a:pPr marL="171450" indent="-171450">
                        <a:buFont typeface="Arial" panose="020B0604020202020204" pitchFamily="34" charset="0"/>
                        <a:buChar char="•"/>
                      </a:pPr>
                      <a:r>
                        <a:rPr lang="en-US" sz="900" baseline="0" dirty="0" smtClean="0"/>
                        <a:t>Separate the meta-objects from the core application logic via a two-layer architecture: </a:t>
                      </a:r>
                    </a:p>
                    <a:p>
                      <a:pPr marL="171450" indent="-171450">
                        <a:buFont typeface="Arial" panose="020B0604020202020204" pitchFamily="34" charset="0"/>
                        <a:buChar char="•"/>
                      </a:pPr>
                      <a:r>
                        <a:rPr lang="en-US" sz="900" baseline="0" dirty="0" smtClean="0"/>
                        <a:t>The meta level contains the meta-objects </a:t>
                      </a:r>
                    </a:p>
                    <a:p>
                      <a:pPr marL="171450" indent="-171450">
                        <a:buFont typeface="Arial" panose="020B0604020202020204" pitchFamily="34" charset="0"/>
                        <a:buChar char="•"/>
                      </a:pPr>
                      <a:r>
                        <a:rPr lang="en-US" sz="900" baseline="0" dirty="0" smtClean="0"/>
                        <a:t>The base level contains the application logic. </a:t>
                      </a:r>
                    </a:p>
                    <a:p>
                      <a:r>
                        <a:rPr lang="en-US" sz="900" baseline="0" dirty="0" smtClean="0"/>
                        <a:t>Base-level objects consult an appropriate meta-object before they execute behavior or access state that potentially can vary</a:t>
                      </a:r>
                    </a:p>
                  </a:txBody>
                  <a:tcPr marL="84406" marR="84406"/>
                </a:tc>
              </a:tr>
              <a:tr h="605557">
                <a:tc>
                  <a:txBody>
                    <a:bodyPr/>
                    <a:lstStyle/>
                    <a:p>
                      <a:r>
                        <a:rPr lang="en-US" sz="900" dirty="0" smtClean="0"/>
                        <a:t>Examples</a:t>
                      </a:r>
                      <a:endParaRPr lang="en-IN" sz="900" dirty="0"/>
                    </a:p>
                  </a:txBody>
                  <a:tcPr marL="84406" marR="84406"/>
                </a:tc>
                <a:tc>
                  <a:txBody>
                    <a:bodyPr/>
                    <a:lstStyle/>
                    <a:p>
                      <a:r>
                        <a:rPr lang="en-US" sz="900" baseline="0" dirty="0" smtClean="0"/>
                        <a:t>Java offers Reflection through capabilities provided in the Java Reflection API </a:t>
                      </a:r>
                    </a:p>
                    <a:p>
                      <a:r>
                        <a:rPr lang="en-US" sz="900" baseline="0" dirty="0" smtClean="0"/>
                        <a:t>Broker Pattern – CORBA and RMI</a:t>
                      </a:r>
                    </a:p>
                    <a:p>
                      <a:pPr marL="171450" indent="-171450">
                        <a:buFont typeface="Arial" panose="020B0604020202020204" pitchFamily="34" charset="0"/>
                        <a:buChar char="•"/>
                      </a:pPr>
                      <a:r>
                        <a:rPr lang="en-US" sz="900" baseline="0" dirty="0" smtClean="0"/>
                        <a:t>offers Reflection in terms of its Dynamic Invocation Interface (DII) and Interface Repository</a:t>
                      </a:r>
                    </a:p>
                    <a:p>
                      <a:pPr marL="171450" indent="-171450">
                        <a:buFont typeface="Arial" panose="020B0604020202020204" pitchFamily="34" charset="0"/>
                        <a:buChar char="•"/>
                      </a:pPr>
                      <a:r>
                        <a:rPr lang="en-US" sz="900" baseline="0" dirty="0" smtClean="0"/>
                        <a:t>RMI</a:t>
                      </a:r>
                    </a:p>
                  </a:txBody>
                  <a:tcPr marL="84406" marR="84406"/>
                </a:tc>
              </a:tr>
              <a:tr h="441960">
                <a:tc>
                  <a:txBody>
                    <a:bodyPr/>
                    <a:lstStyle/>
                    <a:p>
                      <a:r>
                        <a:rPr lang="en-US" sz="900" dirty="0" smtClean="0"/>
                        <a:t>Benefits</a:t>
                      </a:r>
                      <a:endParaRPr lang="en-IN" sz="900" dirty="0"/>
                    </a:p>
                  </a:txBody>
                  <a:tcPr marL="84406" marR="84406"/>
                </a:tc>
                <a:tc>
                  <a:txBody>
                    <a:bodyPr/>
                    <a:lstStyle/>
                    <a:p>
                      <a:r>
                        <a:rPr lang="en-US" sz="900" baseline="0" dirty="0" smtClean="0"/>
                        <a:t>Flexibility and Extensibility</a:t>
                      </a:r>
                    </a:p>
                  </a:txBody>
                  <a:tcPr marL="84406" marR="84406"/>
                </a:tc>
              </a:tr>
              <a:tr h="605557">
                <a:tc>
                  <a:txBody>
                    <a:bodyPr/>
                    <a:lstStyle/>
                    <a:p>
                      <a:r>
                        <a:rPr lang="en-US" sz="900" dirty="0" smtClean="0"/>
                        <a:t>Liabilities</a:t>
                      </a:r>
                      <a:endParaRPr lang="en-IN" sz="900" dirty="0"/>
                    </a:p>
                  </a:txBody>
                  <a:tcPr marL="84406" marR="84406"/>
                </a:tc>
                <a:tc>
                  <a:txBody>
                    <a:bodyPr/>
                    <a:lstStyle/>
                    <a:p>
                      <a:r>
                        <a:rPr lang="en-US" sz="900" b="1" baseline="0" dirty="0" smtClean="0"/>
                        <a:t>Poor Performance</a:t>
                      </a:r>
                    </a:p>
                    <a:p>
                      <a:r>
                        <a:rPr lang="en-US" sz="900" baseline="0" dirty="0" smtClean="0"/>
                        <a:t>Since reflection resolve the types dynamically, it involves extra processing like scanning to find the class to load and introspect, causing slow performance.</a:t>
                      </a:r>
                    </a:p>
                    <a:p>
                      <a:r>
                        <a:rPr lang="en-US" sz="1000" b="1" baseline="0" dirty="0" smtClean="0"/>
                        <a:t>Security Restrictions</a:t>
                      </a:r>
                      <a:endParaRPr lang="en-US" sz="900" b="1" baseline="0" dirty="0" smtClean="0"/>
                    </a:p>
                    <a:p>
                      <a:r>
                        <a:rPr lang="en-US" sz="900" baseline="0" dirty="0" smtClean="0"/>
                        <a:t>Reflection requires runtime permissions that might not be available for system running under security manager. This can cause you application to fail at runtime because of security manager.</a:t>
                      </a:r>
                    </a:p>
                    <a:p>
                      <a:r>
                        <a:rPr lang="en-US" sz="900" b="1" baseline="0" dirty="0" smtClean="0"/>
                        <a:t>Security Issues </a:t>
                      </a:r>
                    </a:p>
                    <a:p>
                      <a:r>
                        <a:rPr lang="en-US" sz="900" baseline="0" dirty="0" smtClean="0"/>
                        <a:t>Using reflection we can access part of code that we are not supposed to access, for example we can access private fields of a class and change it’s value. This can be a serious security threat and cause your application to behave abnormally.</a:t>
                      </a:r>
                    </a:p>
                    <a:p>
                      <a:r>
                        <a:rPr lang="en-US" sz="900" b="1" baseline="0" dirty="0" smtClean="0"/>
                        <a:t>High Maintenance</a:t>
                      </a:r>
                    </a:p>
                    <a:p>
                      <a:r>
                        <a:rPr lang="en-US" sz="900" baseline="0" dirty="0" smtClean="0"/>
                        <a:t>Reflection code is hard to understand and debug, also any issues with the code can’t be found at compile time because the classes might not be available, making it less flexible and hard to maintain.</a:t>
                      </a:r>
                    </a:p>
                  </a:txBody>
                  <a:tcPr marL="84406" marR="84406"/>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3399965680"/>
              </p:ext>
            </p:extLst>
          </p:nvPr>
        </p:nvGraphicFramePr>
        <p:xfrm>
          <a:off x="57120" y="685800"/>
          <a:ext cx="3829080" cy="3990118"/>
        </p:xfrm>
        <a:graphic>
          <a:graphicData uri="http://schemas.openxmlformats.org/drawingml/2006/table">
            <a:tbl>
              <a:tblPr firstRow="1" bandRow="1">
                <a:tableStyleId>{9DCAF9ED-07DC-4A11-8D7F-57B35C25682E}</a:tableStyleId>
              </a:tblPr>
              <a:tblGrid>
                <a:gridCol w="400080"/>
                <a:gridCol w="3429000"/>
              </a:tblGrid>
              <a:tr h="316342">
                <a:tc>
                  <a:txBody>
                    <a:bodyPr/>
                    <a:lstStyle/>
                    <a:p>
                      <a:pPr algn="ctr"/>
                      <a:r>
                        <a:rPr lang="en-US" sz="1200" dirty="0" smtClean="0"/>
                        <a:t>#</a:t>
                      </a:r>
                      <a:endParaRPr lang="en-IN" sz="1200" dirty="0"/>
                    </a:p>
                  </a:txBody>
                  <a:tcPr/>
                </a:tc>
                <a:tc>
                  <a:txBody>
                    <a:bodyPr/>
                    <a:lstStyle/>
                    <a:p>
                      <a:pPr algn="ctr"/>
                      <a:r>
                        <a:rPr lang="en-US" sz="1200" baseline="0" dirty="0" smtClean="0"/>
                        <a:t>Steps</a:t>
                      </a:r>
                      <a:endParaRPr lang="en-IN" sz="1200" dirty="0"/>
                    </a:p>
                  </a:txBody>
                  <a:tcPr/>
                </a:tc>
              </a:tr>
              <a:tr h="271858">
                <a:tc>
                  <a:txBody>
                    <a:bodyPr/>
                    <a:lstStyle/>
                    <a:p>
                      <a:pPr algn="ctr"/>
                      <a:r>
                        <a:rPr lang="en-US" sz="1050" dirty="0" smtClean="0"/>
                        <a:t>1</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Analyse</a:t>
                      </a:r>
                      <a:r>
                        <a:rPr lang="en-US" sz="1050" baseline="0" dirty="0" smtClean="0"/>
                        <a:t> the application domain</a:t>
                      </a:r>
                      <a:endParaRPr lang="en-US" sz="1050" dirty="0" smtClean="0"/>
                    </a:p>
                  </a:txBody>
                  <a:tcPr/>
                </a:tc>
              </a:tr>
              <a:tr h="271858">
                <a:tc>
                  <a:txBody>
                    <a:bodyPr/>
                    <a:lstStyle/>
                    <a:p>
                      <a:pPr algn="ctr"/>
                      <a:r>
                        <a:rPr lang="en-US" sz="1050" dirty="0" smtClean="0"/>
                        <a:t>2</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Analyse</a:t>
                      </a:r>
                      <a:r>
                        <a:rPr lang="en-US" sz="1050" baseline="0" dirty="0" smtClean="0"/>
                        <a:t> the external servers</a:t>
                      </a:r>
                      <a:endParaRPr lang="en-US" sz="1050" dirty="0" smtClean="0"/>
                    </a:p>
                  </a:txBody>
                  <a:tcPr/>
                </a:tc>
              </a:tr>
              <a:tr h="271858">
                <a:tc>
                  <a:txBody>
                    <a:bodyPr/>
                    <a:lstStyle/>
                    <a:p>
                      <a:pPr algn="ctr"/>
                      <a:r>
                        <a:rPr lang="en-US" sz="1050" dirty="0" smtClean="0"/>
                        <a:t>3</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Categorise</a:t>
                      </a:r>
                      <a:r>
                        <a:rPr lang="en-US" sz="1050" dirty="0" smtClean="0"/>
                        <a:t> the servers</a:t>
                      </a:r>
                    </a:p>
                  </a:txBody>
                  <a:tcPr/>
                </a:tc>
              </a:tr>
              <a:tr h="271858">
                <a:tc>
                  <a:txBody>
                    <a:bodyPr/>
                    <a:lstStyle/>
                    <a:p>
                      <a:pPr algn="ctr"/>
                      <a:r>
                        <a:rPr lang="en-US" sz="1050" dirty="0" smtClean="0"/>
                        <a:t>4</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Partition the categories</a:t>
                      </a:r>
                    </a:p>
                  </a:txBody>
                  <a:tcPr/>
                </a:tc>
              </a:tr>
              <a:tr h="271858">
                <a:tc>
                  <a:txBody>
                    <a:bodyPr/>
                    <a:lstStyle/>
                    <a:p>
                      <a:pPr algn="ctr"/>
                      <a:r>
                        <a:rPr lang="en-US" sz="1050" dirty="0" smtClean="0"/>
                        <a:t>5</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Find</a:t>
                      </a:r>
                      <a:r>
                        <a:rPr lang="en-US" sz="1050" baseline="0" dirty="0" smtClean="0"/>
                        <a:t> a consistent and complete set of operations and abstractions</a:t>
                      </a:r>
                      <a:endParaRPr lang="en-US" sz="1050" dirty="0" smtClean="0"/>
                    </a:p>
                  </a:txBody>
                  <a:tcPr/>
                </a:tc>
              </a:tr>
              <a:tr h="271858">
                <a:tc>
                  <a:txBody>
                    <a:bodyPr/>
                    <a:lstStyle/>
                    <a:p>
                      <a:pPr algn="ctr"/>
                      <a:r>
                        <a:rPr lang="en-US" sz="1050" dirty="0" smtClean="0"/>
                        <a:t>6</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Determine strategies for request transmission and retrieval</a:t>
                      </a:r>
                    </a:p>
                  </a:txBody>
                  <a:tcPr/>
                </a:tc>
              </a:tr>
              <a:tr h="271858">
                <a:tc>
                  <a:txBody>
                    <a:bodyPr/>
                    <a:lstStyle/>
                    <a:p>
                      <a:pPr algn="ctr"/>
                      <a:r>
                        <a:rPr lang="en-US" sz="1050" dirty="0" smtClean="0"/>
                        <a:t>7</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Structure the microkernel component</a:t>
                      </a:r>
                    </a:p>
                  </a:txBody>
                  <a:tcPr/>
                </a:tc>
              </a:tr>
              <a:tr h="271858">
                <a:tc>
                  <a:txBody>
                    <a:bodyPr/>
                    <a:lstStyle/>
                    <a:p>
                      <a:pPr algn="ctr"/>
                      <a:r>
                        <a:rPr lang="en-US" sz="1050" dirty="0" smtClean="0"/>
                        <a:t>8</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Specify the programming interfaces for the microkernel</a:t>
                      </a:r>
                    </a:p>
                  </a:txBody>
                  <a:tcPr/>
                </a:tc>
              </a:tr>
              <a:tr h="271858">
                <a:tc>
                  <a:txBody>
                    <a:bodyPr/>
                    <a:lstStyle/>
                    <a:p>
                      <a:pPr algn="ctr"/>
                      <a:r>
                        <a:rPr lang="en-US" sz="1050" dirty="0" smtClean="0"/>
                        <a:t>9</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Microkernel is responsible</a:t>
                      </a:r>
                      <a:r>
                        <a:rPr lang="en-US" sz="1050" baseline="0" dirty="0" smtClean="0"/>
                        <a:t> for all the system resources</a:t>
                      </a:r>
                      <a:endParaRPr lang="en-US" sz="1050" dirty="0" smtClean="0"/>
                    </a:p>
                  </a:txBody>
                  <a:tcPr/>
                </a:tc>
              </a:tr>
              <a:tr h="271858">
                <a:tc>
                  <a:txBody>
                    <a:bodyPr/>
                    <a:lstStyle/>
                    <a:p>
                      <a:pPr algn="ctr"/>
                      <a:r>
                        <a:rPr lang="en-US" sz="1050" dirty="0" smtClean="0"/>
                        <a:t>10</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Design and implement the internal servers</a:t>
                      </a:r>
                      <a:endParaRPr lang="en-IN" sz="1050" dirty="0" smtClean="0"/>
                    </a:p>
                  </a:txBody>
                  <a:tcPr/>
                </a:tc>
              </a:tr>
              <a:tr h="271858">
                <a:tc>
                  <a:txBody>
                    <a:bodyPr/>
                    <a:lstStyle/>
                    <a:p>
                      <a:pPr algn="ctr"/>
                      <a:r>
                        <a:rPr lang="en-US" sz="1050" dirty="0" smtClean="0"/>
                        <a:t>11</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Implement the external servers</a:t>
                      </a:r>
                      <a:endParaRPr lang="en-IN" sz="1050" dirty="0" smtClean="0"/>
                    </a:p>
                  </a:txBody>
                  <a:tcPr/>
                </a:tc>
              </a:tr>
              <a:tr h="271858">
                <a:tc>
                  <a:txBody>
                    <a:bodyPr/>
                    <a:lstStyle/>
                    <a:p>
                      <a:pPr algn="ctr"/>
                      <a:r>
                        <a:rPr lang="en-US" sz="1050" dirty="0" smtClean="0"/>
                        <a:t>12</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Implement the adapters</a:t>
                      </a:r>
                      <a:endParaRPr lang="en-IN" sz="1050" dirty="0" smtClean="0"/>
                    </a:p>
                  </a:txBody>
                  <a:tcPr/>
                </a:tc>
              </a:tr>
              <a:tr h="271858">
                <a:tc>
                  <a:txBody>
                    <a:bodyPr/>
                    <a:lstStyle/>
                    <a:p>
                      <a:pPr algn="ctr"/>
                      <a:r>
                        <a:rPr lang="en-US" sz="1050" dirty="0" smtClean="0"/>
                        <a:t>13</a:t>
                      </a:r>
                      <a:endParaRPr lang="en-IN"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Develop client</a:t>
                      </a:r>
                      <a:r>
                        <a:rPr lang="en-US" sz="1050" baseline="0" dirty="0" smtClean="0"/>
                        <a:t> applications</a:t>
                      </a:r>
                      <a:endParaRPr lang="en-IN" sz="1050" dirty="0" smtClean="0"/>
                    </a:p>
                  </a:txBody>
                  <a:tcPr/>
                </a:tc>
              </a:tr>
            </a:tbl>
          </a:graphicData>
        </a:graphic>
      </p:graphicFrame>
      <p:sp>
        <p:nvSpPr>
          <p:cNvPr id="2" name="Date Placeholder 1"/>
          <p:cNvSpPr>
            <a:spLocks noGrp="1"/>
          </p:cNvSpPr>
          <p:nvPr>
            <p:ph type="dt" sz="half" idx="10"/>
          </p:nvPr>
        </p:nvSpPr>
        <p:spPr/>
        <p:txBody>
          <a:bodyPr/>
          <a:lstStyle/>
          <a:p>
            <a:pPr>
              <a:defRPr/>
            </a:pPr>
            <a:fld id="{37A169EC-CE2B-459D-89F3-C499BBDEE58A}" type="datetime1">
              <a:rPr lang="en-US" smtClean="0"/>
              <a:t>4/7/2015</a:t>
            </a:fld>
            <a:endParaRPr lang="en-US"/>
          </a:p>
        </p:txBody>
      </p:sp>
      <p:sp>
        <p:nvSpPr>
          <p:cNvPr id="3" name="Footer Placeholder 2"/>
          <p:cNvSpPr>
            <a:spLocks noGrp="1"/>
          </p:cNvSpPr>
          <p:nvPr>
            <p:ph type="ftr" sz="quarter" idx="11"/>
          </p:nvPr>
        </p:nvSpPr>
        <p:spPr/>
        <p:txBody>
          <a:bodyPr/>
          <a:lstStyle/>
          <a:p>
            <a:pPr>
              <a:defRPr/>
            </a:pPr>
            <a:r>
              <a:rPr lang="en-US" smtClean="0"/>
              <a:t>SS ZG653 Second Semester 2014-15</a:t>
            </a:r>
            <a:endParaRPr lang="en-US"/>
          </a:p>
        </p:txBody>
      </p:sp>
      <p:sp>
        <p:nvSpPr>
          <p:cNvPr id="4" name="Slide Number Placeholder 3"/>
          <p:cNvSpPr>
            <a:spLocks noGrp="1"/>
          </p:cNvSpPr>
          <p:nvPr>
            <p:ph type="sldNum" sz="quarter" idx="12"/>
          </p:nvPr>
        </p:nvSpPr>
        <p:spPr/>
        <p:txBody>
          <a:bodyPr/>
          <a:lstStyle/>
          <a:p>
            <a:pPr>
              <a:defRPr/>
            </a:pPr>
            <a:fld id="{223084DF-DC46-4C12-978C-A84F77F3D69C}" type="slidenum">
              <a:rPr lang="en-US" smtClean="0"/>
              <a:pPr>
                <a:defRPr/>
              </a:pPr>
              <a:t>21</a:t>
            </a:fld>
            <a:endParaRPr lang="en-US"/>
          </a:p>
        </p:txBody>
      </p:sp>
    </p:spTree>
    <p:extLst>
      <p:ext uri="{BB962C8B-B14F-4D97-AF65-F5344CB8AC3E}">
        <p14:creationId xmlns:p14="http://schemas.microsoft.com/office/powerpoint/2010/main" val="3650472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Design Pattern</a:t>
            </a:r>
            <a:endParaRPr lang="en-US" dirty="0"/>
          </a:p>
        </p:txBody>
      </p:sp>
      <p:sp>
        <p:nvSpPr>
          <p:cNvPr id="13" name="Text Placeholder 12"/>
          <p:cNvSpPr>
            <a:spLocks noGrp="1"/>
          </p:cNvSpPr>
          <p:nvPr>
            <p:ph type="body" idx="1"/>
          </p:nvPr>
        </p:nvSpPr>
        <p:spPr/>
        <p:txBody>
          <a:bodyPr/>
          <a:lstStyle/>
          <a:p>
            <a:endParaRPr lang="en-US"/>
          </a:p>
        </p:txBody>
      </p:sp>
      <p:sp>
        <p:nvSpPr>
          <p:cNvPr id="6" name="Date Placeholder 5"/>
          <p:cNvSpPr>
            <a:spLocks noGrp="1"/>
          </p:cNvSpPr>
          <p:nvPr>
            <p:ph type="dt" sz="half" idx="10"/>
          </p:nvPr>
        </p:nvSpPr>
        <p:spPr/>
        <p:txBody>
          <a:bodyPr/>
          <a:lstStyle/>
          <a:p>
            <a:pPr>
              <a:defRPr/>
            </a:pPr>
            <a:fld id="{2564D860-416D-4ABE-9D93-FB2D2AE06AEA}" type="datetime1">
              <a:rPr lang="en-US" smtClean="0"/>
              <a:t>4/7/2015</a:t>
            </a:fld>
            <a:endParaRPr lang="en-US"/>
          </a:p>
        </p:txBody>
      </p:sp>
      <p:sp>
        <p:nvSpPr>
          <p:cNvPr id="9" name="Footer Placeholder 8"/>
          <p:cNvSpPr>
            <a:spLocks noGrp="1"/>
          </p:cNvSpPr>
          <p:nvPr>
            <p:ph type="ftr" sz="quarter" idx="11"/>
          </p:nvPr>
        </p:nvSpPr>
        <p:spPr/>
        <p:txBody>
          <a:bodyPr/>
          <a:lstStyle/>
          <a:p>
            <a:pPr>
              <a:defRPr/>
            </a:pPr>
            <a:r>
              <a:rPr lang="en-US" smtClean="0"/>
              <a:t>SS ZG653 Second Semester 2014-15</a:t>
            </a:r>
            <a:endParaRPr lang="en-US" dirty="0"/>
          </a:p>
        </p:txBody>
      </p:sp>
      <p:sp>
        <p:nvSpPr>
          <p:cNvPr id="7" name="Slide Number Placeholder 6"/>
          <p:cNvSpPr>
            <a:spLocks noGrp="1"/>
          </p:cNvSpPr>
          <p:nvPr>
            <p:ph type="sldNum" sz="quarter" idx="12"/>
          </p:nvPr>
        </p:nvSpPr>
        <p:spPr/>
        <p:txBody>
          <a:bodyPr/>
          <a:lstStyle/>
          <a:p>
            <a:pPr>
              <a:defRPr/>
            </a:pPr>
            <a:fld id="{2B6314A3-D523-4C7A-9CDF-5B6E2E9490D5}" type="slidenum">
              <a:rPr lang="en-US" smtClean="0"/>
              <a:pPr>
                <a:defRPr/>
              </a:pPr>
              <a:t>22</a:t>
            </a:fld>
            <a:endParaRPr lang="en-US"/>
          </a:p>
        </p:txBody>
      </p:sp>
    </p:spTree>
    <p:extLst>
      <p:ext uri="{BB962C8B-B14F-4D97-AF65-F5344CB8AC3E}">
        <p14:creationId xmlns:p14="http://schemas.microsoft.com/office/powerpoint/2010/main" val="1508742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From </a:t>
            </a:r>
            <a:r>
              <a:rPr lang="en-US" dirty="0" err="1" smtClean="0"/>
              <a:t>GoF</a:t>
            </a:r>
            <a:r>
              <a:rPr lang="en-US" dirty="0" smtClean="0"/>
              <a:t> classification</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844692025"/>
              </p:ext>
            </p:extLst>
          </p:nvPr>
        </p:nvGraphicFramePr>
        <p:xfrm>
          <a:off x="304800" y="1371600"/>
          <a:ext cx="8382000" cy="4450080"/>
        </p:xfrm>
        <a:graphic>
          <a:graphicData uri="http://schemas.openxmlformats.org/drawingml/2006/table">
            <a:tbl>
              <a:tblPr firstRow="1" bandRow="1">
                <a:tableStyleId>{5940675A-B579-460E-94D1-54222C63F5DA}</a:tableStyleId>
              </a:tblPr>
              <a:tblGrid>
                <a:gridCol w="2794000"/>
                <a:gridCol w="2794000"/>
                <a:gridCol w="2794000"/>
              </a:tblGrid>
              <a:tr h="370840">
                <a:tc rowSpan="3">
                  <a:txBody>
                    <a:bodyPr/>
                    <a:lstStyle/>
                    <a:p>
                      <a:pPr algn="ctr"/>
                      <a:r>
                        <a:rPr lang="en-US" dirty="0" smtClean="0"/>
                        <a:t>Creational</a:t>
                      </a:r>
                      <a:endParaRPr lang="en-US" dirty="0"/>
                    </a:p>
                  </a:txBody>
                  <a:tcPr anchor="ctr"/>
                </a:tc>
                <a:tc>
                  <a:txBody>
                    <a:bodyPr/>
                    <a:lstStyle/>
                    <a:p>
                      <a:r>
                        <a:rPr lang="en-US" dirty="0" smtClean="0"/>
                        <a:t>Factory Pattern</a:t>
                      </a:r>
                    </a:p>
                  </a:txBody>
                  <a:tcPr/>
                </a:tc>
                <a:tc>
                  <a:txBody>
                    <a:bodyPr/>
                    <a:lstStyle/>
                    <a:p>
                      <a:r>
                        <a:rPr lang="en-US" dirty="0" smtClean="0"/>
                        <a:t>About creation</a:t>
                      </a:r>
                      <a:endParaRPr lang="en-US" dirty="0"/>
                    </a:p>
                  </a:txBody>
                  <a:tcPr/>
                </a:tc>
              </a:tr>
              <a:tr h="370840">
                <a:tc vMerge="1">
                  <a:txBody>
                    <a:bodyPr/>
                    <a:lstStyle/>
                    <a:p>
                      <a:endParaRPr lang="en-US" dirty="0"/>
                    </a:p>
                  </a:txBody>
                  <a:tcPr/>
                </a:tc>
                <a:tc>
                  <a:txBody>
                    <a:bodyPr/>
                    <a:lstStyle/>
                    <a:p>
                      <a:r>
                        <a:rPr lang="en-US" dirty="0" smtClean="0"/>
                        <a:t>Factory Method</a:t>
                      </a:r>
                      <a:endParaRPr lang="en-US" dirty="0"/>
                    </a:p>
                  </a:txBody>
                  <a:tcPr/>
                </a:tc>
                <a:tc rowSpan="2">
                  <a:txBody>
                    <a:bodyPr/>
                    <a:lstStyle/>
                    <a:p>
                      <a:pPr marL="0" algn="l" defTabSz="914400" rtl="0" eaLnBrk="1" latinLnBrk="0" hangingPunct="1"/>
                      <a:r>
                        <a:rPr lang="en-US" sz="1800" kern="1200" dirty="0" smtClean="0">
                          <a:solidFill>
                            <a:schemeClr val="tx1"/>
                          </a:solidFill>
                          <a:latin typeface="+mn-lt"/>
                          <a:ea typeface="+mn-ea"/>
                          <a:cs typeface="+mn-cs"/>
                        </a:rPr>
                        <a:t>About creation, also called Idioms</a:t>
                      </a:r>
                      <a:endParaRPr lang="en-US" sz="1800" kern="1200" dirty="0">
                        <a:solidFill>
                          <a:schemeClr val="tx1"/>
                        </a:solidFill>
                        <a:latin typeface="+mn-lt"/>
                        <a:ea typeface="+mn-ea"/>
                        <a:cs typeface="+mn-cs"/>
                      </a:endParaRPr>
                    </a:p>
                  </a:txBody>
                  <a:tcPr anchor="ctr"/>
                </a:tc>
              </a:tr>
              <a:tr h="370840">
                <a:tc vMerge="1">
                  <a:txBody>
                    <a:bodyPr/>
                    <a:lstStyle/>
                    <a:p>
                      <a:endParaRPr lang="en-US" dirty="0"/>
                    </a:p>
                  </a:txBody>
                  <a:tcPr/>
                </a:tc>
                <a:tc>
                  <a:txBody>
                    <a:bodyPr/>
                    <a:lstStyle/>
                    <a:p>
                      <a:r>
                        <a:rPr lang="en-US" dirty="0" smtClean="0"/>
                        <a:t>Singleton</a:t>
                      </a:r>
                      <a:endParaRPr lang="en-US" dirty="0"/>
                    </a:p>
                  </a:txBody>
                  <a:tcPr/>
                </a:tc>
                <a:tc vMerge="1">
                  <a:txBody>
                    <a:bodyPr/>
                    <a:lstStyle/>
                    <a:p>
                      <a:endParaRPr lang="en-US" dirty="0"/>
                    </a:p>
                  </a:txBody>
                  <a:tcPr/>
                </a:tc>
              </a:tr>
              <a:tr h="370840">
                <a:tc rowSpan="4">
                  <a:txBody>
                    <a:bodyPr/>
                    <a:lstStyle/>
                    <a:p>
                      <a:pPr algn="ctr"/>
                      <a:r>
                        <a:rPr lang="en-US" dirty="0" smtClean="0"/>
                        <a:t>Structural</a:t>
                      </a:r>
                      <a:endParaRPr lang="en-US" dirty="0"/>
                    </a:p>
                  </a:txBody>
                  <a:tcPr anchor="ctr"/>
                </a:tc>
                <a:tc>
                  <a:txBody>
                    <a:bodyPr/>
                    <a:lstStyle/>
                    <a:p>
                      <a:r>
                        <a:rPr lang="en-US" dirty="0" smtClean="0"/>
                        <a:t>Adapter</a:t>
                      </a:r>
                      <a:endParaRPr lang="en-US" dirty="0"/>
                    </a:p>
                  </a:txBody>
                  <a:tcPr/>
                </a:tc>
                <a:tc rowSpan="2">
                  <a:txBody>
                    <a:bodyPr/>
                    <a:lstStyle/>
                    <a:p>
                      <a:r>
                        <a:rPr lang="en-US" dirty="0" smtClean="0"/>
                        <a:t>About structural decomposition</a:t>
                      </a:r>
                      <a:endParaRPr lang="en-US" dirty="0"/>
                    </a:p>
                  </a:txBody>
                  <a:tcPr anchor="ctr"/>
                </a:tc>
              </a:tr>
              <a:tr h="370840">
                <a:tc vMerge="1">
                  <a:txBody>
                    <a:bodyPr/>
                    <a:lstStyle/>
                    <a:p>
                      <a:endParaRPr lang="en-US" dirty="0"/>
                    </a:p>
                  </a:txBody>
                  <a:tcPr/>
                </a:tc>
                <a:tc>
                  <a:txBody>
                    <a:bodyPr/>
                    <a:lstStyle/>
                    <a:p>
                      <a:r>
                        <a:rPr lang="en-US" dirty="0" smtClean="0"/>
                        <a:t>Composite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r>
                        <a:rPr lang="en-US" dirty="0" smtClean="0"/>
                        <a:t>Decorator</a:t>
                      </a:r>
                      <a:endParaRPr lang="en-US" dirty="0"/>
                    </a:p>
                  </a:txBody>
                  <a:tcPr/>
                </a:tc>
                <a:tc>
                  <a:txBody>
                    <a:bodyPr/>
                    <a:lstStyle/>
                    <a:p>
                      <a:r>
                        <a:rPr lang="en-US" dirty="0" smtClean="0"/>
                        <a:t>About service extension</a:t>
                      </a:r>
                      <a:endParaRPr lang="en-US" dirty="0"/>
                    </a:p>
                  </a:txBody>
                  <a:tcPr/>
                </a:tc>
              </a:tr>
              <a:tr h="370840">
                <a:tc vMerge="1">
                  <a:txBody>
                    <a:bodyPr/>
                    <a:lstStyle/>
                    <a:p>
                      <a:endParaRPr lang="en-US" dirty="0"/>
                    </a:p>
                  </a:txBody>
                  <a:tcPr/>
                </a:tc>
                <a:tc>
                  <a:txBody>
                    <a:bodyPr/>
                    <a:lstStyle/>
                    <a:p>
                      <a:r>
                        <a:rPr lang="en-US" dirty="0" smtClean="0"/>
                        <a:t>Proxy</a:t>
                      </a:r>
                      <a:endParaRPr lang="en-US" dirty="0"/>
                    </a:p>
                  </a:txBody>
                  <a:tcPr/>
                </a:tc>
                <a:tc rowSpan="2">
                  <a:txBody>
                    <a:bodyPr/>
                    <a:lstStyle/>
                    <a:p>
                      <a:r>
                        <a:rPr lang="en-US" dirty="0" smtClean="0"/>
                        <a:t>About access control</a:t>
                      </a:r>
                      <a:endParaRPr lang="en-US" dirty="0"/>
                    </a:p>
                  </a:txBody>
                  <a:tcPr anchor="ctr"/>
                </a:tc>
              </a:tr>
              <a:tr h="370840">
                <a:tc rowSpan="5">
                  <a:txBody>
                    <a:bodyPr/>
                    <a:lstStyle/>
                    <a:p>
                      <a:pPr algn="ctr"/>
                      <a:r>
                        <a:rPr lang="en-US" dirty="0" smtClean="0"/>
                        <a:t>Behavioral</a:t>
                      </a:r>
                      <a:endParaRPr lang="en-US" dirty="0"/>
                    </a:p>
                  </a:txBody>
                  <a:tcPr anchor="ctr"/>
                </a:tc>
                <a:tc>
                  <a:txBody>
                    <a:bodyPr/>
                    <a:lstStyle/>
                    <a:p>
                      <a:r>
                        <a:rPr lang="en-US" dirty="0" smtClean="0"/>
                        <a:t>Iterator</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r>
                        <a:rPr lang="en-US" dirty="0" smtClean="0"/>
                        <a:t>Observer</a:t>
                      </a:r>
                      <a:endParaRPr lang="en-US" dirty="0"/>
                    </a:p>
                  </a:txBody>
                  <a:tcPr/>
                </a:tc>
                <a:tc>
                  <a:txBody>
                    <a:bodyPr/>
                    <a:lstStyle/>
                    <a:p>
                      <a:r>
                        <a:rPr lang="en-US" dirty="0" smtClean="0"/>
                        <a:t>Communication</a:t>
                      </a:r>
                      <a:endParaRPr lang="en-US" dirty="0"/>
                    </a:p>
                  </a:txBody>
                  <a:tcPr/>
                </a:tc>
              </a:tr>
              <a:tr h="370840">
                <a:tc vMerge="1">
                  <a:txBody>
                    <a:bodyPr/>
                    <a:lstStyle/>
                    <a:p>
                      <a:endParaRPr lang="en-US" dirty="0"/>
                    </a:p>
                  </a:txBody>
                  <a:tcPr/>
                </a:tc>
                <a:tc>
                  <a:txBody>
                    <a:bodyPr/>
                    <a:lstStyle/>
                    <a:p>
                      <a:r>
                        <a:rPr lang="en-US" dirty="0" smtClean="0"/>
                        <a:t>Visitor</a:t>
                      </a:r>
                      <a:endParaRPr lang="en-US" dirty="0"/>
                    </a:p>
                  </a:txBody>
                  <a:tcPr/>
                </a:tc>
                <a:tc>
                  <a:txBody>
                    <a:bodyPr/>
                    <a:lstStyle/>
                    <a:p>
                      <a:r>
                        <a:rPr lang="en-US" dirty="0" smtClean="0"/>
                        <a:t>About service extension</a:t>
                      </a:r>
                      <a:endParaRPr lang="en-US" dirty="0"/>
                    </a:p>
                  </a:txBody>
                  <a:tcPr/>
                </a:tc>
              </a:tr>
              <a:tr h="370840">
                <a:tc vMerge="1">
                  <a:txBody>
                    <a:bodyPr/>
                    <a:lstStyle/>
                    <a:p>
                      <a:endParaRPr lang="en-US" dirty="0"/>
                    </a:p>
                  </a:txBody>
                  <a:tcPr/>
                </a:tc>
                <a:tc>
                  <a:txBody>
                    <a:bodyPr/>
                    <a:lstStyle/>
                    <a:p>
                      <a:r>
                        <a:rPr lang="en-US" dirty="0" smtClean="0"/>
                        <a:t>Strategy</a:t>
                      </a:r>
                      <a:endParaRPr lang="en-US" dirty="0"/>
                    </a:p>
                  </a:txBody>
                  <a:tcPr/>
                </a:tc>
                <a:tc>
                  <a:txBody>
                    <a:bodyPr/>
                    <a:lstStyle/>
                    <a:p>
                      <a:r>
                        <a:rPr lang="en-US" dirty="0" smtClean="0"/>
                        <a:t>Service variation</a:t>
                      </a:r>
                      <a:endParaRPr lang="en-US" dirty="0"/>
                    </a:p>
                  </a:txBody>
                  <a:tcPr/>
                </a:tc>
              </a:tr>
              <a:tr h="370840">
                <a:tc vMerge="1">
                  <a:txBody>
                    <a:bodyPr/>
                    <a:lstStyle/>
                    <a:p>
                      <a:endParaRPr lang="en-US" dirty="0"/>
                    </a:p>
                  </a:txBody>
                  <a:tcPr/>
                </a:tc>
                <a:tc>
                  <a:txBody>
                    <a:bodyPr/>
                    <a:lstStyle/>
                    <a:p>
                      <a:r>
                        <a:rPr lang="en-US" dirty="0" smtClean="0"/>
                        <a:t>Command</a:t>
                      </a:r>
                      <a:endParaRPr lang="en-US" dirty="0"/>
                    </a:p>
                  </a:txBody>
                  <a:tcPr/>
                </a:tc>
                <a:tc>
                  <a:txBody>
                    <a:bodyPr/>
                    <a:lstStyle/>
                    <a:p>
                      <a:r>
                        <a:rPr lang="en-US" dirty="0" smtClean="0"/>
                        <a:t>Organization</a:t>
                      </a:r>
                      <a:r>
                        <a:rPr lang="en-US" baseline="0" dirty="0" smtClean="0"/>
                        <a:t> of task</a:t>
                      </a:r>
                      <a:endParaRPr lang="en-US" dirty="0"/>
                    </a:p>
                  </a:txBody>
                  <a:tcPr/>
                </a:tc>
              </a:tr>
            </a:tbl>
          </a:graphicData>
        </a:graphic>
      </p:graphicFrame>
      <p:sp>
        <p:nvSpPr>
          <p:cNvPr id="4" name="Date Placeholder 3"/>
          <p:cNvSpPr>
            <a:spLocks noGrp="1"/>
          </p:cNvSpPr>
          <p:nvPr>
            <p:ph type="dt" sz="half" idx="10"/>
          </p:nvPr>
        </p:nvSpPr>
        <p:spPr/>
        <p:txBody>
          <a:bodyPr/>
          <a:lstStyle/>
          <a:p>
            <a:pPr>
              <a:defRPr/>
            </a:pPr>
            <a:fld id="{870F4ABD-D7C7-432B-A9F2-C7EA3AED25A5}"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smtClean="0"/>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23</a:t>
            </a:fld>
            <a:endParaRPr lang="en-US"/>
          </a:p>
        </p:txBody>
      </p:sp>
    </p:spTree>
    <p:extLst>
      <p:ext uri="{BB962C8B-B14F-4D97-AF65-F5344CB8AC3E}">
        <p14:creationId xmlns:p14="http://schemas.microsoft.com/office/powerpoint/2010/main" val="260455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smtClean="0"/>
              <a:t>Factory Method</a:t>
            </a:r>
            <a:endParaRPr lang="en-US" dirty="0"/>
          </a:p>
        </p:txBody>
      </p:sp>
      <p:sp>
        <p:nvSpPr>
          <p:cNvPr id="8" name="Content Placeholder 7"/>
          <p:cNvSpPr>
            <a:spLocks noGrp="1"/>
          </p:cNvSpPr>
          <p:nvPr>
            <p:ph sz="half" idx="2"/>
          </p:nvPr>
        </p:nvSpPr>
        <p:spPr/>
        <p:txBody>
          <a:bodyPr/>
          <a:lstStyle/>
          <a:p>
            <a:r>
              <a:rPr lang="en-US" dirty="0" smtClean="0"/>
              <a:t>The creator (abstract class) </a:t>
            </a:r>
            <a:r>
              <a:rPr lang="en-US" dirty="0"/>
              <a:t>creates objects of another type (the product</a:t>
            </a:r>
            <a:r>
              <a:rPr lang="en-US" dirty="0" smtClean="0"/>
              <a:t>)</a:t>
            </a:r>
          </a:p>
          <a:p>
            <a:pPr lvl="1"/>
            <a:r>
              <a:rPr lang="en-US" dirty="0" smtClean="0"/>
              <a:t>Knows when to create but does not anticipate what type of product to create</a:t>
            </a:r>
            <a:endParaRPr lang="en-US" dirty="0"/>
          </a:p>
          <a:p>
            <a:r>
              <a:rPr lang="en-US" dirty="0"/>
              <a:t>Subclasses of the creator type </a:t>
            </a:r>
            <a:r>
              <a:rPr lang="en-US" dirty="0" smtClean="0"/>
              <a:t>knows what type of product to create</a:t>
            </a:r>
            <a:endParaRPr lang="en-US" dirty="0"/>
          </a:p>
          <a:p>
            <a:r>
              <a:rPr lang="en-US" dirty="0"/>
              <a:t>Clients do not need to know the exact type of </a:t>
            </a:r>
            <a:r>
              <a:rPr lang="en-US" dirty="0" smtClean="0"/>
              <a:t>product it is getting</a:t>
            </a:r>
          </a:p>
          <a:p>
            <a:endParaRPr lang="en-US" dirty="0"/>
          </a:p>
        </p:txBody>
      </p:sp>
      <p:sp>
        <p:nvSpPr>
          <p:cNvPr id="9" name="Text Placeholder 8"/>
          <p:cNvSpPr>
            <a:spLocks noGrp="1"/>
          </p:cNvSpPr>
          <p:nvPr>
            <p:ph type="body" sz="quarter" idx="3"/>
          </p:nvPr>
        </p:nvSpPr>
        <p:spPr/>
        <p:txBody>
          <a:bodyPr/>
          <a:lstStyle/>
          <a:p>
            <a:r>
              <a:rPr lang="en-US" dirty="0" smtClean="0"/>
              <a:t>Abstract Factory</a:t>
            </a:r>
            <a:endParaRPr lang="en-US" dirty="0"/>
          </a:p>
        </p:txBody>
      </p:sp>
      <p:sp>
        <p:nvSpPr>
          <p:cNvPr id="10" name="Content Placeholder 9"/>
          <p:cNvSpPr>
            <a:spLocks noGrp="1"/>
          </p:cNvSpPr>
          <p:nvPr>
            <p:ph sz="quarter" idx="4"/>
          </p:nvPr>
        </p:nvSpPr>
        <p:spPr/>
        <p:txBody>
          <a:bodyPr/>
          <a:lstStyle/>
          <a:p>
            <a:r>
              <a:rPr lang="en-US" dirty="0"/>
              <a:t>Provide an interface for creating families of related or dependent objects without specifying their concrete </a:t>
            </a:r>
            <a:r>
              <a:rPr lang="en-US" dirty="0" smtClean="0"/>
              <a:t>classes</a:t>
            </a:r>
          </a:p>
          <a:p>
            <a:r>
              <a:rPr lang="en-US" dirty="0" smtClean="0"/>
              <a:t>One </a:t>
            </a:r>
            <a:r>
              <a:rPr lang="en-US" dirty="0"/>
              <a:t>more level of abstraction. The client does not even know what factory it's going to use. First, it gets a Factory and then it calls a Factory method</a:t>
            </a:r>
          </a:p>
        </p:txBody>
      </p:sp>
      <p:sp>
        <p:nvSpPr>
          <p:cNvPr id="4" name="Date Placeholder 3"/>
          <p:cNvSpPr>
            <a:spLocks noGrp="1"/>
          </p:cNvSpPr>
          <p:nvPr>
            <p:ph type="dt" sz="half" idx="10"/>
          </p:nvPr>
        </p:nvSpPr>
        <p:spPr/>
        <p:txBody>
          <a:bodyPr/>
          <a:lstStyle/>
          <a:p>
            <a:pPr>
              <a:defRPr/>
            </a:pPr>
            <a:fld id="{C3070F2E-CC18-4AF4-BEBD-FD5AA57999E2}" type="datetime1">
              <a:rPr lang="en-US" smtClean="0"/>
              <a:t>4/7/2015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24</a:t>
            </a:fld>
            <a:endParaRPr lang="en-US"/>
          </a:p>
        </p:txBody>
      </p:sp>
      <p:sp>
        <p:nvSpPr>
          <p:cNvPr id="2" name="Title 1"/>
          <p:cNvSpPr>
            <a:spLocks noGrp="1"/>
          </p:cNvSpPr>
          <p:nvPr>
            <p:ph type="title"/>
          </p:nvPr>
        </p:nvSpPr>
        <p:spPr/>
        <p:txBody>
          <a:bodyPr/>
          <a:lstStyle/>
          <a:p>
            <a:r>
              <a:rPr lang="en-US" dirty="0" smtClean="0"/>
              <a:t>Creational - Two similar patterns</a:t>
            </a:r>
            <a:endParaRPr lang="en-US" dirty="0"/>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Tree>
    <p:extLst>
      <p:ext uri="{BB962C8B-B14F-4D97-AF65-F5344CB8AC3E}">
        <p14:creationId xmlns:p14="http://schemas.microsoft.com/office/powerpoint/2010/main" val="3000499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Pattern</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787" t="3158" r="1398" b="4611"/>
          <a:stretch/>
        </p:blipFill>
        <p:spPr>
          <a:xfrm>
            <a:off x="228600" y="2690648"/>
            <a:ext cx="8739012" cy="3252952"/>
          </a:xfrm>
        </p:spPr>
      </p:pic>
      <p:sp>
        <p:nvSpPr>
          <p:cNvPr id="4" name="Date Placeholder 3"/>
          <p:cNvSpPr>
            <a:spLocks noGrp="1"/>
          </p:cNvSpPr>
          <p:nvPr>
            <p:ph type="dt" sz="half" idx="10"/>
          </p:nvPr>
        </p:nvSpPr>
        <p:spPr/>
        <p:txBody>
          <a:bodyPr/>
          <a:lstStyle/>
          <a:p>
            <a:pPr>
              <a:defRPr/>
            </a:pPr>
            <a:fld id="{ECC73061-66D9-445E-8307-3D1255ECC760}"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25</a:t>
            </a:fld>
            <a:endParaRPr lang="en-US"/>
          </a:p>
        </p:txBody>
      </p:sp>
      <p:sp>
        <p:nvSpPr>
          <p:cNvPr id="8" name="TextBox 7"/>
          <p:cNvSpPr txBox="1"/>
          <p:nvPr/>
        </p:nvSpPr>
        <p:spPr>
          <a:xfrm>
            <a:off x="381000" y="1371600"/>
            <a:ext cx="7924800" cy="923330"/>
          </a:xfrm>
          <a:prstGeom prst="rect">
            <a:avLst/>
          </a:prstGeom>
          <a:noFill/>
        </p:spPr>
        <p:txBody>
          <a:bodyPr wrap="square" rtlCol="0">
            <a:spAutoFit/>
          </a:bodyPr>
          <a:lstStyle/>
          <a:p>
            <a:r>
              <a:rPr lang="en-US" dirty="0" err="1" smtClean="0">
                <a:latin typeface="Courier New" panose="02070309020205020404" pitchFamily="49" charset="0"/>
                <a:cs typeface="Courier New" panose="02070309020205020404" pitchFamily="49" charset="0"/>
              </a:rPr>
              <a:t>DocumentMgmtFramework</a:t>
            </a:r>
            <a:r>
              <a:rPr lang="en-US" dirty="0" smtClean="0">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en-US" dirty="0" smtClean="0"/>
              <a:t>knows when to create a Document (when user selects the menu item </a:t>
            </a:r>
          </a:p>
          <a:p>
            <a:pPr marL="285750" indent="-285750">
              <a:buFont typeface="Arial" panose="020B0604020202020204" pitchFamily="34" charset="0"/>
              <a:buChar char="•"/>
            </a:pPr>
            <a:r>
              <a:rPr lang="en-US" dirty="0" smtClean="0"/>
              <a:t>but DOES NOT anticipate what type of Document to create</a:t>
            </a:r>
            <a:endParaRPr lang="en-US" dirty="0"/>
          </a:p>
        </p:txBody>
      </p:sp>
      <p:cxnSp>
        <p:nvCxnSpPr>
          <p:cNvPr id="10" name="Straight Connector 9"/>
          <p:cNvCxnSpPr/>
          <p:nvPr/>
        </p:nvCxnSpPr>
        <p:spPr>
          <a:xfrm>
            <a:off x="304800" y="4476303"/>
            <a:ext cx="86868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528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224" t="9799" r="13697" b="9918"/>
          <a:stretch/>
        </p:blipFill>
        <p:spPr>
          <a:xfrm>
            <a:off x="1048390" y="1281940"/>
            <a:ext cx="7105010" cy="5195060"/>
          </a:xfrm>
          <a:prstGeom prst="rect">
            <a:avLst/>
          </a:prstGeom>
        </p:spPr>
      </p:pic>
      <p:sp>
        <p:nvSpPr>
          <p:cNvPr id="4" name="Date Placeholder 3"/>
          <p:cNvSpPr>
            <a:spLocks noGrp="1"/>
          </p:cNvSpPr>
          <p:nvPr>
            <p:ph type="dt" sz="half" idx="10"/>
          </p:nvPr>
        </p:nvSpPr>
        <p:spPr/>
        <p:txBody>
          <a:bodyPr/>
          <a:lstStyle/>
          <a:p>
            <a:pPr>
              <a:defRPr/>
            </a:pPr>
            <a:fld id="{C3ED8C0E-D10F-416A-8187-5DD6BEE22AF4}"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26</a:t>
            </a:fld>
            <a:endParaRPr lang="en-US"/>
          </a:p>
        </p:txBody>
      </p:sp>
    </p:spTree>
    <p:extLst>
      <p:ext uri="{BB962C8B-B14F-4D97-AF65-F5344CB8AC3E}">
        <p14:creationId xmlns:p14="http://schemas.microsoft.com/office/powerpoint/2010/main" val="3328696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6770"/>
          <a:stretch/>
        </p:blipFill>
        <p:spPr>
          <a:xfrm>
            <a:off x="228600" y="1210415"/>
            <a:ext cx="3962399" cy="3994961"/>
          </a:xfrm>
        </p:spPr>
      </p:pic>
      <p:sp>
        <p:nvSpPr>
          <p:cNvPr id="8" name="Content Placeholder 7"/>
          <p:cNvSpPr>
            <a:spLocks noGrp="1"/>
          </p:cNvSpPr>
          <p:nvPr>
            <p:ph sz="half" idx="2"/>
          </p:nvPr>
        </p:nvSpPr>
        <p:spPr>
          <a:xfrm>
            <a:off x="4191000" y="1168400"/>
            <a:ext cx="4495800" cy="5257800"/>
          </a:xfrm>
        </p:spPr>
        <p:txBody>
          <a:bodyPr/>
          <a:lstStyle/>
          <a:p>
            <a:r>
              <a:rPr lang="en-US" sz="2400" dirty="0" smtClean="0"/>
              <a:t>A </a:t>
            </a:r>
            <a:r>
              <a:rPr lang="en-US" sz="2400" dirty="0"/>
              <a:t>static member in the </a:t>
            </a:r>
            <a:r>
              <a:rPr lang="en-US" sz="2400" dirty="0" smtClean="0"/>
              <a:t>Singleton class </a:t>
            </a:r>
          </a:p>
          <a:p>
            <a:r>
              <a:rPr lang="en-US" sz="2400" dirty="0" smtClean="0"/>
              <a:t>A </a:t>
            </a:r>
            <a:r>
              <a:rPr lang="en-US" sz="2400" dirty="0"/>
              <a:t>private </a:t>
            </a:r>
            <a:r>
              <a:rPr lang="en-US" sz="2400" dirty="0" smtClean="0"/>
              <a:t>constructor</a:t>
            </a:r>
          </a:p>
          <a:p>
            <a:pPr lvl="1"/>
            <a:r>
              <a:rPr lang="en-US" sz="1800" dirty="0"/>
              <a:t>The constructor should not be accessible from the outside of the class to ensure the only way of instantiating the class would be only through </a:t>
            </a:r>
            <a:r>
              <a:rPr lang="en-US" sz="1800" dirty="0" err="1"/>
              <a:t>getInstance</a:t>
            </a:r>
            <a:r>
              <a:rPr lang="en-US" sz="1800" dirty="0"/>
              <a:t>()</a:t>
            </a:r>
            <a:endParaRPr lang="en-US" sz="1800" dirty="0" smtClean="0"/>
          </a:p>
          <a:p>
            <a:r>
              <a:rPr lang="en-US" sz="2400" dirty="0" smtClean="0"/>
              <a:t>A </a:t>
            </a:r>
            <a:r>
              <a:rPr lang="en-US" sz="2400" dirty="0"/>
              <a:t>static public method that returns a reference to the static </a:t>
            </a:r>
            <a:r>
              <a:rPr lang="en-US" sz="2400" dirty="0" smtClean="0"/>
              <a:t>member</a:t>
            </a:r>
            <a:endParaRPr lang="en-US" sz="2400" dirty="0"/>
          </a:p>
          <a:p>
            <a:pPr lvl="1"/>
            <a:r>
              <a:rPr lang="en-US" sz="1800" dirty="0" err="1" smtClean="0"/>
              <a:t>getInstance</a:t>
            </a:r>
            <a:r>
              <a:rPr lang="en-US" sz="1800" dirty="0" smtClean="0"/>
              <a:t>() </a:t>
            </a:r>
            <a:r>
              <a:rPr lang="en-US" sz="1800" dirty="0"/>
              <a:t>method is used also to provide a global point of access to the object</a:t>
            </a:r>
          </a:p>
        </p:txBody>
      </p:sp>
      <p:sp>
        <p:nvSpPr>
          <p:cNvPr id="4" name="Date Placeholder 3"/>
          <p:cNvSpPr>
            <a:spLocks noGrp="1"/>
          </p:cNvSpPr>
          <p:nvPr>
            <p:ph type="dt" sz="half" idx="10"/>
          </p:nvPr>
        </p:nvSpPr>
        <p:spPr/>
        <p:txBody>
          <a:bodyPr/>
          <a:lstStyle/>
          <a:p>
            <a:pPr>
              <a:defRPr/>
            </a:pPr>
            <a:fld id="{3A27BD01-0B2C-4E59-A711-DB37ACD7E3F3}"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27</a:t>
            </a:fld>
            <a:endParaRPr lang="en-US"/>
          </a:p>
        </p:txBody>
      </p:sp>
      <p:sp>
        <p:nvSpPr>
          <p:cNvPr id="2" name="Title 1"/>
          <p:cNvSpPr>
            <a:spLocks noGrp="1"/>
          </p:cNvSpPr>
          <p:nvPr>
            <p:ph type="title"/>
          </p:nvPr>
        </p:nvSpPr>
        <p:spPr/>
        <p:txBody>
          <a:bodyPr/>
          <a:lstStyle/>
          <a:p>
            <a:r>
              <a:rPr lang="en-US" dirty="0" smtClean="0"/>
              <a:t>Singleton Pattern</a:t>
            </a:r>
            <a:endParaRPr lang="en-US" dirty="0"/>
          </a:p>
        </p:txBody>
      </p:sp>
    </p:spTree>
    <p:extLst>
      <p:ext uri="{BB962C8B-B14F-4D97-AF65-F5344CB8AC3E}">
        <p14:creationId xmlns:p14="http://schemas.microsoft.com/office/powerpoint/2010/main" val="526650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Structural Patterns</a:t>
            </a:r>
            <a:endParaRPr lang="en-US" dirty="0"/>
          </a:p>
        </p:txBody>
      </p:sp>
      <p:sp>
        <p:nvSpPr>
          <p:cNvPr id="8" name="Content Placeholder 7"/>
          <p:cNvSpPr>
            <a:spLocks noGrp="1"/>
          </p:cNvSpPr>
          <p:nvPr>
            <p:ph idx="1"/>
          </p:nvPr>
        </p:nvSpPr>
        <p:spPr>
          <a:xfrm>
            <a:off x="304800" y="1219200"/>
            <a:ext cx="8686800" cy="5029200"/>
          </a:xfrm>
        </p:spPr>
        <p:txBody>
          <a:bodyPr/>
          <a:lstStyle/>
          <a:p>
            <a:r>
              <a:rPr lang="en-US" sz="1600" dirty="0" smtClean="0"/>
              <a:t>A set of design patterns that </a:t>
            </a:r>
            <a:r>
              <a:rPr lang="en-US" sz="1400" dirty="0" smtClean="0"/>
              <a:t>provides easy </a:t>
            </a:r>
            <a:r>
              <a:rPr lang="en-US" sz="1400" dirty="0"/>
              <a:t>and </a:t>
            </a:r>
            <a:r>
              <a:rPr lang="en-US" sz="1400" dirty="0" smtClean="0"/>
              <a:t>generalized techniques to realize relationships between entities</a:t>
            </a:r>
          </a:p>
          <a:p>
            <a:r>
              <a:rPr lang="en-US" sz="1600" dirty="0" smtClean="0"/>
              <a:t>Decorator pattern</a:t>
            </a:r>
          </a:p>
          <a:p>
            <a:pPr lvl="1"/>
            <a:r>
              <a:rPr lang="en-US" sz="1400" dirty="0"/>
              <a:t>A component </a:t>
            </a:r>
            <a:r>
              <a:rPr lang="en-US" sz="1400" dirty="0" smtClean="0"/>
              <a:t>need </a:t>
            </a:r>
            <a:r>
              <a:rPr lang="en-US" sz="1400" dirty="0"/>
              <a:t>to be enhanced (a window to have a scrollbar) or additional responsibilities to be added</a:t>
            </a:r>
          </a:p>
          <a:p>
            <a:pPr lvl="1"/>
            <a:r>
              <a:rPr lang="en-US" sz="1400" dirty="0"/>
              <a:t>The decorated object can be used in the same way as the undecorated object </a:t>
            </a:r>
            <a:endParaRPr lang="en-US" sz="1400" dirty="0" smtClean="0"/>
          </a:p>
          <a:p>
            <a:r>
              <a:rPr lang="en-US" sz="1600" dirty="0" smtClean="0"/>
              <a:t>Adapter pattern</a:t>
            </a:r>
          </a:p>
          <a:p>
            <a:pPr lvl="1"/>
            <a:r>
              <a:rPr lang="en-US" sz="1400" dirty="0"/>
              <a:t>Like any adapter in the real world, </a:t>
            </a:r>
            <a:r>
              <a:rPr lang="en-US" sz="1400" dirty="0" smtClean="0"/>
              <a:t>it </a:t>
            </a:r>
            <a:r>
              <a:rPr lang="en-US" sz="1400" dirty="0"/>
              <a:t>is a bridge between two </a:t>
            </a:r>
            <a:r>
              <a:rPr lang="en-US" sz="1400" dirty="0" smtClean="0"/>
              <a:t>objects</a:t>
            </a:r>
            <a:endParaRPr lang="en-US" sz="1400" dirty="0"/>
          </a:p>
          <a:p>
            <a:pPr lvl="1"/>
            <a:r>
              <a:rPr lang="en-US" sz="1400" dirty="0"/>
              <a:t>One class expecting some type of object and you have an object offering the same features, but exposing a different </a:t>
            </a:r>
            <a:r>
              <a:rPr lang="en-US" sz="1400" dirty="0" smtClean="0"/>
              <a:t>interfac</a:t>
            </a:r>
            <a:r>
              <a:rPr lang="en-US" sz="1200" dirty="0" smtClean="0"/>
              <a:t>e</a:t>
            </a:r>
          </a:p>
          <a:p>
            <a:r>
              <a:rPr lang="en-US" sz="1600" dirty="0" smtClean="0"/>
              <a:t>Composite pattern</a:t>
            </a:r>
          </a:p>
          <a:p>
            <a:pPr lvl="1"/>
            <a:r>
              <a:rPr lang="en-US" sz="1400" dirty="0"/>
              <a:t>Composite Objects are collection objects which can contain other objects (primitive or composite)</a:t>
            </a:r>
          </a:p>
          <a:p>
            <a:pPr lvl="1"/>
            <a:r>
              <a:rPr lang="en-US" sz="1400" dirty="0"/>
              <a:t>Interface for operation (whether for primitive type or composite type) is same</a:t>
            </a:r>
          </a:p>
          <a:p>
            <a:pPr lvl="1"/>
            <a:r>
              <a:rPr lang="en-US" sz="1400" dirty="0"/>
              <a:t>Any operation for primitive type object is atomic in nature but the same operation for a composite type object is recursive in </a:t>
            </a:r>
            <a:r>
              <a:rPr lang="en-US" sz="1400" dirty="0" smtClean="0"/>
              <a:t>nature</a:t>
            </a:r>
          </a:p>
          <a:p>
            <a:r>
              <a:rPr lang="en-US" sz="1600" dirty="0" smtClean="0"/>
              <a:t>Proxy pattern</a:t>
            </a:r>
          </a:p>
          <a:p>
            <a:pPr lvl="1"/>
            <a:r>
              <a:rPr lang="en-US" sz="1400" dirty="0"/>
              <a:t>We need the ability to control the access to an </a:t>
            </a:r>
            <a:r>
              <a:rPr lang="en-US" sz="1400" dirty="0" smtClean="0"/>
              <a:t>object</a:t>
            </a:r>
            <a:endParaRPr lang="en-US" sz="1600" dirty="0"/>
          </a:p>
          <a:p>
            <a:pPr lvl="2"/>
            <a:r>
              <a:rPr lang="en-US" sz="1000" dirty="0"/>
              <a:t>For example if we need to use only a few methods of some costly objects we'll initialize those objects when we need them entirely. </a:t>
            </a:r>
          </a:p>
          <a:p>
            <a:pPr lvl="2"/>
            <a:r>
              <a:rPr lang="en-US" sz="1000" dirty="0"/>
              <a:t>Till that situation arises, we can use some light objects exposing the same interface as the heavy objects. </a:t>
            </a:r>
            <a:r>
              <a:rPr lang="en-US" sz="1000" dirty="0" smtClean="0"/>
              <a:t>They </a:t>
            </a:r>
            <a:r>
              <a:rPr lang="en-US" sz="1000" dirty="0"/>
              <a:t>will instantiate those heavy objects when they are really </a:t>
            </a:r>
            <a:r>
              <a:rPr lang="en-US" sz="1000" dirty="0" smtClean="0"/>
              <a:t>need</a:t>
            </a:r>
            <a:endParaRPr lang="en-US" sz="1400" dirty="0"/>
          </a:p>
          <a:p>
            <a:pPr lvl="2"/>
            <a:r>
              <a:rPr lang="en-US" sz="1000" dirty="0" smtClean="0"/>
              <a:t>Different </a:t>
            </a:r>
            <a:r>
              <a:rPr lang="en-US" sz="1000" dirty="0"/>
              <a:t>access rights to an </a:t>
            </a:r>
            <a:r>
              <a:rPr lang="en-US" sz="1000" dirty="0" smtClean="0"/>
              <a:t>object </a:t>
            </a:r>
            <a:endParaRPr lang="en-US" sz="1000" dirty="0"/>
          </a:p>
          <a:p>
            <a:pPr lvl="1"/>
            <a:r>
              <a:rPr lang="en-US" sz="1400" dirty="0"/>
              <a:t>Providing a sophisticated means of accessing and referencing objects running in other processes, on other machines.</a:t>
            </a:r>
          </a:p>
          <a:p>
            <a:pPr lvl="1"/>
            <a:endParaRPr lang="en-US" sz="1400" dirty="0" smtClean="0"/>
          </a:p>
          <a:p>
            <a:pPr lvl="1"/>
            <a:endParaRPr lang="en-US" sz="1600" dirty="0"/>
          </a:p>
        </p:txBody>
      </p:sp>
      <p:sp>
        <p:nvSpPr>
          <p:cNvPr id="4" name="Date Placeholder 3"/>
          <p:cNvSpPr>
            <a:spLocks noGrp="1"/>
          </p:cNvSpPr>
          <p:nvPr>
            <p:ph type="dt" sz="half" idx="10"/>
          </p:nvPr>
        </p:nvSpPr>
        <p:spPr/>
        <p:txBody>
          <a:bodyPr/>
          <a:lstStyle/>
          <a:p>
            <a:pPr>
              <a:defRPr/>
            </a:pPr>
            <a:fld id="{272226C4-8DF8-4045-B683-FDDF60F21F75}" type="datetime1">
              <a:rPr lang="en-US" smtClean="0"/>
              <a:t>4/7/2015</a:t>
            </a:fld>
            <a:endParaRPr lang="en-US" dirty="0"/>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smtClean="0"/>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28</a:t>
            </a:fld>
            <a:endParaRPr lang="en-US"/>
          </a:p>
        </p:txBody>
      </p:sp>
    </p:spTree>
    <p:extLst>
      <p:ext uri="{BB962C8B-B14F-4D97-AF65-F5344CB8AC3E}">
        <p14:creationId xmlns:p14="http://schemas.microsoft.com/office/powerpoint/2010/main" val="196772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 Class Diagram</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4461" t="2480" r="22474" b="44392"/>
          <a:stretch/>
        </p:blipFill>
        <p:spPr>
          <a:xfrm>
            <a:off x="4114800" y="1295400"/>
            <a:ext cx="5006439" cy="4773087"/>
          </a:xfrm>
        </p:spPr>
      </p:pic>
      <p:sp>
        <p:nvSpPr>
          <p:cNvPr id="4" name="Date Placeholder 3"/>
          <p:cNvSpPr>
            <a:spLocks noGrp="1"/>
          </p:cNvSpPr>
          <p:nvPr>
            <p:ph type="dt" sz="half" idx="10"/>
          </p:nvPr>
        </p:nvSpPr>
        <p:spPr/>
        <p:txBody>
          <a:bodyPr/>
          <a:lstStyle/>
          <a:p>
            <a:pPr>
              <a:defRPr/>
            </a:pPr>
            <a:fld id="{5377F060-0EBF-4BC4-AB8E-B22246F8025A}"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29</a:t>
            </a:fld>
            <a:endParaRPr lang="en-US"/>
          </a:p>
        </p:txBody>
      </p:sp>
      <p:sp>
        <p:nvSpPr>
          <p:cNvPr id="3" name="Rectangle 2"/>
          <p:cNvSpPr/>
          <p:nvPr/>
        </p:nvSpPr>
        <p:spPr>
          <a:xfrm>
            <a:off x="152400" y="1295400"/>
            <a:ext cx="4038600" cy="5078313"/>
          </a:xfrm>
          <a:prstGeom prst="rect">
            <a:avLst/>
          </a:prstGeom>
        </p:spPr>
        <p:txBody>
          <a:bodyPr wrap="square">
            <a:spAutoFit/>
          </a:bodyPr>
          <a:lstStyle/>
          <a:p>
            <a:pPr marL="342900" indent="-342900">
              <a:buFont typeface="Arial" panose="020B0604020202020204" pitchFamily="34" charset="0"/>
              <a:buChar char="•"/>
            </a:pPr>
            <a:r>
              <a:rPr lang="en-US" dirty="0" smtClean="0"/>
              <a:t>Define </a:t>
            </a:r>
            <a:r>
              <a:rPr lang="en-US" dirty="0"/>
              <a:t>an interface </a:t>
            </a:r>
            <a:r>
              <a:rPr lang="en-US" dirty="0" smtClean="0"/>
              <a:t>that </a:t>
            </a:r>
            <a:r>
              <a:rPr lang="en-US" dirty="0"/>
              <a:t>is an abstraction for the component </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Concrete component classes realize this interface </a:t>
            </a:r>
            <a:r>
              <a:rPr lang="en-US" dirty="0" smtClean="0"/>
              <a:t>type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Decorator classes also realize this interface </a:t>
            </a:r>
            <a:r>
              <a:rPr lang="en-US" dirty="0" smtClean="0"/>
              <a:t>type </a:t>
            </a:r>
            <a:endParaRPr lang="en-US" dirty="0"/>
          </a:p>
          <a:p>
            <a:pPr marL="800100" lvl="1" indent="-342900">
              <a:buFontTx/>
              <a:buAutoNum type="arabicPeriod"/>
            </a:pPr>
            <a:r>
              <a:rPr lang="en-US" dirty="0" smtClean="0"/>
              <a:t>Decorator </a:t>
            </a:r>
            <a:r>
              <a:rPr lang="en-US" dirty="0"/>
              <a:t>object manages the component object that it decorates </a:t>
            </a:r>
          </a:p>
          <a:p>
            <a:pPr marL="800100" lvl="1" indent="-342900">
              <a:buFontTx/>
              <a:buAutoNum type="arabicPeriod"/>
            </a:pPr>
            <a:r>
              <a:rPr lang="en-US" dirty="0"/>
              <a:t>When implementing a method from the component interface type, </a:t>
            </a:r>
            <a:r>
              <a:rPr lang="en-US" dirty="0" smtClean="0"/>
              <a:t> the </a:t>
            </a:r>
            <a:r>
              <a:rPr lang="en-US" dirty="0"/>
              <a:t>decorator class applies the method to the decorated </a:t>
            </a:r>
            <a:r>
              <a:rPr lang="en-US" dirty="0" smtClean="0"/>
              <a:t>component</a:t>
            </a:r>
          </a:p>
          <a:p>
            <a:pPr marL="800100" lvl="1" indent="-342900">
              <a:buFontTx/>
              <a:buAutoNum type="arabicPeriod"/>
            </a:pPr>
            <a:r>
              <a:rPr lang="en-US" dirty="0" smtClean="0"/>
              <a:t>Combines </a:t>
            </a:r>
            <a:r>
              <a:rPr lang="en-US" dirty="0"/>
              <a:t>the result with the effect of the </a:t>
            </a:r>
            <a:r>
              <a:rPr lang="en-US" dirty="0" smtClean="0"/>
              <a:t>decoration</a:t>
            </a:r>
            <a:endParaRPr lang="en-US" dirty="0"/>
          </a:p>
        </p:txBody>
      </p:sp>
    </p:spTree>
    <p:extLst>
      <p:ext uri="{BB962C8B-B14F-4D97-AF65-F5344CB8AC3E}">
        <p14:creationId xmlns:p14="http://schemas.microsoft.com/office/powerpoint/2010/main" val="156019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Pattern – Three-part Schema</a:t>
            </a:r>
          </a:p>
        </p:txBody>
      </p:sp>
      <p:sp>
        <p:nvSpPr>
          <p:cNvPr id="6" name="Date Placeholder 5"/>
          <p:cNvSpPr>
            <a:spLocks noGrp="1"/>
          </p:cNvSpPr>
          <p:nvPr>
            <p:ph type="dt" sz="half" idx="10"/>
          </p:nvPr>
        </p:nvSpPr>
        <p:spPr/>
        <p:txBody>
          <a:bodyPr/>
          <a:lstStyle/>
          <a:p>
            <a:pPr>
              <a:defRPr/>
            </a:pPr>
            <a:fld id="{DEBB20DA-CFF8-4D96-BFB3-D30FA5D6912C}" type="datetime1">
              <a:rPr lang="en-US" smtClean="0"/>
              <a:t>4/7/2015</a:t>
            </a:fld>
            <a:endParaRPr lang="en-US"/>
          </a:p>
        </p:txBody>
      </p:sp>
      <p:sp>
        <p:nvSpPr>
          <p:cNvPr id="7" name="Footer Placeholder 6"/>
          <p:cNvSpPr>
            <a:spLocks noGrp="1"/>
          </p:cNvSpPr>
          <p:nvPr>
            <p:ph type="ftr" sz="quarter" idx="11"/>
          </p:nvPr>
        </p:nvSpPr>
        <p:spPr/>
        <p:txBody>
          <a:bodyPr/>
          <a:lstStyle/>
          <a:p>
            <a:pPr>
              <a:defRPr/>
            </a:pPr>
            <a:r>
              <a:rPr lang="en-US" smtClean="0"/>
              <a:t>SS ZG653 Second Semester 2014-15</a:t>
            </a:r>
            <a:endParaRPr lang="en-US" dirty="0"/>
          </a:p>
        </p:txBody>
      </p:sp>
      <p:sp>
        <p:nvSpPr>
          <p:cNvPr id="8" name="Slide Number Placeholder 7"/>
          <p:cNvSpPr>
            <a:spLocks noGrp="1"/>
          </p:cNvSpPr>
          <p:nvPr>
            <p:ph type="sldNum" sz="quarter" idx="12"/>
          </p:nvPr>
        </p:nvSpPr>
        <p:spPr/>
        <p:txBody>
          <a:bodyPr/>
          <a:lstStyle/>
          <a:p>
            <a:pPr>
              <a:defRPr/>
            </a:pPr>
            <a:fld id="{D3B5EA1C-A7DB-4043-A966-3C322641058E}" type="slidenum">
              <a:rPr lang="en-US" smtClean="0"/>
              <a:pPr>
                <a:defRPr/>
              </a:pPr>
              <a:t>3</a:t>
            </a:fld>
            <a:endParaRPr lang="en-US"/>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009549859"/>
              </p:ext>
            </p:extLst>
          </p:nvPr>
        </p:nvGraphicFramePr>
        <p:xfrm>
          <a:off x="304800" y="1371600"/>
          <a:ext cx="8382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urved Left Arrow 12"/>
          <p:cNvSpPr/>
          <p:nvPr/>
        </p:nvSpPr>
        <p:spPr>
          <a:xfrm>
            <a:off x="7924800" y="25908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Curved Left Arrow 13"/>
          <p:cNvSpPr/>
          <p:nvPr/>
        </p:nvSpPr>
        <p:spPr>
          <a:xfrm>
            <a:off x="7915701" y="44196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593758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class diagram</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t="15726" r="10320" b="11510"/>
          <a:stretch/>
        </p:blipFill>
        <p:spPr>
          <a:xfrm>
            <a:off x="689798" y="4148447"/>
            <a:ext cx="6495516" cy="2328553"/>
          </a:xfrm>
        </p:spPr>
      </p:pic>
      <p:sp>
        <p:nvSpPr>
          <p:cNvPr id="4" name="Date Placeholder 3"/>
          <p:cNvSpPr>
            <a:spLocks noGrp="1"/>
          </p:cNvSpPr>
          <p:nvPr>
            <p:ph type="dt" sz="half" idx="10"/>
          </p:nvPr>
        </p:nvSpPr>
        <p:spPr/>
        <p:txBody>
          <a:bodyPr/>
          <a:lstStyle/>
          <a:p>
            <a:pPr>
              <a:defRPr/>
            </a:pPr>
            <a:fld id="{96BEDB44-9DF0-4ED4-8299-8E1C2C64F557}"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30</a:t>
            </a:fld>
            <a:endParaRPr lang="en-US"/>
          </a:p>
        </p:txBody>
      </p:sp>
      <p:sp>
        <p:nvSpPr>
          <p:cNvPr id="3" name="Rectangle 2"/>
          <p:cNvSpPr/>
          <p:nvPr/>
        </p:nvSpPr>
        <p:spPr>
          <a:xfrm>
            <a:off x="304800" y="1242950"/>
            <a:ext cx="8382000" cy="2862322"/>
          </a:xfrm>
          <a:prstGeom prst="rect">
            <a:avLst/>
          </a:prstGeom>
        </p:spPr>
        <p:txBody>
          <a:bodyPr wrap="square">
            <a:spAutoFit/>
          </a:bodyPr>
          <a:lstStyle/>
          <a:p>
            <a:pPr marL="342900" indent="-342900">
              <a:buFontTx/>
              <a:buAutoNum type="arabicPeriod"/>
            </a:pPr>
            <a:r>
              <a:rPr lang="en-US" dirty="0"/>
              <a:t>Define an adapter class that implements the </a:t>
            </a:r>
            <a:r>
              <a:rPr lang="en-US" dirty="0" smtClean="0"/>
              <a:t>Target interface</a:t>
            </a:r>
          </a:p>
          <a:p>
            <a:pPr marL="800100" lvl="1" indent="-342900">
              <a:buFontTx/>
              <a:buAutoNum type="arabicPeriod"/>
            </a:pPr>
            <a:r>
              <a:rPr lang="en-US" dirty="0"/>
              <a:t>Adapter lets classes work together, that could not otherwise because of incompatible </a:t>
            </a:r>
            <a:r>
              <a:rPr lang="en-US" dirty="0" smtClean="0"/>
              <a:t>interfaces</a:t>
            </a:r>
          </a:p>
          <a:p>
            <a:pPr marL="800100" lvl="1" indent="-342900">
              <a:buFontTx/>
              <a:buAutoNum type="arabicPeriod"/>
            </a:pPr>
            <a:endParaRPr lang="en-US" dirty="0"/>
          </a:p>
          <a:p>
            <a:pPr marL="342900" indent="-342900">
              <a:buFontTx/>
              <a:buAutoNum type="arabicPeriod"/>
            </a:pPr>
            <a:r>
              <a:rPr lang="en-US" dirty="0"/>
              <a:t>The adapter class holds a reference to the </a:t>
            </a:r>
            <a:r>
              <a:rPr lang="en-US" dirty="0" err="1"/>
              <a:t>A</a:t>
            </a:r>
            <a:r>
              <a:rPr lang="en-US" dirty="0" err="1" smtClean="0"/>
              <a:t>daptee</a:t>
            </a:r>
            <a:r>
              <a:rPr lang="en-US" dirty="0"/>
              <a:t>. It translates target methods to </a:t>
            </a:r>
            <a:r>
              <a:rPr lang="en-US" dirty="0" err="1"/>
              <a:t>Adaptee</a:t>
            </a:r>
            <a:r>
              <a:rPr lang="en-US" dirty="0"/>
              <a:t> methods</a:t>
            </a:r>
            <a:r>
              <a:rPr lang="en-US" dirty="0" smtClean="0"/>
              <a:t>.</a:t>
            </a:r>
          </a:p>
          <a:p>
            <a:pPr marL="342900" indent="-342900">
              <a:buFontTx/>
              <a:buAutoNum type="arabicPeriod"/>
            </a:pPr>
            <a:endParaRPr lang="en-US" dirty="0"/>
          </a:p>
          <a:p>
            <a:pPr marL="342900" indent="-342900">
              <a:buFontTx/>
              <a:buAutoNum type="arabicPeriod"/>
            </a:pPr>
            <a:r>
              <a:rPr lang="en-US" dirty="0" err="1" smtClean="0"/>
              <a:t>Adaptee</a:t>
            </a:r>
            <a:r>
              <a:rPr lang="en-US" dirty="0" smtClean="0"/>
              <a:t> is wrapped </a:t>
            </a:r>
            <a:r>
              <a:rPr lang="en-US" dirty="0"/>
              <a:t>into an adapter class </a:t>
            </a:r>
            <a:r>
              <a:rPr lang="en-US" dirty="0" smtClean="0"/>
              <a:t>object</a:t>
            </a:r>
          </a:p>
          <a:p>
            <a:pPr marL="342900" indent="-342900">
              <a:buFontTx/>
              <a:buAutoNum type="arabicPeriod"/>
            </a:pPr>
            <a:endParaRPr lang="en-US" dirty="0" smtClean="0"/>
          </a:p>
          <a:p>
            <a:pPr marL="342900" indent="-342900">
              <a:buFontTx/>
              <a:buAutoNum type="arabicPeriod"/>
            </a:pPr>
            <a:r>
              <a:rPr lang="en-US" dirty="0"/>
              <a:t> </a:t>
            </a:r>
            <a:r>
              <a:rPr lang="en-US" dirty="0" smtClean="0"/>
              <a:t>Composition plays an important role</a:t>
            </a:r>
            <a:endParaRPr lang="en-US" dirty="0"/>
          </a:p>
        </p:txBody>
      </p:sp>
      <p:sp>
        <p:nvSpPr>
          <p:cNvPr id="8" name="Line Callout 1 (Accent Bar) 7"/>
          <p:cNvSpPr/>
          <p:nvPr/>
        </p:nvSpPr>
        <p:spPr>
          <a:xfrm>
            <a:off x="7696200" y="5550804"/>
            <a:ext cx="1143000" cy="612648"/>
          </a:xfrm>
          <a:prstGeom prst="accentCallout1">
            <a:avLst>
              <a:gd name="adj1" fmla="val 22627"/>
              <a:gd name="adj2" fmla="val 11407"/>
              <a:gd name="adj3" fmla="val -25124"/>
              <a:gd name="adj4" fmla="val -549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Adaptee</a:t>
            </a:r>
            <a:endParaRPr lang="en-US" dirty="0">
              <a:solidFill>
                <a:schemeClr val="tx1"/>
              </a:solidFill>
            </a:endParaRPr>
          </a:p>
        </p:txBody>
      </p:sp>
      <p:sp>
        <p:nvSpPr>
          <p:cNvPr id="9" name="Line Callout 1 (Accent Bar) 8"/>
          <p:cNvSpPr/>
          <p:nvPr/>
        </p:nvSpPr>
        <p:spPr>
          <a:xfrm>
            <a:off x="6324600" y="3665172"/>
            <a:ext cx="1143000" cy="612648"/>
          </a:xfrm>
          <a:prstGeom prst="accentCallout1">
            <a:avLst>
              <a:gd name="adj1" fmla="val 55579"/>
              <a:gd name="adj2" fmla="val 11407"/>
              <a:gd name="adj3" fmla="val 102808"/>
              <a:gd name="adj4" fmla="val -4041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Target</a:t>
            </a:r>
            <a:endParaRPr lang="en-US" dirty="0">
              <a:solidFill>
                <a:schemeClr val="tx1"/>
              </a:solidFill>
            </a:endParaRPr>
          </a:p>
        </p:txBody>
      </p:sp>
    </p:spTree>
    <p:extLst>
      <p:ext uri="{BB962C8B-B14F-4D97-AF65-F5344CB8AC3E}">
        <p14:creationId xmlns:p14="http://schemas.microsoft.com/office/powerpoint/2010/main" val="2556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Pattern Class Diagram</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5865" t="7342" r="5729" b="26703"/>
          <a:stretch/>
        </p:blipFill>
        <p:spPr>
          <a:xfrm>
            <a:off x="152400" y="3686299"/>
            <a:ext cx="8756789" cy="2485901"/>
          </a:xfrm>
        </p:spPr>
      </p:pic>
      <p:sp>
        <p:nvSpPr>
          <p:cNvPr id="4" name="Date Placeholder 3"/>
          <p:cNvSpPr>
            <a:spLocks noGrp="1"/>
          </p:cNvSpPr>
          <p:nvPr>
            <p:ph type="dt" sz="half" idx="10"/>
          </p:nvPr>
        </p:nvSpPr>
        <p:spPr/>
        <p:txBody>
          <a:bodyPr/>
          <a:lstStyle/>
          <a:p>
            <a:pPr>
              <a:defRPr/>
            </a:pPr>
            <a:fld id="{65CB7544-EAAD-4C03-8A83-2D96491F915D}"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31</a:t>
            </a:fld>
            <a:endParaRPr lang="en-US"/>
          </a:p>
        </p:txBody>
      </p:sp>
      <p:sp>
        <p:nvSpPr>
          <p:cNvPr id="9" name="Content Placeholder 2"/>
          <p:cNvSpPr txBox="1">
            <a:spLocks/>
          </p:cNvSpPr>
          <p:nvPr/>
        </p:nvSpPr>
        <p:spPr>
          <a:xfrm>
            <a:off x="484909" y="1447800"/>
            <a:ext cx="8534400" cy="2057400"/>
          </a:xfrm>
          <a:prstGeom prst="rect">
            <a:avLst/>
          </a:prstGeom>
        </p:spPr>
        <p:txBody>
          <a:bodyPr vert="horz" lIns="91440" tIns="45720" rIns="91440" bIns="45720" rtlCol="0">
            <a:noAutofit/>
          </a:bodyPr>
          <a:lstStyle/>
          <a:p>
            <a:pPr marL="342900" indent="-342900" fontAlgn="auto">
              <a:spcBef>
                <a:spcPct val="20000"/>
              </a:spcBef>
              <a:spcAft>
                <a:spcPts val="0"/>
              </a:spcAft>
              <a:buFont typeface="Arial" pitchFamily="34" charset="0"/>
              <a:buChar char="•"/>
              <a:defRPr/>
            </a:pPr>
            <a:r>
              <a:rPr lang="en-US" sz="2400" b="1" dirty="0">
                <a:latin typeface="+mn-lt"/>
              </a:rPr>
              <a:t>STEP 1: Create an interface for Common Operations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rPr>
              <a:t>STEP 2: Both Primitive</a:t>
            </a:r>
            <a:r>
              <a:rPr kumimoji="0" lang="en-US" sz="2400" b="1" i="0" u="none" strike="noStrike" kern="1200" cap="none" spc="0" normalizeH="0" noProof="0" dirty="0" smtClean="0">
                <a:ln>
                  <a:noFill/>
                </a:ln>
                <a:solidFill>
                  <a:schemeClr val="tx1"/>
                </a:solidFill>
                <a:effectLst/>
                <a:uLnTx/>
                <a:uFillTx/>
                <a:latin typeface="+mn-lt"/>
              </a:rPr>
              <a:t> and Composite Objects Realize the same interface</a:t>
            </a:r>
          </a:p>
          <a:p>
            <a:pPr marL="342900" indent="-342900" fontAlgn="auto">
              <a:spcBef>
                <a:spcPct val="20000"/>
              </a:spcBef>
              <a:spcAft>
                <a:spcPts val="0"/>
              </a:spcAft>
              <a:buFont typeface="Arial" pitchFamily="34" charset="0"/>
              <a:buChar char="•"/>
              <a:defRPr/>
            </a:pPr>
            <a:r>
              <a:rPr lang="en-US" sz="2400" b="1" dirty="0">
                <a:latin typeface="+mn-lt"/>
              </a:rPr>
              <a:t>STEP 3: Make Composite Objects as a collection of primitive objects </a:t>
            </a:r>
          </a:p>
        </p:txBody>
      </p:sp>
    </p:spTree>
    <p:extLst>
      <p:ext uri="{BB962C8B-B14F-4D97-AF65-F5344CB8AC3E}">
        <p14:creationId xmlns:p14="http://schemas.microsoft.com/office/powerpoint/2010/main" val="274592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Proxy Class Diagra</a:t>
            </a:r>
            <a:r>
              <a:rPr lang="en-US" dirty="0"/>
              <a:t>m</a:t>
            </a:r>
          </a:p>
        </p:txBody>
      </p:sp>
      <p:pic>
        <p:nvPicPr>
          <p:cNvPr id="9" name="Content Placeholder 8"/>
          <p:cNvPicPr>
            <a:picLocks noGrp="1" noChangeAspect="1"/>
          </p:cNvPicPr>
          <p:nvPr>
            <p:ph idx="1"/>
          </p:nvPr>
        </p:nvPicPr>
        <p:blipFill rotWithShape="1">
          <a:blip r:embed="rId2">
            <a:extLst>
              <a:ext uri="{28A0092B-C50C-407E-A947-70E740481C1C}">
                <a14:useLocalDpi xmlns:a14="http://schemas.microsoft.com/office/drawing/2010/main" val="0"/>
              </a:ext>
            </a:extLst>
          </a:blip>
          <a:srcRect t="4749" r="6717" b="4318"/>
          <a:stretch/>
        </p:blipFill>
        <p:spPr>
          <a:xfrm>
            <a:off x="2476501" y="2329175"/>
            <a:ext cx="4762499" cy="4147825"/>
          </a:xfrm>
        </p:spPr>
      </p:pic>
      <p:sp>
        <p:nvSpPr>
          <p:cNvPr id="4" name="Date Placeholder 3"/>
          <p:cNvSpPr>
            <a:spLocks noGrp="1"/>
          </p:cNvSpPr>
          <p:nvPr>
            <p:ph type="dt" sz="half" idx="10"/>
          </p:nvPr>
        </p:nvSpPr>
        <p:spPr/>
        <p:txBody>
          <a:bodyPr/>
          <a:lstStyle/>
          <a:p>
            <a:pPr>
              <a:defRPr/>
            </a:pPr>
            <a:fld id="{5C356EC0-6111-4E73-A031-1EDC48691B7C}"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smtClean="0"/>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32</a:t>
            </a:fld>
            <a:endParaRPr lang="en-US"/>
          </a:p>
        </p:txBody>
      </p:sp>
      <p:sp>
        <p:nvSpPr>
          <p:cNvPr id="8" name="Line Callout 1 (Accent Bar) 7"/>
          <p:cNvSpPr/>
          <p:nvPr/>
        </p:nvSpPr>
        <p:spPr>
          <a:xfrm>
            <a:off x="6325590" y="2403269"/>
            <a:ext cx="2666010" cy="838200"/>
          </a:xfrm>
          <a:prstGeom prst="accentCallout1">
            <a:avLst>
              <a:gd name="adj1" fmla="val 38500"/>
              <a:gd name="adj2" fmla="val -20"/>
              <a:gd name="adj3" fmla="val 8624"/>
              <a:gd name="adj4" fmla="val -216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This interface is implemented by both Real subject and proxy </a:t>
            </a:r>
            <a:endParaRPr lang="en-US" dirty="0">
              <a:solidFill>
                <a:schemeClr val="tx1"/>
              </a:solidFill>
            </a:endParaRPr>
          </a:p>
        </p:txBody>
      </p:sp>
      <p:sp>
        <p:nvSpPr>
          <p:cNvPr id="10" name="Line Callout 1 (Accent Bar) 9"/>
          <p:cNvSpPr/>
          <p:nvPr/>
        </p:nvSpPr>
        <p:spPr>
          <a:xfrm>
            <a:off x="0" y="2667000"/>
            <a:ext cx="2743200" cy="3581400"/>
          </a:xfrm>
          <a:prstGeom prst="accentCallout1">
            <a:avLst>
              <a:gd name="adj1" fmla="val 28055"/>
              <a:gd name="adj2" fmla="val 98006"/>
              <a:gd name="adj3" fmla="val 38209"/>
              <a:gd name="adj4" fmla="val 1174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charset="0"/>
              <a:buChar char="•"/>
            </a:pPr>
            <a:r>
              <a:rPr lang="en-US" dirty="0" smtClean="0">
                <a:solidFill>
                  <a:schemeClr val="tx1"/>
                </a:solidFill>
              </a:rPr>
              <a:t>Maintains </a:t>
            </a:r>
            <a:r>
              <a:rPr lang="en-US" dirty="0">
                <a:solidFill>
                  <a:schemeClr val="tx1"/>
                </a:solidFill>
              </a:rPr>
              <a:t>a reference that allows the Proxy to access </a:t>
            </a:r>
            <a:r>
              <a:rPr lang="en-US" dirty="0" smtClean="0">
                <a:solidFill>
                  <a:schemeClr val="tx1"/>
                </a:solidFill>
              </a:rPr>
              <a:t>the </a:t>
            </a:r>
            <a:r>
              <a:rPr lang="en-US" dirty="0" err="1" smtClean="0">
                <a:solidFill>
                  <a:schemeClr val="tx1"/>
                </a:solidFill>
              </a:rPr>
              <a:t>RealSubject</a:t>
            </a:r>
            <a:r>
              <a:rPr lang="en-US" dirty="0">
                <a:solidFill>
                  <a:schemeClr val="tx1"/>
                </a:solidFill>
              </a:rPr>
              <a:t>. </a:t>
            </a:r>
            <a:endParaRPr lang="en-US" dirty="0" smtClean="0">
              <a:solidFill>
                <a:schemeClr val="tx1"/>
              </a:solidFill>
            </a:endParaRPr>
          </a:p>
          <a:p>
            <a:pPr marL="285750" indent="-285750">
              <a:buFont typeface="Arial" charset="0"/>
              <a:buChar char="•"/>
            </a:pPr>
            <a:r>
              <a:rPr lang="en-US" dirty="0" smtClean="0">
                <a:solidFill>
                  <a:schemeClr val="tx1"/>
                </a:solidFill>
              </a:rPr>
              <a:t>Implements </a:t>
            </a:r>
            <a:r>
              <a:rPr lang="en-US" dirty="0">
                <a:solidFill>
                  <a:schemeClr val="tx1"/>
                </a:solidFill>
              </a:rPr>
              <a:t>the same </a:t>
            </a:r>
            <a:r>
              <a:rPr lang="en-US" dirty="0" smtClean="0">
                <a:solidFill>
                  <a:schemeClr val="tx1"/>
                </a:solidFill>
              </a:rPr>
              <a:t>interface implemented </a:t>
            </a:r>
            <a:r>
              <a:rPr lang="en-US" dirty="0">
                <a:solidFill>
                  <a:schemeClr val="tx1"/>
                </a:solidFill>
              </a:rPr>
              <a:t>by the </a:t>
            </a:r>
            <a:r>
              <a:rPr lang="en-US" dirty="0" smtClean="0">
                <a:solidFill>
                  <a:schemeClr val="tx1"/>
                </a:solidFill>
              </a:rPr>
              <a:t>Real Subject </a:t>
            </a:r>
            <a:r>
              <a:rPr lang="en-US" dirty="0">
                <a:solidFill>
                  <a:schemeClr val="tx1"/>
                </a:solidFill>
              </a:rPr>
              <a:t>so that the Proxy can be substituted for the </a:t>
            </a:r>
            <a:r>
              <a:rPr lang="en-US" dirty="0" err="1">
                <a:solidFill>
                  <a:schemeClr val="tx1"/>
                </a:solidFill>
              </a:rPr>
              <a:t>RealSubject</a:t>
            </a:r>
            <a:r>
              <a:rPr lang="en-US" dirty="0">
                <a:solidFill>
                  <a:schemeClr val="tx1"/>
                </a:solidFill>
              </a:rPr>
              <a:t>. </a:t>
            </a:r>
            <a:endParaRPr lang="en-US" dirty="0" smtClean="0">
              <a:solidFill>
                <a:schemeClr val="tx1"/>
              </a:solidFill>
            </a:endParaRPr>
          </a:p>
          <a:p>
            <a:pPr marL="285750" indent="-285750">
              <a:buFont typeface="Arial" charset="0"/>
              <a:buChar char="•"/>
            </a:pPr>
            <a:r>
              <a:rPr lang="en-US" dirty="0" smtClean="0">
                <a:solidFill>
                  <a:schemeClr val="tx1"/>
                </a:solidFill>
              </a:rPr>
              <a:t>Controls </a:t>
            </a:r>
            <a:r>
              <a:rPr lang="en-US" dirty="0">
                <a:solidFill>
                  <a:schemeClr val="tx1"/>
                </a:solidFill>
              </a:rPr>
              <a:t>access to the </a:t>
            </a:r>
            <a:r>
              <a:rPr lang="en-US" dirty="0" err="1">
                <a:solidFill>
                  <a:schemeClr val="tx1"/>
                </a:solidFill>
              </a:rPr>
              <a:t>RealSubject</a:t>
            </a:r>
            <a:r>
              <a:rPr lang="en-US" dirty="0">
                <a:solidFill>
                  <a:schemeClr val="tx1"/>
                </a:solidFill>
              </a:rPr>
              <a:t> and may be responsible for its creation and deletion</a:t>
            </a:r>
          </a:p>
        </p:txBody>
      </p:sp>
      <p:sp>
        <p:nvSpPr>
          <p:cNvPr id="11" name="Line Callout 1 (Accent Bar) 10"/>
          <p:cNvSpPr/>
          <p:nvPr/>
        </p:nvSpPr>
        <p:spPr>
          <a:xfrm>
            <a:off x="6638306" y="5406242"/>
            <a:ext cx="2514600" cy="838200"/>
          </a:xfrm>
          <a:prstGeom prst="accentCallout1">
            <a:avLst>
              <a:gd name="adj1" fmla="val 21499"/>
              <a:gd name="adj2" fmla="val -19"/>
              <a:gd name="adj3" fmla="val -63631"/>
              <a:gd name="adj4" fmla="val -32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R</a:t>
            </a:r>
            <a:r>
              <a:rPr lang="en-US" dirty="0" smtClean="0">
                <a:solidFill>
                  <a:schemeClr val="tx1"/>
                </a:solidFill>
              </a:rPr>
              <a:t>eal subject that </a:t>
            </a:r>
            <a:r>
              <a:rPr lang="en-US" dirty="0">
                <a:solidFill>
                  <a:schemeClr val="tx1"/>
                </a:solidFill>
              </a:rPr>
              <a:t>the proxy represents</a:t>
            </a:r>
          </a:p>
        </p:txBody>
      </p:sp>
      <p:sp>
        <p:nvSpPr>
          <p:cNvPr id="2" name="Rectangle 1"/>
          <p:cNvSpPr/>
          <p:nvPr/>
        </p:nvSpPr>
        <p:spPr>
          <a:xfrm>
            <a:off x="304800" y="1374108"/>
            <a:ext cx="8458200" cy="646331"/>
          </a:xfrm>
          <a:prstGeom prst="rect">
            <a:avLst/>
          </a:prstGeom>
        </p:spPr>
        <p:txBody>
          <a:bodyPr wrap="square">
            <a:spAutoFit/>
          </a:bodyPr>
          <a:lstStyle/>
          <a:p>
            <a:r>
              <a:rPr lang="en-US" dirty="0"/>
              <a:t>A client obtains a reference to a Proxy, the client then handles the proxy in the same way it handles </a:t>
            </a:r>
            <a:r>
              <a:rPr lang="en-US" dirty="0" err="1"/>
              <a:t>RealSubject</a:t>
            </a:r>
            <a:r>
              <a:rPr lang="en-US" dirty="0"/>
              <a:t> and thus invoking the method </a:t>
            </a:r>
            <a:r>
              <a:rPr lang="en-US" dirty="0" err="1" smtClean="0"/>
              <a:t>doOpeationA</a:t>
            </a:r>
            <a:r>
              <a:rPr lang="en-US" dirty="0" smtClean="0"/>
              <a:t>().</a:t>
            </a:r>
            <a:endParaRPr lang="en-US" dirty="0"/>
          </a:p>
        </p:txBody>
      </p:sp>
    </p:spTree>
    <p:extLst>
      <p:ext uri="{BB962C8B-B14F-4D97-AF65-F5344CB8AC3E}">
        <p14:creationId xmlns:p14="http://schemas.microsoft.com/office/powerpoint/2010/main" val="153159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Behavioral Pattern</a:t>
            </a:r>
            <a:endParaRPr lang="en-US" dirty="0"/>
          </a:p>
        </p:txBody>
      </p:sp>
      <p:sp>
        <p:nvSpPr>
          <p:cNvPr id="8" name="Content Placeholder 7"/>
          <p:cNvSpPr>
            <a:spLocks noGrp="1"/>
          </p:cNvSpPr>
          <p:nvPr>
            <p:ph idx="1"/>
          </p:nvPr>
        </p:nvSpPr>
        <p:spPr>
          <a:xfrm>
            <a:off x="304800" y="1135110"/>
            <a:ext cx="8382000" cy="5029200"/>
          </a:xfrm>
        </p:spPr>
        <p:txBody>
          <a:bodyPr/>
          <a:lstStyle/>
          <a:p>
            <a:r>
              <a:rPr lang="en-US" sz="2800" dirty="0" smtClean="0"/>
              <a:t>A set of design patterns</a:t>
            </a:r>
          </a:p>
          <a:p>
            <a:pPr lvl="1"/>
            <a:r>
              <a:rPr lang="en-US" sz="2400" dirty="0"/>
              <a:t>that identify common </a:t>
            </a:r>
            <a:r>
              <a:rPr lang="en-US" sz="2400" dirty="0" smtClean="0"/>
              <a:t>communication </a:t>
            </a:r>
            <a:r>
              <a:rPr lang="en-US" sz="2400" dirty="0"/>
              <a:t>between </a:t>
            </a:r>
            <a:r>
              <a:rPr lang="en-US" sz="2400" dirty="0" smtClean="0"/>
              <a:t>objects. These </a:t>
            </a:r>
            <a:r>
              <a:rPr lang="en-US" sz="2400" dirty="0"/>
              <a:t>patterns increase flexibility in carrying out </a:t>
            </a:r>
            <a:r>
              <a:rPr lang="en-US" sz="2400" dirty="0" smtClean="0"/>
              <a:t>communication</a:t>
            </a:r>
          </a:p>
          <a:p>
            <a:r>
              <a:rPr lang="en-US" sz="2800" dirty="0" smtClean="0"/>
              <a:t>We shall study</a:t>
            </a:r>
          </a:p>
          <a:p>
            <a:pPr lvl="1"/>
            <a:r>
              <a:rPr lang="en-US" sz="2400" dirty="0"/>
              <a:t>Iterator pattern- Access </a:t>
            </a:r>
            <a:r>
              <a:rPr lang="en-US" sz="2400" dirty="0" smtClean="0"/>
              <a:t>elements </a:t>
            </a:r>
            <a:r>
              <a:rPr lang="en-US" sz="2400" dirty="0"/>
              <a:t>of an aggregate sequentially </a:t>
            </a:r>
            <a:endParaRPr lang="en-US" sz="2400" dirty="0" smtClean="0"/>
          </a:p>
          <a:p>
            <a:pPr lvl="1"/>
            <a:r>
              <a:rPr lang="en-US" sz="2400" dirty="0" smtClean="0"/>
              <a:t>Observer pattern- </a:t>
            </a:r>
            <a:r>
              <a:rPr lang="en-US" sz="2400" dirty="0"/>
              <a:t>Publish/Subscribe or Event </a:t>
            </a:r>
            <a:r>
              <a:rPr lang="en-US" sz="2400" dirty="0" smtClean="0"/>
              <a:t>Listener</a:t>
            </a:r>
          </a:p>
          <a:p>
            <a:pPr lvl="1"/>
            <a:r>
              <a:rPr lang="en-US" sz="2400" dirty="0" smtClean="0"/>
              <a:t>Strategy pattern- Select Algorithms on </a:t>
            </a:r>
            <a:r>
              <a:rPr lang="en-US" sz="2400" dirty="0"/>
              <a:t>the fly</a:t>
            </a:r>
            <a:endParaRPr lang="en-US" sz="2400" dirty="0" smtClean="0"/>
          </a:p>
          <a:p>
            <a:pPr lvl="1"/>
            <a:r>
              <a:rPr lang="en-US" sz="2400" dirty="0" smtClean="0"/>
              <a:t>Visitor pattern- Separate </a:t>
            </a:r>
            <a:r>
              <a:rPr lang="en-US" sz="2400" dirty="0"/>
              <a:t>an algorithm from an object</a:t>
            </a:r>
            <a:endParaRPr lang="en-US" sz="2400" dirty="0" smtClean="0"/>
          </a:p>
          <a:p>
            <a:pPr lvl="1"/>
            <a:r>
              <a:rPr lang="en-US" sz="2400" dirty="0" smtClean="0"/>
              <a:t>Command pattern- Encapsulate </a:t>
            </a:r>
            <a:r>
              <a:rPr lang="en-US" sz="2400" dirty="0"/>
              <a:t>an </a:t>
            </a:r>
            <a:r>
              <a:rPr lang="en-US" sz="2400" dirty="0" smtClean="0"/>
              <a:t>action, parameters, state</a:t>
            </a:r>
          </a:p>
        </p:txBody>
      </p:sp>
      <p:sp>
        <p:nvSpPr>
          <p:cNvPr id="4" name="Date Placeholder 3"/>
          <p:cNvSpPr>
            <a:spLocks noGrp="1"/>
          </p:cNvSpPr>
          <p:nvPr>
            <p:ph type="dt" sz="half" idx="10"/>
          </p:nvPr>
        </p:nvSpPr>
        <p:spPr/>
        <p:txBody>
          <a:bodyPr/>
          <a:lstStyle/>
          <a:p>
            <a:pPr>
              <a:defRPr/>
            </a:pPr>
            <a:fld id="{483B5F36-164C-44FA-B891-534F3961E207}"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smtClean="0"/>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33</a:t>
            </a:fld>
            <a:endParaRPr lang="en-US"/>
          </a:p>
        </p:txBody>
      </p:sp>
    </p:spTree>
    <p:extLst>
      <p:ext uri="{BB962C8B-B14F-4D97-AF65-F5344CB8AC3E}">
        <p14:creationId xmlns:p14="http://schemas.microsoft.com/office/powerpoint/2010/main" val="3335091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304800" y="381000"/>
            <a:ext cx="8458200" cy="366713"/>
          </a:xfrm>
          <a:prstGeom prst="rect">
            <a:avLst/>
          </a:prstGeom>
          <a:noFill/>
          <a:ln w="9525">
            <a:noFill/>
            <a:miter lim="800000"/>
            <a:headEnd/>
            <a:tailEnd/>
          </a:ln>
        </p:spPr>
        <p:txBody>
          <a:bodyPr>
            <a:spAutoFit/>
          </a:bodyPr>
          <a:lstStyle/>
          <a:p>
            <a:pPr>
              <a:spcBef>
                <a:spcPct val="50000"/>
              </a:spcBef>
            </a:pPr>
            <a:endParaRPr lang="en-US"/>
          </a:p>
        </p:txBody>
      </p:sp>
      <p:pic>
        <p:nvPicPr>
          <p:cNvPr id="3081" name="Picture 9" descr="."/>
          <p:cNvPicPr>
            <a:picLocks noChangeAspect="1" noChangeArrowheads="1"/>
          </p:cNvPicPr>
          <p:nvPr/>
        </p:nvPicPr>
        <p:blipFill>
          <a:blip r:embed="rId2" cstate="print"/>
          <a:srcRect/>
          <a:stretch>
            <a:fillRect/>
          </a:stretch>
        </p:blipFill>
        <p:spPr bwMode="auto">
          <a:xfrm>
            <a:off x="802594" y="2751083"/>
            <a:ext cx="7462609" cy="3429000"/>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smtClean="0"/>
              <a:t>Iterator Pattern</a:t>
            </a:r>
            <a:endParaRPr lang="en-US" dirty="0"/>
          </a:p>
        </p:txBody>
      </p:sp>
      <p:sp>
        <p:nvSpPr>
          <p:cNvPr id="3" name="Content Placeholder 2"/>
          <p:cNvSpPr>
            <a:spLocks noGrp="1"/>
          </p:cNvSpPr>
          <p:nvPr>
            <p:ph idx="1"/>
          </p:nvPr>
        </p:nvSpPr>
        <p:spPr>
          <a:xfrm>
            <a:off x="304800" y="1371600"/>
            <a:ext cx="8382000" cy="1676400"/>
          </a:xfrm>
        </p:spPr>
        <p:txBody>
          <a:bodyPr/>
          <a:lstStyle/>
          <a:p>
            <a:r>
              <a:rPr lang="en-US" sz="2000" dirty="0"/>
              <a:t>Define an iterator that fetches one element at a time </a:t>
            </a:r>
          </a:p>
          <a:p>
            <a:r>
              <a:rPr lang="en-US" sz="2000" dirty="0"/>
              <a:t> Each iterator object keeps track of the position of the next element </a:t>
            </a:r>
          </a:p>
          <a:p>
            <a:r>
              <a:rPr lang="en-US" sz="2000" dirty="0"/>
              <a:t> If there are several aggregate/iterator variations, it is best if </a:t>
            </a:r>
            <a:r>
              <a:rPr lang="en-US" sz="2000" dirty="0" smtClean="0"/>
              <a:t>the aggregate </a:t>
            </a:r>
            <a:r>
              <a:rPr lang="en-US" sz="2000" dirty="0"/>
              <a:t>and iterator classes realize common interface types.</a:t>
            </a:r>
          </a:p>
          <a:p>
            <a:endParaRPr lang="en-US" sz="2000" dirty="0"/>
          </a:p>
        </p:txBody>
      </p:sp>
      <p:sp>
        <p:nvSpPr>
          <p:cNvPr id="4" name="Date Placeholder 3"/>
          <p:cNvSpPr>
            <a:spLocks noGrp="1"/>
          </p:cNvSpPr>
          <p:nvPr>
            <p:ph type="dt" sz="half" idx="10"/>
          </p:nvPr>
        </p:nvSpPr>
        <p:spPr/>
        <p:txBody>
          <a:bodyPr/>
          <a:lstStyle/>
          <a:p>
            <a:pPr>
              <a:defRPr/>
            </a:pPr>
            <a:fld id="{23EDF531-C106-4D9A-9D94-3A24F78BAE32}"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34</a:t>
            </a:fld>
            <a:endParaRPr lang="en-US"/>
          </a:p>
        </p:txBody>
      </p:sp>
    </p:spTree>
    <p:extLst>
      <p:ext uri="{BB962C8B-B14F-4D97-AF65-F5344CB8AC3E}">
        <p14:creationId xmlns:p14="http://schemas.microsoft.com/office/powerpoint/2010/main" val="335934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81"/>
                                        </p:tgtEl>
                                        <p:attrNameLst>
                                          <p:attrName>style.visibility</p:attrName>
                                        </p:attrNameLst>
                                      </p:cBhvr>
                                      <p:to>
                                        <p:strVal val="visible"/>
                                      </p:to>
                                    </p:set>
                                    <p:anim calcmode="lin" valueType="num">
                                      <p:cBhvr additive="base">
                                        <p:cTn id="7" dur="500" fill="hold"/>
                                        <p:tgtEl>
                                          <p:spTgt spid="3081"/>
                                        </p:tgtEl>
                                        <p:attrNameLst>
                                          <p:attrName>ppt_x</p:attrName>
                                        </p:attrNameLst>
                                      </p:cBhvr>
                                      <p:tavLst>
                                        <p:tav tm="0">
                                          <p:val>
                                            <p:strVal val="#ppt_x"/>
                                          </p:val>
                                        </p:tav>
                                        <p:tav tm="100000">
                                          <p:val>
                                            <p:strVal val="#ppt_x"/>
                                          </p:val>
                                        </p:tav>
                                      </p:tavLst>
                                    </p:anim>
                                    <p:anim calcmode="lin" valueType="num">
                                      <p:cBhvr additive="base">
                                        <p:cTn id="8" dur="500" fill="hold"/>
                                        <p:tgtEl>
                                          <p:spTgt spid="30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014" y="1828800"/>
            <a:ext cx="7318247" cy="3733800"/>
          </a:xfrm>
        </p:spPr>
      </p:pic>
      <p:sp>
        <p:nvSpPr>
          <p:cNvPr id="2" name="Title 1"/>
          <p:cNvSpPr>
            <a:spLocks noGrp="1"/>
          </p:cNvSpPr>
          <p:nvPr>
            <p:ph type="title"/>
          </p:nvPr>
        </p:nvSpPr>
        <p:spPr/>
        <p:txBody>
          <a:bodyPr/>
          <a:lstStyle/>
          <a:p>
            <a:r>
              <a:rPr lang="en-US" dirty="0" smtClean="0"/>
              <a:t>Observer Pattern Class Diagram</a:t>
            </a:r>
            <a:endParaRPr lang="en-US" dirty="0"/>
          </a:p>
        </p:txBody>
      </p:sp>
      <p:sp>
        <p:nvSpPr>
          <p:cNvPr id="4" name="Date Placeholder 3"/>
          <p:cNvSpPr>
            <a:spLocks noGrp="1"/>
          </p:cNvSpPr>
          <p:nvPr>
            <p:ph type="dt" sz="half" idx="10"/>
          </p:nvPr>
        </p:nvSpPr>
        <p:spPr/>
        <p:txBody>
          <a:bodyPr/>
          <a:lstStyle/>
          <a:p>
            <a:pPr>
              <a:defRPr/>
            </a:pPr>
            <a:fld id="{C32B28EB-851C-494D-A1EA-7971410DBFEF}"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35</a:t>
            </a:fld>
            <a:endParaRPr lang="en-US"/>
          </a:p>
        </p:txBody>
      </p:sp>
      <p:sp>
        <p:nvSpPr>
          <p:cNvPr id="8" name="Line Callout 2 7"/>
          <p:cNvSpPr/>
          <p:nvPr/>
        </p:nvSpPr>
        <p:spPr>
          <a:xfrm>
            <a:off x="67294" y="5632858"/>
            <a:ext cx="3818906" cy="762000"/>
          </a:xfrm>
          <a:prstGeom prst="borderCallout2">
            <a:avLst>
              <a:gd name="adj1" fmla="val -6185"/>
              <a:gd name="adj2" fmla="val 7526"/>
              <a:gd name="adj3" fmla="val -171380"/>
              <a:gd name="adj4" fmla="val 5722"/>
              <a:gd name="adj5" fmla="val -298928"/>
              <a:gd name="adj6" fmla="val 16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for(</a:t>
            </a:r>
            <a:r>
              <a:rPr lang="en-US" sz="1600" dirty="0" err="1" smtClean="0"/>
              <a:t>InformationSubscriber</a:t>
            </a:r>
            <a:r>
              <a:rPr lang="en-US" sz="1600" dirty="0" smtClean="0"/>
              <a:t> s : subscribers) {</a:t>
            </a:r>
          </a:p>
          <a:p>
            <a:r>
              <a:rPr lang="en-US" sz="1600" dirty="0" smtClean="0"/>
              <a:t>    </a:t>
            </a:r>
            <a:r>
              <a:rPr lang="en-US" sz="1600" dirty="0" err="1" smtClean="0"/>
              <a:t>o.update</a:t>
            </a:r>
            <a:r>
              <a:rPr lang="en-US" sz="1600" dirty="0" smtClean="0"/>
              <a:t>(this); </a:t>
            </a:r>
          </a:p>
          <a:p>
            <a:r>
              <a:rPr lang="en-US" sz="1600" dirty="0"/>
              <a:t>}</a:t>
            </a:r>
          </a:p>
        </p:txBody>
      </p:sp>
      <p:sp>
        <p:nvSpPr>
          <p:cNvPr id="9" name="Line Callout 2 8"/>
          <p:cNvSpPr/>
          <p:nvPr/>
        </p:nvSpPr>
        <p:spPr>
          <a:xfrm>
            <a:off x="6978725" y="4936177"/>
            <a:ext cx="1752600" cy="474023"/>
          </a:xfrm>
          <a:prstGeom prst="borderCallout2">
            <a:avLst>
              <a:gd name="adj1" fmla="val 18750"/>
              <a:gd name="adj2" fmla="val -8333"/>
              <a:gd name="adj3" fmla="val -23839"/>
              <a:gd name="adj4" fmla="val -30896"/>
              <a:gd name="adj5" fmla="val -105454"/>
              <a:gd name="adj6" fmla="val -385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smtClean="0"/>
              <a:t>p.getLatestNews</a:t>
            </a:r>
            <a:r>
              <a:rPr lang="en-US" sz="1600" dirty="0" smtClean="0"/>
              <a:t>();</a:t>
            </a:r>
          </a:p>
        </p:txBody>
      </p:sp>
      <p:sp>
        <p:nvSpPr>
          <p:cNvPr id="12" name="Rounded Rectangle 11"/>
          <p:cNvSpPr/>
          <p:nvPr/>
        </p:nvSpPr>
        <p:spPr>
          <a:xfrm>
            <a:off x="4961900" y="3360222"/>
            <a:ext cx="28575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31374" y="3207325"/>
            <a:ext cx="1676401"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Callout 1 (Accent Bar) 14"/>
          <p:cNvSpPr/>
          <p:nvPr/>
        </p:nvSpPr>
        <p:spPr>
          <a:xfrm>
            <a:off x="7996050" y="2878776"/>
            <a:ext cx="1219200" cy="457200"/>
          </a:xfrm>
          <a:prstGeom prst="accentCallout1">
            <a:avLst>
              <a:gd name="adj1" fmla="val 34334"/>
              <a:gd name="adj2" fmla="val 2922"/>
              <a:gd name="adj3" fmla="val 112500"/>
              <a:gd name="adj4" fmla="val -3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Concrete</a:t>
            </a:r>
          </a:p>
          <a:p>
            <a:r>
              <a:rPr lang="en-US" dirty="0" smtClean="0">
                <a:solidFill>
                  <a:schemeClr val="tx1"/>
                </a:solidFill>
              </a:rPr>
              <a:t>observers</a:t>
            </a:r>
            <a:endParaRPr lang="en-US" dirty="0">
              <a:solidFill>
                <a:schemeClr val="tx1"/>
              </a:solidFill>
            </a:endParaRPr>
          </a:p>
        </p:txBody>
      </p:sp>
      <p:sp>
        <p:nvSpPr>
          <p:cNvPr id="16" name="Line Callout 1 (Accent Bar) 15"/>
          <p:cNvSpPr/>
          <p:nvPr/>
        </p:nvSpPr>
        <p:spPr>
          <a:xfrm>
            <a:off x="2895600" y="1324100"/>
            <a:ext cx="2702625" cy="457200"/>
          </a:xfrm>
          <a:prstGeom prst="accentCallout1">
            <a:avLst>
              <a:gd name="adj1" fmla="val 34334"/>
              <a:gd name="adj2" fmla="val 2922"/>
              <a:gd name="adj3" fmla="val 112500"/>
              <a:gd name="adj4" fmla="val -3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Subject which can be abstract class or interface</a:t>
            </a:r>
          </a:p>
        </p:txBody>
      </p:sp>
    </p:spTree>
    <p:extLst>
      <p:ext uri="{BB962C8B-B14F-4D97-AF65-F5344CB8AC3E}">
        <p14:creationId xmlns:p14="http://schemas.microsoft.com/office/powerpoint/2010/main" val="22843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 class diagram</a:t>
            </a:r>
            <a:endParaRPr lang="en-US" dirty="0"/>
          </a:p>
        </p:txBody>
      </p:sp>
      <p:sp>
        <p:nvSpPr>
          <p:cNvPr id="4" name="Date Placeholder 3"/>
          <p:cNvSpPr>
            <a:spLocks noGrp="1"/>
          </p:cNvSpPr>
          <p:nvPr>
            <p:ph type="dt" sz="half" idx="10"/>
          </p:nvPr>
        </p:nvSpPr>
        <p:spPr/>
        <p:txBody>
          <a:bodyPr/>
          <a:lstStyle/>
          <a:p>
            <a:pPr>
              <a:defRPr/>
            </a:pPr>
            <a:fld id="{9338074B-294F-4CC8-A567-2A7BBB9607FB}"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36</a:t>
            </a:fld>
            <a:endParaRPr lang="en-US"/>
          </a:p>
        </p:txBody>
      </p:sp>
      <p:sp>
        <p:nvSpPr>
          <p:cNvPr id="9" name="Line Callout 1 (Accent Bar) 8"/>
          <p:cNvSpPr/>
          <p:nvPr/>
        </p:nvSpPr>
        <p:spPr>
          <a:xfrm>
            <a:off x="6505699" y="4800600"/>
            <a:ext cx="2667000" cy="841248"/>
          </a:xfrm>
          <a:prstGeom prst="accentCallout1">
            <a:avLst>
              <a:gd name="adj1" fmla="val 18877"/>
              <a:gd name="adj2" fmla="val -1002"/>
              <a:gd name="adj3" fmla="val -76681"/>
              <a:gd name="adj4" fmla="val -100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Different concrete strategies (algorithms) to move the robot</a:t>
            </a:r>
            <a:endParaRPr lang="en-US" dirty="0">
              <a:solidFill>
                <a:schemeClr val="tx1"/>
              </a:solidFill>
            </a:endParaRPr>
          </a:p>
        </p:txBody>
      </p:sp>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r="8139" b="12793"/>
          <a:stretch/>
        </p:blipFill>
        <p:spPr>
          <a:xfrm>
            <a:off x="1520409" y="1910670"/>
            <a:ext cx="6443428" cy="3852178"/>
          </a:xfrm>
        </p:spPr>
      </p:pic>
      <p:sp>
        <p:nvSpPr>
          <p:cNvPr id="7" name="Rounded Rectangle 6"/>
          <p:cNvSpPr/>
          <p:nvPr/>
        </p:nvSpPr>
        <p:spPr>
          <a:xfrm>
            <a:off x="3505200" y="3005450"/>
            <a:ext cx="4621810" cy="1173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Accent Bar) 9"/>
          <p:cNvSpPr/>
          <p:nvPr/>
        </p:nvSpPr>
        <p:spPr>
          <a:xfrm>
            <a:off x="1229096" y="1319626"/>
            <a:ext cx="2276104" cy="420624"/>
          </a:xfrm>
          <a:prstGeom prst="accentCallout1">
            <a:avLst>
              <a:gd name="adj1" fmla="val 78166"/>
              <a:gd name="adj2" fmla="val 96042"/>
              <a:gd name="adj3" fmla="val 140711"/>
              <a:gd name="adj4" fmla="val 781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Overall “Context”</a:t>
            </a:r>
            <a:endParaRPr lang="en-US" dirty="0">
              <a:solidFill>
                <a:schemeClr val="tx1"/>
              </a:solidFill>
            </a:endParaRPr>
          </a:p>
        </p:txBody>
      </p:sp>
    </p:spTree>
    <p:extLst>
      <p:ext uri="{BB962C8B-B14F-4D97-AF65-F5344CB8AC3E}">
        <p14:creationId xmlns:p14="http://schemas.microsoft.com/office/powerpoint/2010/main" val="411626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Pattern Class Diagram</a:t>
            </a:r>
            <a:endParaRPr lang="en-US" dirty="0"/>
          </a:p>
        </p:txBody>
      </p:sp>
      <p:sp>
        <p:nvSpPr>
          <p:cNvPr id="4" name="Date Placeholder 3"/>
          <p:cNvSpPr>
            <a:spLocks noGrp="1"/>
          </p:cNvSpPr>
          <p:nvPr>
            <p:ph type="dt" sz="half" idx="10"/>
          </p:nvPr>
        </p:nvSpPr>
        <p:spPr/>
        <p:txBody>
          <a:bodyPr/>
          <a:lstStyle/>
          <a:p>
            <a:pPr>
              <a:defRPr/>
            </a:pPr>
            <a:fld id="{15089CC3-3405-4385-ACCB-59E18297EFC7}"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37</a:t>
            </a:fld>
            <a:endParaRPr lang="en-US"/>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l="5191" r="5345" b="18408"/>
          <a:stretch/>
        </p:blipFill>
        <p:spPr>
          <a:xfrm>
            <a:off x="-17495" y="1939735"/>
            <a:ext cx="9085295" cy="4389034"/>
          </a:xfrm>
        </p:spPr>
      </p:pic>
      <p:sp>
        <p:nvSpPr>
          <p:cNvPr id="3" name="Line Callout 2 (Accent Bar) 2"/>
          <p:cNvSpPr/>
          <p:nvPr/>
        </p:nvSpPr>
        <p:spPr>
          <a:xfrm>
            <a:off x="152400" y="1295400"/>
            <a:ext cx="3733800" cy="685800"/>
          </a:xfrm>
          <a:prstGeom prst="accentCallout2">
            <a:avLst>
              <a:gd name="adj1" fmla="val 51858"/>
              <a:gd name="adj2" fmla="val 98651"/>
              <a:gd name="adj3" fmla="val 64086"/>
              <a:gd name="adj4" fmla="val 109031"/>
              <a:gd name="adj5" fmla="val 111083"/>
              <a:gd name="adj6" fmla="val 908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declare the visit operations for all the types of </a:t>
            </a:r>
            <a:r>
              <a:rPr lang="en-US" dirty="0" smtClean="0">
                <a:solidFill>
                  <a:schemeClr val="tx1"/>
                </a:solidFill>
              </a:rPr>
              <a:t>concrete </a:t>
            </a:r>
            <a:r>
              <a:rPr lang="en-US" dirty="0" err="1" smtClean="0">
                <a:solidFill>
                  <a:schemeClr val="tx1"/>
                </a:solidFill>
              </a:rPr>
              <a:t>visitable</a:t>
            </a:r>
            <a:r>
              <a:rPr lang="en-US" dirty="0" smtClean="0">
                <a:solidFill>
                  <a:schemeClr val="tx1"/>
                </a:solidFill>
              </a:rPr>
              <a:t> </a:t>
            </a:r>
            <a:r>
              <a:rPr lang="en-US" dirty="0">
                <a:solidFill>
                  <a:schemeClr val="tx1"/>
                </a:solidFill>
              </a:rPr>
              <a:t>classes</a:t>
            </a:r>
          </a:p>
        </p:txBody>
      </p:sp>
      <p:sp>
        <p:nvSpPr>
          <p:cNvPr id="8" name="Line Callout 2 (Accent Bar) 7"/>
          <p:cNvSpPr/>
          <p:nvPr/>
        </p:nvSpPr>
        <p:spPr>
          <a:xfrm>
            <a:off x="5486400" y="1245425"/>
            <a:ext cx="3581400" cy="583375"/>
          </a:xfrm>
          <a:prstGeom prst="accentCallout2">
            <a:avLst>
              <a:gd name="adj1" fmla="val 20689"/>
              <a:gd name="adj2" fmla="val -1173"/>
              <a:gd name="adj3" fmla="val 49284"/>
              <a:gd name="adj4" fmla="val -15604"/>
              <a:gd name="adj5" fmla="val 140999"/>
              <a:gd name="adj6" fmla="val -208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Implements a specific activity (price computation) for all </a:t>
            </a:r>
            <a:r>
              <a:rPr lang="en-US" dirty="0" err="1" smtClean="0">
                <a:solidFill>
                  <a:schemeClr val="tx1"/>
                </a:solidFill>
              </a:rPr>
              <a:t>visitables</a:t>
            </a:r>
            <a:endParaRPr lang="en-US" dirty="0">
              <a:solidFill>
                <a:schemeClr val="tx1"/>
              </a:solidFill>
            </a:endParaRPr>
          </a:p>
        </p:txBody>
      </p:sp>
      <p:sp>
        <p:nvSpPr>
          <p:cNvPr id="10" name="Line Callout 2 (Accent Bar) 9"/>
          <p:cNvSpPr/>
          <p:nvPr/>
        </p:nvSpPr>
        <p:spPr>
          <a:xfrm>
            <a:off x="4572000" y="5386451"/>
            <a:ext cx="4572000" cy="1066800"/>
          </a:xfrm>
          <a:prstGeom prst="accentCallout2">
            <a:avLst>
              <a:gd name="adj1" fmla="val 20689"/>
              <a:gd name="adj2" fmla="val -1173"/>
              <a:gd name="adj3" fmla="val 19228"/>
              <a:gd name="adj4" fmla="val -16123"/>
              <a:gd name="adj5" fmla="val -136181"/>
              <a:gd name="adj6" fmla="val -828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This is </a:t>
            </a:r>
            <a:r>
              <a:rPr lang="en-US" dirty="0" err="1" smtClean="0">
                <a:solidFill>
                  <a:schemeClr val="tx1"/>
                </a:solidFill>
              </a:rPr>
              <a:t>ObjectStructure</a:t>
            </a:r>
            <a:endParaRPr lang="en-US" dirty="0">
              <a:solidFill>
                <a:schemeClr val="tx1"/>
              </a:solidFill>
            </a:endParaRPr>
          </a:p>
          <a:p>
            <a:pPr marL="285750" indent="-285750">
              <a:buFont typeface="Arial" panose="020B0604020202020204" pitchFamily="34" charset="0"/>
              <a:buChar char="•"/>
            </a:pPr>
            <a:r>
              <a:rPr lang="en-US" dirty="0" smtClean="0">
                <a:solidFill>
                  <a:schemeClr val="tx1"/>
                </a:solidFill>
              </a:rPr>
              <a:t>Another </a:t>
            </a:r>
            <a:r>
              <a:rPr lang="en-US" dirty="0">
                <a:solidFill>
                  <a:schemeClr val="tx1"/>
                </a:solidFill>
              </a:rPr>
              <a:t>class that is a collection of </a:t>
            </a:r>
            <a:r>
              <a:rPr lang="en-US" dirty="0" err="1">
                <a:solidFill>
                  <a:schemeClr val="tx1"/>
                </a:solidFill>
              </a:rPr>
              <a:t>visitable</a:t>
            </a:r>
            <a:r>
              <a:rPr lang="en-US" dirty="0">
                <a:solidFill>
                  <a:schemeClr val="tx1"/>
                </a:solidFill>
              </a:rPr>
              <a:t> objects</a:t>
            </a:r>
          </a:p>
          <a:p>
            <a:pPr marL="285750" indent="-285750">
              <a:buFont typeface="Arial" panose="020B0604020202020204" pitchFamily="34" charset="0"/>
              <a:buChar char="•"/>
            </a:pPr>
            <a:r>
              <a:rPr lang="en-US" dirty="0">
                <a:solidFill>
                  <a:schemeClr val="tx1"/>
                </a:solidFill>
              </a:rPr>
              <a:t>Offers mechanisms to iterate over </a:t>
            </a:r>
            <a:r>
              <a:rPr lang="en-US" dirty="0" err="1">
                <a:solidFill>
                  <a:schemeClr val="tx1"/>
                </a:solidFill>
              </a:rPr>
              <a:t>visitable</a:t>
            </a:r>
            <a:endParaRPr lang="en-US" dirty="0">
              <a:solidFill>
                <a:schemeClr val="tx1"/>
              </a:solidFill>
            </a:endParaRPr>
          </a:p>
        </p:txBody>
      </p:sp>
    </p:spTree>
    <p:extLst>
      <p:ext uri="{BB962C8B-B14F-4D97-AF65-F5344CB8AC3E}">
        <p14:creationId xmlns:p14="http://schemas.microsoft.com/office/powerpoint/2010/main" val="42003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Command Pattern Class </a:t>
            </a:r>
            <a:r>
              <a:rPr lang="en-US" dirty="0" smtClean="0"/>
              <a:t>Diagra</a:t>
            </a:r>
            <a:r>
              <a:rPr lang="en-US" dirty="0"/>
              <a:t>m</a:t>
            </a:r>
          </a:p>
        </p:txBody>
      </p:sp>
      <p:sp>
        <p:nvSpPr>
          <p:cNvPr id="4" name="Date Placeholder 3"/>
          <p:cNvSpPr>
            <a:spLocks noGrp="1"/>
          </p:cNvSpPr>
          <p:nvPr>
            <p:ph type="dt" sz="half" idx="10"/>
          </p:nvPr>
        </p:nvSpPr>
        <p:spPr/>
        <p:txBody>
          <a:bodyPr/>
          <a:lstStyle/>
          <a:p>
            <a:pPr>
              <a:defRPr/>
            </a:pPr>
            <a:fld id="{77B033C9-FB84-4A57-BC94-DF6297ECAD9C}"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smtClean="0"/>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38</a:t>
            </a:fld>
            <a:endParaRPr lang="en-US"/>
          </a:p>
        </p:txBody>
      </p:sp>
      <p:pic>
        <p:nvPicPr>
          <p:cNvPr id="9" name="Content Placeholder 8"/>
          <p:cNvPicPr>
            <a:picLocks noGrp="1" noChangeAspect="1"/>
          </p:cNvPicPr>
          <p:nvPr>
            <p:ph idx="1"/>
          </p:nvPr>
        </p:nvPicPr>
        <p:blipFill rotWithShape="1">
          <a:blip r:embed="rId2">
            <a:extLst>
              <a:ext uri="{28A0092B-C50C-407E-A947-70E740481C1C}">
                <a14:useLocalDpi xmlns:a14="http://schemas.microsoft.com/office/drawing/2010/main" val="0"/>
              </a:ext>
            </a:extLst>
          </a:blip>
          <a:srcRect t="2391" r="6788" b="17027"/>
          <a:stretch/>
        </p:blipFill>
        <p:spPr>
          <a:xfrm>
            <a:off x="990600" y="1981200"/>
            <a:ext cx="7090552" cy="2935184"/>
          </a:xfrm>
        </p:spPr>
      </p:pic>
      <p:sp>
        <p:nvSpPr>
          <p:cNvPr id="8" name="Line Callout 1 (Accent Bar) 7"/>
          <p:cNvSpPr/>
          <p:nvPr/>
        </p:nvSpPr>
        <p:spPr>
          <a:xfrm>
            <a:off x="1447800" y="1319626"/>
            <a:ext cx="3124200" cy="420624"/>
          </a:xfrm>
          <a:prstGeom prst="accentCallout1">
            <a:avLst>
              <a:gd name="adj1" fmla="val 120515"/>
              <a:gd name="adj2" fmla="val 1016"/>
              <a:gd name="adj3" fmla="val 160474"/>
              <a:gd name="adj4" fmla="val 332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invoker who asks the command to carry out request</a:t>
            </a:r>
            <a:endParaRPr lang="en-US" dirty="0">
              <a:solidFill>
                <a:schemeClr val="tx1"/>
              </a:solidFill>
            </a:endParaRPr>
          </a:p>
        </p:txBody>
      </p:sp>
      <p:sp>
        <p:nvSpPr>
          <p:cNvPr id="2" name="Line Callout 2 (Accent Bar) 1"/>
          <p:cNvSpPr/>
          <p:nvPr/>
        </p:nvSpPr>
        <p:spPr>
          <a:xfrm>
            <a:off x="5791200" y="1319626"/>
            <a:ext cx="2438400" cy="612648"/>
          </a:xfrm>
          <a:prstGeom prst="accentCallout2">
            <a:avLst>
              <a:gd name="adj1" fmla="val 22627"/>
              <a:gd name="adj2" fmla="val -3950"/>
              <a:gd name="adj3" fmla="val 47826"/>
              <a:gd name="adj4" fmla="val -11310"/>
              <a:gd name="adj5" fmla="val 114438"/>
              <a:gd name="adj6" fmla="val -106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Abstract Command to execute an operation</a:t>
            </a:r>
          </a:p>
        </p:txBody>
      </p:sp>
      <p:sp>
        <p:nvSpPr>
          <p:cNvPr id="11" name="Line Callout 2 (Accent Bar) 10"/>
          <p:cNvSpPr/>
          <p:nvPr/>
        </p:nvSpPr>
        <p:spPr>
          <a:xfrm>
            <a:off x="4580906" y="5342906"/>
            <a:ext cx="3470564" cy="838200"/>
          </a:xfrm>
          <a:prstGeom prst="accentCallout2">
            <a:avLst>
              <a:gd name="adj1" fmla="val 22627"/>
              <a:gd name="adj2" fmla="val -3950"/>
              <a:gd name="adj3" fmla="val -25846"/>
              <a:gd name="adj4" fmla="val -15935"/>
              <a:gd name="adj5" fmla="val -113661"/>
              <a:gd name="adj6" fmla="val 63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Concrete command, </a:t>
            </a:r>
            <a:r>
              <a:rPr lang="en-US" dirty="0">
                <a:solidFill>
                  <a:schemeClr val="tx1"/>
                </a:solidFill>
              </a:rPr>
              <a:t>implements execute() by invoking </a:t>
            </a:r>
            <a:r>
              <a:rPr lang="en-US" dirty="0" smtClean="0">
                <a:solidFill>
                  <a:schemeClr val="tx1"/>
                </a:solidFill>
              </a:rPr>
              <a:t>appropriate operations </a:t>
            </a:r>
            <a:r>
              <a:rPr lang="en-US" dirty="0">
                <a:solidFill>
                  <a:schemeClr val="tx1"/>
                </a:solidFill>
              </a:rPr>
              <a:t>on Receiver</a:t>
            </a:r>
          </a:p>
        </p:txBody>
      </p:sp>
      <p:sp>
        <p:nvSpPr>
          <p:cNvPr id="12" name="Line Callout 2 (Accent Bar) 11"/>
          <p:cNvSpPr/>
          <p:nvPr/>
        </p:nvSpPr>
        <p:spPr>
          <a:xfrm>
            <a:off x="762000" y="5334000"/>
            <a:ext cx="2133600" cy="838200"/>
          </a:xfrm>
          <a:prstGeom prst="accentCallout2">
            <a:avLst>
              <a:gd name="adj1" fmla="val 22627"/>
              <a:gd name="adj2" fmla="val -3950"/>
              <a:gd name="adj3" fmla="val -25846"/>
              <a:gd name="adj4" fmla="val -15935"/>
              <a:gd name="adj5" fmla="val -113661"/>
              <a:gd name="adj6" fmla="val 63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Receiver who knows how to execute an operation </a:t>
            </a:r>
            <a:endParaRPr lang="en-US" dirty="0">
              <a:solidFill>
                <a:schemeClr val="tx1"/>
              </a:solidFill>
            </a:endParaRPr>
          </a:p>
        </p:txBody>
      </p:sp>
    </p:spTree>
    <p:extLst>
      <p:ext uri="{BB962C8B-B14F-4D97-AF65-F5344CB8AC3E}">
        <p14:creationId xmlns:p14="http://schemas.microsoft.com/office/powerpoint/2010/main" val="182610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Infrastructure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24234278"/>
              </p:ext>
            </p:extLst>
          </p:nvPr>
        </p:nvGraphicFramePr>
        <p:xfrm>
          <a:off x="304800" y="1371600"/>
          <a:ext cx="8610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pPr>
              <a:defRPr/>
            </a:pPr>
            <a:fld id="{E6B560B2-1AC2-4A16-BCD9-40C32F7D2BA9}"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39</a:t>
            </a:fld>
            <a:endParaRPr lang="en-US"/>
          </a:p>
        </p:txBody>
      </p:sp>
    </p:spTree>
    <p:extLst>
      <p:ext uri="{BB962C8B-B14F-4D97-AF65-F5344CB8AC3E}">
        <p14:creationId xmlns:p14="http://schemas.microsoft.com/office/powerpoint/2010/main" val="244087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eaLnBrk="1" hangingPunct="1">
              <a:defRPr/>
            </a:pPr>
            <a:r>
              <a:rPr lang="en-US" dirty="0" smtClean="0"/>
              <a:t>Patterns – Three Categories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9145989"/>
              </p:ext>
            </p:extLst>
          </p:nvPr>
        </p:nvGraphicFramePr>
        <p:xfrm>
          <a:off x="457200" y="1310640"/>
          <a:ext cx="8229600" cy="4632960"/>
        </p:xfrm>
        <a:graphic>
          <a:graphicData uri="http://schemas.openxmlformats.org/drawingml/2006/table">
            <a:tbl>
              <a:tblPr firstRow="1" bandRow="1">
                <a:tableStyleId>{5C22544A-7EE6-4342-B048-85BDC9FD1C3A}</a:tableStyleId>
              </a:tblPr>
              <a:tblGrid>
                <a:gridCol w="1740860"/>
                <a:gridCol w="6488740"/>
              </a:tblGrid>
              <a:tr h="370840">
                <a:tc>
                  <a:txBody>
                    <a:bodyPr/>
                    <a:lstStyle/>
                    <a:p>
                      <a:pPr algn="ctr"/>
                      <a:r>
                        <a:rPr lang="en-US" sz="2000" dirty="0" smtClean="0"/>
                        <a:t>Category</a:t>
                      </a:r>
                      <a:endParaRPr lang="en-IN" sz="2000" dirty="0"/>
                    </a:p>
                  </a:txBody>
                  <a:tcPr marL="84406" marR="84406"/>
                </a:tc>
                <a:tc>
                  <a:txBody>
                    <a:bodyPr/>
                    <a:lstStyle/>
                    <a:p>
                      <a:pPr algn="ctr"/>
                      <a:r>
                        <a:rPr lang="en-US" sz="2000" dirty="0" smtClean="0"/>
                        <a:t>Description</a:t>
                      </a:r>
                      <a:endParaRPr lang="en-IN" sz="2000" dirty="0"/>
                    </a:p>
                  </a:txBody>
                  <a:tcPr marL="84406" marR="84406"/>
                </a:tc>
              </a:tr>
              <a:tr h="370840">
                <a:tc>
                  <a:txBody>
                    <a:bodyPr/>
                    <a:lstStyle/>
                    <a:p>
                      <a:r>
                        <a:rPr lang="en-US" sz="2000" dirty="0" smtClean="0"/>
                        <a:t>Architectural</a:t>
                      </a:r>
                      <a:endParaRPr lang="en-IN" sz="2000" dirty="0"/>
                    </a:p>
                  </a:txBody>
                  <a:tcPr marL="84406" marR="84406"/>
                </a:tc>
                <a:tc>
                  <a:txBody>
                    <a:bodyPr/>
                    <a:lstStyle/>
                    <a:p>
                      <a:r>
                        <a:rPr lang="en-US" sz="2000" i="0" baseline="0" dirty="0" smtClean="0"/>
                        <a:t>F</a:t>
                      </a:r>
                      <a:r>
                        <a:rPr lang="en-US" sz="2000" i="1" baseline="0" dirty="0" smtClean="0"/>
                        <a:t>undamental structural organization</a:t>
                      </a:r>
                      <a:r>
                        <a:rPr lang="en-US" sz="2000" baseline="0" dirty="0" smtClean="0"/>
                        <a:t> schema of software systems. It provides a set of predefined subsystems, specifies their relationships, and includes rules and guidelines for organizing the relationships between them.</a:t>
                      </a:r>
                      <a:endParaRPr lang="en-IN" sz="2000" dirty="0"/>
                    </a:p>
                  </a:txBody>
                  <a:tcPr marL="84406" marR="84406"/>
                </a:tc>
              </a:tr>
              <a:tr h="370840">
                <a:tc>
                  <a:txBody>
                    <a:bodyPr/>
                    <a:lstStyle/>
                    <a:p>
                      <a:r>
                        <a:rPr lang="en-US" sz="2000" dirty="0" smtClean="0"/>
                        <a:t>Design</a:t>
                      </a:r>
                      <a:endParaRPr lang="en-IN" sz="2000" dirty="0"/>
                    </a:p>
                  </a:txBody>
                  <a:tcPr marL="84406" marR="84406"/>
                </a:tc>
                <a:tc>
                  <a:txBody>
                    <a:bodyPr/>
                    <a:lstStyle/>
                    <a:p>
                      <a:r>
                        <a:rPr lang="en-US" sz="2000" dirty="0" smtClean="0"/>
                        <a:t>A scheme for </a:t>
                      </a:r>
                      <a:r>
                        <a:rPr lang="en-US" sz="2000" i="1" dirty="0" smtClean="0"/>
                        <a:t>refining the subsystems or components</a:t>
                      </a:r>
                      <a:r>
                        <a:rPr lang="en-US" sz="2000" dirty="0" smtClean="0"/>
                        <a:t> of a software</a:t>
                      </a:r>
                      <a:r>
                        <a:rPr lang="en-US" sz="2000" baseline="0" dirty="0" smtClean="0"/>
                        <a:t> system, or the relationships between them. It describes a commonly-recurring structure of communicating components that solves a general design problem within a particular context.</a:t>
                      </a:r>
                      <a:endParaRPr lang="en-IN" sz="2000" dirty="0"/>
                    </a:p>
                  </a:txBody>
                  <a:tcPr marL="84406" marR="84406"/>
                </a:tc>
              </a:tr>
              <a:tr h="370840">
                <a:tc>
                  <a:txBody>
                    <a:bodyPr/>
                    <a:lstStyle/>
                    <a:p>
                      <a:r>
                        <a:rPr lang="en-US" sz="2000" dirty="0" smtClean="0"/>
                        <a:t>Idiom</a:t>
                      </a:r>
                      <a:endParaRPr lang="en-IN" sz="2000" dirty="0"/>
                    </a:p>
                  </a:txBody>
                  <a:tcPr marL="84406" marR="84406"/>
                </a:tc>
                <a:tc>
                  <a:txBody>
                    <a:bodyPr/>
                    <a:lstStyle/>
                    <a:p>
                      <a:r>
                        <a:rPr lang="en-US" sz="2000" dirty="0" smtClean="0"/>
                        <a:t>An idiom is a low-level</a:t>
                      </a:r>
                      <a:r>
                        <a:rPr lang="en-US" sz="2000" baseline="0" dirty="0" smtClean="0"/>
                        <a:t> pattern specific to a programming language. An idiom describes how to implement particular aspects of components or the relationship between them using features of the given language</a:t>
                      </a:r>
                      <a:endParaRPr lang="en-IN" sz="2000" dirty="0"/>
                    </a:p>
                  </a:txBody>
                  <a:tcPr marL="84406" marR="84406"/>
                </a:tc>
              </a:tr>
            </a:tbl>
          </a:graphicData>
        </a:graphic>
      </p:graphicFrame>
      <p:sp>
        <p:nvSpPr>
          <p:cNvPr id="3" name="Date Placeholder 2"/>
          <p:cNvSpPr>
            <a:spLocks noGrp="1"/>
          </p:cNvSpPr>
          <p:nvPr>
            <p:ph type="dt" sz="half" idx="10"/>
          </p:nvPr>
        </p:nvSpPr>
        <p:spPr/>
        <p:txBody>
          <a:bodyPr/>
          <a:lstStyle/>
          <a:p>
            <a:pPr>
              <a:defRPr/>
            </a:pPr>
            <a:fld id="{F26A9931-FDC6-44CB-A121-22B8CDF5EB3D}" type="datetime1">
              <a:rPr lang="en-US" smtClean="0"/>
              <a:t>4/7/2015</a:t>
            </a:fld>
            <a:endParaRPr lang="en-US"/>
          </a:p>
        </p:txBody>
      </p:sp>
      <p:sp>
        <p:nvSpPr>
          <p:cNvPr id="4" name="Footer Placeholder 3"/>
          <p:cNvSpPr>
            <a:spLocks noGrp="1"/>
          </p:cNvSpPr>
          <p:nvPr>
            <p:ph type="ftr" sz="quarter" idx="11"/>
          </p:nvPr>
        </p:nvSpPr>
        <p:spPr/>
        <p:txBody>
          <a:bodyPr/>
          <a:lstStyle/>
          <a:p>
            <a:pPr>
              <a:defRPr/>
            </a:pPr>
            <a:r>
              <a:rPr lang="en-US" smtClean="0"/>
              <a:t>SS ZG653 Second Semester 2014-15</a:t>
            </a:r>
            <a:endParaRPr lang="en-US" dirty="0"/>
          </a:p>
        </p:txBody>
      </p:sp>
      <p:sp>
        <p:nvSpPr>
          <p:cNvPr id="5" name="Slide Number Placeholder 4"/>
          <p:cNvSpPr>
            <a:spLocks noGrp="1"/>
          </p:cNvSpPr>
          <p:nvPr>
            <p:ph type="sldNum" sz="quarter" idx="12"/>
          </p:nvPr>
        </p:nvSpPr>
        <p:spPr/>
        <p:txBody>
          <a:bodyPr/>
          <a:lstStyle/>
          <a:p>
            <a:pPr>
              <a:defRPr/>
            </a:pPr>
            <a:fld id="{D3B5EA1C-A7DB-4043-A966-3C322641058E}" type="slidenum">
              <a:rPr lang="en-US" smtClean="0"/>
              <a:pPr>
                <a:defRPr/>
              </a:pPr>
              <a:t>4</a:t>
            </a:fld>
            <a:endParaRPr lang="en-US"/>
          </a:p>
        </p:txBody>
      </p:sp>
    </p:spTree>
    <p:extLst>
      <p:ext uri="{BB962C8B-B14F-4D97-AF65-F5344CB8AC3E}">
        <p14:creationId xmlns:p14="http://schemas.microsoft.com/office/powerpoint/2010/main" val="1324606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sz="2800" dirty="0" smtClean="0"/>
              <a:t>NOSQL preferred</a:t>
            </a:r>
          </a:p>
          <a:p>
            <a:r>
              <a:rPr lang="en-US" sz="2800" dirty="0" smtClean="0"/>
              <a:t>No complex join and relational database approach</a:t>
            </a:r>
          </a:p>
          <a:p>
            <a:r>
              <a:rPr lang="en-US" sz="2800" dirty="0" smtClean="0"/>
              <a:t>Key-value pair</a:t>
            </a:r>
          </a:p>
          <a:p>
            <a:r>
              <a:rPr lang="en-US" sz="2800" dirty="0" smtClean="0"/>
              <a:t>Dynamic database schema</a:t>
            </a:r>
          </a:p>
          <a:p>
            <a:r>
              <a:rPr lang="en-US" sz="2800" dirty="0" smtClean="0"/>
              <a:t>HDFS – open source implementation is Hadoop</a:t>
            </a:r>
          </a:p>
          <a:p>
            <a:r>
              <a:rPr lang="en-US" sz="2800" dirty="0" smtClean="0"/>
              <a:t>MongoDB- stored data as object using JSON format</a:t>
            </a:r>
          </a:p>
          <a:p>
            <a:pPr lvl="1"/>
            <a:r>
              <a:rPr lang="en-US" sz="2400" dirty="0" smtClean="0"/>
              <a:t>Better choice for OLTP workload</a:t>
            </a:r>
          </a:p>
          <a:p>
            <a:r>
              <a:rPr lang="en-US" sz="2800" dirty="0" err="1" smtClean="0"/>
              <a:t>Hbase</a:t>
            </a:r>
            <a:r>
              <a:rPr lang="en-US" sz="2800" dirty="0" smtClean="0"/>
              <a:t>- key value pair, </a:t>
            </a:r>
            <a:r>
              <a:rPr lang="en-US" sz="2800" dirty="0"/>
              <a:t>, column oriented </a:t>
            </a:r>
            <a:endParaRPr lang="en-US" sz="2800" dirty="0" smtClean="0"/>
          </a:p>
          <a:p>
            <a:pPr lvl="1"/>
            <a:r>
              <a:rPr lang="en-US" sz="2400" dirty="0" smtClean="0"/>
              <a:t>used by Google to store page information</a:t>
            </a:r>
            <a:endParaRPr lang="en-US" sz="2400" dirty="0"/>
          </a:p>
        </p:txBody>
      </p:sp>
      <p:sp>
        <p:nvSpPr>
          <p:cNvPr id="4" name="Date Placeholder 3"/>
          <p:cNvSpPr>
            <a:spLocks noGrp="1"/>
          </p:cNvSpPr>
          <p:nvPr>
            <p:ph type="dt" sz="half" idx="10"/>
          </p:nvPr>
        </p:nvSpPr>
        <p:spPr/>
        <p:txBody>
          <a:bodyPr/>
          <a:lstStyle/>
          <a:p>
            <a:pPr>
              <a:defRPr/>
            </a:pPr>
            <a:fld id="{E6B560B2-1AC2-4A16-BCD9-40C32F7D2BA9}"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40</a:t>
            </a:fld>
            <a:endParaRPr lang="en-US"/>
          </a:p>
        </p:txBody>
      </p:sp>
    </p:spTree>
    <p:extLst>
      <p:ext uri="{BB962C8B-B14F-4D97-AF65-F5344CB8AC3E}">
        <p14:creationId xmlns:p14="http://schemas.microsoft.com/office/powerpoint/2010/main" val="1430373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mc:AlternateContent xmlns:mc="http://schemas.openxmlformats.org/markup-compatibility/2006">
        <mc:Choice xmlns:a14="http://schemas.microsoft.com/office/drawing/2010/main" Requires="a14">
          <p:graphicFrame>
            <p:nvGraphicFramePr>
              <p:cNvPr id="7" name="Content Placeholder 6"/>
              <p:cNvGraphicFramePr>
                <a:graphicFrameLocks noGrp="1"/>
              </p:cNvGraphicFramePr>
              <p:nvPr>
                <p:ph idx="1"/>
                <p:extLst>
                  <p:ext uri="{D42A27DB-BD31-4B8C-83A1-F6EECF244321}">
                    <p14:modId xmlns:p14="http://schemas.microsoft.com/office/powerpoint/2010/main" val="2349605874"/>
                  </p:ext>
                </p:extLst>
              </p:nvPr>
            </p:nvGraphicFramePr>
            <p:xfrm>
              <a:off x="304800" y="1371600"/>
              <a:ext cx="8382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7" name="Content Placeholder 6"/>
              <p:cNvGraphicFramePr>
                <a:graphicFrameLocks noGrp="1"/>
              </p:cNvGraphicFramePr>
              <p:nvPr>
                <p:ph idx="1"/>
                <p:extLst>
                  <p:ext uri="{D42A27DB-BD31-4B8C-83A1-F6EECF244321}">
                    <p14:modId xmlns:p14="http://schemas.microsoft.com/office/powerpoint/2010/main" val="2349605874"/>
                  </p:ext>
                </p:extLst>
              </p:nvPr>
            </p:nvGraphicFramePr>
            <p:xfrm>
              <a:off x="304800" y="1371600"/>
              <a:ext cx="8382000" cy="5029200"/>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4" name="Date Placeholder 3"/>
          <p:cNvSpPr>
            <a:spLocks noGrp="1"/>
          </p:cNvSpPr>
          <p:nvPr>
            <p:ph type="dt" sz="half" idx="10"/>
          </p:nvPr>
        </p:nvSpPr>
        <p:spPr/>
        <p:txBody>
          <a:bodyPr/>
          <a:lstStyle/>
          <a:p>
            <a:pPr>
              <a:defRPr/>
            </a:pPr>
            <a:fld id="{E6B560B2-1AC2-4A16-BCD9-40C32F7D2BA9}"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41</a:t>
            </a:fld>
            <a:endParaRPr lang="en-US"/>
          </a:p>
        </p:txBody>
      </p:sp>
    </p:spTree>
    <p:extLst>
      <p:ext uri="{BB962C8B-B14F-4D97-AF65-F5344CB8AC3E}">
        <p14:creationId xmlns:p14="http://schemas.microsoft.com/office/powerpoint/2010/main" val="1533236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r>
              <a:rPr lang="en-US" sz="2800" dirty="0"/>
              <a:t>No distributed system can achieve all of the </a:t>
            </a:r>
            <a:r>
              <a:rPr lang="en-US" sz="2800" dirty="0" smtClean="0"/>
              <a:t>three</a:t>
            </a:r>
          </a:p>
          <a:p>
            <a:pPr lvl="1"/>
            <a:r>
              <a:rPr lang="en-US" sz="2400" dirty="0" smtClean="0"/>
              <a:t>Consistency, Availability, Partition </a:t>
            </a:r>
            <a:r>
              <a:rPr lang="en-US" sz="2400" dirty="0"/>
              <a:t>Tolerance</a:t>
            </a:r>
          </a:p>
          <a:p>
            <a:endParaRPr lang="en-US" sz="2800" dirty="0" smtClean="0"/>
          </a:p>
          <a:p>
            <a:r>
              <a:rPr lang="en-US" sz="2800" dirty="0" smtClean="0"/>
              <a:t>Choosing </a:t>
            </a:r>
            <a:r>
              <a:rPr lang="en-US" sz="2800" dirty="0"/>
              <a:t>Availability Over Consistency</a:t>
            </a:r>
          </a:p>
          <a:p>
            <a:pPr lvl="1"/>
            <a:r>
              <a:rPr lang="en-US" sz="2400" dirty="0"/>
              <a:t>It will respond to all requests, potentially returning stale reads and accepting conflicting </a:t>
            </a:r>
            <a:r>
              <a:rPr lang="en-US" sz="2400" dirty="0" smtClean="0"/>
              <a:t>writes</a:t>
            </a:r>
            <a:endParaRPr lang="en-US" sz="2400" dirty="0"/>
          </a:p>
          <a:p>
            <a:pPr lvl="1"/>
            <a:r>
              <a:rPr lang="en-US" sz="2400" dirty="0" smtClean="0"/>
              <a:t>Eventual </a:t>
            </a:r>
            <a:r>
              <a:rPr lang="en-US" sz="2400" dirty="0"/>
              <a:t>Consistency</a:t>
            </a:r>
          </a:p>
          <a:p>
            <a:pPr lvl="2"/>
            <a:r>
              <a:rPr lang="en-US" sz="2000" dirty="0"/>
              <a:t>Nodes across partitions are allowed to be inconsistent- for some time- then it becomes consistent</a:t>
            </a:r>
          </a:p>
          <a:p>
            <a:pPr lvl="1"/>
            <a:r>
              <a:rPr lang="en-US" sz="2400" dirty="0"/>
              <a:t>Architect’s decision- Design challenge</a:t>
            </a:r>
          </a:p>
          <a:p>
            <a:pPr lvl="2"/>
            <a:r>
              <a:rPr lang="en-US" sz="2000" dirty="0"/>
              <a:t>No more than n% of data should be stale</a:t>
            </a:r>
          </a:p>
          <a:p>
            <a:pPr lvl="2"/>
            <a:r>
              <a:rPr lang="en-US" sz="2000" dirty="0"/>
              <a:t>It shouldn’t take more than t sec. to be consistent</a:t>
            </a:r>
          </a:p>
          <a:p>
            <a:endParaRPr lang="en-US" sz="2800" dirty="0"/>
          </a:p>
        </p:txBody>
      </p:sp>
      <p:sp>
        <p:nvSpPr>
          <p:cNvPr id="4" name="Date Placeholder 3"/>
          <p:cNvSpPr>
            <a:spLocks noGrp="1"/>
          </p:cNvSpPr>
          <p:nvPr>
            <p:ph type="dt" sz="half" idx="10"/>
          </p:nvPr>
        </p:nvSpPr>
        <p:spPr/>
        <p:txBody>
          <a:bodyPr/>
          <a:lstStyle/>
          <a:p>
            <a:pPr>
              <a:defRPr/>
            </a:pPr>
            <a:fld id="{E6B560B2-1AC2-4A16-BCD9-40C32F7D2BA9}" type="datetime1">
              <a:rPr lang="en-US" smtClean="0"/>
              <a:t>4/7/2015</a:t>
            </a:fld>
            <a:endParaRPr lang="en-US" dirty="0"/>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42</a:t>
            </a:fld>
            <a:endParaRPr lang="en-US"/>
          </a:p>
        </p:txBody>
      </p:sp>
    </p:spTree>
    <p:extLst>
      <p:ext uri="{BB962C8B-B14F-4D97-AF65-F5344CB8AC3E}">
        <p14:creationId xmlns:p14="http://schemas.microsoft.com/office/powerpoint/2010/main" val="652020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Thank You</a:t>
            </a:r>
            <a:endParaRPr lang="en-US"/>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fld id="{1E945A1A-EDFB-45E1-A37C-46F775451CDD}"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43</a:t>
            </a:fld>
            <a:endParaRPr lang="en-US"/>
          </a:p>
        </p:txBody>
      </p:sp>
    </p:spTree>
    <p:extLst>
      <p:ext uri="{BB962C8B-B14F-4D97-AF65-F5344CB8AC3E}">
        <p14:creationId xmlns:p14="http://schemas.microsoft.com/office/powerpoint/2010/main" val="3012952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79475" y="6492875"/>
            <a:ext cx="2133600" cy="365125"/>
          </a:xfrm>
        </p:spPr>
        <p:txBody>
          <a:bodyPr/>
          <a:lstStyle/>
          <a:p>
            <a:pPr>
              <a:defRPr/>
            </a:pPr>
            <a:fld id="{8E1463A3-1578-45D7-BFAE-A24A58CEBEC6}" type="datetime1">
              <a:rPr lang="en-US" smtClean="0"/>
              <a:t>4/7/2015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5</a:t>
            </a:fld>
            <a:endParaRPr lang="en-US"/>
          </a:p>
        </p:txBody>
      </p:sp>
      <p:sp>
        <p:nvSpPr>
          <p:cNvPr id="20" name="Title 19"/>
          <p:cNvSpPr>
            <a:spLocks noGrp="1"/>
          </p:cNvSpPr>
          <p:nvPr>
            <p:ph type="title"/>
          </p:nvPr>
        </p:nvSpPr>
        <p:spPr>
          <a:xfrm>
            <a:off x="346869" y="0"/>
            <a:ext cx="8229600" cy="1016000"/>
          </a:xfrm>
        </p:spPr>
        <p:txBody>
          <a:bodyPr/>
          <a:lstStyle/>
          <a:p>
            <a:r>
              <a:rPr lang="en-US" dirty="0" smtClean="0"/>
              <a:t>Architectural Patterns</a:t>
            </a:r>
            <a:endParaRPr lang="en-US" dirty="0"/>
          </a:p>
        </p:txBody>
      </p:sp>
      <p:grpSp>
        <p:nvGrpSpPr>
          <p:cNvPr id="7" name="Group 22"/>
          <p:cNvGrpSpPr>
            <a:grpSpLocks/>
          </p:cNvGrpSpPr>
          <p:nvPr/>
        </p:nvGrpSpPr>
        <p:grpSpPr bwMode="auto">
          <a:xfrm>
            <a:off x="879475" y="990600"/>
            <a:ext cx="7319963" cy="5500687"/>
            <a:chOff x="1952604" y="1071546"/>
            <a:chExt cx="5786478" cy="5214974"/>
          </a:xfrm>
        </p:grpSpPr>
        <p:sp>
          <p:nvSpPr>
            <p:cNvPr id="8" name="Rounded Rectangle 7"/>
            <p:cNvSpPr/>
            <p:nvPr/>
          </p:nvSpPr>
          <p:spPr>
            <a:xfrm>
              <a:off x="1952604" y="1280802"/>
              <a:ext cx="2428892" cy="6480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b="1" dirty="0">
                  <a:solidFill>
                    <a:schemeClr val="bg1">
                      <a:lumMod val="95000"/>
                    </a:schemeClr>
                  </a:solidFill>
                </a:rPr>
                <a:t>Mud to Structure</a:t>
              </a:r>
              <a:endParaRPr lang="en-IN" sz="2400" b="1" dirty="0">
                <a:solidFill>
                  <a:schemeClr val="bg1">
                    <a:lumMod val="95000"/>
                  </a:schemeClr>
                </a:solidFill>
              </a:endParaRPr>
            </a:p>
          </p:txBody>
        </p:sp>
        <p:sp>
          <p:nvSpPr>
            <p:cNvPr id="9" name="Rounded Rectangle 8"/>
            <p:cNvSpPr/>
            <p:nvPr/>
          </p:nvSpPr>
          <p:spPr>
            <a:xfrm>
              <a:off x="1952604" y="2638124"/>
              <a:ext cx="2428892" cy="648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b="1" dirty="0">
                  <a:solidFill>
                    <a:schemeClr val="bg1">
                      <a:lumMod val="95000"/>
                    </a:schemeClr>
                  </a:solidFill>
                </a:rPr>
                <a:t>Distributed Systems</a:t>
              </a:r>
              <a:endParaRPr lang="en-IN" sz="2400" b="1" dirty="0">
                <a:solidFill>
                  <a:schemeClr val="bg1">
                    <a:lumMod val="95000"/>
                  </a:schemeClr>
                </a:solidFill>
              </a:endParaRPr>
            </a:p>
          </p:txBody>
        </p:sp>
        <p:sp>
          <p:nvSpPr>
            <p:cNvPr id="10" name="Rounded Rectangle 9"/>
            <p:cNvSpPr/>
            <p:nvPr/>
          </p:nvSpPr>
          <p:spPr>
            <a:xfrm>
              <a:off x="1952604" y="3995446"/>
              <a:ext cx="2428892" cy="6480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400" b="1" dirty="0">
                  <a:solidFill>
                    <a:schemeClr val="bg1">
                      <a:lumMod val="95000"/>
                    </a:schemeClr>
                  </a:solidFill>
                </a:rPr>
                <a:t>Interactive Systems</a:t>
              </a:r>
              <a:endParaRPr lang="en-IN" sz="2400" b="1" dirty="0">
                <a:solidFill>
                  <a:schemeClr val="bg1">
                    <a:lumMod val="95000"/>
                  </a:schemeClr>
                </a:solidFill>
              </a:endParaRPr>
            </a:p>
          </p:txBody>
        </p:sp>
        <p:sp>
          <p:nvSpPr>
            <p:cNvPr id="11" name="Rounded Rectangle 10"/>
            <p:cNvSpPr/>
            <p:nvPr/>
          </p:nvSpPr>
          <p:spPr>
            <a:xfrm>
              <a:off x="1952604" y="5424206"/>
              <a:ext cx="2428892" cy="64800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b="1" dirty="0">
                  <a:solidFill>
                    <a:schemeClr val="bg1">
                      <a:lumMod val="95000"/>
                    </a:schemeClr>
                  </a:solidFill>
                </a:rPr>
                <a:t>Adaptive Systems</a:t>
              </a:r>
              <a:endParaRPr lang="en-IN" sz="2400" b="1" dirty="0">
                <a:solidFill>
                  <a:schemeClr val="bg1">
                    <a:lumMod val="95000"/>
                  </a:schemeClr>
                </a:solidFill>
              </a:endParaRPr>
            </a:p>
          </p:txBody>
        </p:sp>
        <p:sp>
          <p:nvSpPr>
            <p:cNvPr id="12" name="Rounded Rectangle 11"/>
            <p:cNvSpPr/>
            <p:nvPr/>
          </p:nvSpPr>
          <p:spPr>
            <a:xfrm>
              <a:off x="5310190" y="1071546"/>
              <a:ext cx="2428892" cy="107157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b="1" dirty="0">
                  <a:solidFill>
                    <a:schemeClr val="bg1">
                      <a:lumMod val="95000"/>
                    </a:schemeClr>
                  </a:solidFill>
                </a:rPr>
                <a:t>Layers</a:t>
              </a:r>
            </a:p>
            <a:p>
              <a:pPr algn="ctr">
                <a:defRPr/>
              </a:pPr>
              <a:r>
                <a:rPr lang="en-US" sz="2400" b="1" dirty="0">
                  <a:solidFill>
                    <a:schemeClr val="bg1">
                      <a:lumMod val="95000"/>
                    </a:schemeClr>
                  </a:solidFill>
                </a:rPr>
                <a:t>Pipes and Filters</a:t>
              </a:r>
            </a:p>
            <a:p>
              <a:pPr algn="ctr">
                <a:defRPr/>
              </a:pPr>
              <a:r>
                <a:rPr lang="en-US" sz="2400" b="1" dirty="0">
                  <a:solidFill>
                    <a:schemeClr val="bg1">
                      <a:lumMod val="95000"/>
                    </a:schemeClr>
                  </a:solidFill>
                </a:rPr>
                <a:t>Blackboard</a:t>
              </a:r>
              <a:endParaRPr lang="en-IN" sz="2400" b="1" dirty="0">
                <a:solidFill>
                  <a:schemeClr val="bg1">
                    <a:lumMod val="95000"/>
                  </a:schemeClr>
                </a:solidFill>
              </a:endParaRPr>
            </a:p>
          </p:txBody>
        </p:sp>
        <p:sp>
          <p:nvSpPr>
            <p:cNvPr id="13" name="Rounded Rectangle 12"/>
            <p:cNvSpPr/>
            <p:nvPr/>
          </p:nvSpPr>
          <p:spPr>
            <a:xfrm>
              <a:off x="5310190" y="3786190"/>
              <a:ext cx="2428892" cy="107157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b="1" dirty="0" smtClean="0">
                  <a:solidFill>
                    <a:schemeClr val="bg1">
                      <a:lumMod val="95000"/>
                    </a:schemeClr>
                  </a:solidFill>
                </a:rPr>
                <a:t>Model-View-Controller</a:t>
              </a:r>
              <a:endParaRPr lang="en-US" sz="2000" b="1" dirty="0">
                <a:solidFill>
                  <a:schemeClr val="bg1">
                    <a:lumMod val="95000"/>
                  </a:schemeClr>
                </a:solidFill>
              </a:endParaRPr>
            </a:p>
          </p:txBody>
        </p:sp>
        <p:sp>
          <p:nvSpPr>
            <p:cNvPr id="14" name="Rounded Rectangle 13"/>
            <p:cNvSpPr/>
            <p:nvPr/>
          </p:nvSpPr>
          <p:spPr>
            <a:xfrm>
              <a:off x="5310190" y="2428868"/>
              <a:ext cx="2428892" cy="107157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b="1" dirty="0">
                  <a:solidFill>
                    <a:schemeClr val="bg1">
                      <a:lumMod val="95000"/>
                    </a:schemeClr>
                  </a:solidFill>
                </a:rPr>
                <a:t>Broker</a:t>
              </a:r>
              <a:endParaRPr lang="en-IN" sz="2400" b="1" dirty="0">
                <a:solidFill>
                  <a:schemeClr val="bg1">
                    <a:lumMod val="95000"/>
                  </a:schemeClr>
                </a:solidFill>
              </a:endParaRPr>
            </a:p>
          </p:txBody>
        </p:sp>
        <p:sp>
          <p:nvSpPr>
            <p:cNvPr id="15" name="Rounded Rectangle 14"/>
            <p:cNvSpPr/>
            <p:nvPr/>
          </p:nvSpPr>
          <p:spPr>
            <a:xfrm>
              <a:off x="5310190" y="5214950"/>
              <a:ext cx="2428892" cy="107157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b="1" dirty="0">
                  <a:solidFill>
                    <a:schemeClr val="bg1">
                      <a:lumMod val="95000"/>
                    </a:schemeClr>
                  </a:solidFill>
                </a:rPr>
                <a:t>Microkernel</a:t>
              </a:r>
            </a:p>
            <a:p>
              <a:pPr algn="ctr">
                <a:defRPr/>
              </a:pPr>
              <a:r>
                <a:rPr lang="en-US" sz="2400" b="1" dirty="0">
                  <a:solidFill>
                    <a:schemeClr val="bg1">
                      <a:lumMod val="95000"/>
                    </a:schemeClr>
                  </a:solidFill>
                </a:rPr>
                <a:t>Reflection</a:t>
              </a:r>
              <a:endParaRPr lang="en-IN" sz="2400" b="1" dirty="0">
                <a:solidFill>
                  <a:schemeClr val="bg1">
                    <a:lumMod val="95000"/>
                  </a:schemeClr>
                </a:solidFill>
              </a:endParaRPr>
            </a:p>
          </p:txBody>
        </p:sp>
        <p:sp>
          <p:nvSpPr>
            <p:cNvPr id="16" name="Trapezoid 15"/>
            <p:cNvSpPr/>
            <p:nvPr/>
          </p:nvSpPr>
          <p:spPr>
            <a:xfrm rot="16200000">
              <a:off x="4381496" y="1142984"/>
              <a:ext cx="928694" cy="928694"/>
            </a:xfrm>
            <a:prstGeom prst="trapezoid">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IN" sz="2400" b="1">
                <a:solidFill>
                  <a:schemeClr val="bg1">
                    <a:lumMod val="95000"/>
                  </a:schemeClr>
                </a:solidFill>
              </a:endParaRPr>
            </a:p>
          </p:txBody>
        </p:sp>
        <p:sp>
          <p:nvSpPr>
            <p:cNvPr id="17" name="Trapezoid 16"/>
            <p:cNvSpPr/>
            <p:nvPr/>
          </p:nvSpPr>
          <p:spPr>
            <a:xfrm rot="16200000">
              <a:off x="4381496" y="2500306"/>
              <a:ext cx="928694" cy="928694"/>
            </a:xfrm>
            <a:prstGeom prst="trapezoid">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IN" sz="2400" b="1">
                <a:solidFill>
                  <a:schemeClr val="bg1">
                    <a:lumMod val="95000"/>
                  </a:schemeClr>
                </a:solidFill>
              </a:endParaRPr>
            </a:p>
          </p:txBody>
        </p:sp>
        <p:sp>
          <p:nvSpPr>
            <p:cNvPr id="18" name="Trapezoid 17"/>
            <p:cNvSpPr/>
            <p:nvPr/>
          </p:nvSpPr>
          <p:spPr>
            <a:xfrm rot="16200000">
              <a:off x="4381496" y="3857628"/>
              <a:ext cx="928694" cy="928694"/>
            </a:xfrm>
            <a:prstGeom prst="trapezoid">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IN" sz="2400" b="1">
                <a:solidFill>
                  <a:schemeClr val="bg1">
                    <a:lumMod val="95000"/>
                  </a:schemeClr>
                </a:solidFill>
              </a:endParaRPr>
            </a:p>
          </p:txBody>
        </p:sp>
        <p:sp>
          <p:nvSpPr>
            <p:cNvPr id="19" name="Trapezoid 18"/>
            <p:cNvSpPr/>
            <p:nvPr/>
          </p:nvSpPr>
          <p:spPr>
            <a:xfrm rot="16200000">
              <a:off x="4381496" y="5286388"/>
              <a:ext cx="928694" cy="928694"/>
            </a:xfrm>
            <a:prstGeom prst="trapezoid">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sz="2400" b="1">
                <a:solidFill>
                  <a:schemeClr val="bg1">
                    <a:lumMod val="95000"/>
                  </a:schemeClr>
                </a:solidFill>
              </a:endParaRPr>
            </a:p>
          </p:txBody>
        </p:sp>
      </p:grpSp>
    </p:spTree>
    <p:extLst>
      <p:ext uri="{BB962C8B-B14F-4D97-AF65-F5344CB8AC3E}">
        <p14:creationId xmlns:p14="http://schemas.microsoft.com/office/powerpoint/2010/main" val="224851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Content Placeholder 5"/>
          <p:cNvGraphicFramePr>
            <a:graphicFrameLocks/>
          </p:cNvGraphicFramePr>
          <p:nvPr>
            <p:extLst>
              <p:ext uri="{D42A27DB-BD31-4B8C-83A1-F6EECF244321}">
                <p14:modId xmlns:p14="http://schemas.microsoft.com/office/powerpoint/2010/main" val="4039265922"/>
              </p:ext>
            </p:extLst>
          </p:nvPr>
        </p:nvGraphicFramePr>
        <p:xfrm>
          <a:off x="4795806" y="1337254"/>
          <a:ext cx="4271994" cy="4987346"/>
        </p:xfrm>
        <a:graphic>
          <a:graphicData uri="http://schemas.openxmlformats.org/drawingml/2006/table">
            <a:tbl>
              <a:tblPr firstRow="1" bandRow="1">
                <a:tableStyleId>{5C22544A-7EE6-4342-B048-85BDC9FD1C3A}</a:tableStyleId>
              </a:tblPr>
              <a:tblGrid>
                <a:gridCol w="937914"/>
                <a:gridCol w="3334080"/>
              </a:tblGrid>
              <a:tr h="382954">
                <a:tc>
                  <a:txBody>
                    <a:bodyPr/>
                    <a:lstStyle/>
                    <a:p>
                      <a:pPr algn="ctr"/>
                      <a:r>
                        <a:rPr lang="en-US" sz="800" dirty="0" smtClean="0"/>
                        <a:t>Pattern</a:t>
                      </a:r>
                      <a:endParaRPr lang="en-IN" sz="800" dirty="0"/>
                    </a:p>
                  </a:txBody>
                  <a:tcPr marL="84406" marR="84406"/>
                </a:tc>
                <a:tc>
                  <a:txBody>
                    <a:bodyPr/>
                    <a:lstStyle/>
                    <a:p>
                      <a:pPr algn="ctr"/>
                      <a:r>
                        <a:rPr lang="en-US" sz="800" dirty="0" smtClean="0"/>
                        <a:t>Description</a:t>
                      </a:r>
                      <a:endParaRPr lang="en-IN" sz="800" dirty="0"/>
                    </a:p>
                  </a:txBody>
                  <a:tcPr marL="84406" marR="84406"/>
                </a:tc>
              </a:tr>
              <a:tr h="382954">
                <a:tc>
                  <a:txBody>
                    <a:bodyPr/>
                    <a:lstStyle/>
                    <a:p>
                      <a:r>
                        <a:rPr lang="en-US" sz="1400" dirty="0" smtClean="0"/>
                        <a:t>Context</a:t>
                      </a:r>
                      <a:endParaRPr lang="en-IN" sz="1400" dirty="0"/>
                    </a:p>
                  </a:txBody>
                  <a:tcPr marL="84406" marR="84406"/>
                </a:tc>
                <a:tc>
                  <a:txBody>
                    <a:bodyPr/>
                    <a:lstStyle/>
                    <a:p>
                      <a:r>
                        <a:rPr lang="en-US" sz="1200" dirty="0" smtClean="0"/>
                        <a:t>A large system</a:t>
                      </a:r>
                      <a:r>
                        <a:rPr lang="en-US" sz="1200" baseline="0" dirty="0" smtClean="0"/>
                        <a:t> that requires decomposition</a:t>
                      </a:r>
                      <a:endParaRPr lang="en-IN" sz="1200" dirty="0"/>
                    </a:p>
                  </a:txBody>
                  <a:tcPr marL="84406" marR="84406"/>
                </a:tc>
              </a:tr>
              <a:tr h="1729686">
                <a:tc>
                  <a:txBody>
                    <a:bodyPr/>
                    <a:lstStyle/>
                    <a:p>
                      <a:r>
                        <a:rPr lang="en-US" sz="1400" dirty="0" smtClean="0"/>
                        <a:t>Problem</a:t>
                      </a:r>
                      <a:endParaRPr lang="en-IN" sz="1400" dirty="0"/>
                    </a:p>
                  </a:txBody>
                  <a:tcPr marL="84406" marR="84406"/>
                </a:tc>
                <a:tc>
                  <a:txBody>
                    <a:bodyPr/>
                    <a:lstStyle/>
                    <a:p>
                      <a:r>
                        <a:rPr lang="en-US" sz="1050" baseline="0" dirty="0" smtClean="0"/>
                        <a:t>Mix of low- and high-level issues, where high-level operations rely on low-level ones</a:t>
                      </a:r>
                    </a:p>
                    <a:p>
                      <a:r>
                        <a:rPr lang="en-US" sz="1050" baseline="0" dirty="0" smtClean="0"/>
                        <a:t>A typical pattern of communication flow consists of requests moving from high level to low level, and answers to requests, incoming data and notification  about events traveling in the opposite direction</a:t>
                      </a:r>
                    </a:p>
                    <a:p>
                      <a:r>
                        <a:rPr lang="en-US" sz="1050" baseline="0" dirty="0" smtClean="0"/>
                        <a:t>Forces</a:t>
                      </a:r>
                    </a:p>
                    <a:p>
                      <a:pPr>
                        <a:buFont typeface="Arial" pitchFamily="34" charset="0"/>
                        <a:buChar char="•"/>
                      </a:pPr>
                      <a:r>
                        <a:rPr lang="en-US" sz="1050" baseline="0" dirty="0" smtClean="0"/>
                        <a:t>Code changes should not ripple through the system</a:t>
                      </a:r>
                    </a:p>
                    <a:p>
                      <a:pPr>
                        <a:buFont typeface="Arial" pitchFamily="34" charset="0"/>
                        <a:buChar char="•"/>
                      </a:pPr>
                      <a:r>
                        <a:rPr lang="en-US" sz="1050" baseline="0" dirty="0" smtClean="0"/>
                        <a:t>Stable interfaces; </a:t>
                      </a:r>
                      <a:r>
                        <a:rPr lang="en-US" sz="1050" baseline="0" dirty="0" err="1" smtClean="0"/>
                        <a:t>standardisation</a:t>
                      </a:r>
                      <a:endParaRPr lang="en-US" sz="1050" baseline="0" dirty="0" smtClean="0"/>
                    </a:p>
                    <a:p>
                      <a:pPr>
                        <a:buFont typeface="Arial" pitchFamily="34" charset="0"/>
                        <a:buChar char="•"/>
                      </a:pPr>
                      <a:r>
                        <a:rPr lang="en-US" sz="1050" baseline="0" dirty="0" smtClean="0"/>
                        <a:t>Exchangeable parts</a:t>
                      </a:r>
                    </a:p>
                    <a:p>
                      <a:pPr>
                        <a:buFont typeface="Arial" pitchFamily="34" charset="0"/>
                        <a:buChar char="•"/>
                      </a:pPr>
                      <a:r>
                        <a:rPr lang="en-US" sz="1050" baseline="0" dirty="0" smtClean="0"/>
                        <a:t>Grouping of responsibilities for better understandability and maintainability</a:t>
                      </a:r>
                    </a:p>
                  </a:txBody>
                  <a:tcPr marL="84406" marR="84406"/>
                </a:tc>
              </a:tr>
              <a:tr h="291472">
                <a:tc>
                  <a:txBody>
                    <a:bodyPr/>
                    <a:lstStyle/>
                    <a:p>
                      <a:r>
                        <a:rPr lang="en-US" sz="1400" dirty="0" smtClean="0"/>
                        <a:t>Solution</a:t>
                      </a:r>
                      <a:endParaRPr lang="en-IN" sz="1400" dirty="0"/>
                    </a:p>
                  </a:txBody>
                  <a:tcPr marL="84406" marR="84406"/>
                </a:tc>
                <a:tc>
                  <a:txBody>
                    <a:bodyPr/>
                    <a:lstStyle/>
                    <a:p>
                      <a:r>
                        <a:rPr lang="en-US" sz="1050" baseline="0" dirty="0" smtClean="0"/>
                        <a:t>Structure the system into appropriate number of layers</a:t>
                      </a:r>
                    </a:p>
                  </a:txBody>
                  <a:tcPr marL="84406" marR="84406"/>
                </a:tc>
              </a:tr>
              <a:tr h="441918">
                <a:tc>
                  <a:txBody>
                    <a:bodyPr/>
                    <a:lstStyle/>
                    <a:p>
                      <a:r>
                        <a:rPr lang="en-US" sz="1400" dirty="0" smtClean="0"/>
                        <a:t>Variants</a:t>
                      </a:r>
                      <a:endParaRPr lang="en-IN" sz="1400" dirty="0"/>
                    </a:p>
                  </a:txBody>
                  <a:tcPr marL="84406" marR="84406"/>
                </a:tc>
                <a:tc>
                  <a:txBody>
                    <a:bodyPr/>
                    <a:lstStyle/>
                    <a:p>
                      <a:r>
                        <a:rPr lang="en-US" sz="1050" dirty="0" smtClean="0"/>
                        <a:t>Relaxed Layered System</a:t>
                      </a:r>
                    </a:p>
                    <a:p>
                      <a:r>
                        <a:rPr lang="en-US" sz="1050" dirty="0" smtClean="0"/>
                        <a:t>Layering Through Inheritance</a:t>
                      </a:r>
                    </a:p>
                  </a:txBody>
                  <a:tcPr marL="84406" marR="84406"/>
                </a:tc>
              </a:tr>
              <a:tr h="701082">
                <a:tc>
                  <a:txBody>
                    <a:bodyPr/>
                    <a:lstStyle/>
                    <a:p>
                      <a:r>
                        <a:rPr lang="en-US" sz="1400" dirty="0" smtClean="0"/>
                        <a:t>Benefits</a:t>
                      </a:r>
                      <a:endParaRPr lang="en-IN" sz="1400" dirty="0"/>
                    </a:p>
                  </a:txBody>
                  <a:tcPr marL="84406" marR="84406"/>
                </a:tc>
                <a:tc>
                  <a:txBody>
                    <a:bodyPr/>
                    <a:lstStyle/>
                    <a:p>
                      <a:r>
                        <a:rPr lang="en-US" sz="1050" dirty="0" smtClean="0"/>
                        <a:t>Reuse of layers</a:t>
                      </a:r>
                    </a:p>
                    <a:p>
                      <a:r>
                        <a:rPr lang="en-US" sz="1050" dirty="0" smtClean="0"/>
                        <a:t>Support for </a:t>
                      </a:r>
                      <a:r>
                        <a:rPr lang="en-US" sz="1050" dirty="0" err="1" smtClean="0"/>
                        <a:t>standardisation</a:t>
                      </a:r>
                      <a:endParaRPr lang="en-US" sz="1050" dirty="0" smtClean="0"/>
                    </a:p>
                    <a:p>
                      <a:r>
                        <a:rPr lang="en-US" sz="1050" dirty="0" smtClean="0"/>
                        <a:t>Dependencies are kept local</a:t>
                      </a:r>
                    </a:p>
                    <a:p>
                      <a:r>
                        <a:rPr lang="en-US" sz="1050" dirty="0" smtClean="0"/>
                        <a:t>Exchangeability</a:t>
                      </a:r>
                    </a:p>
                  </a:txBody>
                  <a:tcPr marL="84406" marR="84406"/>
                </a:tc>
              </a:tr>
              <a:tr h="655362">
                <a:tc>
                  <a:txBody>
                    <a:bodyPr/>
                    <a:lstStyle/>
                    <a:p>
                      <a:r>
                        <a:rPr lang="en-US" sz="1400" dirty="0" smtClean="0"/>
                        <a:t>Liabilities</a:t>
                      </a:r>
                      <a:endParaRPr lang="en-IN" sz="1400" dirty="0"/>
                    </a:p>
                  </a:txBody>
                  <a:tcPr marL="84406" marR="84406"/>
                </a:tc>
                <a:tc>
                  <a:txBody>
                    <a:bodyPr/>
                    <a:lstStyle/>
                    <a:p>
                      <a:r>
                        <a:rPr lang="en-US" sz="1050" dirty="0" smtClean="0"/>
                        <a:t>Cascades of changing </a:t>
                      </a:r>
                      <a:r>
                        <a:rPr lang="en-US" sz="1050" dirty="0" err="1" smtClean="0"/>
                        <a:t>behaviour</a:t>
                      </a:r>
                      <a:endParaRPr lang="en-US" sz="1050" dirty="0" smtClean="0"/>
                    </a:p>
                    <a:p>
                      <a:r>
                        <a:rPr lang="en-US" sz="1050" dirty="0" smtClean="0"/>
                        <a:t>Lower efficiency</a:t>
                      </a:r>
                    </a:p>
                    <a:p>
                      <a:r>
                        <a:rPr lang="en-US" sz="1050" dirty="0" smtClean="0"/>
                        <a:t>Unnecessary work</a:t>
                      </a:r>
                    </a:p>
                    <a:p>
                      <a:r>
                        <a:rPr lang="en-US" sz="1050" dirty="0" smtClean="0"/>
                        <a:t>Difficulty in establishing the correct granularity</a:t>
                      </a:r>
                    </a:p>
                  </a:txBody>
                  <a:tcPr marL="84406" marR="84406"/>
                </a:tc>
              </a:tr>
            </a:tbl>
          </a:graphicData>
        </a:graphic>
      </p:graphicFrame>
      <p:grpSp>
        <p:nvGrpSpPr>
          <p:cNvPr id="3" name="Group 67"/>
          <p:cNvGrpSpPr>
            <a:grpSpLocks/>
          </p:cNvGrpSpPr>
          <p:nvPr/>
        </p:nvGrpSpPr>
        <p:grpSpPr bwMode="auto">
          <a:xfrm>
            <a:off x="2590800" y="1490295"/>
            <a:ext cx="1728787" cy="1220787"/>
            <a:chOff x="1857356" y="2714620"/>
            <a:chExt cx="5014710" cy="3220330"/>
          </a:xfrm>
        </p:grpSpPr>
        <p:sp>
          <p:nvSpPr>
            <p:cNvPr id="57" name="Rectangle 56"/>
            <p:cNvSpPr/>
            <p:nvPr/>
          </p:nvSpPr>
          <p:spPr>
            <a:xfrm>
              <a:off x="5072066" y="5214950"/>
              <a:ext cx="1800000"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800" b="1" dirty="0"/>
                <a:t>Layer 1</a:t>
              </a:r>
              <a:endParaRPr lang="en-IN" sz="800" b="1" dirty="0"/>
            </a:p>
          </p:txBody>
        </p:sp>
        <p:sp>
          <p:nvSpPr>
            <p:cNvPr id="58" name="Rectangle 57"/>
            <p:cNvSpPr/>
            <p:nvPr/>
          </p:nvSpPr>
          <p:spPr>
            <a:xfrm>
              <a:off x="5072066" y="3643314"/>
              <a:ext cx="1800000"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800" b="1" dirty="0"/>
                <a:t>Layer N-1</a:t>
              </a:r>
              <a:endParaRPr lang="en-IN" sz="800" b="1" dirty="0"/>
            </a:p>
          </p:txBody>
        </p:sp>
        <p:sp>
          <p:nvSpPr>
            <p:cNvPr id="59" name="Rectangle 58"/>
            <p:cNvSpPr/>
            <p:nvPr/>
          </p:nvSpPr>
          <p:spPr>
            <a:xfrm>
              <a:off x="5072066" y="2714620"/>
              <a:ext cx="1800000"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800" b="1" dirty="0"/>
                <a:t>Layer N</a:t>
              </a:r>
              <a:endParaRPr lang="en-IN" sz="800" b="1" dirty="0"/>
            </a:p>
          </p:txBody>
        </p:sp>
        <p:cxnSp>
          <p:nvCxnSpPr>
            <p:cNvPr id="60" name="Straight Connector 59"/>
            <p:cNvCxnSpPr/>
            <p:nvPr/>
          </p:nvCxnSpPr>
          <p:spPr>
            <a:xfrm>
              <a:off x="3644048" y="5570623"/>
              <a:ext cx="1427512" cy="4186"/>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rot="5400000" flipH="1" flipV="1">
              <a:off x="5867120" y="3537292"/>
              <a:ext cx="209384" cy="4606"/>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rot="5400000" flipH="1" flipV="1">
              <a:off x="5546764" y="4787315"/>
              <a:ext cx="850099" cy="4606"/>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63" name="Rectangle 62"/>
            <p:cNvSpPr/>
            <p:nvPr/>
          </p:nvSpPr>
          <p:spPr>
            <a:xfrm>
              <a:off x="1857356" y="5214950"/>
              <a:ext cx="1800000"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800" b="1" dirty="0"/>
                <a:t>Layer 1</a:t>
              </a:r>
              <a:endParaRPr lang="en-IN" sz="800" b="1" dirty="0"/>
            </a:p>
          </p:txBody>
        </p:sp>
        <p:sp>
          <p:nvSpPr>
            <p:cNvPr id="64" name="Rectangle 63"/>
            <p:cNvSpPr/>
            <p:nvPr/>
          </p:nvSpPr>
          <p:spPr>
            <a:xfrm>
              <a:off x="1857356" y="3643314"/>
              <a:ext cx="1800000"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800" b="1" dirty="0"/>
                <a:t>Layer N-1</a:t>
              </a:r>
              <a:endParaRPr lang="en-IN" sz="800" b="1" dirty="0"/>
            </a:p>
          </p:txBody>
        </p:sp>
        <p:sp>
          <p:nvSpPr>
            <p:cNvPr id="65" name="Rectangle 64"/>
            <p:cNvSpPr/>
            <p:nvPr/>
          </p:nvSpPr>
          <p:spPr>
            <a:xfrm>
              <a:off x="1857356" y="2714620"/>
              <a:ext cx="1800000"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800" b="1" dirty="0"/>
                <a:t>Layer N</a:t>
              </a:r>
              <a:endParaRPr lang="en-IN" sz="800" b="1" dirty="0"/>
            </a:p>
          </p:txBody>
        </p:sp>
        <p:cxnSp>
          <p:nvCxnSpPr>
            <p:cNvPr id="66" name="Straight Connector 65"/>
            <p:cNvCxnSpPr/>
            <p:nvPr/>
          </p:nvCxnSpPr>
          <p:spPr>
            <a:xfrm rot="5400000" flipH="1" flipV="1">
              <a:off x="2652915" y="3537292"/>
              <a:ext cx="209384" cy="4606"/>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rot="5400000" flipH="1" flipV="1">
              <a:off x="2332559" y="4787315"/>
              <a:ext cx="850099" cy="4606"/>
            </a:xfrm>
            <a:prstGeom prst="line">
              <a:avLst/>
            </a:prstGeom>
            <a:ln>
              <a:prstDash val="dash"/>
            </a:ln>
          </p:spPr>
          <p:style>
            <a:lnRef idx="3">
              <a:schemeClr val="dk1"/>
            </a:lnRef>
            <a:fillRef idx="0">
              <a:schemeClr val="dk1"/>
            </a:fillRef>
            <a:effectRef idx="2">
              <a:schemeClr val="dk1"/>
            </a:effectRef>
            <a:fontRef idx="minor">
              <a:schemeClr val="tx1"/>
            </a:fontRef>
          </p:style>
        </p:cxnSp>
      </p:grpSp>
      <p:sp>
        <p:nvSpPr>
          <p:cNvPr id="4" name="Title 3"/>
          <p:cNvSpPr>
            <a:spLocks noGrp="1"/>
          </p:cNvSpPr>
          <p:nvPr>
            <p:ph type="title"/>
          </p:nvPr>
        </p:nvSpPr>
        <p:spPr>
          <a:xfrm>
            <a:off x="300585" y="-51730"/>
            <a:ext cx="8229600" cy="1016000"/>
          </a:xfrm>
        </p:spPr>
        <p:txBody>
          <a:bodyPr/>
          <a:lstStyle/>
          <a:p>
            <a:r>
              <a:rPr lang="en-US" dirty="0" smtClean="0"/>
              <a:t>Layers Quick Reference</a:t>
            </a:r>
            <a:endParaRPr lang="en-US" dirty="0"/>
          </a:p>
        </p:txBody>
      </p:sp>
      <p:grpSp>
        <p:nvGrpSpPr>
          <p:cNvPr id="22" name="Group 21"/>
          <p:cNvGrpSpPr/>
          <p:nvPr/>
        </p:nvGrpSpPr>
        <p:grpSpPr>
          <a:xfrm>
            <a:off x="288696" y="2546507"/>
            <a:ext cx="4207106" cy="3649473"/>
            <a:chOff x="1446910" y="1285111"/>
            <a:chExt cx="6555284" cy="4634617"/>
          </a:xfrm>
        </p:grpSpPr>
        <p:sp>
          <p:nvSpPr>
            <p:cNvPr id="23" name="Flowchart: Alternate Process 22"/>
            <p:cNvSpPr/>
            <p:nvPr/>
          </p:nvSpPr>
          <p:spPr>
            <a:xfrm>
              <a:off x="1566532" y="1285111"/>
              <a:ext cx="3111199" cy="497305"/>
            </a:xfrm>
            <a:prstGeom prst="flowChartAlternateProcess">
              <a:avLst/>
            </a:prstGeom>
          </p:spPr>
          <p:style>
            <a:lnRef idx="2">
              <a:schemeClr val="accent4"/>
            </a:lnRef>
            <a:fillRef idx="1">
              <a:schemeClr val="lt1"/>
            </a:fillRef>
            <a:effectRef idx="0">
              <a:schemeClr val="accent4"/>
            </a:effectRef>
            <a:fontRef idx="minor">
              <a:schemeClr val="dk1"/>
            </a:fontRef>
          </p:style>
          <p:txBody>
            <a:bodyPr wrap="square" lIns="0" tIns="91440" rIns="0" bIns="91440" rtlCol="0" anchor="ctr">
              <a:spAutoFit/>
            </a:bodyPr>
            <a:lstStyle/>
            <a:p>
              <a:pPr algn="ctr" fontAlgn="auto">
                <a:spcBef>
                  <a:spcPts val="0"/>
                </a:spcBef>
                <a:spcAft>
                  <a:spcPts val="0"/>
                </a:spcAft>
                <a:defRPr/>
              </a:pPr>
              <a:r>
                <a:rPr lang="en-US" sz="1100" dirty="0"/>
                <a:t>Define the abstraction criteria</a:t>
              </a:r>
            </a:p>
          </p:txBody>
        </p:sp>
        <p:sp>
          <p:nvSpPr>
            <p:cNvPr id="24" name="Flowchart: Alternate Process 23"/>
            <p:cNvSpPr/>
            <p:nvPr/>
          </p:nvSpPr>
          <p:spPr>
            <a:xfrm>
              <a:off x="1446910" y="2041600"/>
              <a:ext cx="3230820" cy="540548"/>
            </a:xfrm>
            <a:prstGeom prst="flowChartAlternateProcess">
              <a:avLst/>
            </a:prstGeom>
          </p:spPr>
          <p:style>
            <a:lnRef idx="2">
              <a:schemeClr val="accent4"/>
            </a:lnRef>
            <a:fillRef idx="1">
              <a:schemeClr val="lt1"/>
            </a:fillRef>
            <a:effectRef idx="0">
              <a:schemeClr val="accent4"/>
            </a:effectRef>
            <a:fontRef idx="minor">
              <a:schemeClr val="dk1"/>
            </a:fontRef>
          </p:style>
          <p:txBody>
            <a:bodyPr wrap="square" lIns="0" tIns="0" rIns="0" bIns="45720" rtlCol="0" anchor="ctr">
              <a:spAutoFit/>
            </a:bodyPr>
            <a:lstStyle/>
            <a:p>
              <a:pPr algn="ctr" fontAlgn="auto">
                <a:spcBef>
                  <a:spcPts val="0"/>
                </a:spcBef>
                <a:spcAft>
                  <a:spcPts val="0"/>
                </a:spcAft>
                <a:defRPr/>
              </a:pPr>
              <a:r>
                <a:rPr lang="en-US" sz="1100" dirty="0"/>
                <a:t>Determine the numbers of </a:t>
              </a:r>
              <a:r>
                <a:rPr lang="en-US" sz="1100" dirty="0" smtClean="0"/>
                <a:t>layers based on abstraction criteria</a:t>
              </a:r>
              <a:endParaRPr lang="en-US" sz="1100" dirty="0"/>
            </a:p>
          </p:txBody>
        </p:sp>
        <p:sp>
          <p:nvSpPr>
            <p:cNvPr id="25" name="Flowchart: Alternate Process 24"/>
            <p:cNvSpPr/>
            <p:nvPr/>
          </p:nvSpPr>
          <p:spPr>
            <a:xfrm>
              <a:off x="1446910" y="2847081"/>
              <a:ext cx="3230820" cy="540548"/>
            </a:xfrm>
            <a:prstGeom prst="flowChartAlternateProcess">
              <a:avLst/>
            </a:prstGeom>
          </p:spPr>
          <p:style>
            <a:lnRef idx="2">
              <a:schemeClr val="accent4"/>
            </a:lnRef>
            <a:fillRef idx="1">
              <a:schemeClr val="lt1"/>
            </a:fillRef>
            <a:effectRef idx="0">
              <a:schemeClr val="accent4"/>
            </a:effectRef>
            <a:fontRef idx="minor">
              <a:schemeClr val="dk1"/>
            </a:fontRef>
          </p:style>
          <p:txBody>
            <a:bodyPr wrap="square" lIns="0" tIns="0" rIns="0" bIns="45720" rtlCol="0" anchor="ctr">
              <a:spAutoFit/>
            </a:bodyPr>
            <a:lstStyle/>
            <a:p>
              <a:pPr algn="ctr" fontAlgn="auto">
                <a:spcBef>
                  <a:spcPts val="0"/>
                </a:spcBef>
                <a:spcAft>
                  <a:spcPts val="0"/>
                </a:spcAft>
                <a:defRPr/>
              </a:pPr>
              <a:r>
                <a:rPr lang="en-US" sz="1100" dirty="0"/>
                <a:t>Name the layers and assign tasks to each of them</a:t>
              </a:r>
            </a:p>
          </p:txBody>
        </p:sp>
        <p:sp>
          <p:nvSpPr>
            <p:cNvPr id="26" name="Flowchart: Alternate Process 25"/>
            <p:cNvSpPr/>
            <p:nvPr/>
          </p:nvSpPr>
          <p:spPr>
            <a:xfrm>
              <a:off x="1709465" y="3667994"/>
              <a:ext cx="2667162" cy="302707"/>
            </a:xfrm>
            <a:prstGeom prst="flowChartAlternateProcess">
              <a:avLst/>
            </a:prstGeom>
          </p:spPr>
          <p:style>
            <a:lnRef idx="2">
              <a:schemeClr val="accent4"/>
            </a:lnRef>
            <a:fillRef idx="1">
              <a:schemeClr val="lt1"/>
            </a:fillRef>
            <a:effectRef idx="0">
              <a:schemeClr val="accent4"/>
            </a:effectRef>
            <a:fontRef idx="minor">
              <a:schemeClr val="dk1"/>
            </a:fontRef>
          </p:style>
          <p:txBody>
            <a:bodyPr wrap="square" lIns="0" tIns="0" rIns="0" bIns="45720" rtlCol="0" anchor="ctr">
              <a:spAutoFit/>
            </a:bodyPr>
            <a:lstStyle/>
            <a:p>
              <a:pPr fontAlgn="auto">
                <a:spcBef>
                  <a:spcPts val="0"/>
                </a:spcBef>
                <a:spcAft>
                  <a:spcPts val="0"/>
                </a:spcAft>
                <a:defRPr/>
              </a:pPr>
              <a:r>
                <a:rPr lang="en-US" sz="1100" dirty="0"/>
                <a:t>Specify the services</a:t>
              </a:r>
            </a:p>
          </p:txBody>
        </p:sp>
        <p:sp>
          <p:nvSpPr>
            <p:cNvPr id="27" name="Flowchart: Decision 26"/>
            <p:cNvSpPr/>
            <p:nvPr/>
          </p:nvSpPr>
          <p:spPr>
            <a:xfrm>
              <a:off x="1473051" y="4330132"/>
              <a:ext cx="3204677" cy="427033"/>
            </a:xfrm>
            <a:prstGeom prst="flowChartDecision">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auto">
                <a:spcBef>
                  <a:spcPts val="0"/>
                </a:spcBef>
                <a:spcAft>
                  <a:spcPts val="0"/>
                </a:spcAft>
              </a:pPr>
              <a:r>
                <a:rPr lang="en-US" sz="1100" dirty="0" smtClean="0">
                  <a:solidFill>
                    <a:schemeClr val="dk1"/>
                  </a:solidFill>
                </a:rPr>
                <a:t>Iterate and refine</a:t>
              </a:r>
              <a:endParaRPr lang="en-US" sz="1100" dirty="0">
                <a:solidFill>
                  <a:schemeClr val="dk1"/>
                </a:solidFill>
              </a:endParaRPr>
            </a:p>
          </p:txBody>
        </p:sp>
        <p:sp>
          <p:nvSpPr>
            <p:cNvPr id="28" name="Flowchart: Alternate Process 27"/>
            <p:cNvSpPr/>
            <p:nvPr/>
          </p:nvSpPr>
          <p:spPr>
            <a:xfrm>
              <a:off x="1449568" y="5039594"/>
              <a:ext cx="3228158" cy="302707"/>
            </a:xfrm>
            <a:prstGeom prst="flowChartAlternateProcess">
              <a:avLst/>
            </a:prstGeom>
          </p:spPr>
          <p:style>
            <a:lnRef idx="2">
              <a:schemeClr val="accent4"/>
            </a:lnRef>
            <a:fillRef idx="1">
              <a:schemeClr val="lt1"/>
            </a:fillRef>
            <a:effectRef idx="0">
              <a:schemeClr val="accent4"/>
            </a:effectRef>
            <a:fontRef idx="minor">
              <a:schemeClr val="dk1"/>
            </a:fontRef>
          </p:style>
          <p:txBody>
            <a:bodyPr wrap="square" lIns="0" tIns="0" rIns="0" bIns="45720" rtlCol="0" anchor="ctr">
              <a:spAutoFit/>
            </a:bodyPr>
            <a:lstStyle/>
            <a:p>
              <a:pPr fontAlgn="auto">
                <a:spcBef>
                  <a:spcPts val="0"/>
                </a:spcBef>
                <a:spcAft>
                  <a:spcPts val="0"/>
                </a:spcAft>
                <a:defRPr/>
              </a:pPr>
              <a:r>
                <a:rPr lang="en-US" sz="1100" dirty="0"/>
                <a:t>Specify an interface for each layer</a:t>
              </a:r>
            </a:p>
          </p:txBody>
        </p:sp>
        <p:sp>
          <p:nvSpPr>
            <p:cNvPr id="29" name="Flowchart: Alternate Process 28"/>
            <p:cNvSpPr/>
            <p:nvPr/>
          </p:nvSpPr>
          <p:spPr>
            <a:xfrm>
              <a:off x="1580708" y="5681365"/>
              <a:ext cx="2660961" cy="238363"/>
            </a:xfrm>
            <a:prstGeom prst="flowChartAlternateProcess">
              <a:avLst/>
            </a:prstGeom>
          </p:spPr>
          <p:style>
            <a:lnRef idx="2">
              <a:schemeClr val="accent4"/>
            </a:lnRef>
            <a:fillRef idx="1">
              <a:schemeClr val="lt1"/>
            </a:fillRef>
            <a:effectRef idx="0">
              <a:schemeClr val="accent4"/>
            </a:effectRef>
            <a:fontRef idx="minor">
              <a:schemeClr val="dk1"/>
            </a:fontRef>
          </p:style>
          <p:txBody>
            <a:bodyPr lIns="0" tIns="0" rIns="0" bIns="45720" rtlCol="0" anchor="ctr">
              <a:spAutoFit/>
            </a:bodyPr>
            <a:lstStyle/>
            <a:p>
              <a:pPr algn="ctr" fontAlgn="auto">
                <a:spcBef>
                  <a:spcPts val="0"/>
                </a:spcBef>
                <a:spcAft>
                  <a:spcPts val="0"/>
                </a:spcAft>
                <a:defRPr/>
              </a:pPr>
              <a:r>
                <a:rPr lang="en-US" sz="1100" dirty="0"/>
                <a:t>Structure individual layers</a:t>
              </a:r>
            </a:p>
          </p:txBody>
        </p:sp>
        <p:sp>
          <p:nvSpPr>
            <p:cNvPr id="30" name="Flowchart: Alternate Process 29"/>
            <p:cNvSpPr/>
            <p:nvPr/>
          </p:nvSpPr>
          <p:spPr>
            <a:xfrm>
              <a:off x="5695648" y="2546703"/>
              <a:ext cx="2306545" cy="778390"/>
            </a:xfrm>
            <a:prstGeom prst="flowChartAlternateProcess">
              <a:avLst/>
            </a:prstGeom>
          </p:spPr>
          <p:style>
            <a:lnRef idx="2">
              <a:schemeClr val="accent4"/>
            </a:lnRef>
            <a:fillRef idx="1">
              <a:schemeClr val="lt1"/>
            </a:fillRef>
            <a:effectRef idx="0">
              <a:schemeClr val="accent4"/>
            </a:effectRef>
            <a:fontRef idx="minor">
              <a:schemeClr val="dk1"/>
            </a:fontRef>
          </p:style>
          <p:txBody>
            <a:bodyPr wrap="square" lIns="0" tIns="0" rIns="0" bIns="45720" rtlCol="0" anchor="ctr">
              <a:spAutoFit/>
            </a:bodyPr>
            <a:lstStyle/>
            <a:p>
              <a:pPr algn="ctr" fontAlgn="auto">
                <a:spcBef>
                  <a:spcPts val="0"/>
                </a:spcBef>
                <a:spcAft>
                  <a:spcPts val="0"/>
                </a:spcAft>
                <a:defRPr/>
              </a:pPr>
              <a:r>
                <a:rPr lang="en-US" sz="1100" dirty="0"/>
                <a:t>Specify the communication between adjacent layers</a:t>
              </a:r>
            </a:p>
          </p:txBody>
        </p:sp>
        <p:sp>
          <p:nvSpPr>
            <p:cNvPr id="31" name="Flowchart: Alternate Process 30"/>
            <p:cNvSpPr/>
            <p:nvPr/>
          </p:nvSpPr>
          <p:spPr>
            <a:xfrm>
              <a:off x="5693880" y="3624171"/>
              <a:ext cx="2308313" cy="314356"/>
            </a:xfrm>
            <a:prstGeom prst="flowChartAlternateProcess">
              <a:avLst/>
            </a:prstGeom>
          </p:spPr>
          <p:style>
            <a:lnRef idx="2">
              <a:schemeClr val="accent4"/>
            </a:lnRef>
            <a:fillRef idx="1">
              <a:schemeClr val="lt1"/>
            </a:fillRef>
            <a:effectRef idx="0">
              <a:schemeClr val="accent4"/>
            </a:effectRef>
            <a:fontRef idx="minor">
              <a:schemeClr val="dk1"/>
            </a:fontRef>
          </p:style>
          <p:txBody>
            <a:bodyPr wrap="square" lIns="0" tIns="0" rIns="0" bIns="45720" rtlCol="0" anchor="ctr">
              <a:spAutoFit/>
            </a:bodyPr>
            <a:lstStyle/>
            <a:p>
              <a:pPr algn="ctr" fontAlgn="auto">
                <a:spcBef>
                  <a:spcPts val="0"/>
                </a:spcBef>
                <a:spcAft>
                  <a:spcPts val="0"/>
                </a:spcAft>
                <a:defRPr/>
              </a:pPr>
              <a:r>
                <a:rPr lang="en-US" sz="1100" dirty="0"/>
                <a:t>Decouple adjacent layers</a:t>
              </a:r>
            </a:p>
          </p:txBody>
        </p:sp>
        <p:sp>
          <p:nvSpPr>
            <p:cNvPr id="32" name="Flowchart: Alternate Process 31"/>
            <p:cNvSpPr/>
            <p:nvPr/>
          </p:nvSpPr>
          <p:spPr>
            <a:xfrm>
              <a:off x="5697425" y="4435447"/>
              <a:ext cx="2304769" cy="540548"/>
            </a:xfrm>
            <a:prstGeom prst="flowChartAlternateProcess">
              <a:avLst/>
            </a:prstGeom>
          </p:spPr>
          <p:style>
            <a:lnRef idx="2">
              <a:schemeClr val="accent4"/>
            </a:lnRef>
            <a:fillRef idx="1">
              <a:schemeClr val="lt1"/>
            </a:fillRef>
            <a:effectRef idx="0">
              <a:schemeClr val="accent4"/>
            </a:effectRef>
            <a:fontRef idx="minor">
              <a:schemeClr val="dk1"/>
            </a:fontRef>
          </p:style>
          <p:txBody>
            <a:bodyPr wrap="square" lIns="0" tIns="0" rIns="0" bIns="45720" rtlCol="0" anchor="ctr">
              <a:spAutoFit/>
            </a:bodyPr>
            <a:lstStyle/>
            <a:p>
              <a:pPr algn="ctr" fontAlgn="auto">
                <a:spcBef>
                  <a:spcPts val="0"/>
                </a:spcBef>
                <a:spcAft>
                  <a:spcPts val="0"/>
                </a:spcAft>
                <a:defRPr/>
              </a:pPr>
              <a:r>
                <a:rPr lang="en-US" sz="1100" dirty="0"/>
                <a:t>Design error handling strategy</a:t>
              </a:r>
              <a:endParaRPr lang="en-IN" sz="1100" dirty="0"/>
            </a:p>
          </p:txBody>
        </p:sp>
        <p:cxnSp>
          <p:nvCxnSpPr>
            <p:cNvPr id="33" name="Elbow Connector 32"/>
            <p:cNvCxnSpPr>
              <a:stCxn id="23" idx="2"/>
              <a:endCxn id="24" idx="0"/>
            </p:cNvCxnSpPr>
            <p:nvPr/>
          </p:nvCxnSpPr>
          <p:spPr>
            <a:xfrm rot="5400000">
              <a:off x="2962635" y="1882102"/>
              <a:ext cx="259184" cy="59811"/>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4" idx="2"/>
              <a:endCxn id="25" idx="0"/>
            </p:cNvCxnSpPr>
            <p:nvPr/>
          </p:nvCxnSpPr>
          <p:spPr>
            <a:xfrm rot="5400000">
              <a:off x="2929854" y="2712784"/>
              <a:ext cx="264933" cy="19788"/>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5" idx="2"/>
              <a:endCxn id="26" idx="0"/>
            </p:cNvCxnSpPr>
            <p:nvPr/>
          </p:nvCxnSpPr>
          <p:spPr>
            <a:xfrm rot="5400000">
              <a:off x="2912501" y="3518174"/>
              <a:ext cx="280365" cy="19274"/>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27" idx="0"/>
            </p:cNvCxnSpPr>
            <p:nvPr/>
          </p:nvCxnSpPr>
          <p:spPr>
            <a:xfrm rot="16200000" flipH="1">
              <a:off x="2879503" y="4134244"/>
              <a:ext cx="359432" cy="32344"/>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7" idx="2"/>
              <a:endCxn id="28" idx="0"/>
            </p:cNvCxnSpPr>
            <p:nvPr/>
          </p:nvCxnSpPr>
          <p:spPr>
            <a:xfrm rot="5400000">
              <a:off x="2928306" y="4892508"/>
              <a:ext cx="282429" cy="11742"/>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8" idx="2"/>
              <a:endCxn id="29" idx="0"/>
            </p:cNvCxnSpPr>
            <p:nvPr/>
          </p:nvCxnSpPr>
          <p:spPr>
            <a:xfrm rot="5400000">
              <a:off x="2817887" y="5435604"/>
              <a:ext cx="339064" cy="152460"/>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9" idx="2"/>
              <a:endCxn id="30" idx="0"/>
            </p:cNvCxnSpPr>
            <p:nvPr/>
          </p:nvCxnSpPr>
          <p:spPr>
            <a:xfrm rot="5400000" flipH="1" flipV="1">
              <a:off x="3193541" y="2264349"/>
              <a:ext cx="3373025" cy="3937731"/>
            </a:xfrm>
            <a:prstGeom prst="bentConnector5">
              <a:avLst>
                <a:gd name="adj1" fmla="val -8607"/>
                <a:gd name="adj2" fmla="val 52250"/>
                <a:gd name="adj3" fmla="val 1086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0" idx="2"/>
              <a:endCxn id="31" idx="0"/>
            </p:cNvCxnSpPr>
            <p:nvPr/>
          </p:nvCxnSpPr>
          <p:spPr>
            <a:xfrm rot="5400000">
              <a:off x="6698941" y="3474190"/>
              <a:ext cx="299078" cy="883"/>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1" idx="2"/>
              <a:endCxn id="32" idx="0"/>
            </p:cNvCxnSpPr>
            <p:nvPr/>
          </p:nvCxnSpPr>
          <p:spPr>
            <a:xfrm rot="16200000" flipH="1">
              <a:off x="6600462" y="4186101"/>
              <a:ext cx="496920" cy="1772"/>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7" idx="1"/>
              <a:endCxn id="23" idx="1"/>
            </p:cNvCxnSpPr>
            <p:nvPr/>
          </p:nvCxnSpPr>
          <p:spPr>
            <a:xfrm rot="10800000" flipH="1">
              <a:off x="1473049" y="1533766"/>
              <a:ext cx="93481" cy="3009884"/>
            </a:xfrm>
            <a:prstGeom prst="bentConnector3">
              <a:avLst>
                <a:gd name="adj1" fmla="val -38103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5" name="Date Placeholder 74"/>
          <p:cNvSpPr>
            <a:spLocks noGrp="1"/>
          </p:cNvSpPr>
          <p:nvPr>
            <p:ph type="dt" sz="half" idx="10"/>
          </p:nvPr>
        </p:nvSpPr>
        <p:spPr/>
        <p:txBody>
          <a:bodyPr/>
          <a:lstStyle/>
          <a:p>
            <a:pPr>
              <a:defRPr/>
            </a:pPr>
            <a:fld id="{46D936E4-112B-4BAB-9B05-8F60845A5B15}" type="datetime1">
              <a:rPr lang="en-US" smtClean="0"/>
              <a:t>4/7/2015</a:t>
            </a:fld>
            <a:endParaRPr lang="en-US"/>
          </a:p>
        </p:txBody>
      </p:sp>
      <p:sp>
        <p:nvSpPr>
          <p:cNvPr id="76" name="Slide Number Placeholder 75"/>
          <p:cNvSpPr>
            <a:spLocks noGrp="1"/>
          </p:cNvSpPr>
          <p:nvPr>
            <p:ph type="sldNum" sz="quarter" idx="12"/>
          </p:nvPr>
        </p:nvSpPr>
        <p:spPr/>
        <p:txBody>
          <a:bodyPr/>
          <a:lstStyle/>
          <a:p>
            <a:pPr>
              <a:defRPr/>
            </a:pPr>
            <a:fld id="{5E92D608-A983-474B-810A-71D2C64AE7AF}" type="slidenum">
              <a:rPr lang="en-US" smtClean="0"/>
              <a:pPr>
                <a:defRPr/>
              </a:pPr>
              <a:t>6</a:t>
            </a:fld>
            <a:endParaRPr lang="en-US"/>
          </a:p>
        </p:txBody>
      </p:sp>
    </p:spTree>
    <p:extLst>
      <p:ext uri="{BB962C8B-B14F-4D97-AF65-F5344CB8AC3E}">
        <p14:creationId xmlns:p14="http://schemas.microsoft.com/office/powerpoint/2010/main" val="3366631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Layers</a:t>
            </a:r>
            <a:endParaRPr lang="en-US" dirty="0"/>
          </a:p>
        </p:txBody>
      </p:sp>
      <p:sp>
        <p:nvSpPr>
          <p:cNvPr id="2" name="Date Placeholder 1"/>
          <p:cNvSpPr>
            <a:spLocks noGrp="1"/>
          </p:cNvSpPr>
          <p:nvPr>
            <p:ph type="dt" sz="half" idx="10"/>
          </p:nvPr>
        </p:nvSpPr>
        <p:spPr/>
        <p:txBody>
          <a:bodyPr/>
          <a:lstStyle/>
          <a:p>
            <a:pPr>
              <a:defRPr/>
            </a:pPr>
            <a:fld id="{95EC5FB0-994D-41CF-B182-08CF2C9A0B53}" type="datetime1">
              <a:rPr lang="en-US" smtClean="0"/>
              <a:t>4/7/2015</a:t>
            </a:fld>
            <a:endParaRPr lang="en-US"/>
          </a:p>
        </p:txBody>
      </p:sp>
      <p:sp>
        <p:nvSpPr>
          <p:cNvPr id="3" name="Slide Number Placeholder 2"/>
          <p:cNvSpPr>
            <a:spLocks noGrp="1"/>
          </p:cNvSpPr>
          <p:nvPr>
            <p:ph type="sldNum" sz="quarter" idx="12"/>
          </p:nvPr>
        </p:nvSpPr>
        <p:spPr/>
        <p:txBody>
          <a:bodyPr/>
          <a:lstStyle/>
          <a:p>
            <a:pPr>
              <a:defRPr/>
            </a:pPr>
            <a:fld id="{5E92D608-A983-474B-810A-71D2C64AE7AF}"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SS ZG653 Second Semester 2014-15</a:t>
            </a:r>
            <a:endParaRPr 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207061353"/>
              </p:ext>
            </p:extLst>
          </p:nvPr>
        </p:nvGraphicFramePr>
        <p:xfrm>
          <a:off x="304800" y="1143000"/>
          <a:ext cx="8610600" cy="5359659"/>
        </p:xfrm>
        <a:graphic>
          <a:graphicData uri="http://schemas.openxmlformats.org/drawingml/2006/table">
            <a:tbl>
              <a:tblPr firstRow="1" bandRow="1">
                <a:tableStyleId>{5C22544A-7EE6-4342-B048-85BDC9FD1C3A}</a:tableStyleId>
              </a:tblPr>
              <a:tblGrid>
                <a:gridCol w="1828800"/>
                <a:gridCol w="6781800"/>
              </a:tblGrid>
              <a:tr h="330459">
                <a:tc>
                  <a:txBody>
                    <a:bodyPr/>
                    <a:lstStyle/>
                    <a:p>
                      <a:pPr algn="ctr"/>
                      <a:r>
                        <a:rPr lang="en-US" sz="1400" dirty="0" smtClean="0"/>
                        <a:t>Pattern</a:t>
                      </a:r>
                      <a:endParaRPr lang="en-IN" sz="1400" dirty="0"/>
                    </a:p>
                  </a:txBody>
                  <a:tcPr marL="84406" marR="84406"/>
                </a:tc>
                <a:tc>
                  <a:txBody>
                    <a:bodyPr/>
                    <a:lstStyle/>
                    <a:p>
                      <a:pPr algn="ctr"/>
                      <a:r>
                        <a:rPr lang="en-US" sz="1400" dirty="0" smtClean="0"/>
                        <a:t>Description</a:t>
                      </a:r>
                      <a:endParaRPr lang="en-IN" sz="1400" dirty="0"/>
                    </a:p>
                  </a:txBody>
                  <a:tcPr marL="84406" marR="84406"/>
                </a:tc>
              </a:tr>
              <a:tr h="277208">
                <a:tc>
                  <a:txBody>
                    <a:bodyPr/>
                    <a:lstStyle/>
                    <a:p>
                      <a:r>
                        <a:rPr lang="en-US" sz="1400" dirty="0" smtClean="0"/>
                        <a:t>Context</a:t>
                      </a:r>
                      <a:endParaRPr lang="en-IN" sz="1400" dirty="0"/>
                    </a:p>
                  </a:txBody>
                  <a:tcPr marL="84406" marR="84406"/>
                </a:tc>
                <a:tc>
                  <a:txBody>
                    <a:bodyPr/>
                    <a:lstStyle/>
                    <a:p>
                      <a:r>
                        <a:rPr lang="en-US" sz="1200" dirty="0" smtClean="0"/>
                        <a:t>A large system</a:t>
                      </a:r>
                      <a:r>
                        <a:rPr lang="en-US" sz="1200" baseline="0" dirty="0" smtClean="0"/>
                        <a:t> that requires decomposition</a:t>
                      </a:r>
                      <a:endParaRPr lang="en-IN" sz="1200" dirty="0"/>
                    </a:p>
                  </a:txBody>
                  <a:tcPr marL="84406" marR="84406"/>
                </a:tc>
              </a:tr>
              <a:tr h="1829573">
                <a:tc>
                  <a:txBody>
                    <a:bodyPr/>
                    <a:lstStyle/>
                    <a:p>
                      <a:r>
                        <a:rPr lang="en-US" sz="1400" dirty="0" smtClean="0"/>
                        <a:t>Problem</a:t>
                      </a:r>
                      <a:endParaRPr lang="en-IN" sz="1400" dirty="0"/>
                    </a:p>
                  </a:txBody>
                  <a:tcPr marL="84406" marR="84406"/>
                </a:tc>
                <a:tc>
                  <a:txBody>
                    <a:bodyPr/>
                    <a:lstStyle/>
                    <a:p>
                      <a:r>
                        <a:rPr lang="en-US" sz="1400" baseline="0" dirty="0" smtClean="0"/>
                        <a:t>Mix of low- and high-level issues, where high-level operations rely on low-level ones</a:t>
                      </a:r>
                    </a:p>
                    <a:p>
                      <a:r>
                        <a:rPr lang="en-US" sz="1400" baseline="0" dirty="0" smtClean="0"/>
                        <a:t>A typical pattern of communication flow consists of requests moving from high level to low level, and answers to requests, incoming data and notification  about events traveling in the opposite direction</a:t>
                      </a:r>
                    </a:p>
                    <a:p>
                      <a:r>
                        <a:rPr lang="en-US" sz="1400" baseline="0" dirty="0" smtClean="0"/>
                        <a:t>Forces</a:t>
                      </a:r>
                    </a:p>
                    <a:p>
                      <a:pPr>
                        <a:buFont typeface="Arial" pitchFamily="34" charset="0"/>
                        <a:buChar char="•"/>
                      </a:pPr>
                      <a:r>
                        <a:rPr lang="en-US" sz="1400" baseline="0" dirty="0" smtClean="0"/>
                        <a:t>Code changes should not ripple through the system</a:t>
                      </a:r>
                    </a:p>
                    <a:p>
                      <a:pPr>
                        <a:buFont typeface="Arial" pitchFamily="34" charset="0"/>
                        <a:buChar char="•"/>
                      </a:pPr>
                      <a:r>
                        <a:rPr lang="en-US" sz="1400" baseline="0" dirty="0" smtClean="0"/>
                        <a:t>Stable interfaces; standardization</a:t>
                      </a:r>
                    </a:p>
                    <a:p>
                      <a:pPr>
                        <a:buFont typeface="Arial" pitchFamily="34" charset="0"/>
                        <a:buChar char="•"/>
                      </a:pPr>
                      <a:r>
                        <a:rPr lang="en-US" sz="1400" baseline="0" dirty="0" smtClean="0"/>
                        <a:t>Exchangeable parts</a:t>
                      </a:r>
                    </a:p>
                    <a:p>
                      <a:pPr>
                        <a:buFont typeface="Arial" pitchFamily="34" charset="0"/>
                        <a:buChar char="•"/>
                      </a:pPr>
                      <a:r>
                        <a:rPr lang="en-US" sz="1400" baseline="0" dirty="0" smtClean="0"/>
                        <a:t>Grouping of responsibilities for better understandability and maintainability</a:t>
                      </a:r>
                    </a:p>
                  </a:txBody>
                  <a:tcPr marL="84406" marR="84406"/>
                </a:tc>
              </a:tr>
              <a:tr h="277208">
                <a:tc>
                  <a:txBody>
                    <a:bodyPr/>
                    <a:lstStyle/>
                    <a:p>
                      <a:r>
                        <a:rPr lang="en-US" sz="1400" dirty="0" smtClean="0"/>
                        <a:t>Solution</a:t>
                      </a:r>
                      <a:endParaRPr lang="en-IN" sz="1400" dirty="0"/>
                    </a:p>
                  </a:txBody>
                  <a:tcPr marL="84406" marR="84406"/>
                </a:tc>
                <a:tc>
                  <a:txBody>
                    <a:bodyPr/>
                    <a:lstStyle/>
                    <a:p>
                      <a:r>
                        <a:rPr lang="en-US" sz="1400" baseline="0" dirty="0" smtClean="0"/>
                        <a:t>Structure the system into appropriate number of layers</a:t>
                      </a:r>
                    </a:p>
                  </a:txBody>
                  <a:tcPr marL="84406" marR="84406"/>
                </a:tc>
              </a:tr>
              <a:tr h="471254">
                <a:tc>
                  <a:txBody>
                    <a:bodyPr/>
                    <a:lstStyle/>
                    <a:p>
                      <a:r>
                        <a:rPr lang="en-US" sz="1400" dirty="0" smtClean="0"/>
                        <a:t>Variants</a:t>
                      </a:r>
                      <a:endParaRPr lang="en-IN" sz="1400" dirty="0"/>
                    </a:p>
                  </a:txBody>
                  <a:tcPr marL="84406" marR="84406"/>
                </a:tc>
                <a:tc>
                  <a:txBody>
                    <a:bodyPr/>
                    <a:lstStyle/>
                    <a:p>
                      <a:r>
                        <a:rPr lang="en-US" sz="1400" dirty="0" smtClean="0"/>
                        <a:t>Relaxed Layered System</a:t>
                      </a:r>
                    </a:p>
                    <a:p>
                      <a:r>
                        <a:rPr lang="en-US" sz="1400" dirty="0" smtClean="0"/>
                        <a:t>Layering Through Inheritance</a:t>
                      </a:r>
                    </a:p>
                  </a:txBody>
                  <a:tcPr marL="84406" marR="84406"/>
                </a:tc>
              </a:tr>
              <a:tr h="859345">
                <a:tc>
                  <a:txBody>
                    <a:bodyPr/>
                    <a:lstStyle/>
                    <a:p>
                      <a:r>
                        <a:rPr lang="en-US" sz="1400" dirty="0" smtClean="0"/>
                        <a:t>Benefits</a:t>
                      </a:r>
                      <a:endParaRPr lang="en-IN" sz="1400" dirty="0"/>
                    </a:p>
                  </a:txBody>
                  <a:tcPr marL="84406" marR="84406"/>
                </a:tc>
                <a:tc>
                  <a:txBody>
                    <a:bodyPr/>
                    <a:lstStyle/>
                    <a:p>
                      <a:r>
                        <a:rPr lang="en-US" sz="1400" dirty="0" smtClean="0"/>
                        <a:t>Reuse of layers</a:t>
                      </a:r>
                    </a:p>
                    <a:p>
                      <a:r>
                        <a:rPr lang="en-US" sz="1400" dirty="0" smtClean="0"/>
                        <a:t>Support for standardization</a:t>
                      </a:r>
                    </a:p>
                    <a:p>
                      <a:r>
                        <a:rPr lang="en-US" sz="1400" dirty="0" smtClean="0"/>
                        <a:t>Dependencies are kept local</a:t>
                      </a:r>
                    </a:p>
                    <a:p>
                      <a:r>
                        <a:rPr lang="en-US" sz="1400" dirty="0" smtClean="0"/>
                        <a:t>Exchangeability</a:t>
                      </a:r>
                    </a:p>
                  </a:txBody>
                  <a:tcPr marL="84406" marR="84406"/>
                </a:tc>
              </a:tr>
              <a:tr h="859345">
                <a:tc>
                  <a:txBody>
                    <a:bodyPr/>
                    <a:lstStyle/>
                    <a:p>
                      <a:r>
                        <a:rPr lang="en-US" sz="1400" dirty="0" smtClean="0"/>
                        <a:t>Liabilities</a:t>
                      </a:r>
                      <a:endParaRPr lang="en-IN" sz="1400" dirty="0"/>
                    </a:p>
                  </a:txBody>
                  <a:tcPr marL="84406" marR="84406"/>
                </a:tc>
                <a:tc>
                  <a:txBody>
                    <a:bodyPr/>
                    <a:lstStyle/>
                    <a:p>
                      <a:r>
                        <a:rPr lang="en-US" sz="1400" dirty="0" smtClean="0"/>
                        <a:t>Cascades of changing behavior</a:t>
                      </a:r>
                    </a:p>
                    <a:p>
                      <a:r>
                        <a:rPr lang="en-US" sz="1400" dirty="0" smtClean="0"/>
                        <a:t>Lower efficiency</a:t>
                      </a:r>
                    </a:p>
                    <a:p>
                      <a:r>
                        <a:rPr lang="en-US" sz="1400" dirty="0" smtClean="0"/>
                        <a:t>Unnecessary work</a:t>
                      </a:r>
                    </a:p>
                    <a:p>
                      <a:r>
                        <a:rPr lang="en-US" sz="1400" dirty="0" smtClean="0"/>
                        <a:t>Difficulty in establishing the correct granularity</a:t>
                      </a:r>
                    </a:p>
                  </a:txBody>
                  <a:tcPr marL="84406" marR="84406"/>
                </a:tc>
              </a:tr>
            </a:tbl>
          </a:graphicData>
        </a:graphic>
      </p:graphicFrame>
    </p:spTree>
    <p:extLst>
      <p:ext uri="{BB962C8B-B14F-4D97-AF65-F5344CB8AC3E}">
        <p14:creationId xmlns:p14="http://schemas.microsoft.com/office/powerpoint/2010/main" val="180040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Pipes and Filters</a:t>
            </a:r>
            <a:endParaRPr lang="en-IN"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0916270"/>
              </p:ext>
            </p:extLst>
          </p:nvPr>
        </p:nvGraphicFramePr>
        <p:xfrm>
          <a:off x="457200" y="1219200"/>
          <a:ext cx="8229600" cy="5273040"/>
        </p:xfrm>
        <a:graphic>
          <a:graphicData uri="http://schemas.openxmlformats.org/drawingml/2006/table">
            <a:tbl>
              <a:tblPr firstRow="1" bandRow="1">
                <a:tableStyleId>{5FD0F851-EC5A-4D38-B0AD-8093EC10F338}</a:tableStyleId>
              </a:tblPr>
              <a:tblGrid>
                <a:gridCol w="1447800"/>
                <a:gridCol w="6781800"/>
              </a:tblGrid>
              <a:tr h="370840">
                <a:tc>
                  <a:txBody>
                    <a:bodyPr/>
                    <a:lstStyle/>
                    <a:p>
                      <a:r>
                        <a:rPr lang="en-US" sz="2000" dirty="0" smtClean="0"/>
                        <a:t>Context</a:t>
                      </a:r>
                      <a:endParaRPr lang="en-IN" sz="2000" dirty="0"/>
                    </a:p>
                  </a:txBody>
                  <a:tcPr marL="84406" marR="84406"/>
                </a:tc>
                <a:tc>
                  <a:txBody>
                    <a:bodyPr/>
                    <a:lstStyle/>
                    <a:p>
                      <a:r>
                        <a:rPr lang="en-US" sz="2000" dirty="0" smtClean="0"/>
                        <a:t>Processing Data Streams</a:t>
                      </a:r>
                      <a:endParaRPr lang="en-IN" sz="2000" dirty="0"/>
                    </a:p>
                  </a:txBody>
                  <a:tcPr marL="84406" marR="84406"/>
                </a:tc>
              </a:tr>
              <a:tr h="1432560">
                <a:tc>
                  <a:txBody>
                    <a:bodyPr/>
                    <a:lstStyle/>
                    <a:p>
                      <a:r>
                        <a:rPr lang="en-US" sz="2000" dirty="0" smtClean="0"/>
                        <a:t>Problem</a:t>
                      </a:r>
                      <a:endParaRPr lang="en-IN" sz="2000" dirty="0"/>
                    </a:p>
                  </a:txBody>
                  <a:tcPr marL="84406" marR="84406"/>
                </a:tc>
                <a:tc>
                  <a:txBody>
                    <a:bodyPr/>
                    <a:lstStyle/>
                    <a:p>
                      <a:r>
                        <a:rPr lang="en-US" sz="2000" baseline="0" dirty="0" smtClean="0"/>
                        <a:t>System that must process or transform a stream of input data.</a:t>
                      </a:r>
                    </a:p>
                    <a:p>
                      <a:r>
                        <a:rPr lang="en-US" sz="2000" baseline="0" dirty="0" smtClean="0"/>
                        <a:t>Multi-stage operations on data (workflow)</a:t>
                      </a:r>
                    </a:p>
                    <a:p>
                      <a:r>
                        <a:rPr lang="en-US" sz="2000" baseline="0" dirty="0" smtClean="0"/>
                        <a:t>Many developers may work on different stages</a:t>
                      </a:r>
                    </a:p>
                    <a:p>
                      <a:r>
                        <a:rPr lang="en-US" sz="2000" baseline="0" dirty="0" smtClean="0"/>
                        <a:t>Requirements may change</a:t>
                      </a:r>
                    </a:p>
                  </a:txBody>
                  <a:tcPr marL="84406" marR="84406"/>
                </a:tc>
              </a:tr>
              <a:tr h="2753663">
                <a:tc>
                  <a:txBody>
                    <a:bodyPr/>
                    <a:lstStyle/>
                    <a:p>
                      <a:r>
                        <a:rPr lang="en-IN" sz="2000" dirty="0" smtClean="0"/>
                        <a:t>Forces</a:t>
                      </a:r>
                      <a:endParaRPr lang="en-IN" sz="2000" dirty="0"/>
                    </a:p>
                  </a:txBody>
                  <a:tcPr marL="84406" marR="84406"/>
                </a:tc>
                <a:tc>
                  <a:txBody>
                    <a:bodyPr/>
                    <a:lstStyle/>
                    <a:p>
                      <a:pPr marL="342900" indent="-342900">
                        <a:buFont typeface="Arial" pitchFamily="34" charset="0"/>
                        <a:buChar char="•"/>
                      </a:pPr>
                      <a:r>
                        <a:rPr lang="en-US" sz="2000" baseline="0" dirty="0" smtClean="0"/>
                        <a:t>Future enhancements – exchange processing steps or recombination</a:t>
                      </a:r>
                    </a:p>
                    <a:p>
                      <a:pPr marL="342900" indent="-342900">
                        <a:buFont typeface="Arial" pitchFamily="34" charset="0"/>
                        <a:buChar char="•"/>
                      </a:pPr>
                      <a:r>
                        <a:rPr lang="en-US" sz="2000" baseline="0" dirty="0" smtClean="0"/>
                        <a:t>Reuse desired, hence small processing steps</a:t>
                      </a:r>
                    </a:p>
                    <a:p>
                      <a:pPr marL="342900" indent="-342900">
                        <a:buFont typeface="Arial" pitchFamily="34" charset="0"/>
                        <a:buChar char="•"/>
                      </a:pPr>
                      <a:r>
                        <a:rPr lang="en-US" sz="2000" baseline="0" dirty="0" smtClean="0"/>
                        <a:t>Non adjacent processing steps do not share information</a:t>
                      </a:r>
                    </a:p>
                    <a:p>
                      <a:pPr marL="342900" indent="-342900">
                        <a:buFont typeface="Arial" pitchFamily="34" charset="0"/>
                        <a:buChar char="•"/>
                      </a:pPr>
                      <a:r>
                        <a:rPr lang="en-US" sz="2000" baseline="0" dirty="0" smtClean="0"/>
                        <a:t>Different sources of data exist (different sensor data)</a:t>
                      </a:r>
                    </a:p>
                    <a:p>
                      <a:pPr marL="342900" indent="-342900">
                        <a:buFont typeface="Arial" pitchFamily="34" charset="0"/>
                        <a:buChar char="•"/>
                      </a:pPr>
                      <a:r>
                        <a:rPr lang="en-US" sz="2000" baseline="0" dirty="0" smtClean="0"/>
                        <a:t>Store final result in various ways</a:t>
                      </a:r>
                    </a:p>
                    <a:p>
                      <a:pPr marL="342900" indent="-342900">
                        <a:buFont typeface="Arial" pitchFamily="34" charset="0"/>
                        <a:buChar char="•"/>
                      </a:pPr>
                      <a:r>
                        <a:rPr lang="en-US" sz="2000" baseline="0" dirty="0" smtClean="0"/>
                        <a:t>Explicit storage of intermediate results should be automatically done</a:t>
                      </a:r>
                    </a:p>
                    <a:p>
                      <a:pPr marL="342900" indent="-342900">
                        <a:buFont typeface="Arial" pitchFamily="34" charset="0"/>
                        <a:buChar char="•"/>
                      </a:pPr>
                      <a:r>
                        <a:rPr lang="en-US" sz="2000" baseline="0" dirty="0" smtClean="0"/>
                        <a:t>Multiprocessing the steps should be possible</a:t>
                      </a:r>
                    </a:p>
                    <a:p>
                      <a:pPr marL="342900" indent="-342900">
                        <a:buFont typeface="Arial" pitchFamily="34" charset="0"/>
                        <a:buChar char="•"/>
                      </a:pPr>
                      <a:endParaRPr lang="en-US" sz="1400" baseline="0" dirty="0" smtClean="0"/>
                    </a:p>
                  </a:txBody>
                  <a:tcPr marL="84406" marR="84406"/>
                </a:tc>
              </a:tr>
              <a:tr h="370840">
                <a:tc>
                  <a:txBody>
                    <a:bodyPr/>
                    <a:lstStyle/>
                    <a:p>
                      <a:r>
                        <a:rPr lang="en-US" sz="2000" dirty="0" smtClean="0"/>
                        <a:t>Solution</a:t>
                      </a:r>
                      <a:endParaRPr lang="en-IN" sz="2000" dirty="0"/>
                    </a:p>
                  </a:txBody>
                  <a:tcPr marL="84406" marR="84406"/>
                </a:tc>
                <a:tc>
                  <a:txBody>
                    <a:bodyPr/>
                    <a:lstStyle/>
                    <a:p>
                      <a:r>
                        <a:rPr lang="en-US" sz="2000" baseline="0" dirty="0" smtClean="0"/>
                        <a:t>Pipes and filters – data source to data sink</a:t>
                      </a:r>
                    </a:p>
                  </a:txBody>
                  <a:tcPr marL="84406" marR="84406"/>
                </a:tc>
              </a:tr>
            </a:tbl>
          </a:graphicData>
        </a:graphic>
      </p:graphicFrame>
      <p:sp>
        <p:nvSpPr>
          <p:cNvPr id="2" name="Date Placeholder 1"/>
          <p:cNvSpPr>
            <a:spLocks noGrp="1"/>
          </p:cNvSpPr>
          <p:nvPr>
            <p:ph type="dt" sz="half" idx="10"/>
          </p:nvPr>
        </p:nvSpPr>
        <p:spPr/>
        <p:txBody>
          <a:bodyPr/>
          <a:lstStyle/>
          <a:p>
            <a:pPr>
              <a:defRPr/>
            </a:pPr>
            <a:fld id="{46B48BE8-E5D3-4C12-9741-445DB609DC2E}" type="datetime1">
              <a:rPr lang="en-US" smtClean="0"/>
              <a:t>4/7/2015</a:t>
            </a:fld>
            <a:endParaRPr lang="en-US"/>
          </a:p>
        </p:txBody>
      </p:sp>
      <p:sp>
        <p:nvSpPr>
          <p:cNvPr id="3" name="Footer Placeholder 2"/>
          <p:cNvSpPr>
            <a:spLocks noGrp="1"/>
          </p:cNvSpPr>
          <p:nvPr>
            <p:ph type="ftr" sz="quarter" idx="11"/>
          </p:nvPr>
        </p:nvSpPr>
        <p:spPr/>
        <p:txBody>
          <a:bodyPr/>
          <a:lstStyle/>
          <a:p>
            <a:pPr>
              <a:defRPr/>
            </a:pPr>
            <a:r>
              <a:rPr lang="en-US" smtClean="0"/>
              <a:t>SS ZG653 Second Semester 2014-15</a:t>
            </a:r>
            <a:endParaRPr lang="en-US" dirty="0"/>
          </a:p>
        </p:txBody>
      </p:sp>
      <p:sp>
        <p:nvSpPr>
          <p:cNvPr id="5" name="Slide Number Placeholder 4"/>
          <p:cNvSpPr>
            <a:spLocks noGrp="1"/>
          </p:cNvSpPr>
          <p:nvPr>
            <p:ph type="sldNum" sz="quarter" idx="12"/>
          </p:nvPr>
        </p:nvSpPr>
        <p:spPr/>
        <p:txBody>
          <a:bodyPr/>
          <a:lstStyle/>
          <a:p>
            <a:pPr>
              <a:defRPr/>
            </a:pPr>
            <a:fld id="{D3B5EA1C-A7DB-4043-A966-3C322641058E}" type="slidenum">
              <a:rPr lang="en-US" smtClean="0"/>
              <a:pPr>
                <a:defRPr/>
              </a:pPr>
              <a:t>8</a:t>
            </a:fld>
            <a:endParaRPr lang="en-US"/>
          </a:p>
        </p:txBody>
      </p:sp>
    </p:spTree>
    <p:extLst>
      <p:ext uri="{BB962C8B-B14F-4D97-AF65-F5344CB8AC3E}">
        <p14:creationId xmlns:p14="http://schemas.microsoft.com/office/powerpoint/2010/main" val="1161692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4" name="Date Placeholder 3"/>
          <p:cNvSpPr>
            <a:spLocks noGrp="1"/>
          </p:cNvSpPr>
          <p:nvPr>
            <p:ph type="dt" sz="half" idx="10"/>
          </p:nvPr>
        </p:nvSpPr>
        <p:spPr/>
        <p:txBody>
          <a:bodyPr/>
          <a:lstStyle/>
          <a:p>
            <a:pPr>
              <a:defRPr/>
            </a:pPr>
            <a:fld id="{32D045EF-E9A3-4B92-9ADA-C58300C4E24A}"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666589000"/>
              </p:ext>
            </p:extLst>
          </p:nvPr>
        </p:nvGraphicFramePr>
        <p:xfrm>
          <a:off x="74454" y="1295400"/>
          <a:ext cx="4421346" cy="2133600"/>
        </p:xfrm>
        <a:graphic>
          <a:graphicData uri="http://schemas.openxmlformats.org/presentationml/2006/ole">
            <mc:AlternateContent xmlns:mc="http://schemas.openxmlformats.org/markup-compatibility/2006">
              <mc:Choice xmlns:v="urn:schemas-microsoft-com:vml" Requires="v">
                <p:oleObj spid="_x0000_s24677" name="Visio" r:id="rId3" imgW="3822802" imgH="2738933" progId="">
                  <p:embed/>
                </p:oleObj>
              </mc:Choice>
              <mc:Fallback>
                <p:oleObj name="Visio" r:id="rId3" imgW="3822802" imgH="2738933"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4" y="1295400"/>
                        <a:ext cx="4421346" cy="2133600"/>
                      </a:xfrm>
                      <a:prstGeom prst="rect">
                        <a:avLst/>
                      </a:prstGeom>
                      <a:no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74025745"/>
              </p:ext>
            </p:extLst>
          </p:nvPr>
        </p:nvGraphicFramePr>
        <p:xfrm>
          <a:off x="4801993" y="1295400"/>
          <a:ext cx="4293782" cy="2133600"/>
        </p:xfrm>
        <a:graphic>
          <a:graphicData uri="http://schemas.openxmlformats.org/presentationml/2006/ole">
            <mc:AlternateContent xmlns:mc="http://schemas.openxmlformats.org/markup-compatibility/2006">
              <mc:Choice xmlns:v="urn:schemas-microsoft-com:vml" Requires="v">
                <p:oleObj spid="_x0000_s24678" name="Visio" r:id="rId5" imgW="4027932" imgH="2388718" progId="">
                  <p:embed/>
                </p:oleObj>
              </mc:Choice>
              <mc:Fallback>
                <p:oleObj name="Visio" r:id="rId5" imgW="4027932" imgH="2388718" progId="">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1993" y="1295400"/>
                        <a:ext cx="4293782" cy="2133600"/>
                      </a:xfrm>
                      <a:prstGeom prst="rect">
                        <a:avLst/>
                      </a:prstGeom>
                      <a:noFill/>
                      <a:ln>
                        <a:noFill/>
                      </a:ln>
                      <a:effec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34877300"/>
              </p:ext>
            </p:extLst>
          </p:nvPr>
        </p:nvGraphicFramePr>
        <p:xfrm>
          <a:off x="1447800" y="3472845"/>
          <a:ext cx="6858000" cy="3069772"/>
        </p:xfrm>
        <a:graphic>
          <a:graphicData uri="http://schemas.openxmlformats.org/presentationml/2006/ole">
            <mc:AlternateContent xmlns:mc="http://schemas.openxmlformats.org/markup-compatibility/2006">
              <mc:Choice xmlns:v="urn:schemas-microsoft-com:vml" Requires="v">
                <p:oleObj spid="_x0000_s24679" name="Visio" r:id="rId7" imgW="4896612" imgH="3452165" progId="">
                  <p:embed/>
                </p:oleObj>
              </mc:Choice>
              <mc:Fallback>
                <p:oleObj name="Visio" r:id="rId7" imgW="4896612" imgH="3452165"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472845"/>
                        <a:ext cx="6858000" cy="3069772"/>
                      </a:xfrm>
                      <a:prstGeom prst="rect">
                        <a:avLst/>
                      </a:prstGeom>
                      <a:noFill/>
                      <a:ln>
                        <a:noFill/>
                      </a:ln>
                      <a:effectLst/>
                    </p:spPr>
                  </p:pic>
                </p:oleObj>
              </mc:Fallback>
            </mc:AlternateContent>
          </a:graphicData>
        </a:graphic>
      </p:graphicFrame>
      <p:sp>
        <p:nvSpPr>
          <p:cNvPr id="10" name="Rectangle 9"/>
          <p:cNvSpPr/>
          <p:nvPr/>
        </p:nvSpPr>
        <p:spPr>
          <a:xfrm>
            <a:off x="457200" y="2209800"/>
            <a:ext cx="1219200" cy="584775"/>
          </a:xfrm>
          <a:prstGeom prst="rect">
            <a:avLst/>
          </a:prstGeom>
        </p:spPr>
        <p:txBody>
          <a:bodyPr wrap="square">
            <a:spAutoFit/>
          </a:bodyPr>
          <a:lstStyle/>
          <a:p>
            <a:r>
              <a:rPr lang="en-US" sz="1600" dirty="0"/>
              <a:t>Push pipeline </a:t>
            </a:r>
          </a:p>
        </p:txBody>
      </p:sp>
      <p:sp>
        <p:nvSpPr>
          <p:cNvPr id="11" name="Rectangle 10"/>
          <p:cNvSpPr/>
          <p:nvPr/>
        </p:nvSpPr>
        <p:spPr>
          <a:xfrm>
            <a:off x="-381000" y="5165560"/>
            <a:ext cx="2743200" cy="830997"/>
          </a:xfrm>
          <a:prstGeom prst="rect">
            <a:avLst/>
          </a:prstGeom>
        </p:spPr>
        <p:txBody>
          <a:bodyPr wrap="square">
            <a:spAutoFit/>
          </a:bodyPr>
          <a:lstStyle/>
          <a:p>
            <a:pPr lvl="1" eaLnBrk="1" hangingPunct="1"/>
            <a:r>
              <a:rPr lang="en-US" sz="1600" dirty="0" err="1" smtClean="0"/>
              <a:t>Multiprocess</a:t>
            </a:r>
            <a:endParaRPr lang="en-US" sz="1600" dirty="0" smtClean="0"/>
          </a:p>
          <a:p>
            <a:pPr lvl="1" eaLnBrk="1" hangingPunct="1"/>
            <a:r>
              <a:rPr lang="en-US" sz="1600" dirty="0" smtClean="0"/>
              <a:t>Everyone actively pulls, and then push</a:t>
            </a:r>
            <a:endParaRPr lang="en-US" sz="1600" dirty="0"/>
          </a:p>
        </p:txBody>
      </p:sp>
      <p:sp>
        <p:nvSpPr>
          <p:cNvPr id="12" name="Rectangle 11"/>
          <p:cNvSpPr/>
          <p:nvPr/>
        </p:nvSpPr>
        <p:spPr>
          <a:xfrm>
            <a:off x="6172200" y="2687967"/>
            <a:ext cx="1219200" cy="584775"/>
          </a:xfrm>
          <a:prstGeom prst="rect">
            <a:avLst/>
          </a:prstGeom>
        </p:spPr>
        <p:txBody>
          <a:bodyPr wrap="square">
            <a:spAutoFit/>
          </a:bodyPr>
          <a:lstStyle/>
          <a:p>
            <a:r>
              <a:rPr lang="en-US" sz="1600" dirty="0" smtClean="0"/>
              <a:t>Pull pipeline </a:t>
            </a:r>
            <a:endParaRPr lang="en-US" sz="1600" dirty="0"/>
          </a:p>
        </p:txBody>
      </p:sp>
    </p:spTree>
    <p:extLst>
      <p:ext uri="{BB962C8B-B14F-4D97-AF65-F5344CB8AC3E}">
        <p14:creationId xmlns:p14="http://schemas.microsoft.com/office/powerpoint/2010/main" val="9825949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j6J5YpVpUWcXirqsVer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zLF0WJW5EyJOICodr4e_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AqiBjI2F0qmvARk_Plq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10407</TotalTime>
  <Words>3944</Words>
  <Application>Microsoft Office PowerPoint</Application>
  <PresentationFormat>On-screen Show (4:3)</PresentationFormat>
  <Paragraphs>748</Paragraphs>
  <Slides>43</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1" baseType="lpstr">
      <vt:lpstr>Arial Unicode MS</vt:lpstr>
      <vt:lpstr>Arial</vt:lpstr>
      <vt:lpstr>Calibri</vt:lpstr>
      <vt:lpstr>Cambria Math</vt:lpstr>
      <vt:lpstr>Courier New</vt:lpstr>
      <vt:lpstr>Office Theme</vt:lpstr>
      <vt:lpstr>think-cell Slide</vt:lpstr>
      <vt:lpstr>Visio</vt:lpstr>
      <vt:lpstr>SS ZG653: Software Architecture Lecture 16: Review Session</vt:lpstr>
      <vt:lpstr>What is a Pattern</vt:lpstr>
      <vt:lpstr>Pattern – Three-part Schema</vt:lpstr>
      <vt:lpstr>Patterns – Three Categories</vt:lpstr>
      <vt:lpstr>Architectural Patterns</vt:lpstr>
      <vt:lpstr>Layers Quick Reference</vt:lpstr>
      <vt:lpstr>Layers</vt:lpstr>
      <vt:lpstr>Pipes and Filters</vt:lpstr>
      <vt:lpstr>Scenarios</vt:lpstr>
      <vt:lpstr>Benefits and Libabilities</vt:lpstr>
      <vt:lpstr>Blackboard Architecture</vt:lpstr>
      <vt:lpstr>Solution Structure</vt:lpstr>
      <vt:lpstr>Benefits and Liabilities</vt:lpstr>
      <vt:lpstr>Broker Pattern</vt:lpstr>
      <vt:lpstr>Broker</vt:lpstr>
      <vt:lpstr>Benefits and Liabilities</vt:lpstr>
      <vt:lpstr>Model-View-Controller</vt:lpstr>
      <vt:lpstr>PowerPoint Presentation</vt:lpstr>
      <vt:lpstr>Microkernel</vt:lpstr>
      <vt:lpstr>PowerPoint Presentation</vt:lpstr>
      <vt:lpstr>PowerPoint Presentation</vt:lpstr>
      <vt:lpstr>Design Pattern</vt:lpstr>
      <vt:lpstr>From GoF classification</vt:lpstr>
      <vt:lpstr>Creational - Two similar patterns</vt:lpstr>
      <vt:lpstr>Factory Method Pattern</vt:lpstr>
      <vt:lpstr>Abstract Factory Pattern</vt:lpstr>
      <vt:lpstr>Singleton Pattern</vt:lpstr>
      <vt:lpstr>Structural Patterns</vt:lpstr>
      <vt:lpstr>Decorator Pattern Class Diagram</vt:lpstr>
      <vt:lpstr>Adapter pattern class diagram</vt:lpstr>
      <vt:lpstr>Composite Pattern Class Diagram</vt:lpstr>
      <vt:lpstr>Proxy Class Diagram</vt:lpstr>
      <vt:lpstr>Behavioral Pattern</vt:lpstr>
      <vt:lpstr>Iterator Pattern</vt:lpstr>
      <vt:lpstr>Observer Pattern Class Diagram</vt:lpstr>
      <vt:lpstr>Strategy pattern class diagram</vt:lpstr>
      <vt:lpstr>Visitor Pattern Class Diagram</vt:lpstr>
      <vt:lpstr>Command Pattern Class Diagram</vt:lpstr>
      <vt:lpstr>Cloud Infrastructure</vt:lpstr>
      <vt:lpstr>Data</vt:lpstr>
      <vt:lpstr>Quality of Service</vt:lpstr>
      <vt:lpstr>CAP Theorem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 ERP Progress Update</dc:title>
  <dc:creator>sachin.arya;Santonu Sarkar</dc:creator>
  <cp:lastModifiedBy>Santonu Sarkar</cp:lastModifiedBy>
  <cp:revision>1510</cp:revision>
  <dcterms:created xsi:type="dcterms:W3CDTF">2012-07-04T06:43:36Z</dcterms:created>
  <dcterms:modified xsi:type="dcterms:W3CDTF">2015-04-07T10:31:36Z</dcterms:modified>
</cp:coreProperties>
</file>