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44" r:id="rId2"/>
    <p:sldId id="348" r:id="rId3"/>
    <p:sldId id="367" r:id="rId4"/>
    <p:sldId id="368" r:id="rId5"/>
    <p:sldId id="370" r:id="rId6"/>
    <p:sldId id="371" r:id="rId7"/>
    <p:sldId id="372" r:id="rId8"/>
    <p:sldId id="375" r:id="rId9"/>
    <p:sldId id="376" r:id="rId10"/>
    <p:sldId id="350" r:id="rId11"/>
    <p:sldId id="369" r:id="rId12"/>
    <p:sldId id="360" r:id="rId13"/>
    <p:sldId id="373" r:id="rId14"/>
    <p:sldId id="358" r:id="rId15"/>
    <p:sldId id="374" r:id="rId16"/>
    <p:sldId id="357" r:id="rId17"/>
    <p:sldId id="354" r:id="rId18"/>
    <p:sldId id="356" r:id="rId19"/>
    <p:sldId id="366" r:id="rId20"/>
    <p:sldId id="377" r:id="rId21"/>
    <p:sldId id="378" r:id="rId22"/>
    <p:sldId id="362" r:id="rId23"/>
    <p:sldId id="363" r:id="rId24"/>
    <p:sldId id="364" r:id="rId25"/>
    <p:sldId id="365" r:id="rId26"/>
    <p:sldId id="379" r:id="rId27"/>
    <p:sldId id="347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588" autoAdjust="0"/>
    <p:restoredTop sz="88748" autoAdjust="0"/>
  </p:normalViewPr>
  <p:slideViewPr>
    <p:cSldViewPr>
      <p:cViewPr>
        <p:scale>
          <a:sx n="90" d="100"/>
          <a:sy n="90" d="100"/>
        </p:scale>
        <p:origin x="-594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Object_diagram" TargetMode="External"/><Relationship Id="rId13" Type="http://schemas.openxmlformats.org/officeDocument/2006/relationships/hyperlink" Target="http://en.wikipedia.org/wiki/Use_case_diagram" TargetMode="External"/><Relationship Id="rId3" Type="http://schemas.openxmlformats.org/officeDocument/2006/relationships/hyperlink" Target="http://en.wikipedia.org/wiki/Software_architecture" TargetMode="External"/><Relationship Id="rId7" Type="http://schemas.openxmlformats.org/officeDocument/2006/relationships/hyperlink" Target="http://en.wikipedia.org/wiki/Deployment_diagram" TargetMode="External"/><Relationship Id="rId12" Type="http://schemas.openxmlformats.org/officeDocument/2006/relationships/hyperlink" Target="http://en.wikipedia.org/wiki/UML_state_machine" TargetMode="External"/><Relationship Id="rId17" Type="http://schemas.openxmlformats.org/officeDocument/2006/relationships/hyperlink" Target="http://en.wikipedia.org/wiki/Timing_diagram_(Unified_Modeling_Language)" TargetMode="External"/><Relationship Id="rId2" Type="http://schemas.openxmlformats.org/officeDocument/2006/relationships/slide" Target="../slides/slide4.xml"/><Relationship Id="rId16" Type="http://schemas.openxmlformats.org/officeDocument/2006/relationships/hyperlink" Target="http://en.wikipedia.org/wiki/Sequence_diagram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Composite_structure_diagram" TargetMode="External"/><Relationship Id="rId11" Type="http://schemas.openxmlformats.org/officeDocument/2006/relationships/hyperlink" Target="http://en.wikipedia.org/wiki/Activity_diagram" TargetMode="External"/><Relationship Id="rId5" Type="http://schemas.openxmlformats.org/officeDocument/2006/relationships/hyperlink" Target="http://en.wikipedia.org/wiki/Component_diagram" TargetMode="External"/><Relationship Id="rId15" Type="http://schemas.openxmlformats.org/officeDocument/2006/relationships/hyperlink" Target="http://en.wikipedia.org/wiki/Interaction_overview_diagram" TargetMode="External"/><Relationship Id="rId10" Type="http://schemas.openxmlformats.org/officeDocument/2006/relationships/hyperlink" Target="http://en.wikipedia.org/wiki/Profile_diagram" TargetMode="External"/><Relationship Id="rId4" Type="http://schemas.openxmlformats.org/officeDocument/2006/relationships/hyperlink" Target="http://en.wikipedia.org/wiki/Class_diagram" TargetMode="External"/><Relationship Id="rId9" Type="http://schemas.openxmlformats.org/officeDocument/2006/relationships/hyperlink" Target="http://en.wikipedia.org/wiki/Package_diagram" TargetMode="External"/><Relationship Id="rId14" Type="http://schemas.openxmlformats.org/officeDocument/2006/relationships/hyperlink" Target="http://en.wikipedia.org/wiki/Communication_diagram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b="1" dirty="0" smtClean="0">
                <a:effectLst/>
              </a:rPr>
              <a:t>Structure diagrams</a:t>
            </a:r>
          </a:p>
          <a:p>
            <a:pPr rtl="0"/>
            <a:r>
              <a:rPr lang="en-US" dirty="0" smtClean="0">
                <a:effectLst/>
              </a:rPr>
              <a:t>Structure diagrams emphasize the things that must be present in the system being modeled. Since structure diagrams represent the structure, they are used extensively in documenting the </a:t>
            </a:r>
            <a:r>
              <a:rPr lang="en-US" dirty="0" smtClean="0">
                <a:effectLst/>
                <a:hlinkClick r:id="rId3" action="ppaction://hlinkfile" tooltip="Software architecture"/>
              </a:rPr>
              <a:t>software architecture</a:t>
            </a:r>
            <a:r>
              <a:rPr lang="en-US" dirty="0" smtClean="0">
                <a:effectLst/>
              </a:rPr>
              <a:t> of software systems.</a:t>
            </a:r>
          </a:p>
          <a:p>
            <a:pPr rtl="0"/>
            <a:r>
              <a:rPr lang="en-US" dirty="0" smtClean="0">
                <a:effectLst/>
                <a:hlinkClick r:id="rId4" action="ppaction://hlinkfile" tooltip="Class diagram"/>
              </a:rPr>
              <a:t>Class diagram</a:t>
            </a:r>
            <a:r>
              <a:rPr lang="en-US" dirty="0" smtClean="0">
                <a:effectLst/>
              </a:rPr>
              <a:t>: describes the structure of a system by showing the system's classes, their attributes, and the relationships among the classes.</a:t>
            </a:r>
          </a:p>
          <a:p>
            <a:pPr rtl="0"/>
            <a:r>
              <a:rPr lang="en-US" dirty="0" smtClean="0">
                <a:effectLst/>
                <a:hlinkClick r:id="rId5" action="ppaction://hlinkfile" tooltip="Component diagram"/>
              </a:rPr>
              <a:t>Component diagram</a:t>
            </a:r>
            <a:r>
              <a:rPr lang="en-US" dirty="0" smtClean="0">
                <a:effectLst/>
              </a:rPr>
              <a:t>: describes how a software system is split up into components and shows the dependencies among these components.</a:t>
            </a:r>
          </a:p>
          <a:p>
            <a:pPr rtl="0"/>
            <a:r>
              <a:rPr lang="en-US" dirty="0" smtClean="0">
                <a:effectLst/>
                <a:hlinkClick r:id="rId6" action="ppaction://hlinkfile" tooltip="Composite structure diagram"/>
              </a:rPr>
              <a:t>Composite structure diagram</a:t>
            </a:r>
            <a:r>
              <a:rPr lang="en-US" dirty="0" smtClean="0">
                <a:effectLst/>
              </a:rPr>
              <a:t>: describes the internal structure of a class and the collaborations that this structure makes possible.</a:t>
            </a:r>
          </a:p>
          <a:p>
            <a:pPr rtl="0"/>
            <a:r>
              <a:rPr lang="en-US" dirty="0" smtClean="0">
                <a:effectLst/>
                <a:hlinkClick r:id="rId7" action="ppaction://hlinkfile" tooltip="Deployment diagram"/>
              </a:rPr>
              <a:t>Deployment diagram</a:t>
            </a:r>
            <a:r>
              <a:rPr lang="en-US" dirty="0" smtClean="0">
                <a:effectLst/>
              </a:rPr>
              <a:t>: describes the hardware used in system implementations and the execution environments and artifacts deployed on the hardware.</a:t>
            </a:r>
          </a:p>
          <a:p>
            <a:pPr rtl="0"/>
            <a:r>
              <a:rPr lang="en-US" dirty="0" smtClean="0">
                <a:effectLst/>
                <a:hlinkClick r:id="rId8" action="ppaction://hlinkfile" tooltip="Object diagram"/>
              </a:rPr>
              <a:t>Object diagram</a:t>
            </a:r>
            <a:r>
              <a:rPr lang="en-US" dirty="0" smtClean="0">
                <a:effectLst/>
              </a:rPr>
              <a:t>: shows a complete or partial view of the structure of an example modeled system at a specific time.</a:t>
            </a:r>
          </a:p>
          <a:p>
            <a:pPr rtl="0"/>
            <a:r>
              <a:rPr lang="en-US" dirty="0" smtClean="0">
                <a:effectLst/>
                <a:hlinkClick r:id="rId9" action="ppaction://hlinkfile" tooltip="Package diagram"/>
              </a:rPr>
              <a:t>Package diagram</a:t>
            </a:r>
            <a:r>
              <a:rPr lang="en-US" dirty="0" smtClean="0">
                <a:effectLst/>
              </a:rPr>
              <a:t>: describes how a system is split up into logical groupings by showing the dependencies among these groupings.</a:t>
            </a:r>
          </a:p>
          <a:p>
            <a:pPr rtl="0"/>
            <a:r>
              <a:rPr lang="en-US" dirty="0" smtClean="0">
                <a:effectLst/>
                <a:hlinkClick r:id="rId10" action="ppaction://hlinkfile" tooltip="Profile diagram"/>
              </a:rPr>
              <a:t>Profile diagram</a:t>
            </a:r>
            <a:r>
              <a:rPr lang="en-US" dirty="0" smtClean="0">
                <a:effectLst/>
              </a:rPr>
              <a:t>: operates at the </a:t>
            </a:r>
            <a:r>
              <a:rPr lang="en-US" dirty="0" err="1" smtClean="0">
                <a:effectLst/>
              </a:rPr>
              <a:t>metamodel</a:t>
            </a:r>
            <a:r>
              <a:rPr lang="en-US" dirty="0" smtClean="0">
                <a:effectLst/>
              </a:rPr>
              <a:t> level to show stereotypes as classes with the &lt;&lt;stereotype&gt;&gt; stereotype, and profiles as packages with the &lt;&lt;profile&gt;&gt; stereotype. The extension relation (solid line with closed, filled arrowhead) indicates what </a:t>
            </a:r>
            <a:r>
              <a:rPr lang="en-US" dirty="0" err="1" smtClean="0">
                <a:effectLst/>
              </a:rPr>
              <a:t>metamodel</a:t>
            </a:r>
            <a:r>
              <a:rPr lang="en-US" dirty="0" smtClean="0">
                <a:effectLst/>
              </a:rPr>
              <a:t> element a given stereotype is extending.</a:t>
            </a:r>
          </a:p>
          <a:p>
            <a:pPr rtl="0"/>
            <a:r>
              <a:rPr lang="en-US" b="1" dirty="0" err="1" smtClean="0">
                <a:effectLst/>
              </a:rPr>
              <a:t>Behaviour</a:t>
            </a:r>
            <a:r>
              <a:rPr lang="en-US" b="1" dirty="0" smtClean="0">
                <a:effectLst/>
              </a:rPr>
              <a:t> diagrams</a:t>
            </a:r>
          </a:p>
          <a:p>
            <a:pPr rtl="0"/>
            <a:r>
              <a:rPr lang="en-US" dirty="0" err="1" smtClean="0">
                <a:effectLst/>
              </a:rPr>
              <a:t>Behaviour</a:t>
            </a:r>
            <a:r>
              <a:rPr lang="en-US" dirty="0" smtClean="0">
                <a:effectLst/>
              </a:rPr>
              <a:t> diagrams emphasize what must happen in the system being </a:t>
            </a:r>
            <a:r>
              <a:rPr lang="en-US" dirty="0" err="1" smtClean="0">
                <a:effectLst/>
              </a:rPr>
              <a:t>modelled</a:t>
            </a:r>
            <a:r>
              <a:rPr lang="en-US" dirty="0" smtClean="0">
                <a:effectLst/>
              </a:rPr>
              <a:t>. Since </a:t>
            </a:r>
            <a:r>
              <a:rPr lang="en-US" dirty="0" err="1" smtClean="0">
                <a:effectLst/>
              </a:rPr>
              <a:t>behaviour</a:t>
            </a:r>
            <a:r>
              <a:rPr lang="en-US" dirty="0" smtClean="0">
                <a:effectLst/>
              </a:rPr>
              <a:t> diagrams illustrate the behavior of a system, they are used extensively to describe the functionality of software systems.</a:t>
            </a:r>
          </a:p>
          <a:p>
            <a:pPr rtl="0"/>
            <a:r>
              <a:rPr lang="en-US" dirty="0" smtClean="0">
                <a:effectLst/>
                <a:hlinkClick r:id="rId11" action="ppaction://hlinkfile" tooltip="Activity diagram"/>
              </a:rPr>
              <a:t>Activity diagram</a:t>
            </a:r>
            <a:r>
              <a:rPr lang="en-US" dirty="0" smtClean="0">
                <a:effectLst/>
              </a:rPr>
              <a:t>: describes the business and operational step-by-step workflows of components in a system. An activity diagram shows the overall flow of control.</a:t>
            </a:r>
          </a:p>
          <a:p>
            <a:pPr rtl="0"/>
            <a:r>
              <a:rPr lang="en-US" dirty="0" smtClean="0">
                <a:effectLst/>
                <a:hlinkClick r:id="rId12" action="ppaction://hlinkfile" tooltip="UML state machine"/>
              </a:rPr>
              <a:t>UML state machine</a:t>
            </a:r>
            <a:r>
              <a:rPr lang="en-US" dirty="0" smtClean="0">
                <a:effectLst/>
              </a:rPr>
              <a:t> diagram: describes the states and state transitions of the system.</a:t>
            </a:r>
          </a:p>
          <a:p>
            <a:pPr rtl="0"/>
            <a:r>
              <a:rPr lang="en-US" dirty="0" smtClean="0">
                <a:effectLst/>
                <a:hlinkClick r:id="rId13" action="ppaction://hlinkfile" tooltip="Use case diagram"/>
              </a:rPr>
              <a:t>Use case diagram</a:t>
            </a:r>
            <a:r>
              <a:rPr lang="en-US" dirty="0" smtClean="0">
                <a:effectLst/>
              </a:rPr>
              <a:t>: describes the functionality provided by a system in terms of actors, their goals represented as use cases, and any dependencies among those use cases.</a:t>
            </a:r>
          </a:p>
          <a:p>
            <a:pPr rtl="0"/>
            <a:r>
              <a:rPr lang="en-US" b="1" dirty="0" smtClean="0">
                <a:effectLst/>
              </a:rPr>
              <a:t>Interaction diagrams</a:t>
            </a:r>
          </a:p>
          <a:p>
            <a:pPr rtl="0"/>
            <a:r>
              <a:rPr lang="en-US" dirty="0" smtClean="0">
                <a:effectLst/>
              </a:rPr>
              <a:t>Interaction diagrams, a subset of </a:t>
            </a:r>
            <a:r>
              <a:rPr lang="en-US" dirty="0" err="1" smtClean="0">
                <a:effectLst/>
              </a:rPr>
              <a:t>behaviour</a:t>
            </a:r>
            <a:r>
              <a:rPr lang="en-US" dirty="0" smtClean="0">
                <a:effectLst/>
              </a:rPr>
              <a:t> diagrams, emphasize the flow of control and data among the things in the system being modeled:</a:t>
            </a:r>
          </a:p>
          <a:p>
            <a:pPr rtl="0"/>
            <a:r>
              <a:rPr lang="en-US" dirty="0" smtClean="0">
                <a:effectLst/>
                <a:hlinkClick r:id="rId14" action="ppaction://hlinkfile" tooltip="Communication diagram"/>
              </a:rPr>
              <a:t>Communication diagram</a:t>
            </a:r>
            <a:r>
              <a:rPr lang="en-US" dirty="0" smtClean="0">
                <a:effectLst/>
              </a:rPr>
              <a:t>: shows the interactions between objects or parts in terms of sequenced messages. They represent a combination of information taken from Class, Sequence, and Use Case Diagrams describing both the static structure and dynamic behavior of a system.</a:t>
            </a:r>
          </a:p>
          <a:p>
            <a:pPr rtl="0"/>
            <a:r>
              <a:rPr lang="en-US" dirty="0" smtClean="0">
                <a:effectLst/>
                <a:hlinkClick r:id="rId15" action="ppaction://hlinkfile" tooltip="Interaction overview diagram"/>
              </a:rPr>
              <a:t>Interaction overview diagram</a:t>
            </a:r>
            <a:r>
              <a:rPr lang="en-US" dirty="0" smtClean="0">
                <a:effectLst/>
              </a:rPr>
              <a:t>: provides an overview in which the nodes represent communication diagrams.</a:t>
            </a:r>
          </a:p>
          <a:p>
            <a:pPr rtl="0"/>
            <a:r>
              <a:rPr lang="en-US" dirty="0" smtClean="0">
                <a:effectLst/>
                <a:hlinkClick r:id="rId16" action="ppaction://hlinkfile" tooltip="Sequence diagram"/>
              </a:rPr>
              <a:t>Sequence diagram</a:t>
            </a:r>
            <a:r>
              <a:rPr lang="en-US" dirty="0" smtClean="0">
                <a:effectLst/>
              </a:rPr>
              <a:t>: shows how objects communicate with each other in terms of a sequence of messages. Also indicates the lifespans of objects relative to those messages.</a:t>
            </a:r>
          </a:p>
          <a:p>
            <a:pPr rtl="0"/>
            <a:r>
              <a:rPr lang="en-US" dirty="0" smtClean="0">
                <a:effectLst/>
                <a:hlinkClick r:id="rId17" action="ppaction://hlinkfile" tooltip="Timing diagram (Unified Modeling Language)"/>
              </a:rPr>
              <a:t>Timing diagrams</a:t>
            </a:r>
            <a:r>
              <a:rPr lang="en-US" dirty="0" smtClean="0">
                <a:effectLst/>
              </a:rPr>
              <a:t>: a specific type of interaction diagram where the focus is on timing constraints.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A1741-04F9-46E3-A69A-19FA1DDEE3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82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9B309A-2E22-4953-827C-780047AC8F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11" Type="http://schemas.openxmlformats.org/officeDocument/2006/relationships/image" Target="../media/image5.png"/><Relationship Id="rId5" Type="http://schemas.openxmlformats.org/officeDocument/2006/relationships/tags" Target="../tags/tag4.xml"/><Relationship Id="rId10" Type="http://schemas.openxmlformats.org/officeDocument/2006/relationships/image" Target="../media/image4.emf"/><Relationship Id="rId4" Type="http://schemas.openxmlformats.org/officeDocument/2006/relationships/tags" Target="../tags/tag3.xml"/><Relationship Id="rId9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700E9-684F-44AD-945C-08A77F84859B}" type="datetime1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5F637-B0BA-4AFD-B5D9-9390854422C4}" type="datetime1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747E0-DA95-4A23-938F-041911CB670F}" type="datetime1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9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1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SS ZG653 Second Semester 2014-15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65DF7-9142-47DD-B0C5-2E65E9E97346}" type="datetime1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1A165-0098-4580-939A-BAE6E4C86146}" type="datetime1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D99AB-8937-4371-9690-32A9E3EA68AF}" type="datetime1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F8B93-89E6-494B-B4AC-82C3ED12D96C}" type="datetime1">
              <a:rPr lang="en-US" smtClean="0"/>
              <a:t>2/4/2015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5B924-9DEE-4B74-9B9D-CC10EC62D2CF}" type="datetime1">
              <a:rPr lang="en-US" smtClean="0"/>
              <a:t>2/4/2015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F717B-CB25-4732-AF3A-6D1063B41139}" type="datetime1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12644-3606-49A9-B2B7-132D7720C204}" type="datetime1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28887-4D78-4B74-ADFE-BC5FB07E79E9}" type="datetime1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4D0C184-59E1-47F7-8D20-48CD8F87AFD0}" type="datetime1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Lecture 7: Introduction </a:t>
            </a:r>
            <a:r>
              <a:rPr lang="en-GB" sz="3200" smtClean="0"/>
              <a:t>to UML</a:t>
            </a:r>
            <a:endParaRPr lang="en-GB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91400" y="654795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Feb 4, 2015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E:\workspace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65466"/>
            <a:ext cx="6312950" cy="424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Notation</a:t>
            </a:r>
          </a:p>
        </p:txBody>
      </p:sp>
      <p:sp>
        <p:nvSpPr>
          <p:cNvPr id="2" name="Line Callout 1 (No Border) 1"/>
          <p:cNvSpPr/>
          <p:nvPr/>
        </p:nvSpPr>
        <p:spPr>
          <a:xfrm>
            <a:off x="7651893" y="1205757"/>
            <a:ext cx="1283750" cy="612648"/>
          </a:xfrm>
          <a:prstGeom prst="callout1">
            <a:avLst>
              <a:gd name="adj1" fmla="val 58848"/>
              <a:gd name="adj2" fmla="val 6592"/>
              <a:gd name="adj3" fmla="val 69856"/>
              <a:gd name="adj4" fmla="val -56423"/>
            </a:avLst>
          </a:prstGeom>
          <a:solidFill>
            <a:schemeClr val="bg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Line Callout 1 (No Border) 12"/>
          <p:cNvSpPr/>
          <p:nvPr/>
        </p:nvSpPr>
        <p:spPr>
          <a:xfrm>
            <a:off x="7391400" y="3344510"/>
            <a:ext cx="1283750" cy="433362"/>
          </a:xfrm>
          <a:prstGeom prst="callout1">
            <a:avLst>
              <a:gd name="adj1" fmla="val -8136"/>
              <a:gd name="adj2" fmla="val 42772"/>
              <a:gd name="adj3" fmla="val -262514"/>
              <a:gd name="adj4" fmla="val -56490"/>
            </a:avLst>
          </a:prstGeom>
          <a:solidFill>
            <a:schemeClr val="bg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attributes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ine Callout 1 (No Border) 13"/>
          <p:cNvSpPr/>
          <p:nvPr/>
        </p:nvSpPr>
        <p:spPr>
          <a:xfrm>
            <a:off x="54429" y="2755648"/>
            <a:ext cx="1283750" cy="433362"/>
          </a:xfrm>
          <a:prstGeom prst="callout1">
            <a:avLst>
              <a:gd name="adj1" fmla="val 48801"/>
              <a:gd name="adj2" fmla="val 94780"/>
              <a:gd name="adj3" fmla="val 81906"/>
              <a:gd name="adj4" fmla="val 146312"/>
            </a:avLst>
          </a:prstGeom>
          <a:solidFill>
            <a:schemeClr val="bg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0" y="556260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Visibility Modes : Private( - ), 	Protected (#) ,	Public (+) and </a:t>
            </a:r>
            <a:r>
              <a:rPr lang="en-US" sz="2000" b="1" dirty="0" smtClean="0"/>
              <a:t> Package </a:t>
            </a:r>
            <a:r>
              <a:rPr lang="en-US" sz="2000" b="1" dirty="0"/>
              <a:t>Private()</a:t>
            </a:r>
          </a:p>
        </p:txBody>
      </p:sp>
    </p:spTree>
    <p:extLst>
      <p:ext uri="{BB962C8B-B14F-4D97-AF65-F5344CB8AC3E}">
        <p14:creationId xmlns:p14="http://schemas.microsoft.com/office/powerpoint/2010/main" val="299626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E:\workspace\ClassDiagram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" b="5711"/>
          <a:stretch/>
        </p:blipFill>
        <p:spPr bwMode="auto">
          <a:xfrm>
            <a:off x="-10886" y="1276550"/>
            <a:ext cx="9102328" cy="428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t>2/4/2015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Relationships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</a:t>
            </a:r>
            <a:r>
              <a:rPr lang="en-US" dirty="0" smtClean="0"/>
              <a:t>Semester 2014-15</a:t>
            </a:r>
            <a:endParaRPr lang="en-US" dirty="0"/>
          </a:p>
        </p:txBody>
      </p:sp>
      <p:sp>
        <p:nvSpPr>
          <p:cNvPr id="11" name="Line Callout 1 (No Border) 10"/>
          <p:cNvSpPr/>
          <p:nvPr/>
        </p:nvSpPr>
        <p:spPr>
          <a:xfrm>
            <a:off x="137886" y="1463749"/>
            <a:ext cx="1283750" cy="433362"/>
          </a:xfrm>
          <a:prstGeom prst="callout1">
            <a:avLst>
              <a:gd name="adj1" fmla="val 106138"/>
              <a:gd name="adj2" fmla="val 46839"/>
              <a:gd name="adj3" fmla="val 386985"/>
              <a:gd name="adj4" fmla="val 74610"/>
            </a:avLst>
          </a:prstGeom>
          <a:solidFill>
            <a:srgbClr val="7030A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Inheritance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Line Callout 1 (No Border) 11"/>
          <p:cNvSpPr/>
          <p:nvPr/>
        </p:nvSpPr>
        <p:spPr>
          <a:xfrm>
            <a:off x="5257800" y="1447800"/>
            <a:ext cx="1447800" cy="433362"/>
          </a:xfrm>
          <a:prstGeom prst="callout1">
            <a:avLst>
              <a:gd name="adj1" fmla="val 89392"/>
              <a:gd name="adj2" fmla="val 28041"/>
              <a:gd name="adj3" fmla="val 228822"/>
              <a:gd name="adj4" fmla="val -5856"/>
            </a:avLst>
          </a:prstGeom>
          <a:solidFill>
            <a:srgbClr val="7030A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Line Callout 1 (No Border) 12"/>
          <p:cNvSpPr/>
          <p:nvPr/>
        </p:nvSpPr>
        <p:spPr>
          <a:xfrm>
            <a:off x="5791200" y="3798081"/>
            <a:ext cx="1447800" cy="433362"/>
          </a:xfrm>
          <a:prstGeom prst="callout1">
            <a:avLst>
              <a:gd name="adj1" fmla="val 35804"/>
              <a:gd name="adj2" fmla="val 98217"/>
              <a:gd name="adj3" fmla="val -2275"/>
              <a:gd name="adj4" fmla="val 172589"/>
            </a:avLst>
          </a:prstGeom>
          <a:solidFill>
            <a:srgbClr val="7030A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Association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1600199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/>
              <a:t>isA</a:t>
            </a:r>
            <a:r>
              <a:rPr lang="en-US" sz="2400" dirty="0" smtClean="0"/>
              <a:t>, is-a-type of relation ship</a:t>
            </a:r>
          </a:p>
          <a:p>
            <a:r>
              <a:rPr lang="en-US" sz="2400" dirty="0" smtClean="0"/>
              <a:t>A </a:t>
            </a:r>
            <a:r>
              <a:rPr lang="en-US" sz="2400" dirty="0" err="1" smtClean="0"/>
              <a:t>PostalAddress</a:t>
            </a:r>
            <a:r>
              <a:rPr lang="en-US" sz="2400" dirty="0" smtClean="0"/>
              <a:t>, or an </a:t>
            </a:r>
            <a:r>
              <a:rPr lang="en-US" sz="2400" dirty="0" err="1" smtClean="0"/>
              <a:t>EmailAddress</a:t>
            </a:r>
            <a:r>
              <a:rPr lang="en-US" sz="2400" dirty="0" smtClean="0"/>
              <a:t> is an Address</a:t>
            </a:r>
          </a:p>
          <a:p>
            <a:r>
              <a:rPr lang="en-US" sz="2400" dirty="0" smtClean="0"/>
              <a:t>There can be </a:t>
            </a:r>
            <a:r>
              <a:rPr lang="en-US" sz="2400" dirty="0" err="1" smtClean="0"/>
              <a:t>ThirdPartyProduct</a:t>
            </a:r>
            <a:r>
              <a:rPr lang="en-US" sz="2400" dirty="0" smtClean="0"/>
              <a:t> or a Refurbished product in the online store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486400" y="3276600"/>
            <a:ext cx="3200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public class </a:t>
            </a:r>
            <a:r>
              <a:rPr lang="en-US" sz="1600" dirty="0" err="1">
                <a:latin typeface="+mn-lt"/>
              </a:rPr>
              <a:t>ElectronicAddress</a:t>
            </a:r>
            <a:r>
              <a:rPr lang="en-US" sz="1600" dirty="0">
                <a:latin typeface="+mn-lt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extends </a:t>
            </a:r>
            <a:r>
              <a:rPr lang="en-US" sz="1600" b="1" dirty="0" err="1">
                <a:solidFill>
                  <a:srgbClr val="C00000"/>
                </a:solidFill>
                <a:latin typeface="+mn-lt"/>
              </a:rPr>
              <a:t>AbstractAddress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{</a:t>
            </a:r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</a:t>
            </a:r>
            <a:r>
              <a:rPr lang="en-US" sz="1600" dirty="0" smtClean="0">
                <a:latin typeface="+mn-lt"/>
              </a:rPr>
              <a:t>private </a:t>
            </a:r>
            <a:r>
              <a:rPr lang="en-US" sz="1600" dirty="0">
                <a:latin typeface="+mn-lt"/>
              </a:rPr>
              <a:t>String email</a:t>
            </a:r>
            <a:r>
              <a:rPr lang="en-US" sz="1600" dirty="0" smtClean="0">
                <a:latin typeface="+mn-lt"/>
              </a:rPr>
              <a:t>;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</a:t>
            </a:r>
            <a:r>
              <a:rPr lang="en-US" sz="1600" dirty="0" smtClean="0">
                <a:latin typeface="+mn-lt"/>
              </a:rPr>
              <a:t>private </a:t>
            </a:r>
            <a:r>
              <a:rPr lang="en-US" sz="1600" dirty="0">
                <a:latin typeface="+mn-lt"/>
              </a:rPr>
              <a:t>String </a:t>
            </a:r>
            <a:r>
              <a:rPr lang="en-US" sz="1600" dirty="0" err="1">
                <a:latin typeface="+mn-lt"/>
              </a:rPr>
              <a:t>facebookid</a:t>
            </a:r>
            <a:r>
              <a:rPr lang="en-US" sz="1600" dirty="0">
                <a:latin typeface="+mn-lt"/>
              </a:rPr>
              <a:t>;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public void </a:t>
            </a:r>
            <a:r>
              <a:rPr lang="en-US" sz="1600" dirty="0" err="1">
                <a:latin typeface="+mn-lt"/>
              </a:rPr>
              <a:t>authenticateAddress</a:t>
            </a:r>
            <a:r>
              <a:rPr lang="en-US" sz="1600" dirty="0">
                <a:latin typeface="+mn-lt"/>
              </a:rPr>
              <a:t>() {</a:t>
            </a:r>
          </a:p>
          <a:p>
            <a:r>
              <a:rPr lang="en-US" sz="1600" dirty="0">
                <a:latin typeface="+mn-lt"/>
              </a:rPr>
              <a:t>  </a:t>
            </a:r>
            <a:r>
              <a:rPr lang="en-US" sz="1600" dirty="0" smtClean="0">
                <a:latin typeface="+mn-lt"/>
              </a:rPr>
              <a:t>}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522821"/>
            <a:ext cx="4800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public class </a:t>
            </a:r>
            <a:r>
              <a:rPr lang="en-US" sz="1600" dirty="0" err="1">
                <a:latin typeface="+mn-lt"/>
              </a:rPr>
              <a:t>PostalAddress</a:t>
            </a:r>
            <a:r>
              <a:rPr lang="en-US" sz="1600" dirty="0">
                <a:latin typeface="+mn-lt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extends </a:t>
            </a:r>
            <a:r>
              <a:rPr lang="en-US" sz="1600" b="1" dirty="0" err="1" smtClean="0">
                <a:solidFill>
                  <a:srgbClr val="C00000"/>
                </a:solidFill>
                <a:latin typeface="+mn-lt"/>
              </a:rPr>
              <a:t>AbstractAddress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  </a:t>
            </a:r>
            <a:r>
              <a:rPr lang="en-US" sz="1600" dirty="0">
                <a:latin typeface="+mn-lt"/>
              </a:rPr>
              <a:t>{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private</a:t>
            </a:r>
            <a:r>
              <a:rPr lang="en-US" sz="1600" dirty="0"/>
              <a:t> </a:t>
            </a:r>
            <a:r>
              <a:rPr lang="en-US" sz="1600" dirty="0" smtClean="0">
                <a:latin typeface="+mn-lt"/>
              </a:rPr>
              <a:t>String </a:t>
            </a:r>
            <a:r>
              <a:rPr lang="en-US" sz="1600" dirty="0">
                <a:latin typeface="+mn-lt"/>
              </a:rPr>
              <a:t>Street</a:t>
            </a:r>
            <a:r>
              <a:rPr lang="en-US" sz="1600" dirty="0" smtClean="0">
                <a:latin typeface="+mn-lt"/>
              </a:rPr>
              <a:t>;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private</a:t>
            </a:r>
            <a:r>
              <a:rPr lang="en-US" sz="1600" dirty="0"/>
              <a:t> </a:t>
            </a:r>
            <a:r>
              <a:rPr lang="en-US" sz="1600" dirty="0" smtClean="0">
                <a:latin typeface="+mn-lt"/>
              </a:rPr>
              <a:t>String </a:t>
            </a:r>
            <a:r>
              <a:rPr lang="en-US" sz="1600" dirty="0">
                <a:latin typeface="+mn-lt"/>
              </a:rPr>
              <a:t>city</a:t>
            </a:r>
            <a:r>
              <a:rPr lang="en-US" sz="1600" dirty="0" smtClean="0">
                <a:latin typeface="+mn-lt"/>
              </a:rPr>
              <a:t>;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private</a:t>
            </a:r>
            <a:r>
              <a:rPr lang="en-US" sz="1600" dirty="0"/>
              <a:t> </a:t>
            </a:r>
            <a:r>
              <a:rPr lang="en-US" sz="1600" dirty="0" smtClean="0">
                <a:latin typeface="+mn-lt"/>
              </a:rPr>
              <a:t>String </a:t>
            </a:r>
            <a:r>
              <a:rPr lang="en-US" sz="1600" dirty="0">
                <a:latin typeface="+mn-lt"/>
              </a:rPr>
              <a:t>state</a:t>
            </a:r>
            <a:r>
              <a:rPr lang="en-US" sz="1600" dirty="0" smtClean="0">
                <a:latin typeface="+mn-lt"/>
              </a:rPr>
              <a:t>;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private</a:t>
            </a:r>
            <a:r>
              <a:rPr lang="en-US" sz="1600" dirty="0"/>
              <a:t> </a:t>
            </a:r>
            <a:r>
              <a:rPr lang="en-US" sz="1600" dirty="0" smtClean="0">
                <a:latin typeface="+mn-lt"/>
              </a:rPr>
              <a:t>Integer </a:t>
            </a:r>
            <a:r>
              <a:rPr lang="en-US" sz="1600" dirty="0" err="1">
                <a:latin typeface="+mn-lt"/>
              </a:rPr>
              <a:t>pincode</a:t>
            </a:r>
            <a:r>
              <a:rPr lang="en-US" sz="1600" dirty="0" smtClean="0">
                <a:latin typeface="+mn-lt"/>
              </a:rPr>
              <a:t>;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882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forms of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Strongest (Composition)</a:t>
            </a:r>
          </a:p>
          <a:p>
            <a:pPr marL="914400" lvl="1" indent="-514350"/>
            <a:r>
              <a:rPr lang="en-US" dirty="0" smtClean="0"/>
              <a:t>Implies total ownership, if the owner is destroyed, the parts are also destroyed</a:t>
            </a:r>
          </a:p>
          <a:p>
            <a:pPr marL="914400" lvl="1" indent="-514350"/>
            <a:r>
              <a:rPr lang="en-US" dirty="0" smtClean="0"/>
              <a:t>Inner classes will certainly be a composition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Aggregation</a:t>
            </a:r>
          </a:p>
          <a:p>
            <a:pPr marL="914400" lvl="1" indent="-514350"/>
            <a:r>
              <a:rPr lang="en-US" dirty="0" smtClean="0"/>
              <a:t>Implies has-a part ownership</a:t>
            </a:r>
          </a:p>
          <a:p>
            <a:pPr marL="914400" lvl="1" indent="-514350"/>
            <a:r>
              <a:rPr lang="en-US" dirty="0" smtClean="0"/>
              <a:t>If the owner is destroyed, the parts still exist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Weakest (Association)</a:t>
            </a:r>
          </a:p>
          <a:p>
            <a:pPr marL="914400" lvl="1" indent="-514350"/>
            <a:r>
              <a:rPr lang="en-US" dirty="0" smtClean="0"/>
              <a:t>General form of dependency based on the usage of features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</a:t>
            </a:r>
            <a:r>
              <a:rPr lang="en-US" dirty="0" smtClean="0"/>
              <a:t>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3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Total ownership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CreditCard</a:t>
            </a:r>
            <a:r>
              <a:rPr lang="en-US" dirty="0" smtClean="0"/>
              <a:t> exclusively belongs to one Client, and one client can have many credit cards.</a:t>
            </a:r>
          </a:p>
          <a:p>
            <a:r>
              <a:rPr lang="en-US" dirty="0" smtClean="0"/>
              <a:t>A client exclusively owns her shopping cart. </a:t>
            </a:r>
          </a:p>
          <a:p>
            <a:r>
              <a:rPr lang="en-US" dirty="0" smtClean="0"/>
              <a:t>The shopping cart and the credit card will no longer exist if the client is removed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90600" y="4419600"/>
            <a:ext cx="1600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err="1" smtClean="0"/>
              <a:t>ClientAccount</a:t>
            </a:r>
            <a:endParaRPr lang="en-US" b="1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 rot="2215786">
            <a:off x="2667000" y="4648200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033713" y="47720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715000" y="4376738"/>
            <a:ext cx="1600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err="1" smtClean="0"/>
              <a:t>CreditCard</a:t>
            </a:r>
            <a:endParaRPr lang="en-US" b="1" dirty="0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982310" y="4465417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1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143500" y="4510087"/>
            <a:ext cx="571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1..*</a:t>
            </a:r>
            <a:endParaRPr lang="en-US" b="1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 rot="2215786">
            <a:off x="1638300" y="5257799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2004092" y="5410200"/>
            <a:ext cx="3696621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715000" y="5367338"/>
            <a:ext cx="1600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err="1" smtClean="0"/>
              <a:t>ShoppingCart</a:t>
            </a:r>
            <a:endParaRPr lang="en-US" b="1" dirty="0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10200" y="5410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007721" y="5486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614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t>2/4/2015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Code snippet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</a:t>
            </a:r>
            <a:r>
              <a:rPr lang="en-US" dirty="0" smtClean="0"/>
              <a:t>Semester 2014-15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13943" y="5028246"/>
            <a:ext cx="4114800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public class </a:t>
            </a:r>
            <a:r>
              <a:rPr lang="en-US" sz="1600" dirty="0" err="1">
                <a:latin typeface="+mn-lt"/>
              </a:rPr>
              <a:t>ShoppingCart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{</a:t>
            </a:r>
            <a:endParaRPr lang="en-US" sz="1600" dirty="0">
              <a:latin typeface="+mn-lt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+mn-lt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private 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Vector  </a:t>
            </a:r>
            <a:r>
              <a:rPr lang="en-US" sz="1600" b="1" dirty="0" err="1">
                <a:solidFill>
                  <a:srgbClr val="C00000"/>
                </a:solidFill>
                <a:latin typeface="+mn-lt"/>
              </a:rPr>
              <a:t>myShoppingCartController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;</a:t>
            </a:r>
          </a:p>
          <a:p>
            <a:r>
              <a:rPr lang="en-US" sz="1600" b="1" dirty="0">
                <a:solidFill>
                  <a:srgbClr val="C00000"/>
                </a:solidFill>
                <a:latin typeface="+mn-lt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private </a:t>
            </a:r>
            <a:r>
              <a:rPr lang="en-US" sz="1600" b="1" dirty="0" err="1" smtClean="0">
                <a:solidFill>
                  <a:srgbClr val="C00000"/>
                </a:solidFill>
                <a:latin typeface="+mn-lt"/>
              </a:rPr>
              <a:t>ClientAccount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+mn-lt"/>
              </a:rPr>
              <a:t>myClientAccount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;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867400" y="1488816"/>
            <a:ext cx="29718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lt"/>
              </a:rPr>
              <a:t>public </a:t>
            </a:r>
            <a:r>
              <a:rPr lang="en-US" sz="1600" dirty="0">
                <a:latin typeface="+mn-lt"/>
              </a:rPr>
              <a:t>class </a:t>
            </a:r>
            <a:r>
              <a:rPr lang="en-US" sz="1600" dirty="0" err="1">
                <a:latin typeface="+mn-lt"/>
              </a:rPr>
              <a:t>CreditCard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{</a:t>
            </a:r>
            <a:endParaRPr lang="en-US" sz="1600" dirty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    </a:t>
            </a:r>
            <a:r>
              <a:rPr lang="en-US" sz="1600" dirty="0">
                <a:latin typeface="+mn-lt"/>
              </a:rPr>
              <a:t>private String number</a:t>
            </a:r>
            <a:r>
              <a:rPr lang="en-US" sz="1600" dirty="0" smtClean="0">
                <a:latin typeface="+mn-lt"/>
              </a:rPr>
              <a:t>;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</a:t>
            </a:r>
            <a:r>
              <a:rPr lang="en-US" sz="1600" dirty="0" smtClean="0">
                <a:latin typeface="+mn-lt"/>
              </a:rPr>
              <a:t>  private </a:t>
            </a:r>
            <a:r>
              <a:rPr lang="en-US" sz="1600" dirty="0">
                <a:latin typeface="+mn-lt"/>
              </a:rPr>
              <a:t>Date </a:t>
            </a:r>
            <a:r>
              <a:rPr lang="en-US" sz="1600" dirty="0" err="1">
                <a:latin typeface="+mn-lt"/>
              </a:rPr>
              <a:t>expDate</a:t>
            </a:r>
            <a:r>
              <a:rPr lang="en-US" sz="1600" dirty="0" smtClean="0">
                <a:latin typeface="+mn-lt"/>
              </a:rPr>
              <a:t>;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private </a:t>
            </a:r>
            <a:r>
              <a:rPr lang="en-US" sz="1600" b="1" dirty="0" err="1">
                <a:solidFill>
                  <a:srgbClr val="C00000"/>
                </a:solidFill>
                <a:latin typeface="+mn-lt"/>
              </a:rPr>
              <a:t>ClientAccount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        </a:t>
            </a:r>
          </a:p>
          <a:p>
            <a:r>
              <a:rPr lang="en-US" sz="16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                          </a:t>
            </a:r>
            <a:r>
              <a:rPr lang="en-US" sz="1600" b="1" dirty="0" err="1" smtClean="0">
                <a:solidFill>
                  <a:srgbClr val="C00000"/>
                </a:solidFill>
                <a:latin typeface="+mn-lt"/>
              </a:rPr>
              <a:t>myClientAccount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;</a:t>
            </a:r>
            <a:endParaRPr lang="en-US" sz="1600" b="1" dirty="0">
              <a:solidFill>
                <a:srgbClr val="C00000"/>
              </a:solidFill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  </a:t>
            </a:r>
            <a:r>
              <a:rPr lang="en-US" sz="1600" dirty="0">
                <a:latin typeface="+mn-lt"/>
              </a:rPr>
              <a:t>public void validate() </a:t>
            </a:r>
            <a:r>
              <a:rPr lang="en-US" sz="1600" dirty="0" smtClean="0">
                <a:latin typeface="+mn-lt"/>
              </a:rPr>
              <a:t>{   }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public void </a:t>
            </a:r>
            <a:r>
              <a:rPr lang="en-US" sz="1600" dirty="0" err="1">
                <a:latin typeface="+mn-lt"/>
              </a:rPr>
              <a:t>chargeAmount</a:t>
            </a:r>
            <a:r>
              <a:rPr lang="en-US" sz="1600" dirty="0">
                <a:latin typeface="+mn-lt"/>
              </a:rPr>
              <a:t>() </a:t>
            </a:r>
            <a:r>
              <a:rPr lang="en-US" sz="1600" dirty="0" smtClean="0">
                <a:latin typeface="+mn-lt"/>
              </a:rPr>
              <a:t>{    }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1981200"/>
            <a:ext cx="365760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public class </a:t>
            </a:r>
            <a:r>
              <a:rPr lang="en-US" sz="1600" dirty="0" err="1">
                <a:latin typeface="+mn-lt"/>
              </a:rPr>
              <a:t>ClientAccount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{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private String name</a:t>
            </a:r>
            <a:r>
              <a:rPr lang="en-US" sz="1600" dirty="0" smtClean="0">
                <a:latin typeface="+mn-lt"/>
              </a:rPr>
              <a:t>;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private String id</a:t>
            </a:r>
            <a:r>
              <a:rPr lang="en-US" sz="1600" dirty="0" smtClean="0">
                <a:latin typeface="+mn-lt"/>
              </a:rPr>
              <a:t>;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private Integer </a:t>
            </a:r>
            <a:r>
              <a:rPr lang="en-US" sz="1600" dirty="0" err="1">
                <a:latin typeface="+mn-lt"/>
              </a:rPr>
              <a:t>yearofBirth</a:t>
            </a:r>
            <a:r>
              <a:rPr lang="en-US" sz="1600" dirty="0" smtClean="0">
                <a:latin typeface="+mn-lt"/>
              </a:rPr>
              <a:t>;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private Date </a:t>
            </a:r>
            <a:r>
              <a:rPr lang="en-US" sz="1600" dirty="0" err="1">
                <a:latin typeface="+mn-lt"/>
              </a:rPr>
              <a:t>dateofReg</a:t>
            </a:r>
            <a:r>
              <a:rPr lang="en-US" sz="1600" dirty="0">
                <a:latin typeface="+mn-lt"/>
              </a:rPr>
              <a:t>;</a:t>
            </a:r>
          </a:p>
          <a:p>
            <a:r>
              <a:rPr lang="en-US" sz="1600" dirty="0" smtClean="0">
                <a:latin typeface="+mn-lt"/>
              </a:rPr>
              <a:t> 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private Vector  </a:t>
            </a:r>
            <a:r>
              <a:rPr lang="en-US" sz="1600" b="1" dirty="0" err="1">
                <a:solidFill>
                  <a:srgbClr val="C00000"/>
                </a:solidFill>
                <a:latin typeface="+mn-lt"/>
              </a:rPr>
              <a:t>myAbstractAddress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  private 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Vector  </a:t>
            </a:r>
            <a:r>
              <a:rPr lang="en-US" sz="1600" b="1" dirty="0" err="1">
                <a:solidFill>
                  <a:srgbClr val="C00000"/>
                </a:solidFill>
                <a:latin typeface="+mn-lt"/>
              </a:rPr>
              <a:t>myCreditCard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;</a:t>
            </a:r>
          </a:p>
          <a:p>
            <a:r>
              <a:rPr lang="en-US" sz="1600" b="1" dirty="0">
                <a:solidFill>
                  <a:srgbClr val="C00000"/>
                </a:solidFill>
                <a:latin typeface="+mn-lt"/>
              </a:rPr>
              <a:t> 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private </a:t>
            </a:r>
            <a:r>
              <a:rPr lang="en-US" sz="1600" b="1" dirty="0" err="1">
                <a:solidFill>
                  <a:srgbClr val="C00000"/>
                </a:solidFill>
                <a:latin typeface="+mn-lt"/>
              </a:rPr>
              <a:t>ShoppingCart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+mn-lt"/>
              </a:rPr>
              <a:t>myShoppingCart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;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public void </a:t>
            </a:r>
            <a:r>
              <a:rPr lang="en-US" sz="1600" dirty="0" err="1">
                <a:latin typeface="+mn-lt"/>
              </a:rPr>
              <a:t>addNewAddress</a:t>
            </a:r>
            <a:r>
              <a:rPr lang="en-US" sz="1600" dirty="0">
                <a:latin typeface="+mn-lt"/>
              </a:rPr>
              <a:t>() </a:t>
            </a:r>
            <a:r>
              <a:rPr lang="en-US" sz="1600" dirty="0" smtClean="0">
                <a:latin typeface="+mn-lt"/>
              </a:rPr>
              <a:t>{  }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public void </a:t>
            </a:r>
            <a:r>
              <a:rPr lang="en-US" sz="1600" dirty="0" err="1">
                <a:latin typeface="+mn-lt"/>
              </a:rPr>
              <a:t>addNewCreditCard</a:t>
            </a:r>
            <a:r>
              <a:rPr lang="en-US" sz="1600" dirty="0">
                <a:latin typeface="+mn-lt"/>
              </a:rPr>
              <a:t>() </a:t>
            </a:r>
            <a:r>
              <a:rPr lang="en-US" sz="1600" dirty="0" smtClean="0">
                <a:latin typeface="+mn-lt"/>
              </a:rPr>
              <a:t>{  }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public void </a:t>
            </a:r>
            <a:r>
              <a:rPr lang="en-US" sz="1600" dirty="0" err="1">
                <a:latin typeface="+mn-lt"/>
              </a:rPr>
              <a:t>setShippingAddress</a:t>
            </a:r>
            <a:r>
              <a:rPr lang="en-US" sz="1600" dirty="0">
                <a:latin typeface="+mn-lt"/>
              </a:rPr>
              <a:t>() </a:t>
            </a:r>
            <a:r>
              <a:rPr lang="en-US" sz="1600" dirty="0" smtClean="0">
                <a:latin typeface="+mn-lt"/>
              </a:rPr>
              <a:t>{  }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 rot="2215786">
            <a:off x="4094276" y="292417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V="1">
            <a:off x="4460989" y="2514600"/>
            <a:ext cx="1406411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 rot="2215786">
            <a:off x="4093355" y="4436137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4460068" y="4559962"/>
            <a:ext cx="2397932" cy="4682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0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Relatively weaker composition</a:t>
            </a:r>
          </a:p>
          <a:p>
            <a:r>
              <a:rPr lang="en-US" dirty="0" smtClean="0"/>
              <a:t>Students will exist even when the Professor stops taking the class</a:t>
            </a:r>
          </a:p>
          <a:p>
            <a:r>
              <a:rPr lang="en-US" dirty="0" smtClean="0"/>
              <a:t>Ducks will exist without the Pond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8200" y="4038600"/>
            <a:ext cx="1600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Professor</a:t>
            </a:r>
            <a:endParaRPr lang="en-US" b="1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 rot="2215786">
            <a:off x="2514600" y="4267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881313" y="43910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 smtClean="0"/>
              <a:t>teaches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562600" y="3995738"/>
            <a:ext cx="1600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Students</a:t>
            </a:r>
            <a:endParaRPr lang="en-US" b="1" dirty="0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590800" y="3810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1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800600" y="4065799"/>
            <a:ext cx="914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/>
              <a:t>1..</a:t>
            </a:r>
            <a:r>
              <a:rPr lang="en-US" sz="1400" b="1" dirty="0" smtClean="0"/>
              <a:t>1000</a:t>
            </a:r>
            <a:endParaRPr lang="en-US" sz="1400" b="1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38200" y="5029200"/>
            <a:ext cx="1600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Pond</a:t>
            </a:r>
            <a:endParaRPr lang="en-US" b="1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 rot="2215786">
            <a:off x="2514600" y="5257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2881313" y="53816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 smtClean="0"/>
              <a:t>has</a:t>
            </a:r>
            <a:endParaRPr lang="en-US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562600" y="4986338"/>
            <a:ext cx="1600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Duck</a:t>
            </a:r>
            <a:endParaRPr lang="en-US" b="1" dirty="0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165658" y="5119687"/>
            <a:ext cx="4731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0..*</a:t>
            </a:r>
            <a:endParaRPr lang="en-US" sz="1400" b="1" dirty="0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819400" y="5105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02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or Dependency Relation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9200" y="2548531"/>
            <a:ext cx="1600200" cy="50380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Product</a:t>
            </a:r>
            <a:endParaRPr lang="en-US" b="1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943600" y="2543769"/>
            <a:ext cx="1600200" cy="50380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Category</a:t>
            </a:r>
            <a:endParaRPr lang="en-US" b="1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819400" y="2800432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14400" y="1219200"/>
            <a:ext cx="723809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product category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 the online shop can have many products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baseline="0" dirty="0" smtClean="0">
                <a:latin typeface="+mj-lt"/>
                <a:ea typeface="+mj-ea"/>
                <a:cs typeface="+mj-cs"/>
              </a:rPr>
              <a:t>However, a product belongs to</a:t>
            </a:r>
            <a:r>
              <a:rPr lang="en-US" sz="2000" b="1" dirty="0" smtClean="0">
                <a:latin typeface="+mj-lt"/>
                <a:ea typeface="+mj-ea"/>
                <a:cs typeface="+mj-cs"/>
              </a:rPr>
              <a:t> only one category.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dirty="0" smtClean="0">
                <a:latin typeface="+mj-lt"/>
                <a:ea typeface="+mj-ea"/>
                <a:cs typeface="+mj-cs"/>
              </a:rPr>
              <a:t>Both of them independently exist.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819400" y="2514601"/>
            <a:ext cx="473142" cy="254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0..*</a:t>
            </a:r>
            <a:endParaRPr lang="en-US" sz="1400" b="1" dirty="0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441429" y="2514600"/>
            <a:ext cx="473142" cy="254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1</a:t>
            </a:r>
            <a:endParaRPr lang="en-US" sz="14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678000" y="3429000"/>
            <a:ext cx="3466000" cy="2666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/>
              <a:t>public class Category </a:t>
            </a:r>
            <a:r>
              <a:rPr lang="en-US" sz="1600" dirty="0" smtClean="0"/>
              <a:t>{</a:t>
            </a:r>
            <a:endParaRPr lang="en-US" sz="1600" dirty="0"/>
          </a:p>
          <a:p>
            <a:pPr>
              <a:buNone/>
            </a:pPr>
            <a:r>
              <a:rPr lang="en-US" sz="1600" dirty="0" smtClean="0"/>
              <a:t>    private String </a:t>
            </a:r>
            <a:r>
              <a:rPr lang="en-US" sz="1600" dirty="0"/>
              <a:t>id</a:t>
            </a:r>
            <a:r>
              <a:rPr lang="en-US" sz="1600" dirty="0" smtClean="0"/>
              <a:t>;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</a:t>
            </a:r>
            <a:r>
              <a:rPr lang="en-US" sz="1600" dirty="0" smtClean="0"/>
              <a:t>  private </a:t>
            </a:r>
            <a:r>
              <a:rPr lang="en-US" sz="1600" dirty="0"/>
              <a:t>String name;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    private Vector&lt;Product&gt; </a:t>
            </a:r>
            <a:r>
              <a:rPr lang="en-US" sz="1600" b="1" dirty="0" err="1" smtClean="0">
                <a:solidFill>
                  <a:srgbClr val="C00000"/>
                </a:solidFill>
              </a:rPr>
              <a:t>myProduct</a:t>
            </a:r>
            <a:r>
              <a:rPr lang="en-US" sz="1600" b="1" dirty="0">
                <a:solidFill>
                  <a:srgbClr val="C00000"/>
                </a:solidFill>
              </a:rPr>
              <a:t>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  </a:t>
            </a:r>
            <a:r>
              <a:rPr lang="en-US" sz="1600" dirty="0" smtClean="0"/>
              <a:t>  public </a:t>
            </a:r>
            <a:r>
              <a:rPr lang="en-US" sz="1600" dirty="0"/>
              <a:t>void </a:t>
            </a:r>
            <a:r>
              <a:rPr lang="en-US" sz="1600" dirty="0" err="1"/>
              <a:t>getProducts</a:t>
            </a:r>
            <a:r>
              <a:rPr lang="en-US" sz="1600" dirty="0"/>
              <a:t>() {</a:t>
            </a:r>
          </a:p>
          <a:p>
            <a:pPr>
              <a:buNone/>
            </a:pPr>
            <a:r>
              <a:rPr lang="en-US" sz="1600" dirty="0"/>
              <a:t>  </a:t>
            </a:r>
            <a:r>
              <a:rPr lang="en-US" sz="1600" dirty="0" smtClean="0"/>
              <a:t>  }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" y="3386078"/>
            <a:ext cx="37338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public class Product </a:t>
            </a:r>
            <a:r>
              <a:rPr lang="en-US" sz="1600" dirty="0" smtClean="0">
                <a:latin typeface="+mn-lt"/>
              </a:rPr>
              <a:t>{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   </a:t>
            </a:r>
            <a:r>
              <a:rPr lang="en-US" sz="1600" dirty="0">
                <a:latin typeface="+mn-lt"/>
              </a:rPr>
              <a:t>private String id</a:t>
            </a:r>
            <a:r>
              <a:rPr lang="en-US" sz="1600" dirty="0" smtClean="0">
                <a:latin typeface="+mn-lt"/>
              </a:rPr>
              <a:t>;</a:t>
            </a:r>
            <a:endParaRPr lang="en-US" sz="1600" dirty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    </a:t>
            </a:r>
            <a:r>
              <a:rPr lang="en-US" sz="1600" dirty="0">
                <a:latin typeface="+mn-lt"/>
              </a:rPr>
              <a:t>private String name;</a:t>
            </a:r>
          </a:p>
          <a:p>
            <a:r>
              <a:rPr lang="en-US" sz="1600" dirty="0" smtClean="0">
                <a:latin typeface="+mn-lt"/>
              </a:rPr>
              <a:t>    private </a:t>
            </a:r>
            <a:r>
              <a:rPr lang="en-US" sz="1600" dirty="0">
                <a:latin typeface="+mn-lt"/>
              </a:rPr>
              <a:t>String description</a:t>
            </a:r>
            <a:r>
              <a:rPr lang="en-US" sz="1600" dirty="0" smtClean="0">
                <a:latin typeface="+mn-lt"/>
              </a:rPr>
              <a:t>; </a:t>
            </a:r>
            <a:endParaRPr lang="en-US" sz="1600" dirty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    </a:t>
            </a:r>
            <a:r>
              <a:rPr lang="en-US" sz="1600" dirty="0">
                <a:latin typeface="+mn-lt"/>
              </a:rPr>
              <a:t>private Integer </a:t>
            </a:r>
            <a:r>
              <a:rPr lang="en-US" sz="1600" dirty="0" err="1">
                <a:latin typeface="+mn-lt"/>
              </a:rPr>
              <a:t>unitcost</a:t>
            </a:r>
            <a:r>
              <a:rPr lang="en-US" sz="1600" dirty="0" smtClean="0">
                <a:latin typeface="+mn-lt"/>
              </a:rPr>
              <a:t>;</a:t>
            </a:r>
            <a:endParaRPr lang="en-US" sz="1600" dirty="0">
              <a:latin typeface="+mn-lt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+mn-lt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private 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Category </a:t>
            </a:r>
            <a:r>
              <a:rPr lang="en-US" sz="1600" b="1" dirty="0" err="1">
                <a:solidFill>
                  <a:srgbClr val="C00000"/>
                </a:solidFill>
                <a:latin typeface="+mn-lt"/>
              </a:rPr>
              <a:t>category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;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public void </a:t>
            </a:r>
            <a:r>
              <a:rPr lang="en-US" sz="1600" dirty="0" err="1">
                <a:latin typeface="+mn-lt"/>
              </a:rPr>
              <a:t>retrieveProductImage</a:t>
            </a:r>
            <a:r>
              <a:rPr lang="en-US" sz="1600" dirty="0">
                <a:latin typeface="+mn-lt"/>
              </a:rPr>
              <a:t>() {</a:t>
            </a:r>
          </a:p>
          <a:p>
            <a:r>
              <a:rPr lang="en-US" sz="1600" dirty="0">
                <a:latin typeface="+mn-lt"/>
              </a:rPr>
              <a:t>  </a:t>
            </a:r>
            <a:r>
              <a:rPr lang="en-US" sz="1600" dirty="0" smtClean="0">
                <a:latin typeface="+mn-lt"/>
              </a:rPr>
              <a:t>}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}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066200" y="2819400"/>
            <a:ext cx="877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/>
              <a:t>category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1662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27690" y="3886200"/>
            <a:ext cx="1382110" cy="4572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335279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class B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 public void </a:t>
            </a:r>
            <a:r>
              <a:rPr lang="en-US" sz="1600" b="1" dirty="0" err="1" smtClean="0"/>
              <a:t>doB</a:t>
            </a:r>
            <a:r>
              <a:rPr lang="en-US" sz="1600" b="1" dirty="0" smtClean="0"/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    </a:t>
            </a:r>
            <a:r>
              <a:rPr lang="en-US" sz="1600" b="1" dirty="0" err="1" smtClean="0"/>
              <a:t>System.out.println</a:t>
            </a:r>
            <a:r>
              <a:rPr lang="en-US" sz="1600" b="1" dirty="0" smtClean="0"/>
              <a:t>(“Hello”);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class A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 public void </a:t>
            </a:r>
            <a:r>
              <a:rPr lang="en-US" sz="1600" b="1" dirty="0" err="1" smtClean="0"/>
              <a:t>doS</a:t>
            </a:r>
            <a:r>
              <a:rPr lang="en-US" sz="1600" b="1" dirty="0" smtClean="0"/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       B b1 = new B();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       b1.doB();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} //End of class Test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4572000" y="2895600"/>
            <a:ext cx="685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19800" y="2903480"/>
            <a:ext cx="87499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5257800" y="31767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10200" y="3162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:\workspace\SeqDia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1" r="22557" b="14911"/>
          <a:stretch/>
        </p:blipFill>
        <p:spPr bwMode="auto">
          <a:xfrm>
            <a:off x="762000" y="1371600"/>
            <a:ext cx="7768326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874" y="5617534"/>
            <a:ext cx="7726326" cy="838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Sequence diagram is drawn to represent (</a:t>
            </a:r>
            <a:r>
              <a:rPr lang="en-US" sz="2000" dirty="0" err="1" smtClean="0"/>
              <a:t>i</a:t>
            </a:r>
            <a:r>
              <a:rPr lang="en-US" sz="2000" dirty="0" smtClean="0"/>
              <a:t>) objects participating in an interaction and (ii) what messages have exchanged among those objects</a:t>
            </a:r>
          </a:p>
        </p:txBody>
      </p:sp>
    </p:spTree>
    <p:extLst>
      <p:ext uri="{BB962C8B-B14F-4D97-AF65-F5344CB8AC3E}">
        <p14:creationId xmlns:p14="http://schemas.microsoft.com/office/powerpoint/2010/main" val="10473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Unified Modeling Language (Introduction)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chemeClr val="accent2"/>
                </a:solidFill>
              </a:rPr>
              <a:t>Modeling Language for specifying, Constructing, Visualizing and documenting software system and its components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chemeClr val="accent2"/>
                </a:solidFill>
              </a:rPr>
              <a:t>Model -&gt; Abstract Representation of the system [Simplified Representation of Reality]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chemeClr val="accent2"/>
                </a:solidFill>
              </a:rPr>
              <a:t>UML supports two types of models: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chemeClr val="accent2"/>
                </a:solidFill>
              </a:rPr>
              <a:t>	-	Static			- Dynamic</a:t>
            </a:r>
          </a:p>
        </p:txBody>
      </p:sp>
    </p:spTree>
    <p:extLst>
      <p:ext uri="{BB962C8B-B14F-4D97-AF65-F5344CB8AC3E}">
        <p14:creationId xmlns:p14="http://schemas.microsoft.com/office/powerpoint/2010/main" val="211129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Agile methods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</a:t>
            </a:r>
            <a:r>
              <a:rPr lang="en-US" dirty="0" smtClean="0"/>
              <a:t>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Agile Methodology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Collaborative</a:t>
            </a:r>
          </a:p>
          <a:p>
            <a:pPr lvl="1"/>
            <a:r>
              <a:rPr lang="en-US" sz="1800" dirty="0" smtClean="0"/>
              <a:t>Forms a pair for any development task to avoid error</a:t>
            </a:r>
          </a:p>
          <a:p>
            <a:pPr lvl="1"/>
            <a:r>
              <a:rPr lang="en-US" sz="1800" dirty="0" smtClean="0"/>
              <a:t>Involves stakeholders from the beginning</a:t>
            </a:r>
          </a:p>
          <a:p>
            <a:r>
              <a:rPr lang="en-US" sz="2000" dirty="0" smtClean="0"/>
              <a:t>Interactive and feedback oriented</a:t>
            </a:r>
          </a:p>
          <a:p>
            <a:pPr lvl="1"/>
            <a:r>
              <a:rPr lang="en-US" sz="1800" dirty="0" smtClean="0"/>
              <a:t>Teams interact frequently</a:t>
            </a:r>
          </a:p>
          <a:p>
            <a:pPr lvl="1"/>
            <a:r>
              <a:rPr lang="en-US" sz="1800" dirty="0" smtClean="0"/>
              <a:t>Quick, and repeated integration of the product</a:t>
            </a:r>
          </a:p>
          <a:p>
            <a:pPr lvl="1"/>
            <a:r>
              <a:rPr lang="en-US" sz="1800" dirty="0" smtClean="0"/>
              <a:t>Constant feedback from the stakeholder (customer)</a:t>
            </a:r>
          </a:p>
          <a:p>
            <a:r>
              <a:rPr lang="en-US" sz="2000" dirty="0" smtClean="0"/>
              <a:t>Iterative</a:t>
            </a:r>
          </a:p>
          <a:p>
            <a:pPr lvl="1"/>
            <a:r>
              <a:rPr lang="en-US" sz="1800" dirty="0" smtClean="0"/>
              <a:t>Requirement, design, coding, testing goes through many iterations each having short duration</a:t>
            </a:r>
          </a:p>
          <a:p>
            <a:pPr lvl="1"/>
            <a:r>
              <a:rPr lang="en-US" sz="1800" dirty="0" smtClean="0"/>
              <a:t>Refactoring is a part of the development process</a:t>
            </a:r>
          </a:p>
          <a:p>
            <a:r>
              <a:rPr lang="en-US" sz="2000" dirty="0" smtClean="0"/>
              <a:t>Test driven</a:t>
            </a:r>
          </a:p>
          <a:p>
            <a:pPr lvl="1"/>
            <a:r>
              <a:rPr lang="en-US" sz="1800" dirty="0" smtClean="0"/>
              <a:t>Before building the component, define the test cases</a:t>
            </a:r>
          </a:p>
          <a:p>
            <a:pPr lvl="1"/>
            <a:r>
              <a:rPr lang="en-US" sz="1800" dirty="0" smtClean="0"/>
              <a:t>Continuously test</a:t>
            </a:r>
            <a:endParaRPr lang="en-US" sz="2000" dirty="0" smtClean="0"/>
          </a:p>
          <a:p>
            <a:pPr lvl="1" algn="r"/>
            <a:r>
              <a:rPr lang="en-US" sz="1400" dirty="0"/>
              <a:t>Scott Amber, Kent Beck </a:t>
            </a:r>
          </a:p>
          <a:p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41A165-0098-4580-939A-BAE6E4C86146}" type="datetime1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</a:t>
            </a:r>
            <a:r>
              <a:rPr lang="en-US" dirty="0" smtClean="0"/>
              <a:t>Semester 2014-15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6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a physical (electronic) card</a:t>
            </a:r>
          </a:p>
          <a:p>
            <a:r>
              <a:rPr lang="en-US" dirty="0" smtClean="0"/>
              <a:t>One card for one class</a:t>
            </a:r>
          </a:p>
          <a:p>
            <a:pPr lvl="1"/>
            <a:r>
              <a:rPr lang="en-US" dirty="0" smtClean="0"/>
              <a:t>Indicates the responsibilities of a class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Sometimes a class can fulfill all its assigned responsibilities on its own</a:t>
            </a:r>
          </a:p>
          <a:p>
            <a:pPr lvl="1"/>
            <a:r>
              <a:rPr lang="en-US" dirty="0" smtClean="0"/>
              <a:t>But sometimes, it needs to collaborate with other classes in order to fulfill its own responsibilities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good technique to identify a class and its responsibility during functional architecture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collaborative and interactive </a:t>
            </a:r>
            <a:r>
              <a:rPr lang="en-US" dirty="0" smtClean="0"/>
              <a:t>process for a team of designers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team can do it fast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Responsibilities and Collaborators (CRC) 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3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 Card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3276600"/>
            <a:ext cx="2590800" cy="58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65819" y="34290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Class 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9800" y="3886200"/>
            <a:ext cx="2590800" cy="2339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09800" y="4724401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Responsibilities assigned to this Class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00600" y="3276600"/>
            <a:ext cx="2286000" cy="2948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00600" y="3342085"/>
            <a:ext cx="228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Collaborators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53000" y="3962400"/>
            <a:ext cx="1981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If this class can not fulfill any of its assigned task on its own then which other classes it has to collaborate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6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4" grpId="0" animBg="1"/>
      <p:bldP spid="15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CRC Card Example 1</a:t>
            </a:r>
            <a:endParaRPr 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76200" y="1196876"/>
            <a:ext cx="8915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class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Box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private double length;</a:t>
            </a:r>
          </a:p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private double width;</a:t>
            </a:r>
          </a:p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private double height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Box(double l, double w, double h) 	{ 	length = l; width = w; height = h; 	}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public double getLength()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	{ 	return length; 		}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public double 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getWidth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()  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	{	return width;		}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public double 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getHeight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()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	{	return height;		}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public double area()         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	{  	return 2*(length*width + width * height + height * length);	}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public double volume()    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	{ 	return length * width * height;			}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} // End of class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BOX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42453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Write CRC Cards for Box Class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9800" y="4038600"/>
            <a:ext cx="2590800" cy="397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4419600"/>
            <a:ext cx="2590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62200" y="4419600"/>
            <a:ext cx="259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Responsibilities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Getting length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Getting width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Getting height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Computing area and volume 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4400" y="4038600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00600" y="4104085"/>
            <a:ext cx="2289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Collaborators</a:t>
            </a: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&lt;&lt;None&gt;&gt; 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9800" y="407806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Box 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27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  <p:bldP spid="10" grpId="0" animBg="1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 Card Example 2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22503"/>
            <a:ext cx="3505200" cy="335279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class B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 public void </a:t>
            </a:r>
            <a:r>
              <a:rPr lang="en-US" sz="1600" b="1" dirty="0" err="1" smtClean="0"/>
              <a:t>doB</a:t>
            </a:r>
            <a:r>
              <a:rPr lang="en-US" sz="1600" b="1" dirty="0" smtClean="0"/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    </a:t>
            </a:r>
            <a:r>
              <a:rPr lang="en-US" sz="1600" b="1" dirty="0" err="1" smtClean="0"/>
              <a:t>System.out.println</a:t>
            </a:r>
            <a:r>
              <a:rPr lang="en-US" sz="1600" b="1" dirty="0" smtClean="0"/>
              <a:t>(“Hello”);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class A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   public void </a:t>
            </a:r>
            <a:r>
              <a:rPr lang="en-US" sz="1600" b="1" dirty="0" err="1" smtClean="0">
                <a:solidFill>
                  <a:srgbClr val="FF0000"/>
                </a:solidFill>
              </a:rPr>
              <a:t>doS</a:t>
            </a:r>
            <a:r>
              <a:rPr lang="en-US" sz="1600" b="1" dirty="0" smtClean="0">
                <a:solidFill>
                  <a:srgbClr val="FF0000"/>
                </a:solidFill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         B b1 = new B();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         b1.doB();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} //End of class Test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6002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Write CRC Cards for Classes A &amp; B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962400" y="2667000"/>
            <a:ext cx="2438400" cy="2286000"/>
            <a:chOff x="4495800" y="2438400"/>
            <a:chExt cx="3047999" cy="2286000"/>
          </a:xfrm>
        </p:grpSpPr>
        <p:sp>
          <p:nvSpPr>
            <p:cNvPr id="9" name="Rectangle 8"/>
            <p:cNvSpPr/>
            <p:nvPr/>
          </p:nvSpPr>
          <p:spPr>
            <a:xfrm>
              <a:off x="4495800" y="2438400"/>
              <a:ext cx="1295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95800" y="2971800"/>
              <a:ext cx="1295400" cy="175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89342" y="2438400"/>
              <a:ext cx="1754457" cy="228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53200" y="2667000"/>
            <a:ext cx="2438400" cy="2286000"/>
            <a:chOff x="4495800" y="2438400"/>
            <a:chExt cx="3047999" cy="2286000"/>
          </a:xfrm>
        </p:grpSpPr>
        <p:sp>
          <p:nvSpPr>
            <p:cNvPr id="18" name="Rectangle 17"/>
            <p:cNvSpPr/>
            <p:nvPr/>
          </p:nvSpPr>
          <p:spPr>
            <a:xfrm>
              <a:off x="4495800" y="2438400"/>
              <a:ext cx="1295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95800" y="2971800"/>
              <a:ext cx="1295400" cy="175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89342" y="2438400"/>
              <a:ext cx="1754457" cy="228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725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t>2/4/2015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create CRC Model?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</a:t>
            </a:r>
            <a:r>
              <a:rPr lang="en-US" dirty="0" smtClean="0"/>
              <a:t>Semester 2014-15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438400" y="1428303"/>
            <a:ext cx="3505200" cy="3697618"/>
            <a:chOff x="2438400" y="1428303"/>
            <a:chExt cx="3505200" cy="3697618"/>
          </a:xfrm>
        </p:grpSpPr>
        <p:sp>
          <p:nvSpPr>
            <p:cNvPr id="7" name="Flowchart: Process 6"/>
            <p:cNvSpPr/>
            <p:nvPr/>
          </p:nvSpPr>
          <p:spPr>
            <a:xfrm>
              <a:off x="2514600" y="1428303"/>
              <a:ext cx="3124200" cy="612648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Find Main Classes (say top 10)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Actors, Main modules</a:t>
              </a:r>
              <a:endParaRPr lang="en-US" dirty="0"/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2690519" y="2450802"/>
              <a:ext cx="2840182" cy="612648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Define Responsibilities</a:t>
              </a: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2764950" y="3429000"/>
              <a:ext cx="2840182" cy="612648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Define Collaborators</a:t>
              </a:r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2438400" y="4513273"/>
              <a:ext cx="3505200" cy="612648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Move cards- group them based on who collaborates with whom</a:t>
              </a:r>
            </a:p>
          </p:txBody>
        </p:sp>
        <p:cxnSp>
          <p:nvCxnSpPr>
            <p:cNvPr id="12" name="Elbow Connector 11"/>
            <p:cNvCxnSpPr>
              <a:stCxn id="7" idx="2"/>
              <a:endCxn id="8" idx="0"/>
            </p:cNvCxnSpPr>
            <p:nvPr/>
          </p:nvCxnSpPr>
          <p:spPr>
            <a:xfrm rot="16200000" flipH="1">
              <a:off x="3888730" y="2228921"/>
              <a:ext cx="409851" cy="3391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8" idx="2"/>
              <a:endCxn id="9" idx="0"/>
            </p:cNvCxnSpPr>
            <p:nvPr/>
          </p:nvCxnSpPr>
          <p:spPr>
            <a:xfrm rot="16200000" flipH="1">
              <a:off x="3965050" y="3209009"/>
              <a:ext cx="365550" cy="74431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9" idx="2"/>
              <a:endCxn id="10" idx="0"/>
            </p:cNvCxnSpPr>
            <p:nvPr/>
          </p:nvCxnSpPr>
          <p:spPr>
            <a:xfrm rot="16200000" flipH="1">
              <a:off x="3952208" y="4274480"/>
              <a:ext cx="471625" cy="595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10" idx="2"/>
              <a:endCxn id="7" idx="1"/>
            </p:cNvCxnSpPr>
            <p:nvPr/>
          </p:nvCxnSpPr>
          <p:spPr>
            <a:xfrm rot="5400000" flipH="1">
              <a:off x="1657153" y="2592074"/>
              <a:ext cx="3391294" cy="1676400"/>
            </a:xfrm>
            <a:prstGeom prst="bentConnector4">
              <a:avLst>
                <a:gd name="adj1" fmla="val -6741"/>
                <a:gd name="adj2" fmla="val 11818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942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5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7369175" y="0"/>
            <a:ext cx="16065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536825" y="1125538"/>
            <a:ext cx="2328863" cy="476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14888" y="1125538"/>
            <a:ext cx="2235200" cy="444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9525" y="1125538"/>
            <a:ext cx="2581275" cy="47625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30738" y="6550025"/>
            <a:ext cx="2328862" cy="492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07213" y="6550025"/>
            <a:ext cx="2236787" cy="460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84388" y="6550025"/>
            <a:ext cx="2579687" cy="49213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1676400" y="3040063"/>
            <a:ext cx="54102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C86219D8-D3CD-472B-9381-C1902B850A54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30B818-4B24-4404-ACBB-85DE12044531}" type="datetime1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</a:t>
            </a:r>
            <a:r>
              <a:rPr lang="en-US" dirty="0" smtClean="0"/>
              <a:t>Semester 2014-15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itchFamily="34" charset="0"/>
              </a:rPr>
              <a:t>UML</a:t>
            </a:r>
            <a:endParaRPr lang="en-US" sz="36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8 Days Later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0292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itchFamily="34" charset="0"/>
              </a:rPr>
              <a:t>Unified Modeling Language is a standardized general purpose modeling language in the field of object oriented software engineering</a:t>
            </a:r>
          </a:p>
          <a:p>
            <a:endParaRPr lang="en-US" sz="2400" dirty="0">
              <a:latin typeface="28 Days Later" pitchFamily="34" charset="0"/>
            </a:endParaRPr>
          </a:p>
          <a:p>
            <a:r>
              <a:rPr lang="en-US" sz="2000" dirty="0">
                <a:latin typeface="28 Days Later" pitchFamily="34" charset="0"/>
              </a:rPr>
              <a:t>The standard is managed, and was created by, the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28 Days Later" pitchFamily="34" charset="0"/>
              </a:rPr>
              <a:t>Object Management Group.</a:t>
            </a:r>
          </a:p>
          <a:p>
            <a:endParaRPr lang="en-US" sz="2000" dirty="0">
              <a:latin typeface="28 Days Later" pitchFamily="34" charset="0"/>
            </a:endParaRPr>
          </a:p>
          <a:p>
            <a:r>
              <a:rPr lang="en-US" sz="2000" dirty="0">
                <a:latin typeface="28 Days Later" pitchFamily="34" charset="0"/>
              </a:rPr>
              <a:t>UML includes a set of graphic notation techniques to create visual models of object-oriented software-intensive </a:t>
            </a:r>
            <a:r>
              <a:rPr lang="en-US" sz="2000" dirty="0" smtClean="0">
                <a:latin typeface="28 Days Later" pitchFamily="34" charset="0"/>
              </a:rPr>
              <a:t>systems</a:t>
            </a:r>
            <a:endParaRPr lang="en-US" sz="2000" dirty="0">
              <a:latin typeface="28 Days Late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8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itchFamily="34" charset="0"/>
              </a:rPr>
              <a:t>UML Diagrams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itchFamily="34" charset="0"/>
              </a:rPr>
              <a:t>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25207"/>
            <a:ext cx="8382000" cy="1441793"/>
          </a:xfrm>
        </p:spPr>
        <p:txBody>
          <a:bodyPr/>
          <a:lstStyle/>
          <a:p>
            <a:r>
              <a:rPr lang="en-US" sz="1800" dirty="0">
                <a:latin typeface="28 Days Later" pitchFamily="34" charset="0"/>
              </a:rPr>
              <a:t>Structure diagrams emphasize the things that must be present in the system being </a:t>
            </a:r>
            <a:r>
              <a:rPr lang="en-US" sz="1800" dirty="0" smtClean="0">
                <a:latin typeface="28 Days Later" pitchFamily="34" charset="0"/>
              </a:rPr>
              <a:t>modeled- extensively used for documenting software architecture</a:t>
            </a:r>
          </a:p>
          <a:p>
            <a:r>
              <a:rPr lang="en-US" sz="1800" dirty="0">
                <a:latin typeface="28 Days Later" pitchFamily="34" charset="0"/>
              </a:rPr>
              <a:t>B</a:t>
            </a:r>
            <a:r>
              <a:rPr lang="en-US" sz="1800" dirty="0" smtClean="0">
                <a:latin typeface="28 Days Later" pitchFamily="34" charset="0"/>
              </a:rPr>
              <a:t>ehavior </a:t>
            </a:r>
            <a:r>
              <a:rPr lang="en-US" sz="1800" dirty="0">
                <a:latin typeface="28 Days Later" pitchFamily="34" charset="0"/>
              </a:rPr>
              <a:t>diagrams illustrate the behavior of a system, they are used extensively to describe the functionality of software systems.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6200" y="2523172"/>
            <a:ext cx="8958263" cy="3882274"/>
            <a:chOff x="76200" y="2378032"/>
            <a:chExt cx="8958263" cy="3882274"/>
          </a:xfrm>
        </p:grpSpPr>
        <p:cxnSp>
          <p:nvCxnSpPr>
            <p:cNvPr id="92" name="Elbow Connector 91"/>
            <p:cNvCxnSpPr>
              <a:stCxn id="51" idx="0"/>
              <a:endCxn id="39" idx="2"/>
            </p:cNvCxnSpPr>
            <p:nvPr/>
          </p:nvCxnSpPr>
          <p:spPr>
            <a:xfrm rot="5400000" flipH="1" flipV="1">
              <a:off x="836725" y="4156187"/>
              <a:ext cx="1962150" cy="736377"/>
            </a:xfrm>
            <a:prstGeom prst="bentConnector3">
              <a:avLst>
                <a:gd name="adj1" fmla="val 79589"/>
              </a:avLst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>
              <a:stCxn id="50" idx="0"/>
              <a:endCxn id="39" idx="2"/>
            </p:cNvCxnSpPr>
            <p:nvPr/>
          </p:nvCxnSpPr>
          <p:spPr>
            <a:xfrm rot="16200000" flipV="1">
              <a:off x="2467193" y="3262097"/>
              <a:ext cx="1352551" cy="1914957"/>
            </a:xfrm>
            <a:prstGeom prst="bentConnector3">
              <a:avLst>
                <a:gd name="adj1" fmla="val 78974"/>
              </a:avLst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Elbow Connector 84"/>
            <p:cNvCxnSpPr>
              <a:stCxn id="49" idx="0"/>
              <a:endCxn id="39" idx="2"/>
            </p:cNvCxnSpPr>
            <p:nvPr/>
          </p:nvCxnSpPr>
          <p:spPr>
            <a:xfrm rot="16200000" flipV="1">
              <a:off x="1804772" y="3924517"/>
              <a:ext cx="1409700" cy="647265"/>
            </a:xfrm>
            <a:prstGeom prst="bentConnector3">
              <a:avLst>
                <a:gd name="adj1" fmla="val 78829"/>
              </a:avLst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45" idx="0"/>
              <a:endCxn id="39" idx="2"/>
            </p:cNvCxnSpPr>
            <p:nvPr/>
          </p:nvCxnSpPr>
          <p:spPr>
            <a:xfrm rot="5400000" flipH="1" flipV="1">
              <a:off x="740569" y="3450431"/>
              <a:ext cx="1352550" cy="1538289"/>
            </a:xfrm>
            <a:prstGeom prst="bentConnector3">
              <a:avLst>
                <a:gd name="adj1" fmla="val 77901"/>
              </a:avLst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" name="Rounded Rectangle 2"/>
            <p:cNvSpPr/>
            <p:nvPr/>
          </p:nvSpPr>
          <p:spPr>
            <a:xfrm>
              <a:off x="3810000" y="2378032"/>
              <a:ext cx="1219200" cy="44862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Diagram</a:t>
              </a:r>
              <a:endParaRPr lang="en-US" sz="14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614489" y="3086100"/>
              <a:ext cx="1143000" cy="4572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Structure Diagram</a:t>
              </a:r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248400" y="3077028"/>
              <a:ext cx="1143000" cy="4572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Behavior Diagram</a:t>
              </a:r>
              <a:endParaRPr lang="en-US" sz="12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71463" y="4152900"/>
              <a:ext cx="1143000" cy="40719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Class Diagram</a:t>
              </a:r>
              <a:endParaRPr 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520370" y="4172066"/>
              <a:ext cx="1219200" cy="40719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Component Diagram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923309" y="4152900"/>
              <a:ext cx="1039091" cy="40719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Object Diagram</a:t>
              </a:r>
              <a:endParaRPr lang="en-US" sz="12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6200" y="4895850"/>
              <a:ext cx="1143000" cy="4000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Profile Diagram</a:t>
              </a:r>
              <a:endParaRPr lang="en-US" sz="1200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223654" y="4953000"/>
              <a:ext cx="1219200" cy="628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Composite Structure Diagram</a:t>
              </a:r>
              <a:endParaRPr lang="en-US" sz="12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477491" y="4895851"/>
              <a:ext cx="1246909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Deployment Diagram</a:t>
              </a:r>
              <a:endParaRPr lang="en-US" sz="12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78112" y="5505450"/>
              <a:ext cx="1143000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Package Diagram</a:t>
              </a:r>
              <a:endParaRPr lang="en-US" sz="12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938713" y="4083844"/>
              <a:ext cx="1143000" cy="4572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Activity Diagram</a:t>
              </a:r>
              <a:endParaRPr lang="en-US" sz="12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443663" y="4086225"/>
              <a:ext cx="1143000" cy="4572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 Case Diagram</a:t>
              </a:r>
              <a:endParaRPr lang="en-US" sz="12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891463" y="4083844"/>
              <a:ext cx="1143000" cy="4572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State Machine Diagram</a:t>
              </a:r>
              <a:endParaRPr lang="en-US" sz="12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629275" y="4953000"/>
              <a:ext cx="11430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Interaction Diagram</a:t>
              </a:r>
              <a:endParaRPr lang="en-US" sz="12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543299" y="5800725"/>
              <a:ext cx="11430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Sequence Diagram</a:t>
              </a:r>
              <a:endParaRPr lang="en-US" sz="1200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4857749" y="5800725"/>
              <a:ext cx="12573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Communication Diagram</a:t>
              </a:r>
              <a:endParaRPr lang="en-US" sz="1200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6324599" y="5800725"/>
              <a:ext cx="11430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Interaction Diagram</a:t>
              </a:r>
              <a:endParaRPr lang="en-US" sz="1200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7686675" y="5791200"/>
              <a:ext cx="11430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Timing Diagram</a:t>
              </a:r>
              <a:endParaRPr lang="en-US" sz="1200" dirty="0"/>
            </a:p>
          </p:txBody>
        </p:sp>
        <p:cxnSp>
          <p:nvCxnSpPr>
            <p:cNvPr id="71" name="Elbow Connector 70"/>
            <p:cNvCxnSpPr>
              <a:stCxn id="40" idx="0"/>
              <a:endCxn id="3" idx="2"/>
            </p:cNvCxnSpPr>
            <p:nvPr/>
          </p:nvCxnSpPr>
          <p:spPr>
            <a:xfrm rot="16200000" flipV="1">
              <a:off x="5494566" y="1751694"/>
              <a:ext cx="250368" cy="2400300"/>
            </a:xfrm>
            <a:prstGeom prst="bentConnector3">
              <a:avLst>
                <a:gd name="adj1" fmla="val 50000"/>
              </a:avLst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41" idx="0"/>
              <a:endCxn id="39" idx="2"/>
            </p:cNvCxnSpPr>
            <p:nvPr/>
          </p:nvCxnSpPr>
          <p:spPr>
            <a:xfrm rot="5400000" flipH="1" flipV="1">
              <a:off x="1209676" y="3176587"/>
              <a:ext cx="609600" cy="1343026"/>
            </a:xfrm>
            <a:prstGeom prst="bentConnector3">
              <a:avLst>
                <a:gd name="adj1" fmla="val 50000"/>
              </a:avLst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43" idx="0"/>
              <a:endCxn id="39" idx="2"/>
            </p:cNvCxnSpPr>
            <p:nvPr/>
          </p:nvCxnSpPr>
          <p:spPr>
            <a:xfrm rot="16200000" flipV="1">
              <a:off x="2509622" y="3219667"/>
              <a:ext cx="609600" cy="1256866"/>
            </a:xfrm>
            <a:prstGeom prst="bentConnector3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42" idx="0"/>
              <a:endCxn id="39" idx="2"/>
            </p:cNvCxnSpPr>
            <p:nvPr/>
          </p:nvCxnSpPr>
          <p:spPr>
            <a:xfrm rot="5400000" flipH="1" flipV="1">
              <a:off x="1843596" y="3829674"/>
              <a:ext cx="628766" cy="56019"/>
            </a:xfrm>
            <a:prstGeom prst="bentConnector3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Elbow Connector 123"/>
            <p:cNvCxnSpPr>
              <a:stCxn id="56" idx="0"/>
              <a:endCxn id="55" idx="2"/>
            </p:cNvCxnSpPr>
            <p:nvPr/>
          </p:nvCxnSpPr>
          <p:spPr>
            <a:xfrm rot="5400000" flipH="1" flipV="1">
              <a:off x="4962525" y="4562475"/>
              <a:ext cx="390525" cy="2085976"/>
            </a:xfrm>
            <a:prstGeom prst="bentConnector3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Elbow Connector 126"/>
            <p:cNvCxnSpPr>
              <a:stCxn id="57" idx="0"/>
              <a:endCxn id="55" idx="2"/>
            </p:cNvCxnSpPr>
            <p:nvPr/>
          </p:nvCxnSpPr>
          <p:spPr>
            <a:xfrm rot="5400000" flipH="1" flipV="1">
              <a:off x="5648325" y="5248275"/>
              <a:ext cx="390525" cy="714376"/>
            </a:xfrm>
            <a:prstGeom prst="bentConnector3">
              <a:avLst>
                <a:gd name="adj1" fmla="val 50000"/>
              </a:avLst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Elbow Connector 130"/>
            <p:cNvCxnSpPr>
              <a:stCxn id="59" idx="0"/>
              <a:endCxn id="55" idx="2"/>
            </p:cNvCxnSpPr>
            <p:nvPr/>
          </p:nvCxnSpPr>
          <p:spPr>
            <a:xfrm rot="16200000" flipV="1">
              <a:off x="7038975" y="4572000"/>
              <a:ext cx="381000" cy="2057400"/>
            </a:xfrm>
            <a:prstGeom prst="bentConnector3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Elbow Connector 133"/>
            <p:cNvCxnSpPr>
              <a:stCxn id="58" idx="0"/>
              <a:endCxn id="55" idx="2"/>
            </p:cNvCxnSpPr>
            <p:nvPr/>
          </p:nvCxnSpPr>
          <p:spPr>
            <a:xfrm rot="16200000" flipV="1">
              <a:off x="6353175" y="5257801"/>
              <a:ext cx="390525" cy="695324"/>
            </a:xfrm>
            <a:prstGeom prst="bentConnector3">
              <a:avLst>
                <a:gd name="adj1" fmla="val 50000"/>
              </a:avLst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9" name="Rounded Rectangle 148"/>
            <p:cNvSpPr/>
            <p:nvPr/>
          </p:nvSpPr>
          <p:spPr>
            <a:xfrm>
              <a:off x="4938713" y="4083552"/>
              <a:ext cx="1162050" cy="45987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Activity Diagram</a:t>
              </a:r>
              <a:endParaRPr lang="en-US" sz="1200" dirty="0"/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6443663" y="4085933"/>
              <a:ext cx="1162050" cy="45987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 Case Diagram</a:t>
              </a:r>
              <a:endParaRPr lang="en-US" sz="12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3543299" y="5800433"/>
              <a:ext cx="1162050" cy="45987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Sequence Diagram</a:t>
              </a:r>
              <a:endParaRPr lang="en-US" sz="1200" dirty="0"/>
            </a:p>
          </p:txBody>
        </p:sp>
        <p:cxnSp>
          <p:nvCxnSpPr>
            <p:cNvPr id="46" name="Elbow Connector 45"/>
            <p:cNvCxnSpPr>
              <a:stCxn id="39" idx="0"/>
              <a:endCxn id="3" idx="2"/>
            </p:cNvCxnSpPr>
            <p:nvPr/>
          </p:nvCxnSpPr>
          <p:spPr>
            <a:xfrm rot="5400000" flipH="1" flipV="1">
              <a:off x="3173074" y="1839575"/>
              <a:ext cx="259440" cy="2233611"/>
            </a:xfrm>
            <a:prstGeom prst="bentConnector3">
              <a:avLst>
                <a:gd name="adj1" fmla="val 50000"/>
              </a:avLst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54" idx="0"/>
              <a:endCxn id="40" idx="2"/>
            </p:cNvCxnSpPr>
            <p:nvPr/>
          </p:nvCxnSpPr>
          <p:spPr>
            <a:xfrm rot="16200000" flipV="1">
              <a:off x="7366624" y="2987504"/>
              <a:ext cx="549616" cy="1643063"/>
            </a:xfrm>
            <a:prstGeom prst="bentConnector3">
              <a:avLst>
                <a:gd name="adj1" fmla="val 50000"/>
              </a:avLst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150" idx="0"/>
              <a:endCxn id="40" idx="2"/>
            </p:cNvCxnSpPr>
            <p:nvPr/>
          </p:nvCxnSpPr>
          <p:spPr>
            <a:xfrm rot="16200000" flipV="1">
              <a:off x="6646442" y="3707687"/>
              <a:ext cx="551705" cy="204788"/>
            </a:xfrm>
            <a:prstGeom prst="bentConnector3">
              <a:avLst>
                <a:gd name="adj1" fmla="val 50000"/>
              </a:avLst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149" idx="0"/>
              <a:endCxn id="40" idx="2"/>
            </p:cNvCxnSpPr>
            <p:nvPr/>
          </p:nvCxnSpPr>
          <p:spPr>
            <a:xfrm rot="5400000" flipH="1" flipV="1">
              <a:off x="5895157" y="3158809"/>
              <a:ext cx="549324" cy="1300162"/>
            </a:xfrm>
            <a:prstGeom prst="bentConnector3">
              <a:avLst>
                <a:gd name="adj1" fmla="val 50000"/>
              </a:avLst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55" idx="0"/>
              <a:endCxn id="40" idx="2"/>
            </p:cNvCxnSpPr>
            <p:nvPr/>
          </p:nvCxnSpPr>
          <p:spPr>
            <a:xfrm rot="5400000" flipH="1" flipV="1">
              <a:off x="5800951" y="3934052"/>
              <a:ext cx="1418772" cy="619125"/>
            </a:xfrm>
            <a:prstGeom prst="bentConnector3">
              <a:avLst>
                <a:gd name="adj1" fmla="val 81714"/>
              </a:avLst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62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029200"/>
          </a:xfrm>
        </p:spPr>
        <p:txBody>
          <a:bodyPr/>
          <a:lstStyle/>
          <a:p>
            <a:r>
              <a:rPr lang="en-US" sz="2200" b="1" dirty="0" smtClean="0"/>
              <a:t>Class </a:t>
            </a:r>
            <a:r>
              <a:rPr lang="en-US" sz="2200" b="1" dirty="0"/>
              <a:t>diagram</a:t>
            </a:r>
            <a:r>
              <a:rPr lang="en-US" sz="2200" dirty="0"/>
              <a:t>: </a:t>
            </a:r>
            <a:r>
              <a:rPr lang="en-US" sz="2200" dirty="0" smtClean="0"/>
              <a:t>system's </a:t>
            </a:r>
            <a:r>
              <a:rPr lang="en-US" sz="2200" dirty="0"/>
              <a:t>classes, their attributes, and the </a:t>
            </a:r>
            <a:r>
              <a:rPr lang="en-US" sz="2200" dirty="0" smtClean="0"/>
              <a:t>relationships</a:t>
            </a:r>
            <a:endParaRPr lang="en-US" sz="2200" dirty="0"/>
          </a:p>
          <a:p>
            <a:r>
              <a:rPr lang="en-US" sz="2200" dirty="0"/>
              <a:t>Component diagram: </a:t>
            </a:r>
            <a:r>
              <a:rPr lang="en-US" sz="2200" dirty="0" smtClean="0"/>
              <a:t>A system, comprising of components </a:t>
            </a:r>
            <a:r>
              <a:rPr lang="en-US" sz="2200" dirty="0"/>
              <a:t>and </a:t>
            </a:r>
            <a:r>
              <a:rPr lang="en-US" sz="2200" dirty="0" smtClean="0"/>
              <a:t>their dependencies</a:t>
            </a:r>
            <a:endParaRPr lang="en-US" sz="2200" dirty="0"/>
          </a:p>
          <a:p>
            <a:r>
              <a:rPr lang="en-US" sz="2200" dirty="0"/>
              <a:t>Composite structure diagram: </a:t>
            </a:r>
            <a:r>
              <a:rPr lang="en-US" sz="2200" dirty="0" smtClean="0"/>
              <a:t>decomposition of a class into more finer elements and their interactions</a:t>
            </a:r>
            <a:endParaRPr lang="en-US" sz="2200" dirty="0"/>
          </a:p>
          <a:p>
            <a:r>
              <a:rPr lang="en-US" sz="2200" b="1" dirty="0"/>
              <a:t>Deployment diagram</a:t>
            </a:r>
            <a:r>
              <a:rPr lang="en-US" sz="2200" dirty="0"/>
              <a:t>: describes the hardware used in system implementations and the execution environments and artifacts deployed on the hardware.</a:t>
            </a:r>
          </a:p>
          <a:p>
            <a:r>
              <a:rPr lang="en-US" sz="2200" dirty="0"/>
              <a:t>Object diagram: shows a complete or partial view of the structure of an example modeled system at a specific time.</a:t>
            </a:r>
          </a:p>
          <a:p>
            <a:r>
              <a:rPr lang="en-US" sz="2200" dirty="0" smtClean="0"/>
              <a:t>Package </a:t>
            </a:r>
            <a:r>
              <a:rPr lang="en-US" sz="2200" dirty="0"/>
              <a:t>diagram: describes how a system is split up into logical groupings by showing the dependencies among these groupings.</a:t>
            </a:r>
          </a:p>
          <a:p>
            <a:r>
              <a:rPr lang="en-US" sz="2200" dirty="0"/>
              <a:t>Profile diagram: operates at the </a:t>
            </a:r>
            <a:r>
              <a:rPr lang="en-US" sz="2200" dirty="0" err="1"/>
              <a:t>metamodel</a:t>
            </a:r>
            <a:r>
              <a:rPr lang="en-US" sz="2200" dirty="0"/>
              <a:t> </a:t>
            </a:r>
            <a:r>
              <a:rPr lang="en-US" sz="2200" dirty="0" smtClean="0"/>
              <a:t>level</a:t>
            </a:r>
            <a:endParaRPr lang="en-US" sz="22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</a:t>
            </a:r>
            <a:r>
              <a:rPr lang="en-US" dirty="0" smtClean="0"/>
              <a:t>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2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Activity </a:t>
            </a:r>
            <a:r>
              <a:rPr lang="en-US" b="1" dirty="0"/>
              <a:t>diagram</a:t>
            </a:r>
            <a:r>
              <a:rPr lang="en-US" dirty="0"/>
              <a:t>: describes the business and operational step-by-step workflows of components in a system. An activity diagram shows the overall flow of control.</a:t>
            </a:r>
          </a:p>
          <a:p>
            <a:r>
              <a:rPr lang="en-US" b="1" dirty="0"/>
              <a:t>S</a:t>
            </a:r>
            <a:r>
              <a:rPr lang="en-US" b="1" dirty="0" smtClean="0"/>
              <a:t>tate </a:t>
            </a:r>
            <a:r>
              <a:rPr lang="en-US" b="1" dirty="0"/>
              <a:t>machine diagram</a:t>
            </a:r>
            <a:r>
              <a:rPr lang="en-US" dirty="0"/>
              <a:t>: describes the states and state transitions of </a:t>
            </a:r>
            <a:r>
              <a:rPr lang="en-US" dirty="0" smtClean="0"/>
              <a:t>part of the </a:t>
            </a:r>
            <a:r>
              <a:rPr lang="en-US" dirty="0"/>
              <a:t>system.</a:t>
            </a:r>
          </a:p>
          <a:p>
            <a:r>
              <a:rPr lang="en-US" b="1" dirty="0"/>
              <a:t>Use case diagram</a:t>
            </a:r>
            <a:r>
              <a:rPr lang="en-US" dirty="0"/>
              <a:t>: describes the functionality provided by a system in terms of actors, their goals represented as use cases, and any dependencies among those use </a:t>
            </a:r>
            <a:r>
              <a:rPr lang="en-US" dirty="0" smtClean="0"/>
              <a:t>cases</a:t>
            </a:r>
            <a:endParaRPr lang="en-US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</a:t>
            </a:r>
            <a:r>
              <a:rPr lang="en-US" dirty="0" smtClean="0"/>
              <a:t>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2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Model-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Communication </a:t>
            </a:r>
            <a:r>
              <a:rPr lang="en-US" sz="2400" dirty="0"/>
              <a:t>diagram: shows the interactions between objects or parts in terms of sequenced messages. They represent a combination of information taken from Class, Sequence, and Use Case Diagrams describing both the static structure and dynamic behavior of a system.</a:t>
            </a:r>
          </a:p>
          <a:p>
            <a:r>
              <a:rPr lang="en-US" sz="2400" dirty="0"/>
              <a:t>Interaction overview diagram: provides an overview in which the nodes represent communication diagrams.</a:t>
            </a:r>
          </a:p>
          <a:p>
            <a:r>
              <a:rPr lang="en-US" sz="2400" b="1" dirty="0"/>
              <a:t>Sequence diagram</a:t>
            </a:r>
            <a:r>
              <a:rPr lang="en-US" sz="2400" dirty="0"/>
              <a:t>: </a:t>
            </a:r>
            <a:r>
              <a:rPr lang="en-US" sz="2400" dirty="0" smtClean="0"/>
              <a:t>Interaction among objects through a </a:t>
            </a:r>
            <a:r>
              <a:rPr lang="en-US" sz="2400" dirty="0"/>
              <a:t>sequence of messages. Also indicates the lifespans of objects relative to those </a:t>
            </a:r>
            <a:r>
              <a:rPr lang="en-US" sz="2400" dirty="0" smtClean="0"/>
              <a:t>messages</a:t>
            </a:r>
            <a:endParaRPr lang="en-US" sz="2400" dirty="0"/>
          </a:p>
          <a:p>
            <a:pPr lvl="1"/>
            <a:r>
              <a:rPr lang="en-US" sz="2000" dirty="0"/>
              <a:t>Timing diagrams: a specific type of </a:t>
            </a:r>
            <a:r>
              <a:rPr lang="en-US" sz="2000" dirty="0" smtClean="0"/>
              <a:t>sequence diagram </a:t>
            </a:r>
            <a:r>
              <a:rPr lang="en-US" sz="2000" dirty="0"/>
              <a:t>where the focus is on timing constraints.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</a:t>
            </a:r>
            <a:r>
              <a:rPr lang="en-US" dirty="0" smtClean="0"/>
              <a:t>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Petstore</a:t>
            </a:r>
            <a:r>
              <a:rPr lang="en-US" dirty="0"/>
              <a:t> Shopping System 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85750" y="1270591"/>
            <a:ext cx="8375650" cy="4692650"/>
            <a:chOff x="291" y="890"/>
            <a:chExt cx="5276" cy="2956"/>
          </a:xfrm>
        </p:grpSpPr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291" y="1206"/>
              <a:ext cx="862" cy="2064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1">
                    <a:shade val="51000"/>
                    <a:satMod val="130000"/>
                    <a:alpha val="41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</a:gradFill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rIns="54000" anchor="ctr"/>
            <a:lstStyle/>
            <a:p>
              <a:pPr algn="ctr"/>
              <a:r>
                <a:rPr lang="en-GB" sz="1800"/>
                <a:t>Customers</a:t>
              </a:r>
            </a:p>
          </p:txBody>
        </p:sp>
        <p:sp>
          <p:nvSpPr>
            <p:cNvPr id="7" name="AutoShape 12"/>
            <p:cNvSpPr>
              <a:spLocks noChangeArrowheads="1"/>
            </p:cNvSpPr>
            <p:nvPr/>
          </p:nvSpPr>
          <p:spPr bwMode="auto">
            <a:xfrm>
              <a:off x="4705" y="1321"/>
              <a:ext cx="862" cy="2064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1">
                    <a:shade val="51000"/>
                    <a:satMod val="130000"/>
                    <a:alpha val="4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</a:gradFill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rIns="54000" anchor="ctr"/>
            <a:lstStyle/>
            <a:p>
              <a:pPr algn="ctr"/>
              <a:r>
                <a:rPr lang="en-GB" sz="1600" dirty="0"/>
                <a:t>Business </a:t>
              </a:r>
              <a:r>
                <a:rPr lang="en-GB" sz="1600" dirty="0" smtClean="0"/>
                <a:t>partners such as e-marketplace sellers</a:t>
              </a:r>
              <a:endParaRPr lang="en-GB" sz="1600" dirty="0"/>
            </a:p>
          </p:txBody>
        </p:sp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1202" y="890"/>
              <a:ext cx="3356" cy="27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rIns="54000" anchor="ctr"/>
            <a:lstStyle/>
            <a:p>
              <a:pPr algn="ctr"/>
              <a:r>
                <a:rPr lang="en-GB" dirty="0" smtClean="0"/>
                <a:t>Vendors, Suppliers, Delivery</a:t>
              </a:r>
              <a:endParaRPr lang="en-GB" sz="1800" dirty="0"/>
            </a:p>
          </p:txBody>
        </p:sp>
        <p:sp>
          <p:nvSpPr>
            <p:cNvPr id="9" name="AutoShape 14"/>
            <p:cNvSpPr>
              <a:spLocks noChangeArrowheads="1"/>
            </p:cNvSpPr>
            <p:nvPr/>
          </p:nvSpPr>
          <p:spPr bwMode="auto">
            <a:xfrm>
              <a:off x="1297" y="3589"/>
              <a:ext cx="1406" cy="25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rIns="54000" anchor="ctr"/>
            <a:lstStyle/>
            <a:p>
              <a:pPr algn="ctr"/>
              <a:r>
                <a:rPr lang="en-GB" sz="1800"/>
                <a:t>IT providers</a:t>
              </a:r>
            </a:p>
          </p:txBody>
        </p: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>
              <a:off x="2743" y="3594"/>
              <a:ext cx="1815" cy="25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rIns="54000" anchor="ctr"/>
            <a:lstStyle/>
            <a:p>
              <a:pPr algn="ctr"/>
              <a:r>
                <a:rPr lang="en-GB" sz="1800" dirty="0"/>
                <a:t>Financial service providers</a:t>
              </a:r>
            </a:p>
          </p:txBody>
        </p:sp>
      </p:grpSp>
      <p:grpSp>
        <p:nvGrpSpPr>
          <p:cNvPr id="11" name="Group 25"/>
          <p:cNvGrpSpPr>
            <a:grpSpLocks/>
          </p:cNvGrpSpPr>
          <p:nvPr/>
        </p:nvGrpSpPr>
        <p:grpSpPr bwMode="auto">
          <a:xfrm>
            <a:off x="1909763" y="1792288"/>
            <a:ext cx="5329238" cy="3313113"/>
            <a:chOff x="1167" y="1299"/>
            <a:chExt cx="3357" cy="2087"/>
          </a:xfrm>
        </p:grpSpPr>
        <p:sp>
          <p:nvSpPr>
            <p:cNvPr id="12" name="AutoShape 19"/>
            <p:cNvSpPr>
              <a:spLocks noChangeArrowheads="1"/>
            </p:cNvSpPr>
            <p:nvPr/>
          </p:nvSpPr>
          <p:spPr bwMode="auto">
            <a:xfrm>
              <a:off x="1167" y="1299"/>
              <a:ext cx="3357" cy="2087"/>
            </a:xfrm>
            <a:prstGeom prst="roundRect">
              <a:avLst>
                <a:gd name="adj" fmla="val 6060"/>
              </a:avLst>
            </a:prstGeom>
            <a:gradFill>
              <a:gsLst>
                <a:gs pos="0">
                  <a:schemeClr val="accent3">
                    <a:shade val="51000"/>
                    <a:satMod val="130000"/>
                    <a:alpha val="33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</a:gradFill>
            <a:ln>
              <a:headEnd/>
              <a:tailEnd/>
            </a:ln>
            <a:ex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1281" y="1380"/>
              <a:ext cx="3130" cy="1924"/>
              <a:chOff x="1202" y="1321"/>
              <a:chExt cx="3152" cy="1882"/>
            </a:xfrm>
          </p:grpSpPr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1202" y="1321"/>
                <a:ext cx="1543" cy="7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>
                <a:headEnd/>
                <a:tailEnd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8000" tIns="10800" rIns="18000" bIns="10800" anchor="ctr"/>
              <a:lstStyle/>
              <a:p>
                <a:pPr algn="ctr"/>
                <a:r>
                  <a:rPr lang="en-GB" sz="1800" dirty="0" smtClean="0"/>
                  <a:t>Monitoring Component</a:t>
                </a:r>
                <a:endParaRPr lang="en-GB" sz="1800" dirty="0"/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2789" y="1321"/>
                <a:ext cx="1543" cy="7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>
                <a:headEnd/>
                <a:tailEnd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8000" tIns="10800" rIns="18000" bIns="10800" anchor="ctr"/>
              <a:lstStyle/>
              <a:p>
                <a:pPr algn="ctr"/>
                <a:r>
                  <a:rPr lang="en-GB" sz="1800" dirty="0" smtClean="0"/>
                  <a:t> Analysis Component</a:t>
                </a:r>
                <a:endParaRPr lang="en-GB" sz="1800" dirty="0"/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1202" y="2103"/>
                <a:ext cx="3130" cy="318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8000" tIns="10800" rIns="18000" bIns="10800" anchor="ctr"/>
              <a:lstStyle/>
              <a:p>
                <a:pPr algn="ctr"/>
                <a:r>
                  <a:rPr lang="en-GB" sz="1800" dirty="0" err="1" smtClean="0"/>
                  <a:t>Petstore</a:t>
                </a:r>
                <a:r>
                  <a:rPr lang="en-GB" sz="1800" dirty="0" smtClean="0"/>
                  <a:t> online shopping system</a:t>
                </a:r>
                <a:endParaRPr lang="en-GB" sz="1800" dirty="0"/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1202" y="2478"/>
                <a:ext cx="3152" cy="7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>
                <a:headEnd/>
                <a:tailEnd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8000" tIns="10800" rIns="18000" bIns="10800" anchor="ctr"/>
              <a:lstStyle/>
              <a:p>
                <a:pPr algn="ctr"/>
                <a:r>
                  <a:rPr lang="en-GB" sz="1800" dirty="0" smtClean="0"/>
                  <a:t> Main Processing</a:t>
                </a:r>
                <a:endParaRPr lang="en-GB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443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" t="2987" r="6880" b="24510"/>
          <a:stretch/>
        </p:blipFill>
        <p:spPr>
          <a:xfrm>
            <a:off x="990600" y="2789270"/>
            <a:ext cx="5461686" cy="292912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</a:t>
            </a:r>
            <a:r>
              <a:rPr lang="en-US" dirty="0" smtClean="0"/>
              <a:t>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1523999" y="1219200"/>
            <a:ext cx="640080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Storefront has the main user interface in a Web front-end. Customers use the Storefront to place orders for pets</a:t>
            </a:r>
          </a:p>
          <a:p>
            <a:r>
              <a:rPr lang="en-US" sz="1400" dirty="0" smtClean="0"/>
              <a:t>Register User</a:t>
            </a:r>
          </a:p>
          <a:p>
            <a:r>
              <a:rPr lang="en-US" sz="1400" dirty="0" smtClean="0"/>
              <a:t>Login user</a:t>
            </a:r>
          </a:p>
          <a:p>
            <a:r>
              <a:rPr lang="en-US" sz="1400" dirty="0" smtClean="0"/>
              <a:t>Browse catalog of products</a:t>
            </a:r>
          </a:p>
          <a:p>
            <a:r>
              <a:rPr lang="en-US" sz="1400" dirty="0" smtClean="0"/>
              <a:t>Place order to OPC (asynchronous messaging)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84604" y="3657600"/>
            <a:ext cx="28194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Order Processing Center (OPC) receives orders from the Storefront.</a:t>
            </a:r>
          </a:p>
          <a:p>
            <a:endParaRPr lang="en-US" sz="1400" dirty="0" smtClean="0"/>
          </a:p>
          <a:p>
            <a:r>
              <a:rPr lang="en-US" sz="1400" dirty="0" smtClean="0"/>
              <a:t>Administrator 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Examine pending orders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Approve or deny a pending </a:t>
            </a:r>
            <a:r>
              <a:rPr lang="en-US" sz="1200" dirty="0" smtClean="0"/>
              <a:t>order</a:t>
            </a:r>
            <a:endParaRPr lang="en-US" sz="1050" dirty="0"/>
          </a:p>
          <a:p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146544" y="5562600"/>
            <a:ext cx="6019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View and edit the 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Fulfills orders from the OPC from inventory and invoices the OPC.</a:t>
            </a:r>
          </a:p>
        </p:txBody>
      </p:sp>
    </p:spTree>
    <p:extLst>
      <p:ext uri="{BB962C8B-B14F-4D97-AF65-F5344CB8AC3E}">
        <p14:creationId xmlns:p14="http://schemas.microsoft.com/office/powerpoint/2010/main" val="249028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6712</TotalTime>
  <Words>2030</Words>
  <Application>Microsoft Office PowerPoint</Application>
  <PresentationFormat>On-screen Show (4:3)</PresentationFormat>
  <Paragraphs>355</Paragraphs>
  <Slides>27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think-cell Slide</vt:lpstr>
      <vt:lpstr>SS ZG653: Software Architecture Lecture 7: Introduction to UML</vt:lpstr>
      <vt:lpstr>Unified Modeling Language (Introduction)</vt:lpstr>
      <vt:lpstr>UML</vt:lpstr>
      <vt:lpstr>UML Diagrams overview</vt:lpstr>
      <vt:lpstr>Structural Diagrams</vt:lpstr>
      <vt:lpstr>Behavioral Diagrams</vt:lpstr>
      <vt:lpstr>Behavioral Model- Interactions</vt:lpstr>
      <vt:lpstr>Petstore Shopping System </vt:lpstr>
      <vt:lpstr>Use Case</vt:lpstr>
      <vt:lpstr>Class Notation</vt:lpstr>
      <vt:lpstr>Class Relationships</vt:lpstr>
      <vt:lpstr>Generalization Example</vt:lpstr>
      <vt:lpstr>Different forms of association</vt:lpstr>
      <vt:lpstr>Composition </vt:lpstr>
      <vt:lpstr>Composition Code snippet</vt:lpstr>
      <vt:lpstr>Aggregation Relationship</vt:lpstr>
      <vt:lpstr>Association or Dependency Relation</vt:lpstr>
      <vt:lpstr>Dependency Example 2</vt:lpstr>
      <vt:lpstr>Sequence Diagrams</vt:lpstr>
      <vt:lpstr>Introducing Agile methods</vt:lpstr>
      <vt:lpstr>What is Agile Methodology</vt:lpstr>
      <vt:lpstr>Class Responsibilities and Collaborators (CRC) Card</vt:lpstr>
      <vt:lpstr>CRC Card</vt:lpstr>
      <vt:lpstr>CRC Card Example 1</vt:lpstr>
      <vt:lpstr>CRC Card Example 2</vt:lpstr>
      <vt:lpstr>How do you create CRC Model?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Santonu Sarkar</cp:lastModifiedBy>
  <cp:revision>711</cp:revision>
  <dcterms:created xsi:type="dcterms:W3CDTF">2012-07-04T06:43:36Z</dcterms:created>
  <dcterms:modified xsi:type="dcterms:W3CDTF">2015-02-04T11:57:22Z</dcterms:modified>
</cp:coreProperties>
</file>