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44" r:id="rId2"/>
    <p:sldId id="348" r:id="rId3"/>
    <p:sldId id="349" r:id="rId4"/>
    <p:sldId id="351" r:id="rId5"/>
    <p:sldId id="450" r:id="rId6"/>
    <p:sldId id="451" r:id="rId7"/>
    <p:sldId id="353" r:id="rId8"/>
    <p:sldId id="354" r:id="rId9"/>
    <p:sldId id="355" r:id="rId10"/>
    <p:sldId id="356" r:id="rId11"/>
    <p:sldId id="360" r:id="rId12"/>
    <p:sldId id="362" r:id="rId13"/>
    <p:sldId id="363" r:id="rId14"/>
    <p:sldId id="364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441" r:id="rId23"/>
    <p:sldId id="449" r:id="rId24"/>
    <p:sldId id="445" r:id="rId25"/>
    <p:sldId id="374" r:id="rId26"/>
    <p:sldId id="375" r:id="rId27"/>
    <p:sldId id="376" r:id="rId28"/>
    <p:sldId id="377" r:id="rId29"/>
    <p:sldId id="379" r:id="rId30"/>
    <p:sldId id="381" r:id="rId31"/>
    <p:sldId id="447" r:id="rId32"/>
    <p:sldId id="385" r:id="rId33"/>
    <p:sldId id="386" r:id="rId34"/>
    <p:sldId id="387" r:id="rId35"/>
    <p:sldId id="388" r:id="rId36"/>
    <p:sldId id="389" r:id="rId37"/>
    <p:sldId id="392" r:id="rId38"/>
    <p:sldId id="394" r:id="rId39"/>
    <p:sldId id="396" r:id="rId40"/>
    <p:sldId id="398" r:id="rId41"/>
    <p:sldId id="448" r:id="rId42"/>
    <p:sldId id="401" r:id="rId43"/>
    <p:sldId id="347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79857D-7025-4752-92DF-7B78DE4A995C}">
          <p14:sldIdLst>
            <p14:sldId id="344"/>
            <p14:sldId id="348"/>
            <p14:sldId id="349"/>
            <p14:sldId id="351"/>
            <p14:sldId id="450"/>
            <p14:sldId id="451"/>
            <p14:sldId id="353"/>
            <p14:sldId id="354"/>
            <p14:sldId id="355"/>
            <p14:sldId id="356"/>
            <p14:sldId id="360"/>
            <p14:sldId id="362"/>
            <p14:sldId id="363"/>
            <p14:sldId id="364"/>
            <p14:sldId id="367"/>
            <p14:sldId id="368"/>
            <p14:sldId id="369"/>
          </p14:sldIdLst>
        </p14:section>
        <p14:section name="Layer Pattern" id="{D821C582-37B9-4EEB-9F63-304FCB222DCE}">
          <p14:sldIdLst>
            <p14:sldId id="370"/>
            <p14:sldId id="371"/>
            <p14:sldId id="372"/>
            <p14:sldId id="373"/>
            <p14:sldId id="441"/>
            <p14:sldId id="449"/>
            <p14:sldId id="445"/>
            <p14:sldId id="374"/>
            <p14:sldId id="375"/>
            <p14:sldId id="376"/>
            <p14:sldId id="377"/>
            <p14:sldId id="379"/>
            <p14:sldId id="381"/>
            <p14:sldId id="447"/>
            <p14:sldId id="385"/>
            <p14:sldId id="386"/>
            <p14:sldId id="387"/>
            <p14:sldId id="388"/>
            <p14:sldId id="389"/>
            <p14:sldId id="392"/>
            <p14:sldId id="394"/>
            <p14:sldId id="396"/>
            <p14:sldId id="398"/>
            <p14:sldId id="448"/>
            <p14:sldId id="401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3073" autoAdjust="0"/>
  </p:normalViewPr>
  <p:slideViewPr>
    <p:cSldViewPr>
      <p:cViewPr>
        <p:scale>
          <a:sx n="70" d="100"/>
          <a:sy n="70" d="100"/>
        </p:scale>
        <p:origin x="-1134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240BC-7254-42CA-ACE1-676169A583B7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8BFFA4B-F458-45ED-B26D-098B81EFA566}">
      <dgm:prSet phldrT="[Text]"/>
      <dgm:spPr/>
      <dgm:t>
        <a:bodyPr/>
        <a:lstStyle/>
        <a:p>
          <a:r>
            <a:rPr lang="en-US" dirty="0" smtClean="0"/>
            <a:t>Pattern</a:t>
          </a:r>
          <a:endParaRPr lang="en-US" dirty="0"/>
        </a:p>
      </dgm:t>
    </dgm:pt>
    <dgm:pt modelId="{F85E66D1-3A13-4D6A-BA88-363859CADC91}" type="parTrans" cxnId="{B2093F98-3ED8-4744-B167-8D730F8B27DD}">
      <dgm:prSet/>
      <dgm:spPr/>
      <dgm:t>
        <a:bodyPr/>
        <a:lstStyle/>
        <a:p>
          <a:endParaRPr lang="en-US"/>
        </a:p>
      </dgm:t>
    </dgm:pt>
    <dgm:pt modelId="{FDACC490-08DF-456F-9B26-F2F3E33828CD}" type="sibTrans" cxnId="{B2093F98-3ED8-4744-B167-8D730F8B27DD}">
      <dgm:prSet/>
      <dgm:spPr/>
      <dgm:t>
        <a:bodyPr/>
        <a:lstStyle/>
        <a:p>
          <a:endParaRPr lang="en-US"/>
        </a:p>
      </dgm:t>
    </dgm:pt>
    <dgm:pt modelId="{E718E1F6-9461-4DCD-97E2-0B839EB8091E}">
      <dgm:prSet phldrT="[Text]" custT="1"/>
      <dgm:spPr/>
      <dgm:t>
        <a:bodyPr/>
        <a:lstStyle/>
        <a:p>
          <a:r>
            <a:rPr lang="en-US" sz="3200" dirty="0" smtClean="0"/>
            <a:t>Context</a:t>
          </a:r>
          <a:r>
            <a:rPr lang="en-US" sz="2100" dirty="0" smtClean="0"/>
            <a:t/>
          </a:r>
          <a:br>
            <a:rPr lang="en-US" sz="2100" dirty="0" smtClean="0"/>
          </a:br>
          <a:r>
            <a:rPr lang="en-US" sz="2100" dirty="0" smtClean="0"/>
            <a:t/>
          </a:r>
          <a:br>
            <a:rPr lang="en-US" sz="2100" dirty="0" smtClean="0"/>
          </a:br>
          <a:r>
            <a:rPr lang="en-US" altLang="en-US" sz="2100" dirty="0" smtClean="0">
              <a:latin typeface="Arial" charset="0"/>
            </a:rPr>
            <a:t>A situation giving rise to a problem</a:t>
          </a:r>
          <a:endParaRPr lang="en-US" sz="2100" dirty="0"/>
        </a:p>
      </dgm:t>
    </dgm:pt>
    <dgm:pt modelId="{179D531C-BB1D-4493-9DE1-03AA197AA21D}" type="parTrans" cxnId="{4C0F9F7C-C1B1-4ACB-8C26-33CBF7DC658C}">
      <dgm:prSet/>
      <dgm:spPr/>
      <dgm:t>
        <a:bodyPr/>
        <a:lstStyle/>
        <a:p>
          <a:endParaRPr lang="en-US"/>
        </a:p>
      </dgm:t>
    </dgm:pt>
    <dgm:pt modelId="{C2C5EABE-9A9B-4160-B6D0-1F154E8D419F}" type="sibTrans" cxnId="{4C0F9F7C-C1B1-4ACB-8C26-33CBF7DC658C}">
      <dgm:prSet/>
      <dgm:spPr/>
      <dgm:t>
        <a:bodyPr/>
        <a:lstStyle/>
        <a:p>
          <a:endParaRPr lang="en-US"/>
        </a:p>
      </dgm:t>
    </dgm:pt>
    <dgm:pt modelId="{9B5D638C-E7C9-4A88-A0AE-C4BD51A95F1D}">
      <dgm:prSet phldrT="[Text]" custT="1"/>
      <dgm:spPr/>
      <dgm:t>
        <a:bodyPr/>
        <a:lstStyle/>
        <a:p>
          <a:r>
            <a:rPr lang="en-US" sz="3200" dirty="0" smtClean="0"/>
            <a:t>Problem</a:t>
          </a:r>
          <a:r>
            <a:rPr lang="en-US" sz="2100" dirty="0" smtClean="0"/>
            <a:t/>
          </a:r>
          <a:br>
            <a:rPr lang="en-US" sz="2100" dirty="0" smtClean="0"/>
          </a:br>
          <a:r>
            <a:rPr lang="en-US" sz="2100" dirty="0" smtClean="0"/>
            <a:t/>
          </a:r>
          <a:br>
            <a:rPr lang="en-US" sz="2100" dirty="0" smtClean="0"/>
          </a:br>
          <a:r>
            <a:rPr lang="en-US" altLang="en-US" sz="2100" dirty="0" smtClean="0">
              <a:latin typeface="Arial" charset="0"/>
            </a:rPr>
            <a:t>The recurring problem arising in that context</a:t>
          </a:r>
          <a:endParaRPr lang="en-US" sz="2100" dirty="0"/>
        </a:p>
      </dgm:t>
    </dgm:pt>
    <dgm:pt modelId="{EE0BE385-8F69-4A70-9936-4EBD552FBE0B}" type="parTrans" cxnId="{619ECF92-EC19-4D86-9B14-155162240CA5}">
      <dgm:prSet/>
      <dgm:spPr/>
      <dgm:t>
        <a:bodyPr/>
        <a:lstStyle/>
        <a:p>
          <a:endParaRPr lang="en-US"/>
        </a:p>
      </dgm:t>
    </dgm:pt>
    <dgm:pt modelId="{370BD509-CE57-4FEF-B859-68916CDEDAE8}" type="sibTrans" cxnId="{619ECF92-EC19-4D86-9B14-155162240CA5}">
      <dgm:prSet/>
      <dgm:spPr/>
      <dgm:t>
        <a:bodyPr/>
        <a:lstStyle/>
        <a:p>
          <a:endParaRPr lang="en-US"/>
        </a:p>
      </dgm:t>
    </dgm:pt>
    <dgm:pt modelId="{BDCD17B1-8F5E-4A66-9B8A-368E4767B97D}">
      <dgm:prSet phldrT="[Text]" custT="1"/>
      <dgm:spPr/>
      <dgm:t>
        <a:bodyPr/>
        <a:lstStyle/>
        <a:p>
          <a:r>
            <a:rPr lang="en-US" sz="3200" dirty="0" smtClean="0"/>
            <a:t>Solution</a:t>
          </a:r>
          <a:r>
            <a:rPr lang="en-US" sz="2100" dirty="0" smtClean="0"/>
            <a:t/>
          </a:r>
          <a:br>
            <a:rPr lang="en-US" sz="2100" dirty="0" smtClean="0"/>
          </a:br>
          <a:r>
            <a:rPr lang="en-US" sz="2100" dirty="0" smtClean="0"/>
            <a:t/>
          </a:r>
          <a:br>
            <a:rPr lang="en-US" sz="2100" dirty="0" smtClean="0"/>
          </a:br>
          <a:r>
            <a:rPr lang="en-US" altLang="en-US" sz="2100" dirty="0" smtClean="0">
              <a:latin typeface="Arial" charset="0"/>
            </a:rPr>
            <a:t>A proven solution of the problem</a:t>
          </a:r>
          <a:endParaRPr lang="en-US" sz="2100" dirty="0"/>
        </a:p>
      </dgm:t>
    </dgm:pt>
    <dgm:pt modelId="{D6BE15EE-FED5-41EA-A9A4-53A74CE5C59A}" type="parTrans" cxnId="{93AF4489-3528-43AD-9D0C-C3558B6C2472}">
      <dgm:prSet/>
      <dgm:spPr/>
      <dgm:t>
        <a:bodyPr/>
        <a:lstStyle/>
        <a:p>
          <a:endParaRPr lang="en-US"/>
        </a:p>
      </dgm:t>
    </dgm:pt>
    <dgm:pt modelId="{BFC51EB1-2DE9-4204-BA4B-E1079A9E4588}" type="sibTrans" cxnId="{93AF4489-3528-43AD-9D0C-C3558B6C2472}">
      <dgm:prSet/>
      <dgm:spPr/>
      <dgm:t>
        <a:bodyPr/>
        <a:lstStyle/>
        <a:p>
          <a:endParaRPr lang="en-US"/>
        </a:p>
      </dgm:t>
    </dgm:pt>
    <dgm:pt modelId="{896F885B-50E5-48AF-9B5F-E1FD40F0D1C8}" type="pres">
      <dgm:prSet presAssocID="{713240BC-7254-42CA-ACE1-676169A583B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5F5A59-8D5D-4D18-9893-539528421A66}" type="pres">
      <dgm:prSet presAssocID="{88BFFA4B-F458-45ED-B26D-098B81EFA566}" presName="root1" presStyleCnt="0"/>
      <dgm:spPr/>
    </dgm:pt>
    <dgm:pt modelId="{A89449E4-1146-4354-84F1-7099A3EB713B}" type="pres">
      <dgm:prSet presAssocID="{88BFFA4B-F458-45ED-B26D-098B81EFA566}" presName="LevelOneTextNode" presStyleLbl="node0" presStyleIdx="0" presStyleCnt="1" custLinFactNeighborX="-992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5B4A8B-A743-4E53-B572-A33DB9F9A0F6}" type="pres">
      <dgm:prSet presAssocID="{88BFFA4B-F458-45ED-B26D-098B81EFA566}" presName="level2hierChild" presStyleCnt="0"/>
      <dgm:spPr/>
    </dgm:pt>
    <dgm:pt modelId="{901C58B6-D4C3-42C0-B1A9-A318EC5C1909}" type="pres">
      <dgm:prSet presAssocID="{179D531C-BB1D-4493-9DE1-03AA197AA21D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88D398E0-9763-4605-8E01-2439C1702CED}" type="pres">
      <dgm:prSet presAssocID="{179D531C-BB1D-4493-9DE1-03AA197AA21D}" presName="connTx" presStyleLbl="parChTrans1D2" presStyleIdx="0" presStyleCnt="3"/>
      <dgm:spPr/>
      <dgm:t>
        <a:bodyPr/>
        <a:lstStyle/>
        <a:p>
          <a:endParaRPr lang="en-US"/>
        </a:p>
      </dgm:t>
    </dgm:pt>
    <dgm:pt modelId="{9DCFDCD9-6823-4158-8AE4-61F8DA7F19C7}" type="pres">
      <dgm:prSet presAssocID="{E718E1F6-9461-4DCD-97E2-0B839EB8091E}" presName="root2" presStyleCnt="0"/>
      <dgm:spPr/>
    </dgm:pt>
    <dgm:pt modelId="{A7D0D01A-747E-485B-9884-F3644F0A0911}" type="pres">
      <dgm:prSet presAssocID="{E718E1F6-9461-4DCD-97E2-0B839EB8091E}" presName="LevelTwoTextNode" presStyleLbl="node2" presStyleIdx="0" presStyleCnt="3" custScaleX="161051" custScaleY="133100" custLinFactNeighborX="15" custLinFactNeighborY="-390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30285B-643D-4868-857A-B6A1A9E46837}" type="pres">
      <dgm:prSet presAssocID="{E718E1F6-9461-4DCD-97E2-0B839EB8091E}" presName="level3hierChild" presStyleCnt="0"/>
      <dgm:spPr/>
    </dgm:pt>
    <dgm:pt modelId="{ABD4C1E9-588C-419D-B505-3A4861EE8978}" type="pres">
      <dgm:prSet presAssocID="{EE0BE385-8F69-4A70-9936-4EBD552FBE0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5D4ECA22-CB20-46CE-B726-0297CF47411C}" type="pres">
      <dgm:prSet presAssocID="{EE0BE385-8F69-4A70-9936-4EBD552FBE0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13467303-1A23-4E1E-AEEB-B04133D83E45}" type="pres">
      <dgm:prSet presAssocID="{9B5D638C-E7C9-4A88-A0AE-C4BD51A95F1D}" presName="root2" presStyleCnt="0"/>
      <dgm:spPr/>
    </dgm:pt>
    <dgm:pt modelId="{32B5D929-3BEE-405C-B00E-21D168D16EF0}" type="pres">
      <dgm:prSet presAssocID="{9B5D638C-E7C9-4A88-A0AE-C4BD51A95F1D}" presName="LevelTwoTextNode" presStyleLbl="node2" presStyleIdx="1" presStyleCnt="3" custScaleX="161051" custScaleY="1464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2D7CCD-0F7F-4DD5-ACC9-206E67360039}" type="pres">
      <dgm:prSet presAssocID="{9B5D638C-E7C9-4A88-A0AE-C4BD51A95F1D}" presName="level3hierChild" presStyleCnt="0"/>
      <dgm:spPr/>
    </dgm:pt>
    <dgm:pt modelId="{7FA99352-2ABC-4B1E-BEF8-05CFD030734C}" type="pres">
      <dgm:prSet presAssocID="{D6BE15EE-FED5-41EA-A9A4-53A74CE5C59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3F455F23-C966-4298-A836-D98D1773E65C}" type="pres">
      <dgm:prSet presAssocID="{D6BE15EE-FED5-41EA-A9A4-53A74CE5C59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E9372B9-5CD5-4A21-B344-366378F5053D}" type="pres">
      <dgm:prSet presAssocID="{BDCD17B1-8F5E-4A66-9B8A-368E4767B97D}" presName="root2" presStyleCnt="0"/>
      <dgm:spPr/>
    </dgm:pt>
    <dgm:pt modelId="{B00F73B5-CD69-475A-8A49-6923784175E6}" type="pres">
      <dgm:prSet presAssocID="{BDCD17B1-8F5E-4A66-9B8A-368E4767B97D}" presName="LevelTwoTextNode" presStyleLbl="node2" presStyleIdx="2" presStyleCnt="3" custScaleX="161051" custScaleY="133100" custLinFactNeighborY="390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939D6B-5886-4C69-B707-D25F3981531D}" type="pres">
      <dgm:prSet presAssocID="{BDCD17B1-8F5E-4A66-9B8A-368E4767B97D}" presName="level3hierChild" presStyleCnt="0"/>
      <dgm:spPr/>
    </dgm:pt>
  </dgm:ptLst>
  <dgm:cxnLst>
    <dgm:cxn modelId="{5CC658AB-3CDB-4023-BA96-E9AF1308FE54}" type="presOf" srcId="{88BFFA4B-F458-45ED-B26D-098B81EFA566}" destId="{A89449E4-1146-4354-84F1-7099A3EB713B}" srcOrd="0" destOrd="0" presId="urn:microsoft.com/office/officeart/2008/layout/HorizontalMultiLevelHierarchy"/>
    <dgm:cxn modelId="{41A07E0E-A99B-4D96-9E2E-AAF1BD8EC50B}" type="presOf" srcId="{EE0BE385-8F69-4A70-9936-4EBD552FBE0B}" destId="{5D4ECA22-CB20-46CE-B726-0297CF47411C}" srcOrd="1" destOrd="0" presId="urn:microsoft.com/office/officeart/2008/layout/HorizontalMultiLevelHierarchy"/>
    <dgm:cxn modelId="{A0E85741-39F9-4DFF-AEA7-3F1288CE901A}" type="presOf" srcId="{179D531C-BB1D-4493-9DE1-03AA197AA21D}" destId="{901C58B6-D4C3-42C0-B1A9-A318EC5C1909}" srcOrd="0" destOrd="0" presId="urn:microsoft.com/office/officeart/2008/layout/HorizontalMultiLevelHierarchy"/>
    <dgm:cxn modelId="{D726EBF6-DF02-4251-AF03-764E9DEE3643}" type="presOf" srcId="{D6BE15EE-FED5-41EA-A9A4-53A74CE5C59A}" destId="{3F455F23-C966-4298-A836-D98D1773E65C}" srcOrd="1" destOrd="0" presId="urn:microsoft.com/office/officeart/2008/layout/HorizontalMultiLevelHierarchy"/>
    <dgm:cxn modelId="{B2093F98-3ED8-4744-B167-8D730F8B27DD}" srcId="{713240BC-7254-42CA-ACE1-676169A583B7}" destId="{88BFFA4B-F458-45ED-B26D-098B81EFA566}" srcOrd="0" destOrd="0" parTransId="{F85E66D1-3A13-4D6A-BA88-363859CADC91}" sibTransId="{FDACC490-08DF-456F-9B26-F2F3E33828CD}"/>
    <dgm:cxn modelId="{7E054090-DE39-456F-8345-9EFF7819DBA0}" type="presOf" srcId="{E718E1F6-9461-4DCD-97E2-0B839EB8091E}" destId="{A7D0D01A-747E-485B-9884-F3644F0A0911}" srcOrd="0" destOrd="0" presId="urn:microsoft.com/office/officeart/2008/layout/HorizontalMultiLevelHierarchy"/>
    <dgm:cxn modelId="{619ECF92-EC19-4D86-9B14-155162240CA5}" srcId="{88BFFA4B-F458-45ED-B26D-098B81EFA566}" destId="{9B5D638C-E7C9-4A88-A0AE-C4BD51A95F1D}" srcOrd="1" destOrd="0" parTransId="{EE0BE385-8F69-4A70-9936-4EBD552FBE0B}" sibTransId="{370BD509-CE57-4FEF-B859-68916CDEDAE8}"/>
    <dgm:cxn modelId="{D32B18CF-4E8D-4886-BA2A-F358AC71495A}" type="presOf" srcId="{BDCD17B1-8F5E-4A66-9B8A-368E4767B97D}" destId="{B00F73B5-CD69-475A-8A49-6923784175E6}" srcOrd="0" destOrd="0" presId="urn:microsoft.com/office/officeart/2008/layout/HorizontalMultiLevelHierarchy"/>
    <dgm:cxn modelId="{517D7B46-46D7-4820-A083-A7F2212946CF}" type="presOf" srcId="{EE0BE385-8F69-4A70-9936-4EBD552FBE0B}" destId="{ABD4C1E9-588C-419D-B505-3A4861EE8978}" srcOrd="0" destOrd="0" presId="urn:microsoft.com/office/officeart/2008/layout/HorizontalMultiLevelHierarchy"/>
    <dgm:cxn modelId="{DC564979-5853-4B0B-B449-4736665F04A4}" type="presOf" srcId="{D6BE15EE-FED5-41EA-A9A4-53A74CE5C59A}" destId="{7FA99352-2ABC-4B1E-BEF8-05CFD030734C}" srcOrd="0" destOrd="0" presId="urn:microsoft.com/office/officeart/2008/layout/HorizontalMultiLevelHierarchy"/>
    <dgm:cxn modelId="{4C0F9F7C-C1B1-4ACB-8C26-33CBF7DC658C}" srcId="{88BFFA4B-F458-45ED-B26D-098B81EFA566}" destId="{E718E1F6-9461-4DCD-97E2-0B839EB8091E}" srcOrd="0" destOrd="0" parTransId="{179D531C-BB1D-4493-9DE1-03AA197AA21D}" sibTransId="{C2C5EABE-9A9B-4160-B6D0-1F154E8D419F}"/>
    <dgm:cxn modelId="{DA7872BF-17B4-4599-ACA3-8C03C9EF5BD5}" type="presOf" srcId="{179D531C-BB1D-4493-9DE1-03AA197AA21D}" destId="{88D398E0-9763-4605-8E01-2439C1702CED}" srcOrd="1" destOrd="0" presId="urn:microsoft.com/office/officeart/2008/layout/HorizontalMultiLevelHierarchy"/>
    <dgm:cxn modelId="{6809E7AE-DFD2-4565-A4FA-FFA23D3EA71B}" type="presOf" srcId="{713240BC-7254-42CA-ACE1-676169A583B7}" destId="{896F885B-50E5-48AF-9B5F-E1FD40F0D1C8}" srcOrd="0" destOrd="0" presId="urn:microsoft.com/office/officeart/2008/layout/HorizontalMultiLevelHierarchy"/>
    <dgm:cxn modelId="{0F678058-9455-4AFB-A3C1-66662FAB1C6C}" type="presOf" srcId="{9B5D638C-E7C9-4A88-A0AE-C4BD51A95F1D}" destId="{32B5D929-3BEE-405C-B00E-21D168D16EF0}" srcOrd="0" destOrd="0" presId="urn:microsoft.com/office/officeart/2008/layout/HorizontalMultiLevelHierarchy"/>
    <dgm:cxn modelId="{93AF4489-3528-43AD-9D0C-C3558B6C2472}" srcId="{88BFFA4B-F458-45ED-B26D-098B81EFA566}" destId="{BDCD17B1-8F5E-4A66-9B8A-368E4767B97D}" srcOrd="2" destOrd="0" parTransId="{D6BE15EE-FED5-41EA-A9A4-53A74CE5C59A}" sibTransId="{BFC51EB1-2DE9-4204-BA4B-E1079A9E4588}"/>
    <dgm:cxn modelId="{B889E5BD-FE66-4BD3-825E-2B7A6756301F}" type="presParOf" srcId="{896F885B-50E5-48AF-9B5F-E1FD40F0D1C8}" destId="{E35F5A59-8D5D-4D18-9893-539528421A66}" srcOrd="0" destOrd="0" presId="urn:microsoft.com/office/officeart/2008/layout/HorizontalMultiLevelHierarchy"/>
    <dgm:cxn modelId="{45434BCC-F5D8-4DF3-B844-DB7E48470A15}" type="presParOf" srcId="{E35F5A59-8D5D-4D18-9893-539528421A66}" destId="{A89449E4-1146-4354-84F1-7099A3EB713B}" srcOrd="0" destOrd="0" presId="urn:microsoft.com/office/officeart/2008/layout/HorizontalMultiLevelHierarchy"/>
    <dgm:cxn modelId="{A5BDA79A-CBF5-4D77-80BE-5E38F48AAE7F}" type="presParOf" srcId="{E35F5A59-8D5D-4D18-9893-539528421A66}" destId="{7F5B4A8B-A743-4E53-B572-A33DB9F9A0F6}" srcOrd="1" destOrd="0" presId="urn:microsoft.com/office/officeart/2008/layout/HorizontalMultiLevelHierarchy"/>
    <dgm:cxn modelId="{4EFDE6C4-CD2D-4DA6-92BA-BE46FBF1B9AB}" type="presParOf" srcId="{7F5B4A8B-A743-4E53-B572-A33DB9F9A0F6}" destId="{901C58B6-D4C3-42C0-B1A9-A318EC5C1909}" srcOrd="0" destOrd="0" presId="urn:microsoft.com/office/officeart/2008/layout/HorizontalMultiLevelHierarchy"/>
    <dgm:cxn modelId="{53F4C0BB-8624-433D-8726-BC6C31785E52}" type="presParOf" srcId="{901C58B6-D4C3-42C0-B1A9-A318EC5C1909}" destId="{88D398E0-9763-4605-8E01-2439C1702CED}" srcOrd="0" destOrd="0" presId="urn:microsoft.com/office/officeart/2008/layout/HorizontalMultiLevelHierarchy"/>
    <dgm:cxn modelId="{2B097881-9652-4408-BE5C-02D0D1119310}" type="presParOf" srcId="{7F5B4A8B-A743-4E53-B572-A33DB9F9A0F6}" destId="{9DCFDCD9-6823-4158-8AE4-61F8DA7F19C7}" srcOrd="1" destOrd="0" presId="urn:microsoft.com/office/officeart/2008/layout/HorizontalMultiLevelHierarchy"/>
    <dgm:cxn modelId="{1F20003D-DDFC-4431-B0AE-6E1287032C09}" type="presParOf" srcId="{9DCFDCD9-6823-4158-8AE4-61F8DA7F19C7}" destId="{A7D0D01A-747E-485B-9884-F3644F0A0911}" srcOrd="0" destOrd="0" presId="urn:microsoft.com/office/officeart/2008/layout/HorizontalMultiLevelHierarchy"/>
    <dgm:cxn modelId="{E3AD8396-5086-4C96-9F22-65FF855F33A2}" type="presParOf" srcId="{9DCFDCD9-6823-4158-8AE4-61F8DA7F19C7}" destId="{CC30285B-643D-4868-857A-B6A1A9E46837}" srcOrd="1" destOrd="0" presId="urn:microsoft.com/office/officeart/2008/layout/HorizontalMultiLevelHierarchy"/>
    <dgm:cxn modelId="{C69FB4E7-E471-4DE6-8F65-BDFBC6DB5D40}" type="presParOf" srcId="{7F5B4A8B-A743-4E53-B572-A33DB9F9A0F6}" destId="{ABD4C1E9-588C-419D-B505-3A4861EE8978}" srcOrd="2" destOrd="0" presId="urn:microsoft.com/office/officeart/2008/layout/HorizontalMultiLevelHierarchy"/>
    <dgm:cxn modelId="{361F1824-7ABB-407B-BBCE-4091C43F7821}" type="presParOf" srcId="{ABD4C1E9-588C-419D-B505-3A4861EE8978}" destId="{5D4ECA22-CB20-46CE-B726-0297CF47411C}" srcOrd="0" destOrd="0" presId="urn:microsoft.com/office/officeart/2008/layout/HorizontalMultiLevelHierarchy"/>
    <dgm:cxn modelId="{628A60BF-EF8C-48CE-B325-4C9C150E7BE1}" type="presParOf" srcId="{7F5B4A8B-A743-4E53-B572-A33DB9F9A0F6}" destId="{13467303-1A23-4E1E-AEEB-B04133D83E45}" srcOrd="3" destOrd="0" presId="urn:microsoft.com/office/officeart/2008/layout/HorizontalMultiLevelHierarchy"/>
    <dgm:cxn modelId="{15C2CAB9-1A94-4772-A800-5F947A1FAA0C}" type="presParOf" srcId="{13467303-1A23-4E1E-AEEB-B04133D83E45}" destId="{32B5D929-3BEE-405C-B00E-21D168D16EF0}" srcOrd="0" destOrd="0" presId="urn:microsoft.com/office/officeart/2008/layout/HorizontalMultiLevelHierarchy"/>
    <dgm:cxn modelId="{75FE5105-2A70-4E84-92E1-8FE18D4A88A3}" type="presParOf" srcId="{13467303-1A23-4E1E-AEEB-B04133D83E45}" destId="{002D7CCD-0F7F-4DD5-ACC9-206E67360039}" srcOrd="1" destOrd="0" presId="urn:microsoft.com/office/officeart/2008/layout/HorizontalMultiLevelHierarchy"/>
    <dgm:cxn modelId="{0B527901-5CB5-4FF9-83C9-452A6A395F7B}" type="presParOf" srcId="{7F5B4A8B-A743-4E53-B572-A33DB9F9A0F6}" destId="{7FA99352-2ABC-4B1E-BEF8-05CFD030734C}" srcOrd="4" destOrd="0" presId="urn:microsoft.com/office/officeart/2008/layout/HorizontalMultiLevelHierarchy"/>
    <dgm:cxn modelId="{B760488C-3288-48EE-A70A-0616188112EB}" type="presParOf" srcId="{7FA99352-2ABC-4B1E-BEF8-05CFD030734C}" destId="{3F455F23-C966-4298-A836-D98D1773E65C}" srcOrd="0" destOrd="0" presId="urn:microsoft.com/office/officeart/2008/layout/HorizontalMultiLevelHierarchy"/>
    <dgm:cxn modelId="{109E69A5-9363-443B-81CA-3DB94DA0C8DB}" type="presParOf" srcId="{7F5B4A8B-A743-4E53-B572-A33DB9F9A0F6}" destId="{3E9372B9-5CD5-4A21-B344-366378F5053D}" srcOrd="5" destOrd="0" presId="urn:microsoft.com/office/officeart/2008/layout/HorizontalMultiLevelHierarchy"/>
    <dgm:cxn modelId="{8D8464BE-AC6A-4650-85BE-9E0707A11F5B}" type="presParOf" srcId="{3E9372B9-5CD5-4A21-B344-366378F5053D}" destId="{B00F73B5-CD69-475A-8A49-6923784175E6}" srcOrd="0" destOrd="0" presId="urn:microsoft.com/office/officeart/2008/layout/HorizontalMultiLevelHierarchy"/>
    <dgm:cxn modelId="{8B9B1551-7CBC-4BC6-9F15-357036CAECDC}" type="presParOf" srcId="{3E9372B9-5CD5-4A21-B344-366378F5053D}" destId="{78939D6B-5886-4C69-B707-D25F3981531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2FABC9-A05C-4A40-8917-D99DDED7D6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F36B01-C343-4599-B45C-30616BB8BA6B}">
      <dgm:prSet phldrT="[Text]" custT="1"/>
      <dgm:spPr/>
      <dgm:t>
        <a:bodyPr/>
        <a:lstStyle/>
        <a:p>
          <a:r>
            <a:rPr lang="en-US" sz="1600" dirty="0" smtClean="0"/>
            <a:t>Reference Model</a:t>
          </a:r>
          <a:endParaRPr lang="en-US" sz="1600" dirty="0"/>
        </a:p>
      </dgm:t>
    </dgm:pt>
    <dgm:pt modelId="{F2F05439-63C9-412D-A392-C5E8B2EFB165}" type="parTrans" cxnId="{540F1C7E-D6F2-4E1E-948B-867F2D682B6B}">
      <dgm:prSet/>
      <dgm:spPr/>
      <dgm:t>
        <a:bodyPr/>
        <a:lstStyle/>
        <a:p>
          <a:endParaRPr lang="en-US" sz="2000"/>
        </a:p>
      </dgm:t>
    </dgm:pt>
    <dgm:pt modelId="{264C011F-3942-4A12-897D-5A29EA3E329B}" type="sibTrans" cxnId="{540F1C7E-D6F2-4E1E-948B-867F2D682B6B}">
      <dgm:prSet/>
      <dgm:spPr/>
      <dgm:t>
        <a:bodyPr/>
        <a:lstStyle/>
        <a:p>
          <a:endParaRPr lang="en-US" sz="2000"/>
        </a:p>
      </dgm:t>
    </dgm:pt>
    <dgm:pt modelId="{2A26E3A8-CED8-4B8E-B1AD-4628A8DE13BE}">
      <dgm:prSet phldrT="[Text]" custT="1"/>
      <dgm:spPr/>
      <dgm:t>
        <a:bodyPr/>
        <a:lstStyle/>
        <a:p>
          <a:r>
            <a:rPr lang="en-US" sz="1600" dirty="0" smtClean="0"/>
            <a:t>Architecture Style/Pattern</a:t>
          </a:r>
          <a:endParaRPr lang="en-US" sz="1600" dirty="0"/>
        </a:p>
      </dgm:t>
    </dgm:pt>
    <dgm:pt modelId="{F3A9FA2E-5553-40BB-9ABD-708FF582BED1}" type="parTrans" cxnId="{59255CA8-FE74-4ADE-9E4C-94E8495105C6}">
      <dgm:prSet/>
      <dgm:spPr/>
      <dgm:t>
        <a:bodyPr/>
        <a:lstStyle/>
        <a:p>
          <a:endParaRPr lang="en-US" sz="2000"/>
        </a:p>
      </dgm:t>
    </dgm:pt>
    <dgm:pt modelId="{B28506E0-45BB-4AA9-800F-2C63824F88B3}" type="sibTrans" cxnId="{59255CA8-FE74-4ADE-9E4C-94E8495105C6}">
      <dgm:prSet/>
      <dgm:spPr/>
      <dgm:t>
        <a:bodyPr/>
        <a:lstStyle/>
        <a:p>
          <a:endParaRPr lang="en-US" sz="2000"/>
        </a:p>
      </dgm:t>
    </dgm:pt>
    <dgm:pt modelId="{8D8F3372-8BE0-4A88-9FD2-B378FCD8A6B7}">
      <dgm:prSet phldrT="[Text]" custT="1"/>
      <dgm:spPr/>
      <dgm:t>
        <a:bodyPr/>
        <a:lstStyle/>
        <a:p>
          <a:r>
            <a:rPr lang="en-US" sz="1600" dirty="0" smtClean="0"/>
            <a:t>Operational Platform and Infrastructure Pattern</a:t>
          </a:r>
          <a:endParaRPr lang="en-US" sz="1600" dirty="0"/>
        </a:p>
      </dgm:t>
    </dgm:pt>
    <dgm:pt modelId="{8DF9CDFC-11FE-4AFC-91CF-34B9670058E6}" type="parTrans" cxnId="{D4F30F83-B9AC-4A5C-BE7F-855BC9121F66}">
      <dgm:prSet/>
      <dgm:spPr/>
      <dgm:t>
        <a:bodyPr/>
        <a:lstStyle/>
        <a:p>
          <a:endParaRPr lang="en-US" sz="2000"/>
        </a:p>
      </dgm:t>
    </dgm:pt>
    <dgm:pt modelId="{EDCDEB67-9A20-4AB1-AA6B-EFEBFCD73A37}" type="sibTrans" cxnId="{D4F30F83-B9AC-4A5C-BE7F-855BC9121F66}">
      <dgm:prSet/>
      <dgm:spPr/>
      <dgm:t>
        <a:bodyPr/>
        <a:lstStyle/>
        <a:p>
          <a:endParaRPr lang="en-US" sz="2000"/>
        </a:p>
      </dgm:t>
    </dgm:pt>
    <dgm:pt modelId="{3CE4CCB3-718A-49B8-BA84-A0D12FB37782}">
      <dgm:prSet phldrT="[Text]" custT="1"/>
      <dgm:spPr/>
      <dgm:t>
        <a:bodyPr/>
        <a:lstStyle/>
        <a:p>
          <a:r>
            <a:rPr lang="en-US" sz="1600" dirty="0" smtClean="0"/>
            <a:t>Design Pattern</a:t>
          </a:r>
          <a:endParaRPr lang="en-US" sz="1600" dirty="0"/>
        </a:p>
      </dgm:t>
    </dgm:pt>
    <dgm:pt modelId="{6E9508A7-2D96-46DA-8966-AE38824AFA43}" type="parTrans" cxnId="{B294D118-5A16-4EAB-B5CC-E04844ADC0BB}">
      <dgm:prSet/>
      <dgm:spPr/>
      <dgm:t>
        <a:bodyPr/>
        <a:lstStyle/>
        <a:p>
          <a:endParaRPr lang="en-US" sz="2000"/>
        </a:p>
      </dgm:t>
    </dgm:pt>
    <dgm:pt modelId="{FA78B094-1356-454F-A23D-123F418F18E8}" type="sibTrans" cxnId="{B294D118-5A16-4EAB-B5CC-E04844ADC0BB}">
      <dgm:prSet/>
      <dgm:spPr/>
      <dgm:t>
        <a:bodyPr/>
        <a:lstStyle/>
        <a:p>
          <a:endParaRPr lang="en-US" sz="2000"/>
        </a:p>
      </dgm:t>
    </dgm:pt>
    <dgm:pt modelId="{7917A6F9-DEE2-4723-85DF-447881F83EB2}">
      <dgm:prSet phldrT="[Text]" custT="1"/>
      <dgm:spPr/>
      <dgm:t>
        <a:bodyPr/>
        <a:lstStyle/>
        <a:p>
          <a:r>
            <a:rPr lang="en-US" sz="1600" dirty="0" smtClean="0"/>
            <a:t>Idioms</a:t>
          </a:r>
          <a:endParaRPr lang="en-US" sz="1600" dirty="0"/>
        </a:p>
      </dgm:t>
    </dgm:pt>
    <dgm:pt modelId="{7B5F1134-E86A-4609-BCE7-232F6562AB60}" type="parTrans" cxnId="{98988E7C-B3B8-4BD7-9E37-720DB7A30136}">
      <dgm:prSet/>
      <dgm:spPr/>
      <dgm:t>
        <a:bodyPr/>
        <a:lstStyle/>
        <a:p>
          <a:endParaRPr lang="en-US" sz="2000"/>
        </a:p>
      </dgm:t>
    </dgm:pt>
    <dgm:pt modelId="{BBC0E97A-C3C1-46AD-AFB5-6755BB7A3BEB}" type="sibTrans" cxnId="{98988E7C-B3B8-4BD7-9E37-720DB7A30136}">
      <dgm:prSet/>
      <dgm:spPr/>
      <dgm:t>
        <a:bodyPr/>
        <a:lstStyle/>
        <a:p>
          <a:endParaRPr lang="en-US" sz="2000"/>
        </a:p>
      </dgm:t>
    </dgm:pt>
    <dgm:pt modelId="{9468AEEC-5F2A-4048-89F6-8C2B47B94261}">
      <dgm:prSet phldrT="[Text]" custT="1"/>
      <dgm:spPr/>
      <dgm:t>
        <a:bodyPr/>
        <a:lstStyle/>
        <a:p>
          <a:r>
            <a:rPr lang="en-US" sz="1400" dirty="0" smtClean="0"/>
            <a:t>Programming language level best practices</a:t>
          </a:r>
          <a:endParaRPr lang="en-US" sz="1400" dirty="0"/>
        </a:p>
      </dgm:t>
    </dgm:pt>
    <dgm:pt modelId="{7376EC7C-2F2B-40A5-9E5F-3634F8B8E6A8}" type="parTrans" cxnId="{560EFE10-CAC8-4CDB-BDE1-BA2C6DF55C49}">
      <dgm:prSet/>
      <dgm:spPr/>
      <dgm:t>
        <a:bodyPr/>
        <a:lstStyle/>
        <a:p>
          <a:endParaRPr lang="en-US" sz="2000"/>
        </a:p>
      </dgm:t>
    </dgm:pt>
    <dgm:pt modelId="{4933B29B-DED8-4E54-B005-C452AC335273}" type="sibTrans" cxnId="{560EFE10-CAC8-4CDB-BDE1-BA2C6DF55C49}">
      <dgm:prSet/>
      <dgm:spPr/>
      <dgm:t>
        <a:bodyPr/>
        <a:lstStyle/>
        <a:p>
          <a:endParaRPr lang="en-US" sz="2000"/>
        </a:p>
      </dgm:t>
    </dgm:pt>
    <dgm:pt modelId="{710BC621-FF5D-49EB-84E9-05BF627F0E40}">
      <dgm:prSet phldrT="[Text]" custT="1"/>
      <dgm:spPr/>
      <dgm:t>
        <a:bodyPr/>
        <a:lstStyle/>
        <a:p>
          <a:endParaRPr lang="en-US" sz="1400" dirty="0"/>
        </a:p>
      </dgm:t>
    </dgm:pt>
    <dgm:pt modelId="{4C3F6C82-FF61-47F0-8364-D21B1B3F39B2}" type="parTrans" cxnId="{DE7ADC62-77B0-4A3F-B84C-918E609D2ED5}">
      <dgm:prSet/>
      <dgm:spPr/>
      <dgm:t>
        <a:bodyPr/>
        <a:lstStyle/>
        <a:p>
          <a:endParaRPr lang="en-US" sz="2000"/>
        </a:p>
      </dgm:t>
    </dgm:pt>
    <dgm:pt modelId="{3059A8D5-76CA-4788-9D99-12747F5B5710}" type="sibTrans" cxnId="{DE7ADC62-77B0-4A3F-B84C-918E609D2ED5}">
      <dgm:prSet/>
      <dgm:spPr/>
      <dgm:t>
        <a:bodyPr/>
        <a:lstStyle/>
        <a:p>
          <a:endParaRPr lang="en-US" sz="2000"/>
        </a:p>
      </dgm:t>
    </dgm:pt>
    <dgm:pt modelId="{C9DDC219-16DF-4B9D-B646-6C448D91CEAE}">
      <dgm:prSet phldrT="[Text]" custT="1"/>
      <dgm:spPr/>
      <dgm:t>
        <a:bodyPr/>
        <a:lstStyle/>
        <a:p>
          <a:r>
            <a:rPr lang="en-US" sz="1400" dirty="0" smtClean="0"/>
            <a:t>software-centric solution to implement the application logic, data and the interaction. The solutions include (but not limited to) package structure, analysis patterns for data modeling </a:t>
          </a:r>
          <a:endParaRPr lang="en-US" sz="1400" dirty="0"/>
        </a:p>
      </dgm:t>
    </dgm:pt>
    <dgm:pt modelId="{5B52C4D9-A0E1-4952-9369-FC4DDD476071}" type="parTrans" cxnId="{C936FA21-01C0-4527-8B77-2597B8387665}">
      <dgm:prSet/>
      <dgm:spPr/>
      <dgm:t>
        <a:bodyPr/>
        <a:lstStyle/>
        <a:p>
          <a:endParaRPr lang="en-US" sz="2000"/>
        </a:p>
      </dgm:t>
    </dgm:pt>
    <dgm:pt modelId="{7CD57C9A-EF1E-49D5-92AD-B2E4CEDBF1DB}" type="sibTrans" cxnId="{C936FA21-01C0-4527-8B77-2597B8387665}">
      <dgm:prSet/>
      <dgm:spPr/>
      <dgm:t>
        <a:bodyPr/>
        <a:lstStyle/>
        <a:p>
          <a:endParaRPr lang="en-US" sz="2000"/>
        </a:p>
      </dgm:t>
    </dgm:pt>
    <dgm:pt modelId="{E5A30FDB-ABFA-4767-B3A7-EADE7524BE4F}">
      <dgm:prSet phldrT="[Text]" custT="1"/>
      <dgm:spPr/>
      <dgm:t>
        <a:bodyPr/>
        <a:lstStyle/>
        <a:p>
          <a:r>
            <a:rPr lang="en-US" sz="1400" dirty="0" err="1" smtClean="0"/>
            <a:t>GoF</a:t>
          </a:r>
          <a:r>
            <a:rPr lang="en-US" sz="1400" dirty="0" smtClean="0"/>
            <a:t>, Fowler’s analysis pattern</a:t>
          </a:r>
          <a:endParaRPr lang="en-US" sz="1400" dirty="0"/>
        </a:p>
      </dgm:t>
    </dgm:pt>
    <dgm:pt modelId="{2DE5958A-DEEC-46A5-9F10-EB0BD1D3D325}" type="parTrans" cxnId="{E41BCD3C-8C63-433F-B069-F1AFC798DB3F}">
      <dgm:prSet/>
      <dgm:spPr/>
      <dgm:t>
        <a:bodyPr/>
        <a:lstStyle/>
        <a:p>
          <a:endParaRPr lang="en-US" sz="2000"/>
        </a:p>
      </dgm:t>
    </dgm:pt>
    <dgm:pt modelId="{D738C5EB-8ADC-4C6B-821B-1DAAAB992427}" type="sibTrans" cxnId="{E41BCD3C-8C63-433F-B069-F1AFC798DB3F}">
      <dgm:prSet/>
      <dgm:spPr/>
      <dgm:t>
        <a:bodyPr/>
        <a:lstStyle/>
        <a:p>
          <a:endParaRPr lang="en-US" sz="2000"/>
        </a:p>
      </dgm:t>
    </dgm:pt>
    <dgm:pt modelId="{67A192FE-1DE5-4DA1-BDBB-5547DFA7DBB1}">
      <dgm:prSet phldrT="[Text]" custT="1"/>
      <dgm:spPr/>
      <dgm:t>
        <a:bodyPr/>
        <a:lstStyle/>
        <a:p>
          <a:r>
            <a:rPr lang="en-US" sz="1400" smtClean="0"/>
            <a:t>A topology of nodes where the functional blocks will be deployed at runtime</a:t>
          </a:r>
          <a:endParaRPr lang="en-US" sz="1400" dirty="0"/>
        </a:p>
      </dgm:t>
    </dgm:pt>
    <dgm:pt modelId="{389AE382-D805-4423-B9CE-FE2CAAE9870A}" type="parTrans" cxnId="{018F7FD4-B6CD-4D4F-8D8B-38C095DD2A2B}">
      <dgm:prSet/>
      <dgm:spPr/>
      <dgm:t>
        <a:bodyPr/>
        <a:lstStyle/>
        <a:p>
          <a:endParaRPr lang="en-US" sz="2000"/>
        </a:p>
      </dgm:t>
    </dgm:pt>
    <dgm:pt modelId="{620AF9B6-4E8F-49A3-8558-069025920234}" type="sibTrans" cxnId="{018F7FD4-B6CD-4D4F-8D8B-38C095DD2A2B}">
      <dgm:prSet/>
      <dgm:spPr/>
      <dgm:t>
        <a:bodyPr/>
        <a:lstStyle/>
        <a:p>
          <a:endParaRPr lang="en-US" sz="2000"/>
        </a:p>
      </dgm:t>
    </dgm:pt>
    <dgm:pt modelId="{EEB74BBF-94AA-45FB-AE36-7AC318F6A743}">
      <dgm:prSet custT="1"/>
      <dgm:spPr/>
      <dgm:t>
        <a:bodyPr/>
        <a:lstStyle/>
        <a:p>
          <a:r>
            <a:rPr lang="en-US" sz="1400" smtClean="0"/>
            <a:t>A topology of hardware devices</a:t>
          </a:r>
          <a:endParaRPr lang="en-US" sz="1400" dirty="0" smtClean="0"/>
        </a:p>
      </dgm:t>
    </dgm:pt>
    <dgm:pt modelId="{31A6E83F-1799-4039-B9BC-DA9F1A257F65}" type="parTrans" cxnId="{1C428CF6-0807-447F-B7F2-C8F506826BE8}">
      <dgm:prSet/>
      <dgm:spPr/>
      <dgm:t>
        <a:bodyPr/>
        <a:lstStyle/>
        <a:p>
          <a:endParaRPr lang="en-US" sz="2000"/>
        </a:p>
      </dgm:t>
    </dgm:pt>
    <dgm:pt modelId="{62924CA7-7232-48BD-9A36-359077FCDC7F}" type="sibTrans" cxnId="{1C428CF6-0807-447F-B7F2-C8F506826BE8}">
      <dgm:prSet/>
      <dgm:spPr/>
      <dgm:t>
        <a:bodyPr/>
        <a:lstStyle/>
        <a:p>
          <a:endParaRPr lang="en-US" sz="2000"/>
        </a:p>
      </dgm:t>
    </dgm:pt>
    <dgm:pt modelId="{8BCAC521-768B-4F81-8F97-F1A47EA6EA91}">
      <dgm:prSet custT="1"/>
      <dgm:spPr/>
      <dgm:t>
        <a:bodyPr/>
        <a:lstStyle/>
        <a:p>
          <a:r>
            <a:rPr lang="en-US" sz="1400" dirty="0" smtClean="0"/>
            <a:t>Multi-tier pattern, IBM runtime patterns, availability patterns </a:t>
          </a:r>
          <a:endParaRPr lang="en-US" sz="1400" dirty="0"/>
        </a:p>
      </dgm:t>
    </dgm:pt>
    <dgm:pt modelId="{3C7C96D9-EA32-4FE2-BFB8-9264A17F350E}" type="parTrans" cxnId="{DD3A5BB2-1EC8-4DD7-A56A-7C95096F049D}">
      <dgm:prSet/>
      <dgm:spPr/>
      <dgm:t>
        <a:bodyPr/>
        <a:lstStyle/>
        <a:p>
          <a:endParaRPr lang="en-US" sz="2000"/>
        </a:p>
      </dgm:t>
    </dgm:pt>
    <dgm:pt modelId="{FE3EC53F-C009-46B0-AFC5-28ABFEAF97DA}" type="sibTrans" cxnId="{DD3A5BB2-1EC8-4DD7-A56A-7C95096F049D}">
      <dgm:prSet/>
      <dgm:spPr/>
      <dgm:t>
        <a:bodyPr/>
        <a:lstStyle/>
        <a:p>
          <a:endParaRPr lang="en-US" sz="2000"/>
        </a:p>
      </dgm:t>
    </dgm:pt>
    <dgm:pt modelId="{EF2BFA0D-6437-4E6C-882D-C75B622BEF94}">
      <dgm:prSet phldrT="[Text]" custT="1"/>
      <dgm:spPr/>
      <dgm:t>
        <a:bodyPr/>
        <a:lstStyle/>
        <a:p>
          <a:r>
            <a:rPr lang="en-US" altLang="en-US" sz="1400" dirty="0" smtClean="0"/>
            <a:t>A set of components (or subsystems), their responsibilities, interactions, and the way they collaborate</a:t>
          </a:r>
          <a:endParaRPr lang="en-US" sz="1400" dirty="0"/>
        </a:p>
      </dgm:t>
    </dgm:pt>
    <dgm:pt modelId="{D9365920-6ED3-41B9-826D-D030D68EF014}" type="parTrans" cxnId="{BD8133BD-691A-4B7C-8B93-EB15FFDDF74D}">
      <dgm:prSet/>
      <dgm:spPr/>
      <dgm:t>
        <a:bodyPr/>
        <a:lstStyle/>
        <a:p>
          <a:endParaRPr lang="en-US" sz="2000"/>
        </a:p>
      </dgm:t>
    </dgm:pt>
    <dgm:pt modelId="{D285914B-F79F-4BDB-8153-1B9FB7475FE9}" type="sibTrans" cxnId="{BD8133BD-691A-4B7C-8B93-EB15FFDDF74D}">
      <dgm:prSet/>
      <dgm:spPr/>
      <dgm:t>
        <a:bodyPr/>
        <a:lstStyle/>
        <a:p>
          <a:endParaRPr lang="en-US" sz="2000"/>
        </a:p>
      </dgm:t>
    </dgm:pt>
    <dgm:pt modelId="{F4AB5205-01C8-4404-8521-E190AFDB0968}">
      <dgm:prSet custT="1"/>
      <dgm:spPr/>
      <dgm:t>
        <a:bodyPr/>
        <a:lstStyle/>
        <a:p>
          <a:r>
            <a:rPr lang="en-US" altLang="en-US" sz="1400" dirty="0" smtClean="0"/>
            <a:t>address one or more quality concerns</a:t>
          </a:r>
          <a:endParaRPr lang="en-US" altLang="en-US" sz="1400" dirty="0"/>
        </a:p>
      </dgm:t>
    </dgm:pt>
    <dgm:pt modelId="{BF2694BD-F5CC-470D-9510-953182D0C738}" type="parTrans" cxnId="{544D6342-B84E-456C-A03A-15C96ECBDDF3}">
      <dgm:prSet/>
      <dgm:spPr/>
      <dgm:t>
        <a:bodyPr/>
        <a:lstStyle/>
        <a:p>
          <a:endParaRPr lang="en-US" sz="2000"/>
        </a:p>
      </dgm:t>
    </dgm:pt>
    <dgm:pt modelId="{A3A1F9AF-09C4-47F9-859C-DF0B06D61DE3}" type="sibTrans" cxnId="{544D6342-B84E-456C-A03A-15C96ECBDDF3}">
      <dgm:prSet/>
      <dgm:spPr/>
      <dgm:t>
        <a:bodyPr/>
        <a:lstStyle/>
        <a:p>
          <a:endParaRPr lang="en-US" sz="2000"/>
        </a:p>
      </dgm:t>
    </dgm:pt>
    <dgm:pt modelId="{2EFC0116-3E55-4702-BDEA-684AE6F0E54E}">
      <dgm:prSet phldrT="[Text]" custT="1"/>
      <dgm:spPr/>
      <dgm:t>
        <a:bodyPr/>
        <a:lstStyle/>
        <a:p>
          <a:r>
            <a:rPr lang="en-US" sz="1400" smtClean="0"/>
            <a:t>An ideal solution for a domain, comprising of only functional elements without any technology or operational platform</a:t>
          </a:r>
          <a:endParaRPr lang="en-US" sz="1400" dirty="0"/>
        </a:p>
      </dgm:t>
    </dgm:pt>
    <dgm:pt modelId="{1BC79A01-8D92-441A-9A1D-E210DFD3740D}" type="parTrans" cxnId="{7C5029F6-3910-4C23-A264-CC17E192EDE5}">
      <dgm:prSet/>
      <dgm:spPr/>
      <dgm:t>
        <a:bodyPr/>
        <a:lstStyle/>
        <a:p>
          <a:endParaRPr lang="en-US" sz="2000"/>
        </a:p>
      </dgm:t>
    </dgm:pt>
    <dgm:pt modelId="{28F8E27A-2F68-448E-8E0A-BE6402A03CDA}" type="sibTrans" cxnId="{7C5029F6-3910-4C23-A264-CC17E192EDE5}">
      <dgm:prSet/>
      <dgm:spPr/>
      <dgm:t>
        <a:bodyPr/>
        <a:lstStyle/>
        <a:p>
          <a:endParaRPr lang="en-US" sz="2000"/>
        </a:p>
      </dgm:t>
    </dgm:pt>
    <dgm:pt modelId="{D9748454-B525-4725-99AA-C2E04BEC877A}">
      <dgm:prSet custT="1"/>
      <dgm:spPr/>
      <dgm:t>
        <a:bodyPr/>
        <a:lstStyle/>
        <a:p>
          <a:r>
            <a:rPr lang="en-US" sz="1400" dirty="0" smtClean="0"/>
            <a:t>NGOSS framework in Telecom</a:t>
          </a:r>
        </a:p>
      </dgm:t>
    </dgm:pt>
    <dgm:pt modelId="{F46346F8-8A48-48EB-8761-E0DCC2AFE335}" type="parTrans" cxnId="{EECDA8A5-DA19-4066-861E-4372D36F8B96}">
      <dgm:prSet/>
      <dgm:spPr/>
      <dgm:t>
        <a:bodyPr/>
        <a:lstStyle/>
        <a:p>
          <a:endParaRPr lang="en-US" sz="2000"/>
        </a:p>
      </dgm:t>
    </dgm:pt>
    <dgm:pt modelId="{AB35666D-C5DB-4F70-BD06-CC0976A45277}" type="sibTrans" cxnId="{EECDA8A5-DA19-4066-861E-4372D36F8B96}">
      <dgm:prSet/>
      <dgm:spPr/>
      <dgm:t>
        <a:bodyPr/>
        <a:lstStyle/>
        <a:p>
          <a:endParaRPr lang="en-US" sz="2000"/>
        </a:p>
      </dgm:t>
    </dgm:pt>
    <dgm:pt modelId="{4B8D7E8D-4004-4E5B-B01F-EF7A98BA5036}">
      <dgm:prSet custT="1"/>
      <dgm:spPr/>
      <dgm:t>
        <a:bodyPr/>
        <a:lstStyle/>
        <a:p>
          <a:r>
            <a:rPr lang="en-US" sz="1400" smtClean="0"/>
            <a:t>Open financial services architecture based on the use of intelligent mobile devices,” Electronic Commerce Research and Applications, 2008.</a:t>
          </a:r>
          <a:endParaRPr lang="en-US" sz="1400" dirty="0"/>
        </a:p>
      </dgm:t>
    </dgm:pt>
    <dgm:pt modelId="{5520C119-481C-48AE-9FE8-3E30B3C3F889}" type="parTrans" cxnId="{A1F71C23-B87B-4804-B964-19E261587030}">
      <dgm:prSet/>
      <dgm:spPr/>
      <dgm:t>
        <a:bodyPr/>
        <a:lstStyle/>
        <a:p>
          <a:endParaRPr lang="en-US" sz="2000"/>
        </a:p>
      </dgm:t>
    </dgm:pt>
    <dgm:pt modelId="{415BCD98-EF96-47F7-A40B-C7DB0D553D53}" type="sibTrans" cxnId="{A1F71C23-B87B-4804-B964-19E261587030}">
      <dgm:prSet/>
      <dgm:spPr/>
      <dgm:t>
        <a:bodyPr/>
        <a:lstStyle/>
        <a:p>
          <a:endParaRPr lang="en-US" sz="2000"/>
        </a:p>
      </dgm:t>
    </dgm:pt>
    <dgm:pt modelId="{0EB45C5B-C6A9-4776-9B93-B02C9E5EE246}" type="pres">
      <dgm:prSet presAssocID="{772FABC9-A05C-4A40-8917-D99DDED7D6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6534BB-5ED1-424B-A9C1-6D2E1BB2D429}" type="pres">
      <dgm:prSet presAssocID="{B3F36B01-C343-4599-B45C-30616BB8BA6B}" presName="parentText" presStyleLbl="node1" presStyleIdx="0" presStyleCnt="5" custLinFactNeighborY="-75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F76A97-8804-4B89-A1DB-0E343B3C5FCB}" type="pres">
      <dgm:prSet presAssocID="{B3F36B01-C343-4599-B45C-30616BB8BA6B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BE72C-5783-44F2-9580-7017675269F3}" type="pres">
      <dgm:prSet presAssocID="{2A26E3A8-CED8-4B8E-B1AD-4628A8DE13B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FB22A-F5A7-4FE6-9747-391D8861B6A6}" type="pres">
      <dgm:prSet presAssocID="{2A26E3A8-CED8-4B8E-B1AD-4628A8DE13BE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A5F73-12FF-4123-B19E-BAD39D52086B}" type="pres">
      <dgm:prSet presAssocID="{8D8F3372-8BE0-4A88-9FD2-B378FCD8A6B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24993-7FDF-442D-9E6A-AFAE6DC5517A}" type="pres">
      <dgm:prSet presAssocID="{8D8F3372-8BE0-4A88-9FD2-B378FCD8A6B7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8FDC2-9E86-4711-B6B9-6315DFBB586A}" type="pres">
      <dgm:prSet presAssocID="{3CE4CCB3-718A-49B8-BA84-A0D12FB3778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25611C-14A2-4FFD-9ADF-4714512F370F}" type="pres">
      <dgm:prSet presAssocID="{3CE4CCB3-718A-49B8-BA84-A0D12FB37782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7D961-4221-4A60-9A4D-F0BA50076F18}" type="pres">
      <dgm:prSet presAssocID="{7917A6F9-DEE2-4723-85DF-447881F83EB2}" presName="parentText" presStyleLbl="node1" presStyleIdx="4" presStyleCnt="5" custLinFactNeighborY="98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91A5E-F3AC-4F32-AB20-1E84F37D77B9}" type="pres">
      <dgm:prSet presAssocID="{7917A6F9-DEE2-4723-85DF-447881F83EB2}" presName="childText" presStyleLbl="revTx" presStyleIdx="4" presStyleCnt="5" custScaleY="814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7251F6-009B-463D-9C46-D14A8B9EBA7D}" type="presOf" srcId="{EF2BFA0D-6437-4E6C-882D-C75B622BEF94}" destId="{BB3FB22A-F5A7-4FE6-9747-391D8861B6A6}" srcOrd="0" destOrd="0" presId="urn:microsoft.com/office/officeart/2005/8/layout/vList2"/>
    <dgm:cxn modelId="{DD3A5BB2-1EC8-4DD7-A56A-7C95096F049D}" srcId="{EEB74BBF-94AA-45FB-AE36-7AC318F6A743}" destId="{8BCAC521-768B-4F81-8F97-F1A47EA6EA91}" srcOrd="0" destOrd="0" parTransId="{3C7C96D9-EA32-4FE2-BFB8-9264A17F350E}" sibTransId="{FE3EC53F-C009-46B0-AFC5-28ABFEAF97DA}"/>
    <dgm:cxn modelId="{560EFE10-CAC8-4CDB-BDE1-BA2C6DF55C49}" srcId="{7917A6F9-DEE2-4723-85DF-447881F83EB2}" destId="{9468AEEC-5F2A-4048-89F6-8C2B47B94261}" srcOrd="0" destOrd="0" parTransId="{7376EC7C-2F2B-40A5-9E5F-3634F8B8E6A8}" sibTransId="{4933B29B-DED8-4E54-B005-C452AC335273}"/>
    <dgm:cxn modelId="{E41BCD3C-8C63-433F-B069-F1AFC798DB3F}" srcId="{3CE4CCB3-718A-49B8-BA84-A0D12FB37782}" destId="{E5A30FDB-ABFA-4767-B3A7-EADE7524BE4F}" srcOrd="1" destOrd="0" parTransId="{2DE5958A-DEEC-46A5-9F10-EB0BD1D3D325}" sibTransId="{D738C5EB-8ADC-4C6B-821B-1DAAAB992427}"/>
    <dgm:cxn modelId="{63E66968-5D8B-46DB-97F9-AA84BBF72B67}" type="presOf" srcId="{F4AB5205-01C8-4404-8521-E190AFDB0968}" destId="{BB3FB22A-F5A7-4FE6-9747-391D8861B6A6}" srcOrd="0" destOrd="1" presId="urn:microsoft.com/office/officeart/2005/8/layout/vList2"/>
    <dgm:cxn modelId="{EECDA8A5-DA19-4066-861E-4372D36F8B96}" srcId="{2EFC0116-3E55-4702-BDEA-684AE6F0E54E}" destId="{D9748454-B525-4725-99AA-C2E04BEC877A}" srcOrd="0" destOrd="0" parTransId="{F46346F8-8A48-48EB-8761-E0DCC2AFE335}" sibTransId="{AB35666D-C5DB-4F70-BD06-CC0976A45277}"/>
    <dgm:cxn modelId="{D4F30F83-B9AC-4A5C-BE7F-855BC9121F66}" srcId="{772FABC9-A05C-4A40-8917-D99DDED7D69D}" destId="{8D8F3372-8BE0-4A88-9FD2-B378FCD8A6B7}" srcOrd="2" destOrd="0" parTransId="{8DF9CDFC-11FE-4AFC-91CF-34B9670058E6}" sibTransId="{EDCDEB67-9A20-4AB1-AA6B-EFEBFCD73A37}"/>
    <dgm:cxn modelId="{1F27DE9F-C68D-4AEA-9135-383E18DC2A5A}" type="presOf" srcId="{7917A6F9-DEE2-4723-85DF-447881F83EB2}" destId="{98D7D961-4221-4A60-9A4D-F0BA50076F18}" srcOrd="0" destOrd="0" presId="urn:microsoft.com/office/officeart/2005/8/layout/vList2"/>
    <dgm:cxn modelId="{B8C30E6C-DC88-46C7-ADED-A608ED7F1EA1}" type="presOf" srcId="{E5A30FDB-ABFA-4767-B3A7-EADE7524BE4F}" destId="{3225611C-14A2-4FFD-9ADF-4714512F370F}" srcOrd="0" destOrd="1" presId="urn:microsoft.com/office/officeart/2005/8/layout/vList2"/>
    <dgm:cxn modelId="{3899D9DF-54F2-4F7A-9D09-C565F73F8232}" type="presOf" srcId="{67A192FE-1DE5-4DA1-BDBB-5547DFA7DBB1}" destId="{2A224993-7FDF-442D-9E6A-AFAE6DC5517A}" srcOrd="0" destOrd="0" presId="urn:microsoft.com/office/officeart/2005/8/layout/vList2"/>
    <dgm:cxn modelId="{3056BAA2-B369-4DAF-A5BD-D5D4450FFAC5}" type="presOf" srcId="{D9748454-B525-4725-99AA-C2E04BEC877A}" destId="{21F76A97-8804-4B89-A1DB-0E343B3C5FCB}" srcOrd="0" destOrd="1" presId="urn:microsoft.com/office/officeart/2005/8/layout/vList2"/>
    <dgm:cxn modelId="{DE7ADC62-77B0-4A3F-B84C-918E609D2ED5}" srcId="{7917A6F9-DEE2-4723-85DF-447881F83EB2}" destId="{710BC621-FF5D-49EB-84E9-05BF627F0E40}" srcOrd="1" destOrd="0" parTransId="{4C3F6C82-FF61-47F0-8364-D21B1B3F39B2}" sibTransId="{3059A8D5-76CA-4788-9D99-12747F5B5710}"/>
    <dgm:cxn modelId="{B294D118-5A16-4EAB-B5CC-E04844ADC0BB}" srcId="{772FABC9-A05C-4A40-8917-D99DDED7D69D}" destId="{3CE4CCB3-718A-49B8-BA84-A0D12FB37782}" srcOrd="3" destOrd="0" parTransId="{6E9508A7-2D96-46DA-8966-AE38824AFA43}" sibTransId="{FA78B094-1356-454F-A23D-123F418F18E8}"/>
    <dgm:cxn modelId="{8B5705FD-07A2-49BF-8B18-0C2472CFB019}" type="presOf" srcId="{710BC621-FF5D-49EB-84E9-05BF627F0E40}" destId="{55D91A5E-F3AC-4F32-AB20-1E84F37D77B9}" srcOrd="0" destOrd="1" presId="urn:microsoft.com/office/officeart/2005/8/layout/vList2"/>
    <dgm:cxn modelId="{A1F71C23-B87B-4804-B964-19E261587030}" srcId="{2EFC0116-3E55-4702-BDEA-684AE6F0E54E}" destId="{4B8D7E8D-4004-4E5B-B01F-EF7A98BA5036}" srcOrd="1" destOrd="0" parTransId="{5520C119-481C-48AE-9FE8-3E30B3C3F889}" sibTransId="{415BCD98-EF96-47F7-A40B-C7DB0D553D53}"/>
    <dgm:cxn modelId="{98988E7C-B3B8-4BD7-9E37-720DB7A30136}" srcId="{772FABC9-A05C-4A40-8917-D99DDED7D69D}" destId="{7917A6F9-DEE2-4723-85DF-447881F83EB2}" srcOrd="4" destOrd="0" parTransId="{7B5F1134-E86A-4609-BCE7-232F6562AB60}" sibTransId="{BBC0E97A-C3C1-46AD-AFB5-6755BB7A3BEB}"/>
    <dgm:cxn modelId="{1C428CF6-0807-447F-B7F2-C8F506826BE8}" srcId="{8D8F3372-8BE0-4A88-9FD2-B378FCD8A6B7}" destId="{EEB74BBF-94AA-45FB-AE36-7AC318F6A743}" srcOrd="1" destOrd="0" parTransId="{31A6E83F-1799-4039-B9BC-DA9F1A257F65}" sibTransId="{62924CA7-7232-48BD-9A36-359077FCDC7F}"/>
    <dgm:cxn modelId="{018F7FD4-B6CD-4D4F-8D8B-38C095DD2A2B}" srcId="{8D8F3372-8BE0-4A88-9FD2-B378FCD8A6B7}" destId="{67A192FE-1DE5-4DA1-BDBB-5547DFA7DBB1}" srcOrd="0" destOrd="0" parTransId="{389AE382-D805-4423-B9CE-FE2CAAE9870A}" sibTransId="{620AF9B6-4E8F-49A3-8558-069025920234}"/>
    <dgm:cxn modelId="{78C6E40D-1247-495B-9791-E2D732B3E5FC}" type="presOf" srcId="{772FABC9-A05C-4A40-8917-D99DDED7D69D}" destId="{0EB45C5B-C6A9-4776-9B93-B02C9E5EE246}" srcOrd="0" destOrd="0" presId="urn:microsoft.com/office/officeart/2005/8/layout/vList2"/>
    <dgm:cxn modelId="{59255CA8-FE74-4ADE-9E4C-94E8495105C6}" srcId="{772FABC9-A05C-4A40-8917-D99DDED7D69D}" destId="{2A26E3A8-CED8-4B8E-B1AD-4628A8DE13BE}" srcOrd="1" destOrd="0" parTransId="{F3A9FA2E-5553-40BB-9ABD-708FF582BED1}" sibTransId="{B28506E0-45BB-4AA9-800F-2C63824F88B3}"/>
    <dgm:cxn modelId="{7C5029F6-3910-4C23-A264-CC17E192EDE5}" srcId="{B3F36B01-C343-4599-B45C-30616BB8BA6B}" destId="{2EFC0116-3E55-4702-BDEA-684AE6F0E54E}" srcOrd="0" destOrd="0" parTransId="{1BC79A01-8D92-441A-9A1D-E210DFD3740D}" sibTransId="{28F8E27A-2F68-448E-8E0A-BE6402A03CDA}"/>
    <dgm:cxn modelId="{CD62201F-D040-46CF-B32D-46FBDC0BAF25}" type="presOf" srcId="{B3F36B01-C343-4599-B45C-30616BB8BA6B}" destId="{2D6534BB-5ED1-424B-A9C1-6D2E1BB2D429}" srcOrd="0" destOrd="0" presId="urn:microsoft.com/office/officeart/2005/8/layout/vList2"/>
    <dgm:cxn modelId="{1FBB1125-A68A-4A09-9DC8-9001A13CC1FD}" type="presOf" srcId="{C9DDC219-16DF-4B9D-B646-6C448D91CEAE}" destId="{3225611C-14A2-4FFD-9ADF-4714512F370F}" srcOrd="0" destOrd="0" presId="urn:microsoft.com/office/officeart/2005/8/layout/vList2"/>
    <dgm:cxn modelId="{544D6342-B84E-456C-A03A-15C96ECBDDF3}" srcId="{2A26E3A8-CED8-4B8E-B1AD-4628A8DE13BE}" destId="{F4AB5205-01C8-4404-8521-E190AFDB0968}" srcOrd="1" destOrd="0" parTransId="{BF2694BD-F5CC-470D-9510-953182D0C738}" sibTransId="{A3A1F9AF-09C4-47F9-859C-DF0B06D61DE3}"/>
    <dgm:cxn modelId="{9B1095F9-AD03-49FB-A9C4-99FCFF8AB390}" type="presOf" srcId="{3CE4CCB3-718A-49B8-BA84-A0D12FB37782}" destId="{5EE8FDC2-9E86-4711-B6B9-6315DFBB586A}" srcOrd="0" destOrd="0" presId="urn:microsoft.com/office/officeart/2005/8/layout/vList2"/>
    <dgm:cxn modelId="{BD8133BD-691A-4B7C-8B93-EB15FFDDF74D}" srcId="{2A26E3A8-CED8-4B8E-B1AD-4628A8DE13BE}" destId="{EF2BFA0D-6437-4E6C-882D-C75B622BEF94}" srcOrd="0" destOrd="0" parTransId="{D9365920-6ED3-41B9-826D-D030D68EF014}" sibTransId="{D285914B-F79F-4BDB-8153-1B9FB7475FE9}"/>
    <dgm:cxn modelId="{C936FA21-01C0-4527-8B77-2597B8387665}" srcId="{3CE4CCB3-718A-49B8-BA84-A0D12FB37782}" destId="{C9DDC219-16DF-4B9D-B646-6C448D91CEAE}" srcOrd="0" destOrd="0" parTransId="{5B52C4D9-A0E1-4952-9369-FC4DDD476071}" sibTransId="{7CD57C9A-EF1E-49D5-92AD-B2E4CEDBF1DB}"/>
    <dgm:cxn modelId="{02E9151A-0175-49B0-A7A0-B41A5FFED537}" type="presOf" srcId="{9468AEEC-5F2A-4048-89F6-8C2B47B94261}" destId="{55D91A5E-F3AC-4F32-AB20-1E84F37D77B9}" srcOrd="0" destOrd="0" presId="urn:microsoft.com/office/officeart/2005/8/layout/vList2"/>
    <dgm:cxn modelId="{D25CE6B3-AF27-45B9-98D3-B4F49ED34AAF}" type="presOf" srcId="{EEB74BBF-94AA-45FB-AE36-7AC318F6A743}" destId="{2A224993-7FDF-442D-9E6A-AFAE6DC5517A}" srcOrd="0" destOrd="1" presId="urn:microsoft.com/office/officeart/2005/8/layout/vList2"/>
    <dgm:cxn modelId="{723DA3F1-9F84-4731-A678-029EF9B99168}" type="presOf" srcId="{8D8F3372-8BE0-4A88-9FD2-B378FCD8A6B7}" destId="{3BCA5F73-12FF-4123-B19E-BAD39D52086B}" srcOrd="0" destOrd="0" presId="urn:microsoft.com/office/officeart/2005/8/layout/vList2"/>
    <dgm:cxn modelId="{6EEF631F-E7A9-4FE0-A8B7-479FBC7FCF15}" type="presOf" srcId="{2EFC0116-3E55-4702-BDEA-684AE6F0E54E}" destId="{21F76A97-8804-4B89-A1DB-0E343B3C5FCB}" srcOrd="0" destOrd="0" presId="urn:microsoft.com/office/officeart/2005/8/layout/vList2"/>
    <dgm:cxn modelId="{191617B6-4E24-46BC-A3E1-2CD9446D9869}" type="presOf" srcId="{8BCAC521-768B-4F81-8F97-F1A47EA6EA91}" destId="{2A224993-7FDF-442D-9E6A-AFAE6DC5517A}" srcOrd="0" destOrd="2" presId="urn:microsoft.com/office/officeart/2005/8/layout/vList2"/>
    <dgm:cxn modelId="{C6912351-18E0-4FD5-B2FF-6ED5BD4FA37F}" type="presOf" srcId="{2A26E3A8-CED8-4B8E-B1AD-4628A8DE13BE}" destId="{F17BE72C-5783-44F2-9580-7017675269F3}" srcOrd="0" destOrd="0" presId="urn:microsoft.com/office/officeart/2005/8/layout/vList2"/>
    <dgm:cxn modelId="{8F75E3F2-05C1-4899-A68A-8DAADBDECF44}" type="presOf" srcId="{4B8D7E8D-4004-4E5B-B01F-EF7A98BA5036}" destId="{21F76A97-8804-4B89-A1DB-0E343B3C5FCB}" srcOrd="0" destOrd="2" presId="urn:microsoft.com/office/officeart/2005/8/layout/vList2"/>
    <dgm:cxn modelId="{540F1C7E-D6F2-4E1E-948B-867F2D682B6B}" srcId="{772FABC9-A05C-4A40-8917-D99DDED7D69D}" destId="{B3F36B01-C343-4599-B45C-30616BB8BA6B}" srcOrd="0" destOrd="0" parTransId="{F2F05439-63C9-412D-A392-C5E8B2EFB165}" sibTransId="{264C011F-3942-4A12-897D-5A29EA3E329B}"/>
    <dgm:cxn modelId="{695257F2-841C-4913-A81E-68038C574E81}" type="presParOf" srcId="{0EB45C5B-C6A9-4776-9B93-B02C9E5EE246}" destId="{2D6534BB-5ED1-424B-A9C1-6D2E1BB2D429}" srcOrd="0" destOrd="0" presId="urn:microsoft.com/office/officeart/2005/8/layout/vList2"/>
    <dgm:cxn modelId="{19013A52-9155-47AF-92C5-6C8EF1CF87B0}" type="presParOf" srcId="{0EB45C5B-C6A9-4776-9B93-B02C9E5EE246}" destId="{21F76A97-8804-4B89-A1DB-0E343B3C5FCB}" srcOrd="1" destOrd="0" presId="urn:microsoft.com/office/officeart/2005/8/layout/vList2"/>
    <dgm:cxn modelId="{B4BD3ADB-E12A-4AE3-BEA4-43CBEC3E4D33}" type="presParOf" srcId="{0EB45C5B-C6A9-4776-9B93-B02C9E5EE246}" destId="{F17BE72C-5783-44F2-9580-7017675269F3}" srcOrd="2" destOrd="0" presId="urn:microsoft.com/office/officeart/2005/8/layout/vList2"/>
    <dgm:cxn modelId="{E24FF683-1566-434D-B640-FF411F04CE79}" type="presParOf" srcId="{0EB45C5B-C6A9-4776-9B93-B02C9E5EE246}" destId="{BB3FB22A-F5A7-4FE6-9747-391D8861B6A6}" srcOrd="3" destOrd="0" presId="urn:microsoft.com/office/officeart/2005/8/layout/vList2"/>
    <dgm:cxn modelId="{5A5370EF-31E4-47D1-B05A-79358B4B951E}" type="presParOf" srcId="{0EB45C5B-C6A9-4776-9B93-B02C9E5EE246}" destId="{3BCA5F73-12FF-4123-B19E-BAD39D52086B}" srcOrd="4" destOrd="0" presId="urn:microsoft.com/office/officeart/2005/8/layout/vList2"/>
    <dgm:cxn modelId="{EABFA829-23D6-4672-8D9B-F6C4924B65E1}" type="presParOf" srcId="{0EB45C5B-C6A9-4776-9B93-B02C9E5EE246}" destId="{2A224993-7FDF-442D-9E6A-AFAE6DC5517A}" srcOrd="5" destOrd="0" presId="urn:microsoft.com/office/officeart/2005/8/layout/vList2"/>
    <dgm:cxn modelId="{C17664D0-FE3F-431D-860C-9B030F037842}" type="presParOf" srcId="{0EB45C5B-C6A9-4776-9B93-B02C9E5EE246}" destId="{5EE8FDC2-9E86-4711-B6B9-6315DFBB586A}" srcOrd="6" destOrd="0" presId="urn:microsoft.com/office/officeart/2005/8/layout/vList2"/>
    <dgm:cxn modelId="{9A0E12DF-5F65-45C2-BB42-675A94B870A3}" type="presParOf" srcId="{0EB45C5B-C6A9-4776-9B93-B02C9E5EE246}" destId="{3225611C-14A2-4FFD-9ADF-4714512F370F}" srcOrd="7" destOrd="0" presId="urn:microsoft.com/office/officeart/2005/8/layout/vList2"/>
    <dgm:cxn modelId="{6338D49A-A9DB-47BC-A130-03BC14E0C831}" type="presParOf" srcId="{0EB45C5B-C6A9-4776-9B93-B02C9E5EE246}" destId="{98D7D961-4221-4A60-9A4D-F0BA50076F18}" srcOrd="8" destOrd="0" presId="urn:microsoft.com/office/officeart/2005/8/layout/vList2"/>
    <dgm:cxn modelId="{20FDA149-A776-4972-8483-68ECD3787144}" type="presParOf" srcId="{0EB45C5B-C6A9-4776-9B93-B02C9E5EE246}" destId="{55D91A5E-F3AC-4F32-AB20-1E84F37D77B9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2391B7-2888-4EBB-A7A9-F239284C62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8F9D5-B827-4E9B-89F8-82717F33A96E}">
      <dgm:prSet phldrT="[Text]"/>
      <dgm:spPr/>
      <dgm:t>
        <a:bodyPr/>
        <a:lstStyle/>
        <a:p>
          <a:r>
            <a:rPr lang="en-US" dirty="0" smtClean="0"/>
            <a:t>Your application</a:t>
          </a:r>
          <a:endParaRPr lang="en-US" dirty="0"/>
        </a:p>
      </dgm:t>
    </dgm:pt>
    <dgm:pt modelId="{A639D019-872D-4B5B-9518-FD1CA67B478E}" type="parTrans" cxnId="{ECF674B7-3979-4CB1-A365-1F564343ED1F}">
      <dgm:prSet/>
      <dgm:spPr/>
      <dgm:t>
        <a:bodyPr/>
        <a:lstStyle/>
        <a:p>
          <a:endParaRPr lang="en-US"/>
        </a:p>
      </dgm:t>
    </dgm:pt>
    <dgm:pt modelId="{D1D874AE-DC86-47F4-81D6-B9776CB06A5E}" type="sibTrans" cxnId="{ECF674B7-3979-4CB1-A365-1F564343ED1F}">
      <dgm:prSet/>
      <dgm:spPr/>
      <dgm:t>
        <a:bodyPr/>
        <a:lstStyle/>
        <a:p>
          <a:endParaRPr lang="en-US"/>
        </a:p>
      </dgm:t>
    </dgm:pt>
    <dgm:pt modelId="{05B78FA5-A94B-4CEE-A5A1-9C61A651FC50}">
      <dgm:prSet phldrT="[Text]"/>
      <dgm:spPr/>
      <dgm:t>
        <a:bodyPr/>
        <a:lstStyle/>
        <a:p>
          <a:r>
            <a:rPr lang="en-US" dirty="0" smtClean="0"/>
            <a:t>Middleware- J2EE</a:t>
          </a:r>
          <a:endParaRPr lang="en-US" dirty="0"/>
        </a:p>
      </dgm:t>
    </dgm:pt>
    <dgm:pt modelId="{99F2F5C4-AB6B-4834-B54A-4C14F0EAD2C2}" type="parTrans" cxnId="{F29A41E3-00D7-40A5-930B-1037CA13D850}">
      <dgm:prSet/>
      <dgm:spPr/>
      <dgm:t>
        <a:bodyPr/>
        <a:lstStyle/>
        <a:p>
          <a:endParaRPr lang="en-US"/>
        </a:p>
      </dgm:t>
    </dgm:pt>
    <dgm:pt modelId="{3D1D45B8-EBFE-414A-A602-366224BE84CF}" type="sibTrans" cxnId="{F29A41E3-00D7-40A5-930B-1037CA13D850}">
      <dgm:prSet/>
      <dgm:spPr/>
      <dgm:t>
        <a:bodyPr/>
        <a:lstStyle/>
        <a:p>
          <a:endParaRPr lang="en-US"/>
        </a:p>
      </dgm:t>
    </dgm:pt>
    <dgm:pt modelId="{89DCAB6D-01E9-4BD5-B435-1AF5F1B91B27}">
      <dgm:prSet phldrT="[Text]"/>
      <dgm:spPr/>
      <dgm:t>
        <a:bodyPr/>
        <a:lstStyle/>
        <a:p>
          <a:r>
            <a:rPr lang="en-US" dirty="0" smtClean="0"/>
            <a:t>Can replace vendor (oracle, IBM,JBOSS)</a:t>
          </a:r>
          <a:endParaRPr lang="en-US" dirty="0"/>
        </a:p>
      </dgm:t>
    </dgm:pt>
    <dgm:pt modelId="{8B65FDF4-15DE-43F7-A501-D179CFD55332}" type="parTrans" cxnId="{8EEABA3E-254C-4DA6-A3D4-8D011B865908}">
      <dgm:prSet/>
      <dgm:spPr/>
      <dgm:t>
        <a:bodyPr/>
        <a:lstStyle/>
        <a:p>
          <a:endParaRPr lang="en-US"/>
        </a:p>
      </dgm:t>
    </dgm:pt>
    <dgm:pt modelId="{40580863-403F-4DA4-8B1D-63FABB66611B}" type="sibTrans" cxnId="{8EEABA3E-254C-4DA6-A3D4-8D011B865908}">
      <dgm:prSet/>
      <dgm:spPr/>
      <dgm:t>
        <a:bodyPr/>
        <a:lstStyle/>
        <a:p>
          <a:endParaRPr lang="en-US"/>
        </a:p>
      </dgm:t>
    </dgm:pt>
    <dgm:pt modelId="{46381DA4-6588-4F63-9D51-64CBB948EA6D}">
      <dgm:prSet phldrT="[Text]"/>
      <dgm:spPr/>
      <dgm:t>
        <a:bodyPr/>
        <a:lstStyle/>
        <a:p>
          <a:r>
            <a:rPr lang="en-US" dirty="0" smtClean="0"/>
            <a:t>JVM </a:t>
          </a:r>
          <a:endParaRPr lang="en-US" dirty="0"/>
        </a:p>
      </dgm:t>
    </dgm:pt>
    <dgm:pt modelId="{2EAF0A27-9632-4886-9805-AE1B9004F239}" type="parTrans" cxnId="{4E9CC757-DA43-4022-BFE5-97C0A258D80D}">
      <dgm:prSet/>
      <dgm:spPr/>
      <dgm:t>
        <a:bodyPr/>
        <a:lstStyle/>
        <a:p>
          <a:endParaRPr lang="en-US"/>
        </a:p>
      </dgm:t>
    </dgm:pt>
    <dgm:pt modelId="{67482023-225F-43D3-8916-581F3121F494}" type="sibTrans" cxnId="{4E9CC757-DA43-4022-BFE5-97C0A258D80D}">
      <dgm:prSet/>
      <dgm:spPr/>
      <dgm:t>
        <a:bodyPr/>
        <a:lstStyle/>
        <a:p>
          <a:endParaRPr lang="en-US"/>
        </a:p>
      </dgm:t>
    </dgm:pt>
    <dgm:pt modelId="{F19E7E0F-F1F8-4556-AD8F-0F68E3361197}">
      <dgm:prSet phldrT="[Text]"/>
      <dgm:spPr/>
      <dgm:t>
        <a:bodyPr/>
        <a:lstStyle/>
        <a:p>
          <a:r>
            <a:rPr lang="en-US" dirty="0" smtClean="0"/>
            <a:t>OS</a:t>
          </a:r>
          <a:endParaRPr lang="en-US" dirty="0"/>
        </a:p>
      </dgm:t>
    </dgm:pt>
    <dgm:pt modelId="{87A1C55D-D934-4B7B-89C6-E776B5ED332F}" type="parTrans" cxnId="{A60C451D-0F72-44F1-91F6-DFFD27E32404}">
      <dgm:prSet/>
      <dgm:spPr/>
      <dgm:t>
        <a:bodyPr/>
        <a:lstStyle/>
        <a:p>
          <a:endParaRPr lang="en-US"/>
        </a:p>
      </dgm:t>
    </dgm:pt>
    <dgm:pt modelId="{6934AA3F-5EF7-4632-B822-02C97FAEB82A}" type="sibTrans" cxnId="{A60C451D-0F72-44F1-91F6-DFFD27E32404}">
      <dgm:prSet/>
      <dgm:spPr/>
      <dgm:t>
        <a:bodyPr/>
        <a:lstStyle/>
        <a:p>
          <a:endParaRPr lang="en-US"/>
        </a:p>
      </dgm:t>
    </dgm:pt>
    <dgm:pt modelId="{B866A992-C84C-427F-B2B1-5F103582CF93}">
      <dgm:prSet phldrT="[Text]"/>
      <dgm:spPr/>
      <dgm:t>
        <a:bodyPr/>
        <a:lstStyle/>
        <a:p>
          <a:r>
            <a:rPr lang="en-US" dirty="0" smtClean="0"/>
            <a:t>Can replace the vendor</a:t>
          </a:r>
          <a:endParaRPr lang="en-US" dirty="0"/>
        </a:p>
      </dgm:t>
    </dgm:pt>
    <dgm:pt modelId="{8FBE9329-A820-4F86-ACA0-94FA44173F76}" type="parTrans" cxnId="{A03956B6-0067-42AE-87C2-5BAC470F61E5}">
      <dgm:prSet/>
      <dgm:spPr/>
      <dgm:t>
        <a:bodyPr/>
        <a:lstStyle/>
        <a:p>
          <a:endParaRPr lang="en-US"/>
        </a:p>
      </dgm:t>
    </dgm:pt>
    <dgm:pt modelId="{6E6E92E8-3C2E-4377-BFCF-850E5EAF13A4}" type="sibTrans" cxnId="{A03956B6-0067-42AE-87C2-5BAC470F61E5}">
      <dgm:prSet/>
      <dgm:spPr/>
      <dgm:t>
        <a:bodyPr/>
        <a:lstStyle/>
        <a:p>
          <a:endParaRPr lang="en-US"/>
        </a:p>
      </dgm:t>
    </dgm:pt>
    <dgm:pt modelId="{3E900F70-10A4-41F4-956E-481BB57BF68A}">
      <dgm:prSet phldrT="[Text]"/>
      <dgm:spPr/>
      <dgm:t>
        <a:bodyPr/>
        <a:lstStyle/>
        <a:p>
          <a:r>
            <a:rPr lang="en-US" dirty="0" smtClean="0"/>
            <a:t>Switch from Windows to Unix</a:t>
          </a:r>
          <a:endParaRPr lang="en-US" dirty="0"/>
        </a:p>
      </dgm:t>
    </dgm:pt>
    <dgm:pt modelId="{B27243D6-1DF6-417F-B4CE-76B04B8B6834}" type="parTrans" cxnId="{1CF8EB75-2A3C-407A-91CA-C40773413E29}">
      <dgm:prSet/>
      <dgm:spPr/>
      <dgm:t>
        <a:bodyPr/>
        <a:lstStyle/>
        <a:p>
          <a:endParaRPr lang="en-US"/>
        </a:p>
      </dgm:t>
    </dgm:pt>
    <dgm:pt modelId="{D6686700-EA91-4050-8C09-8C838A417880}" type="sibTrans" cxnId="{1CF8EB75-2A3C-407A-91CA-C40773413E29}">
      <dgm:prSet/>
      <dgm:spPr/>
      <dgm:t>
        <a:bodyPr/>
        <a:lstStyle/>
        <a:p>
          <a:endParaRPr lang="en-US"/>
        </a:p>
      </dgm:t>
    </dgm:pt>
    <dgm:pt modelId="{1E6A24B0-AF81-4C47-B051-A93B986BBF2B}" type="pres">
      <dgm:prSet presAssocID="{2F2391B7-2888-4EBB-A7A9-F239284C62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70C8F9-211D-4A0B-9DAF-0A0AC8922934}" type="pres">
      <dgm:prSet presAssocID="{2AE8F9D5-B827-4E9B-89F8-82717F33A96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EEDD5-9D82-4797-BC21-E767058F8EF8}" type="pres">
      <dgm:prSet presAssocID="{D1D874AE-DC86-47F4-81D6-B9776CB06A5E}" presName="spacer" presStyleCnt="0"/>
      <dgm:spPr/>
    </dgm:pt>
    <dgm:pt modelId="{9E12B86C-715C-4830-8FF4-7BE23D435132}" type="pres">
      <dgm:prSet presAssocID="{05B78FA5-A94B-4CEE-A5A1-9C61A651FC5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5543E-366D-4F7C-8479-25D8BD5E43BD}" type="pres">
      <dgm:prSet presAssocID="{05B78FA5-A94B-4CEE-A5A1-9C61A651FC5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ECC31-15C9-4584-B047-B967CAE72355}" type="pres">
      <dgm:prSet presAssocID="{46381DA4-6588-4F63-9D51-64CBB948EA6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084E2-6B2E-4443-B993-A7C724CD3F07}" type="pres">
      <dgm:prSet presAssocID="{46381DA4-6588-4F63-9D51-64CBB948EA6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5212C-C3F7-4E2C-8DFD-FFDA13076176}" type="pres">
      <dgm:prSet presAssocID="{F19E7E0F-F1F8-4556-AD8F-0F68E336119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B905A-77BF-4398-B1F8-FA65EEC063DE}" type="pres">
      <dgm:prSet presAssocID="{F19E7E0F-F1F8-4556-AD8F-0F68E3361197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EABA3E-254C-4DA6-A3D4-8D011B865908}" srcId="{05B78FA5-A94B-4CEE-A5A1-9C61A651FC50}" destId="{89DCAB6D-01E9-4BD5-B435-1AF5F1B91B27}" srcOrd="0" destOrd="0" parTransId="{8B65FDF4-15DE-43F7-A501-D179CFD55332}" sibTransId="{40580863-403F-4DA4-8B1D-63FABB66611B}"/>
    <dgm:cxn modelId="{F6E4862E-1884-4F24-9CBB-FF6C58F38792}" type="presOf" srcId="{05B78FA5-A94B-4CEE-A5A1-9C61A651FC50}" destId="{9E12B86C-715C-4830-8FF4-7BE23D435132}" srcOrd="0" destOrd="0" presId="urn:microsoft.com/office/officeart/2005/8/layout/vList2"/>
    <dgm:cxn modelId="{EEF16072-07F7-4397-B776-55CE3AA9CF30}" type="presOf" srcId="{46381DA4-6588-4F63-9D51-64CBB948EA6D}" destId="{B37ECC31-15C9-4584-B047-B967CAE72355}" srcOrd="0" destOrd="0" presId="urn:microsoft.com/office/officeart/2005/8/layout/vList2"/>
    <dgm:cxn modelId="{71C6005B-611C-4266-923C-04F0DF56BD38}" type="presOf" srcId="{2F2391B7-2888-4EBB-A7A9-F239284C62A9}" destId="{1E6A24B0-AF81-4C47-B051-A93B986BBF2B}" srcOrd="0" destOrd="0" presId="urn:microsoft.com/office/officeart/2005/8/layout/vList2"/>
    <dgm:cxn modelId="{59AA4CCF-57BC-46AF-833D-7930C60CC013}" type="presOf" srcId="{F19E7E0F-F1F8-4556-AD8F-0F68E3361197}" destId="{B2A5212C-C3F7-4E2C-8DFD-FFDA13076176}" srcOrd="0" destOrd="0" presId="urn:microsoft.com/office/officeart/2005/8/layout/vList2"/>
    <dgm:cxn modelId="{F29A41E3-00D7-40A5-930B-1037CA13D850}" srcId="{2F2391B7-2888-4EBB-A7A9-F239284C62A9}" destId="{05B78FA5-A94B-4CEE-A5A1-9C61A651FC50}" srcOrd="1" destOrd="0" parTransId="{99F2F5C4-AB6B-4834-B54A-4C14F0EAD2C2}" sibTransId="{3D1D45B8-EBFE-414A-A602-366224BE84CF}"/>
    <dgm:cxn modelId="{D6705933-287D-4EA3-B693-CA69E68A75F8}" type="presOf" srcId="{B866A992-C84C-427F-B2B1-5F103582CF93}" destId="{3BF084E2-6B2E-4443-B993-A7C724CD3F07}" srcOrd="0" destOrd="0" presId="urn:microsoft.com/office/officeart/2005/8/layout/vList2"/>
    <dgm:cxn modelId="{1CF8EB75-2A3C-407A-91CA-C40773413E29}" srcId="{F19E7E0F-F1F8-4556-AD8F-0F68E3361197}" destId="{3E900F70-10A4-41F4-956E-481BB57BF68A}" srcOrd="0" destOrd="0" parTransId="{B27243D6-1DF6-417F-B4CE-76B04B8B6834}" sibTransId="{D6686700-EA91-4050-8C09-8C838A417880}"/>
    <dgm:cxn modelId="{EAE5C300-1BCC-4340-B07C-7064C8624DDB}" type="presOf" srcId="{2AE8F9D5-B827-4E9B-89F8-82717F33A96E}" destId="{8E70C8F9-211D-4A0B-9DAF-0A0AC8922934}" srcOrd="0" destOrd="0" presId="urn:microsoft.com/office/officeart/2005/8/layout/vList2"/>
    <dgm:cxn modelId="{A60C451D-0F72-44F1-91F6-DFFD27E32404}" srcId="{2F2391B7-2888-4EBB-A7A9-F239284C62A9}" destId="{F19E7E0F-F1F8-4556-AD8F-0F68E3361197}" srcOrd="3" destOrd="0" parTransId="{87A1C55D-D934-4B7B-89C6-E776B5ED332F}" sibTransId="{6934AA3F-5EF7-4632-B822-02C97FAEB82A}"/>
    <dgm:cxn modelId="{A03956B6-0067-42AE-87C2-5BAC470F61E5}" srcId="{46381DA4-6588-4F63-9D51-64CBB948EA6D}" destId="{B866A992-C84C-427F-B2B1-5F103582CF93}" srcOrd="0" destOrd="0" parTransId="{8FBE9329-A820-4F86-ACA0-94FA44173F76}" sibTransId="{6E6E92E8-3C2E-4377-BFCF-850E5EAF13A4}"/>
    <dgm:cxn modelId="{4E9CC757-DA43-4022-BFE5-97C0A258D80D}" srcId="{2F2391B7-2888-4EBB-A7A9-F239284C62A9}" destId="{46381DA4-6588-4F63-9D51-64CBB948EA6D}" srcOrd="2" destOrd="0" parTransId="{2EAF0A27-9632-4886-9805-AE1B9004F239}" sibTransId="{67482023-225F-43D3-8916-581F3121F494}"/>
    <dgm:cxn modelId="{ECF674B7-3979-4CB1-A365-1F564343ED1F}" srcId="{2F2391B7-2888-4EBB-A7A9-F239284C62A9}" destId="{2AE8F9D5-B827-4E9B-89F8-82717F33A96E}" srcOrd="0" destOrd="0" parTransId="{A639D019-872D-4B5B-9518-FD1CA67B478E}" sibTransId="{D1D874AE-DC86-47F4-81D6-B9776CB06A5E}"/>
    <dgm:cxn modelId="{27AC3340-E555-4C4A-8467-2BF10CADB4EA}" type="presOf" srcId="{3E900F70-10A4-41F4-956E-481BB57BF68A}" destId="{82CB905A-77BF-4398-B1F8-FA65EEC063DE}" srcOrd="0" destOrd="0" presId="urn:microsoft.com/office/officeart/2005/8/layout/vList2"/>
    <dgm:cxn modelId="{94EF1E46-8ADF-459C-892A-ED738A35220D}" type="presOf" srcId="{89DCAB6D-01E9-4BD5-B435-1AF5F1B91B27}" destId="{01B5543E-366D-4F7C-8479-25D8BD5E43BD}" srcOrd="0" destOrd="0" presId="urn:microsoft.com/office/officeart/2005/8/layout/vList2"/>
    <dgm:cxn modelId="{64036233-0C0C-49CF-BF09-9328EC067DED}" type="presParOf" srcId="{1E6A24B0-AF81-4C47-B051-A93B986BBF2B}" destId="{8E70C8F9-211D-4A0B-9DAF-0A0AC8922934}" srcOrd="0" destOrd="0" presId="urn:microsoft.com/office/officeart/2005/8/layout/vList2"/>
    <dgm:cxn modelId="{E3362036-AA99-4C8F-86ED-4C95E3B2A915}" type="presParOf" srcId="{1E6A24B0-AF81-4C47-B051-A93B986BBF2B}" destId="{211EEDD5-9D82-4797-BC21-E767058F8EF8}" srcOrd="1" destOrd="0" presId="urn:microsoft.com/office/officeart/2005/8/layout/vList2"/>
    <dgm:cxn modelId="{EF0F6C44-BD7F-4787-890E-BB71AC118433}" type="presParOf" srcId="{1E6A24B0-AF81-4C47-B051-A93B986BBF2B}" destId="{9E12B86C-715C-4830-8FF4-7BE23D435132}" srcOrd="2" destOrd="0" presId="urn:microsoft.com/office/officeart/2005/8/layout/vList2"/>
    <dgm:cxn modelId="{F99B58F8-5B01-490F-A89C-CA6F93F7C272}" type="presParOf" srcId="{1E6A24B0-AF81-4C47-B051-A93B986BBF2B}" destId="{01B5543E-366D-4F7C-8479-25D8BD5E43BD}" srcOrd="3" destOrd="0" presId="urn:microsoft.com/office/officeart/2005/8/layout/vList2"/>
    <dgm:cxn modelId="{CDFBA4A5-B926-48C1-8D7C-15DDA39ED90D}" type="presParOf" srcId="{1E6A24B0-AF81-4C47-B051-A93B986BBF2B}" destId="{B37ECC31-15C9-4584-B047-B967CAE72355}" srcOrd="4" destOrd="0" presId="urn:microsoft.com/office/officeart/2005/8/layout/vList2"/>
    <dgm:cxn modelId="{0411031A-BA9B-4174-8937-FDDFE68AD6C1}" type="presParOf" srcId="{1E6A24B0-AF81-4C47-B051-A93B986BBF2B}" destId="{3BF084E2-6B2E-4443-B993-A7C724CD3F07}" srcOrd="5" destOrd="0" presId="urn:microsoft.com/office/officeart/2005/8/layout/vList2"/>
    <dgm:cxn modelId="{9F50347E-1B63-4EA6-96F6-9896A6DA7B43}" type="presParOf" srcId="{1E6A24B0-AF81-4C47-B051-A93B986BBF2B}" destId="{B2A5212C-C3F7-4E2C-8DFD-FFDA13076176}" srcOrd="6" destOrd="0" presId="urn:microsoft.com/office/officeart/2005/8/layout/vList2"/>
    <dgm:cxn modelId="{6B6A1259-9243-4E1D-A4D6-64355B5E6E4B}" type="presParOf" srcId="{1E6A24B0-AF81-4C47-B051-A93B986BBF2B}" destId="{82CB905A-77BF-4398-B1F8-FA65EEC063D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2391B7-2888-4EBB-A7A9-F239284C62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8F9D5-B827-4E9B-89F8-82717F33A96E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A639D019-872D-4B5B-9518-FD1CA67B478E}" type="parTrans" cxnId="{ECF674B7-3979-4CB1-A365-1F564343ED1F}">
      <dgm:prSet/>
      <dgm:spPr/>
      <dgm:t>
        <a:bodyPr/>
        <a:lstStyle/>
        <a:p>
          <a:endParaRPr lang="en-US"/>
        </a:p>
      </dgm:t>
    </dgm:pt>
    <dgm:pt modelId="{D1D874AE-DC86-47F4-81D6-B9776CB06A5E}" type="sibTrans" cxnId="{ECF674B7-3979-4CB1-A365-1F564343ED1F}">
      <dgm:prSet/>
      <dgm:spPr/>
      <dgm:t>
        <a:bodyPr/>
        <a:lstStyle/>
        <a:p>
          <a:endParaRPr lang="en-US"/>
        </a:p>
      </dgm:t>
    </dgm:pt>
    <dgm:pt modelId="{05B78FA5-A94B-4CEE-A5A1-9C61A651FC50}">
      <dgm:prSet phldrT="[Text]"/>
      <dgm:spPr/>
      <dgm:t>
        <a:bodyPr/>
        <a:lstStyle/>
        <a:p>
          <a:r>
            <a:rPr lang="en-US" dirty="0" smtClean="0"/>
            <a:t>Application logic</a:t>
          </a:r>
          <a:endParaRPr lang="en-US" dirty="0"/>
        </a:p>
      </dgm:t>
    </dgm:pt>
    <dgm:pt modelId="{99F2F5C4-AB6B-4834-B54A-4C14F0EAD2C2}" type="parTrans" cxnId="{F29A41E3-00D7-40A5-930B-1037CA13D850}">
      <dgm:prSet/>
      <dgm:spPr/>
      <dgm:t>
        <a:bodyPr/>
        <a:lstStyle/>
        <a:p>
          <a:endParaRPr lang="en-US"/>
        </a:p>
      </dgm:t>
    </dgm:pt>
    <dgm:pt modelId="{3D1D45B8-EBFE-414A-A602-366224BE84CF}" type="sibTrans" cxnId="{F29A41E3-00D7-40A5-930B-1037CA13D850}">
      <dgm:prSet/>
      <dgm:spPr/>
      <dgm:t>
        <a:bodyPr/>
        <a:lstStyle/>
        <a:p>
          <a:endParaRPr lang="en-US"/>
        </a:p>
      </dgm:t>
    </dgm:pt>
    <dgm:pt modelId="{89DCAB6D-01E9-4BD5-B435-1AF5F1B91B27}">
      <dgm:prSet phldrT="[Text]"/>
      <dgm:spPr/>
      <dgm:t>
        <a:bodyPr/>
        <a:lstStyle/>
        <a:p>
          <a:r>
            <a:rPr lang="en-US" dirty="0" smtClean="0"/>
            <a:t>Application logic, business rules</a:t>
          </a:r>
          <a:endParaRPr lang="en-US" dirty="0"/>
        </a:p>
      </dgm:t>
    </dgm:pt>
    <dgm:pt modelId="{8B65FDF4-15DE-43F7-A501-D179CFD55332}" type="parTrans" cxnId="{8EEABA3E-254C-4DA6-A3D4-8D011B865908}">
      <dgm:prSet/>
      <dgm:spPr/>
      <dgm:t>
        <a:bodyPr/>
        <a:lstStyle/>
        <a:p>
          <a:endParaRPr lang="en-US"/>
        </a:p>
      </dgm:t>
    </dgm:pt>
    <dgm:pt modelId="{40580863-403F-4DA4-8B1D-63FABB66611B}" type="sibTrans" cxnId="{8EEABA3E-254C-4DA6-A3D4-8D011B865908}">
      <dgm:prSet/>
      <dgm:spPr/>
      <dgm:t>
        <a:bodyPr/>
        <a:lstStyle/>
        <a:p>
          <a:endParaRPr lang="en-US"/>
        </a:p>
      </dgm:t>
    </dgm:pt>
    <dgm:pt modelId="{46381DA4-6588-4F63-9D51-64CBB948EA6D}">
      <dgm:prSet phldrT="[Text]"/>
      <dgm:spPr/>
      <dgm:t>
        <a:bodyPr/>
        <a:lstStyle/>
        <a:p>
          <a:r>
            <a:rPr lang="en-US" dirty="0" smtClean="0"/>
            <a:t>Domain layer</a:t>
          </a:r>
          <a:endParaRPr lang="en-US" dirty="0"/>
        </a:p>
      </dgm:t>
    </dgm:pt>
    <dgm:pt modelId="{2EAF0A27-9632-4886-9805-AE1B9004F239}" type="parTrans" cxnId="{4E9CC757-DA43-4022-BFE5-97C0A258D80D}">
      <dgm:prSet/>
      <dgm:spPr/>
      <dgm:t>
        <a:bodyPr/>
        <a:lstStyle/>
        <a:p>
          <a:endParaRPr lang="en-US"/>
        </a:p>
      </dgm:t>
    </dgm:pt>
    <dgm:pt modelId="{67482023-225F-43D3-8916-581F3121F494}" type="sibTrans" cxnId="{4E9CC757-DA43-4022-BFE5-97C0A258D80D}">
      <dgm:prSet/>
      <dgm:spPr/>
      <dgm:t>
        <a:bodyPr/>
        <a:lstStyle/>
        <a:p>
          <a:endParaRPr lang="en-US"/>
        </a:p>
      </dgm:t>
    </dgm:pt>
    <dgm:pt modelId="{F19E7E0F-F1F8-4556-AD8F-0F68E3361197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87A1C55D-D934-4B7B-89C6-E776B5ED332F}" type="parTrans" cxnId="{A60C451D-0F72-44F1-91F6-DFFD27E32404}">
      <dgm:prSet/>
      <dgm:spPr/>
      <dgm:t>
        <a:bodyPr/>
        <a:lstStyle/>
        <a:p>
          <a:endParaRPr lang="en-US"/>
        </a:p>
      </dgm:t>
    </dgm:pt>
    <dgm:pt modelId="{6934AA3F-5EF7-4632-B822-02C97FAEB82A}" type="sibTrans" cxnId="{A60C451D-0F72-44F1-91F6-DFFD27E32404}">
      <dgm:prSet/>
      <dgm:spPr/>
      <dgm:t>
        <a:bodyPr/>
        <a:lstStyle/>
        <a:p>
          <a:endParaRPr lang="en-US"/>
        </a:p>
      </dgm:t>
    </dgm:pt>
    <dgm:pt modelId="{B866A992-C84C-427F-B2B1-5F103582CF93}">
      <dgm:prSet phldrT="[Text]"/>
      <dgm:spPr/>
      <dgm:t>
        <a:bodyPr/>
        <a:lstStyle/>
        <a:p>
          <a:r>
            <a:rPr lang="en-US" dirty="0" smtClean="0"/>
            <a:t>Conceptual model of domain elements</a:t>
          </a:r>
          <a:endParaRPr lang="en-US" dirty="0"/>
        </a:p>
      </dgm:t>
    </dgm:pt>
    <dgm:pt modelId="{8FBE9329-A820-4F86-ACA0-94FA44173F76}" type="parTrans" cxnId="{A03956B6-0067-42AE-87C2-5BAC470F61E5}">
      <dgm:prSet/>
      <dgm:spPr/>
      <dgm:t>
        <a:bodyPr/>
        <a:lstStyle/>
        <a:p>
          <a:endParaRPr lang="en-US"/>
        </a:p>
      </dgm:t>
    </dgm:pt>
    <dgm:pt modelId="{6E6E92E8-3C2E-4377-BFCF-850E5EAF13A4}" type="sibTrans" cxnId="{A03956B6-0067-42AE-87C2-5BAC470F61E5}">
      <dgm:prSet/>
      <dgm:spPr/>
      <dgm:t>
        <a:bodyPr/>
        <a:lstStyle/>
        <a:p>
          <a:endParaRPr lang="en-US"/>
        </a:p>
      </dgm:t>
    </dgm:pt>
    <dgm:pt modelId="{3E900F70-10A4-41F4-956E-481BB57BF68A}">
      <dgm:prSet phldrT="[Text]"/>
      <dgm:spPr/>
      <dgm:t>
        <a:bodyPr/>
        <a:lstStyle/>
        <a:p>
          <a:r>
            <a:rPr lang="en-US" dirty="0" smtClean="0"/>
            <a:t>Tables, indexes</a:t>
          </a:r>
          <a:endParaRPr lang="en-US" dirty="0"/>
        </a:p>
      </dgm:t>
    </dgm:pt>
    <dgm:pt modelId="{B27243D6-1DF6-417F-B4CE-76B04B8B6834}" type="parTrans" cxnId="{1CF8EB75-2A3C-407A-91CA-C40773413E29}">
      <dgm:prSet/>
      <dgm:spPr/>
      <dgm:t>
        <a:bodyPr/>
        <a:lstStyle/>
        <a:p>
          <a:endParaRPr lang="en-US"/>
        </a:p>
      </dgm:t>
    </dgm:pt>
    <dgm:pt modelId="{D6686700-EA91-4050-8C09-8C838A417880}" type="sibTrans" cxnId="{1CF8EB75-2A3C-407A-91CA-C40773413E29}">
      <dgm:prSet/>
      <dgm:spPr/>
      <dgm:t>
        <a:bodyPr/>
        <a:lstStyle/>
        <a:p>
          <a:endParaRPr lang="en-US"/>
        </a:p>
      </dgm:t>
    </dgm:pt>
    <dgm:pt modelId="{1E6A24B0-AF81-4C47-B051-A93B986BBF2B}" type="pres">
      <dgm:prSet presAssocID="{2F2391B7-2888-4EBB-A7A9-F239284C62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70C8F9-211D-4A0B-9DAF-0A0AC8922934}" type="pres">
      <dgm:prSet presAssocID="{2AE8F9D5-B827-4E9B-89F8-82717F33A96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EEDD5-9D82-4797-BC21-E767058F8EF8}" type="pres">
      <dgm:prSet presAssocID="{D1D874AE-DC86-47F4-81D6-B9776CB06A5E}" presName="spacer" presStyleCnt="0"/>
      <dgm:spPr/>
    </dgm:pt>
    <dgm:pt modelId="{9E12B86C-715C-4830-8FF4-7BE23D435132}" type="pres">
      <dgm:prSet presAssocID="{05B78FA5-A94B-4CEE-A5A1-9C61A651FC5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5543E-366D-4F7C-8479-25D8BD5E43BD}" type="pres">
      <dgm:prSet presAssocID="{05B78FA5-A94B-4CEE-A5A1-9C61A651FC5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ECC31-15C9-4584-B047-B967CAE72355}" type="pres">
      <dgm:prSet presAssocID="{46381DA4-6588-4F63-9D51-64CBB948EA6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084E2-6B2E-4443-B993-A7C724CD3F07}" type="pres">
      <dgm:prSet presAssocID="{46381DA4-6588-4F63-9D51-64CBB948EA6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5212C-C3F7-4E2C-8DFD-FFDA13076176}" type="pres">
      <dgm:prSet presAssocID="{F19E7E0F-F1F8-4556-AD8F-0F68E336119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B905A-77BF-4398-B1F8-FA65EEC063DE}" type="pres">
      <dgm:prSet presAssocID="{F19E7E0F-F1F8-4556-AD8F-0F68E3361197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CBC8E9-5BBF-4B93-B1AD-544EB1346F52}" type="presOf" srcId="{2AE8F9D5-B827-4E9B-89F8-82717F33A96E}" destId="{8E70C8F9-211D-4A0B-9DAF-0A0AC8922934}" srcOrd="0" destOrd="0" presId="urn:microsoft.com/office/officeart/2005/8/layout/vList2"/>
    <dgm:cxn modelId="{8EEABA3E-254C-4DA6-A3D4-8D011B865908}" srcId="{05B78FA5-A94B-4CEE-A5A1-9C61A651FC50}" destId="{89DCAB6D-01E9-4BD5-B435-1AF5F1B91B27}" srcOrd="0" destOrd="0" parTransId="{8B65FDF4-15DE-43F7-A501-D179CFD55332}" sibTransId="{40580863-403F-4DA4-8B1D-63FABB66611B}"/>
    <dgm:cxn modelId="{B48105AC-89EA-40DF-BFE6-91D75C188C06}" type="presOf" srcId="{B866A992-C84C-427F-B2B1-5F103582CF93}" destId="{3BF084E2-6B2E-4443-B993-A7C724CD3F07}" srcOrd="0" destOrd="0" presId="urn:microsoft.com/office/officeart/2005/8/layout/vList2"/>
    <dgm:cxn modelId="{5C7CD3CF-1FC3-46B2-BA10-EE37242D54B2}" type="presOf" srcId="{2F2391B7-2888-4EBB-A7A9-F239284C62A9}" destId="{1E6A24B0-AF81-4C47-B051-A93B986BBF2B}" srcOrd="0" destOrd="0" presId="urn:microsoft.com/office/officeart/2005/8/layout/vList2"/>
    <dgm:cxn modelId="{F29A41E3-00D7-40A5-930B-1037CA13D850}" srcId="{2F2391B7-2888-4EBB-A7A9-F239284C62A9}" destId="{05B78FA5-A94B-4CEE-A5A1-9C61A651FC50}" srcOrd="1" destOrd="0" parTransId="{99F2F5C4-AB6B-4834-B54A-4C14F0EAD2C2}" sibTransId="{3D1D45B8-EBFE-414A-A602-366224BE84CF}"/>
    <dgm:cxn modelId="{8AC33DD7-6CF8-4732-BCC6-A42C17DD62A3}" type="presOf" srcId="{F19E7E0F-F1F8-4556-AD8F-0F68E3361197}" destId="{B2A5212C-C3F7-4E2C-8DFD-FFDA13076176}" srcOrd="0" destOrd="0" presId="urn:microsoft.com/office/officeart/2005/8/layout/vList2"/>
    <dgm:cxn modelId="{1CF8EB75-2A3C-407A-91CA-C40773413E29}" srcId="{F19E7E0F-F1F8-4556-AD8F-0F68E3361197}" destId="{3E900F70-10A4-41F4-956E-481BB57BF68A}" srcOrd="0" destOrd="0" parTransId="{B27243D6-1DF6-417F-B4CE-76B04B8B6834}" sibTransId="{D6686700-EA91-4050-8C09-8C838A417880}"/>
    <dgm:cxn modelId="{7A503593-8CAA-497B-8A87-44DEDCDFB1A0}" type="presOf" srcId="{3E900F70-10A4-41F4-956E-481BB57BF68A}" destId="{82CB905A-77BF-4398-B1F8-FA65EEC063DE}" srcOrd="0" destOrd="0" presId="urn:microsoft.com/office/officeart/2005/8/layout/vList2"/>
    <dgm:cxn modelId="{A60C451D-0F72-44F1-91F6-DFFD27E32404}" srcId="{2F2391B7-2888-4EBB-A7A9-F239284C62A9}" destId="{F19E7E0F-F1F8-4556-AD8F-0F68E3361197}" srcOrd="3" destOrd="0" parTransId="{87A1C55D-D934-4B7B-89C6-E776B5ED332F}" sibTransId="{6934AA3F-5EF7-4632-B822-02C97FAEB82A}"/>
    <dgm:cxn modelId="{9FE579F2-0251-4FF4-8525-F437ECB4BDEB}" type="presOf" srcId="{46381DA4-6588-4F63-9D51-64CBB948EA6D}" destId="{B37ECC31-15C9-4584-B047-B967CAE72355}" srcOrd="0" destOrd="0" presId="urn:microsoft.com/office/officeart/2005/8/layout/vList2"/>
    <dgm:cxn modelId="{A03956B6-0067-42AE-87C2-5BAC470F61E5}" srcId="{46381DA4-6588-4F63-9D51-64CBB948EA6D}" destId="{B866A992-C84C-427F-B2B1-5F103582CF93}" srcOrd="0" destOrd="0" parTransId="{8FBE9329-A820-4F86-ACA0-94FA44173F76}" sibTransId="{6E6E92E8-3C2E-4377-BFCF-850E5EAF13A4}"/>
    <dgm:cxn modelId="{4E9CC757-DA43-4022-BFE5-97C0A258D80D}" srcId="{2F2391B7-2888-4EBB-A7A9-F239284C62A9}" destId="{46381DA4-6588-4F63-9D51-64CBB948EA6D}" srcOrd="2" destOrd="0" parTransId="{2EAF0A27-9632-4886-9805-AE1B9004F239}" sibTransId="{67482023-225F-43D3-8916-581F3121F494}"/>
    <dgm:cxn modelId="{E5D3A20D-AD98-4BC9-A7AC-4E74367EE1F3}" type="presOf" srcId="{89DCAB6D-01E9-4BD5-B435-1AF5F1B91B27}" destId="{01B5543E-366D-4F7C-8479-25D8BD5E43BD}" srcOrd="0" destOrd="0" presId="urn:microsoft.com/office/officeart/2005/8/layout/vList2"/>
    <dgm:cxn modelId="{ECF674B7-3979-4CB1-A365-1F564343ED1F}" srcId="{2F2391B7-2888-4EBB-A7A9-F239284C62A9}" destId="{2AE8F9D5-B827-4E9B-89F8-82717F33A96E}" srcOrd="0" destOrd="0" parTransId="{A639D019-872D-4B5B-9518-FD1CA67B478E}" sibTransId="{D1D874AE-DC86-47F4-81D6-B9776CB06A5E}"/>
    <dgm:cxn modelId="{FDA5D99D-E4D9-4A32-B761-3FE0242FEE7A}" type="presOf" srcId="{05B78FA5-A94B-4CEE-A5A1-9C61A651FC50}" destId="{9E12B86C-715C-4830-8FF4-7BE23D435132}" srcOrd="0" destOrd="0" presId="urn:microsoft.com/office/officeart/2005/8/layout/vList2"/>
    <dgm:cxn modelId="{EFD84ADA-14E6-4574-992C-DE944FE4E550}" type="presParOf" srcId="{1E6A24B0-AF81-4C47-B051-A93B986BBF2B}" destId="{8E70C8F9-211D-4A0B-9DAF-0A0AC8922934}" srcOrd="0" destOrd="0" presId="urn:microsoft.com/office/officeart/2005/8/layout/vList2"/>
    <dgm:cxn modelId="{6187091E-15B9-4483-A2CB-3C23BB18F186}" type="presParOf" srcId="{1E6A24B0-AF81-4C47-B051-A93B986BBF2B}" destId="{211EEDD5-9D82-4797-BC21-E767058F8EF8}" srcOrd="1" destOrd="0" presId="urn:microsoft.com/office/officeart/2005/8/layout/vList2"/>
    <dgm:cxn modelId="{A5F9FD72-325E-489F-853E-8DEEADDD3065}" type="presParOf" srcId="{1E6A24B0-AF81-4C47-B051-A93B986BBF2B}" destId="{9E12B86C-715C-4830-8FF4-7BE23D435132}" srcOrd="2" destOrd="0" presId="urn:microsoft.com/office/officeart/2005/8/layout/vList2"/>
    <dgm:cxn modelId="{7714CAC2-F6CB-4AA7-B55D-81CAB58F53F2}" type="presParOf" srcId="{1E6A24B0-AF81-4C47-B051-A93B986BBF2B}" destId="{01B5543E-366D-4F7C-8479-25D8BD5E43BD}" srcOrd="3" destOrd="0" presId="urn:microsoft.com/office/officeart/2005/8/layout/vList2"/>
    <dgm:cxn modelId="{3F45E73E-2B46-4690-8F42-0C839EFDE254}" type="presParOf" srcId="{1E6A24B0-AF81-4C47-B051-A93B986BBF2B}" destId="{B37ECC31-15C9-4584-B047-B967CAE72355}" srcOrd="4" destOrd="0" presId="urn:microsoft.com/office/officeart/2005/8/layout/vList2"/>
    <dgm:cxn modelId="{C5331AEB-7C5A-48F7-84D8-B84C8711BF16}" type="presParOf" srcId="{1E6A24B0-AF81-4C47-B051-A93B986BBF2B}" destId="{3BF084E2-6B2E-4443-B993-A7C724CD3F07}" srcOrd="5" destOrd="0" presId="urn:microsoft.com/office/officeart/2005/8/layout/vList2"/>
    <dgm:cxn modelId="{12760051-C021-4CD7-826B-580C034A6C2B}" type="presParOf" srcId="{1E6A24B0-AF81-4C47-B051-A93B986BBF2B}" destId="{B2A5212C-C3F7-4E2C-8DFD-FFDA13076176}" srcOrd="6" destOrd="0" presId="urn:microsoft.com/office/officeart/2005/8/layout/vList2"/>
    <dgm:cxn modelId="{970F98C5-D89E-4F86-B10D-BACC643B3178}" type="presParOf" srcId="{1E6A24B0-AF81-4C47-B051-A93B986BBF2B}" destId="{82CB905A-77BF-4398-B1F8-FA65EEC063D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2391B7-2888-4EBB-A7A9-F239284C62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8F9D5-B827-4E9B-89F8-82717F33A96E}">
      <dgm:prSet phldrT="[Text]"/>
      <dgm:spPr/>
      <dgm:t>
        <a:bodyPr/>
        <a:lstStyle/>
        <a:p>
          <a:r>
            <a:rPr lang="en-US" dirty="0" smtClean="0"/>
            <a:t>System services</a:t>
          </a:r>
          <a:endParaRPr lang="en-US" dirty="0"/>
        </a:p>
      </dgm:t>
    </dgm:pt>
    <dgm:pt modelId="{A639D019-872D-4B5B-9518-FD1CA67B478E}" type="parTrans" cxnId="{ECF674B7-3979-4CB1-A365-1F564343ED1F}">
      <dgm:prSet/>
      <dgm:spPr/>
      <dgm:t>
        <a:bodyPr/>
        <a:lstStyle/>
        <a:p>
          <a:endParaRPr lang="en-US"/>
        </a:p>
      </dgm:t>
    </dgm:pt>
    <dgm:pt modelId="{D1D874AE-DC86-47F4-81D6-B9776CB06A5E}" type="sibTrans" cxnId="{ECF674B7-3979-4CB1-A365-1F564343ED1F}">
      <dgm:prSet/>
      <dgm:spPr/>
      <dgm:t>
        <a:bodyPr/>
        <a:lstStyle/>
        <a:p>
          <a:endParaRPr lang="en-US"/>
        </a:p>
      </dgm:t>
    </dgm:pt>
    <dgm:pt modelId="{05B78FA5-A94B-4CEE-A5A1-9C61A651FC50}">
      <dgm:prSet phldrT="[Text]"/>
      <dgm:spPr/>
      <dgm:t>
        <a:bodyPr/>
        <a:lstStyle/>
        <a:p>
          <a:r>
            <a:rPr lang="en-US" dirty="0" smtClean="0"/>
            <a:t>Resource </a:t>
          </a:r>
          <a:r>
            <a:rPr lang="en-US" dirty="0" err="1" smtClean="0"/>
            <a:t>Mgmt</a:t>
          </a:r>
          <a:endParaRPr lang="en-US" dirty="0"/>
        </a:p>
      </dgm:t>
    </dgm:pt>
    <dgm:pt modelId="{99F2F5C4-AB6B-4834-B54A-4C14F0EAD2C2}" type="parTrans" cxnId="{F29A41E3-00D7-40A5-930B-1037CA13D850}">
      <dgm:prSet/>
      <dgm:spPr/>
      <dgm:t>
        <a:bodyPr/>
        <a:lstStyle/>
        <a:p>
          <a:endParaRPr lang="en-US"/>
        </a:p>
      </dgm:t>
    </dgm:pt>
    <dgm:pt modelId="{3D1D45B8-EBFE-414A-A602-366224BE84CF}" type="sibTrans" cxnId="{F29A41E3-00D7-40A5-930B-1037CA13D850}">
      <dgm:prSet/>
      <dgm:spPr/>
      <dgm:t>
        <a:bodyPr/>
        <a:lstStyle/>
        <a:p>
          <a:endParaRPr lang="en-US"/>
        </a:p>
      </dgm:t>
    </dgm:pt>
    <dgm:pt modelId="{89DCAB6D-01E9-4BD5-B435-1AF5F1B91B27}">
      <dgm:prSet phldrT="[Text]"/>
      <dgm:spPr/>
      <dgm:t>
        <a:bodyPr/>
        <a:lstStyle/>
        <a:p>
          <a:r>
            <a:rPr lang="en-US" dirty="0" err="1" smtClean="0"/>
            <a:t>Secuity</a:t>
          </a:r>
          <a:r>
            <a:rPr lang="en-US" dirty="0" smtClean="0"/>
            <a:t> monitor, process </a:t>
          </a:r>
          <a:r>
            <a:rPr lang="en-US" dirty="0" err="1" smtClean="0"/>
            <a:t>mgr</a:t>
          </a:r>
          <a:r>
            <a:rPr lang="en-US" dirty="0" smtClean="0"/>
            <a:t>, I/O </a:t>
          </a:r>
          <a:r>
            <a:rPr lang="en-US" dirty="0" err="1" smtClean="0"/>
            <a:t>mgr</a:t>
          </a:r>
          <a:r>
            <a:rPr lang="en-US" dirty="0" smtClean="0"/>
            <a:t>, virtual memory </a:t>
          </a:r>
          <a:r>
            <a:rPr lang="en-US" dirty="0" err="1" smtClean="0"/>
            <a:t>mgr</a:t>
          </a:r>
          <a:endParaRPr lang="en-US" dirty="0"/>
        </a:p>
      </dgm:t>
    </dgm:pt>
    <dgm:pt modelId="{8B65FDF4-15DE-43F7-A501-D179CFD55332}" type="parTrans" cxnId="{8EEABA3E-254C-4DA6-A3D4-8D011B865908}">
      <dgm:prSet/>
      <dgm:spPr/>
      <dgm:t>
        <a:bodyPr/>
        <a:lstStyle/>
        <a:p>
          <a:endParaRPr lang="en-US"/>
        </a:p>
      </dgm:t>
    </dgm:pt>
    <dgm:pt modelId="{40580863-403F-4DA4-8B1D-63FABB66611B}" type="sibTrans" cxnId="{8EEABA3E-254C-4DA6-A3D4-8D011B865908}">
      <dgm:prSet/>
      <dgm:spPr/>
      <dgm:t>
        <a:bodyPr/>
        <a:lstStyle/>
        <a:p>
          <a:endParaRPr lang="en-US"/>
        </a:p>
      </dgm:t>
    </dgm:pt>
    <dgm:pt modelId="{46381DA4-6588-4F63-9D51-64CBB948EA6D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2EAF0A27-9632-4886-9805-AE1B9004F239}" type="parTrans" cxnId="{4E9CC757-DA43-4022-BFE5-97C0A258D80D}">
      <dgm:prSet/>
      <dgm:spPr/>
      <dgm:t>
        <a:bodyPr/>
        <a:lstStyle/>
        <a:p>
          <a:endParaRPr lang="en-US"/>
        </a:p>
      </dgm:t>
    </dgm:pt>
    <dgm:pt modelId="{67482023-225F-43D3-8916-581F3121F494}" type="sibTrans" cxnId="{4E9CC757-DA43-4022-BFE5-97C0A258D80D}">
      <dgm:prSet/>
      <dgm:spPr/>
      <dgm:t>
        <a:bodyPr/>
        <a:lstStyle/>
        <a:p>
          <a:endParaRPr lang="en-US"/>
        </a:p>
      </dgm:t>
    </dgm:pt>
    <dgm:pt modelId="{F19E7E0F-F1F8-4556-AD8F-0F68E3361197}">
      <dgm:prSet phldrT="[Text]"/>
      <dgm:spPr/>
      <dgm:t>
        <a:bodyPr/>
        <a:lstStyle/>
        <a:p>
          <a:r>
            <a:rPr lang="en-US" dirty="0" smtClean="0"/>
            <a:t>Hardware abstraction</a:t>
          </a:r>
          <a:endParaRPr lang="en-US" dirty="0"/>
        </a:p>
      </dgm:t>
    </dgm:pt>
    <dgm:pt modelId="{87A1C55D-D934-4B7B-89C6-E776B5ED332F}" type="parTrans" cxnId="{A60C451D-0F72-44F1-91F6-DFFD27E32404}">
      <dgm:prSet/>
      <dgm:spPr/>
      <dgm:t>
        <a:bodyPr/>
        <a:lstStyle/>
        <a:p>
          <a:endParaRPr lang="en-US"/>
        </a:p>
      </dgm:t>
    </dgm:pt>
    <dgm:pt modelId="{6934AA3F-5EF7-4632-B822-02C97FAEB82A}" type="sibTrans" cxnId="{A60C451D-0F72-44F1-91F6-DFFD27E32404}">
      <dgm:prSet/>
      <dgm:spPr/>
      <dgm:t>
        <a:bodyPr/>
        <a:lstStyle/>
        <a:p>
          <a:endParaRPr lang="en-US"/>
        </a:p>
      </dgm:t>
    </dgm:pt>
    <dgm:pt modelId="{B866A992-C84C-427F-B2B1-5F103582CF93}">
      <dgm:prSet phldrT="[Text]"/>
      <dgm:spPr/>
      <dgm:t>
        <a:bodyPr/>
        <a:lstStyle/>
        <a:p>
          <a:r>
            <a:rPr lang="en-US" dirty="0" smtClean="0"/>
            <a:t>Interrupt, exception, thread scheduling &amp; dispatching</a:t>
          </a:r>
          <a:endParaRPr lang="en-US" dirty="0"/>
        </a:p>
      </dgm:t>
    </dgm:pt>
    <dgm:pt modelId="{8FBE9329-A820-4F86-ACA0-94FA44173F76}" type="parTrans" cxnId="{A03956B6-0067-42AE-87C2-5BAC470F61E5}">
      <dgm:prSet/>
      <dgm:spPr/>
      <dgm:t>
        <a:bodyPr/>
        <a:lstStyle/>
        <a:p>
          <a:endParaRPr lang="en-US"/>
        </a:p>
      </dgm:t>
    </dgm:pt>
    <dgm:pt modelId="{6E6E92E8-3C2E-4377-BFCF-850E5EAF13A4}" type="sibTrans" cxnId="{A03956B6-0067-42AE-87C2-5BAC470F61E5}">
      <dgm:prSet/>
      <dgm:spPr/>
      <dgm:t>
        <a:bodyPr/>
        <a:lstStyle/>
        <a:p>
          <a:endParaRPr lang="en-US"/>
        </a:p>
      </dgm:t>
    </dgm:pt>
    <dgm:pt modelId="{3E900F70-10A4-41F4-956E-481BB57BF68A}">
      <dgm:prSet phldrT="[Text]"/>
      <dgm:spPr/>
      <dgm:t>
        <a:bodyPr/>
        <a:lstStyle/>
        <a:p>
          <a:r>
            <a:rPr lang="en-US" dirty="0" smtClean="0"/>
            <a:t>Hides h/w differences between different processor families</a:t>
          </a:r>
          <a:endParaRPr lang="en-US" dirty="0"/>
        </a:p>
      </dgm:t>
    </dgm:pt>
    <dgm:pt modelId="{B27243D6-1DF6-417F-B4CE-76B04B8B6834}" type="parTrans" cxnId="{1CF8EB75-2A3C-407A-91CA-C40773413E29}">
      <dgm:prSet/>
      <dgm:spPr/>
      <dgm:t>
        <a:bodyPr/>
        <a:lstStyle/>
        <a:p>
          <a:endParaRPr lang="en-US"/>
        </a:p>
      </dgm:t>
    </dgm:pt>
    <dgm:pt modelId="{D6686700-EA91-4050-8C09-8C838A417880}" type="sibTrans" cxnId="{1CF8EB75-2A3C-407A-91CA-C40773413E29}">
      <dgm:prSet/>
      <dgm:spPr/>
      <dgm:t>
        <a:bodyPr/>
        <a:lstStyle/>
        <a:p>
          <a:endParaRPr lang="en-US"/>
        </a:p>
      </dgm:t>
    </dgm:pt>
    <dgm:pt modelId="{1E6A24B0-AF81-4C47-B051-A93B986BBF2B}" type="pres">
      <dgm:prSet presAssocID="{2F2391B7-2888-4EBB-A7A9-F239284C62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70C8F9-211D-4A0B-9DAF-0A0AC8922934}" type="pres">
      <dgm:prSet presAssocID="{2AE8F9D5-B827-4E9B-89F8-82717F33A96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EEDD5-9D82-4797-BC21-E767058F8EF8}" type="pres">
      <dgm:prSet presAssocID="{D1D874AE-DC86-47F4-81D6-B9776CB06A5E}" presName="spacer" presStyleCnt="0"/>
      <dgm:spPr/>
    </dgm:pt>
    <dgm:pt modelId="{9E12B86C-715C-4830-8FF4-7BE23D435132}" type="pres">
      <dgm:prSet presAssocID="{05B78FA5-A94B-4CEE-A5A1-9C61A651FC5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5543E-366D-4F7C-8479-25D8BD5E43BD}" type="pres">
      <dgm:prSet presAssocID="{05B78FA5-A94B-4CEE-A5A1-9C61A651FC5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ECC31-15C9-4584-B047-B967CAE72355}" type="pres">
      <dgm:prSet presAssocID="{46381DA4-6588-4F63-9D51-64CBB948EA6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084E2-6B2E-4443-B993-A7C724CD3F07}" type="pres">
      <dgm:prSet presAssocID="{46381DA4-6588-4F63-9D51-64CBB948EA6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5212C-C3F7-4E2C-8DFD-FFDA13076176}" type="pres">
      <dgm:prSet presAssocID="{F19E7E0F-F1F8-4556-AD8F-0F68E336119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B905A-77BF-4398-B1F8-FA65EEC063DE}" type="pres">
      <dgm:prSet presAssocID="{F19E7E0F-F1F8-4556-AD8F-0F68E3361197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E971AA-A066-4AB7-A800-F86553D21BDF}" type="presOf" srcId="{B866A992-C84C-427F-B2B1-5F103582CF93}" destId="{3BF084E2-6B2E-4443-B993-A7C724CD3F07}" srcOrd="0" destOrd="0" presId="urn:microsoft.com/office/officeart/2005/8/layout/vList2"/>
    <dgm:cxn modelId="{3F35793F-1A2F-4AE5-8B16-3AAFC6D391FD}" type="presOf" srcId="{89DCAB6D-01E9-4BD5-B435-1AF5F1B91B27}" destId="{01B5543E-366D-4F7C-8479-25D8BD5E43BD}" srcOrd="0" destOrd="0" presId="urn:microsoft.com/office/officeart/2005/8/layout/vList2"/>
    <dgm:cxn modelId="{634D2227-AAAB-4BF6-955B-B47815013D4C}" type="presOf" srcId="{05B78FA5-A94B-4CEE-A5A1-9C61A651FC50}" destId="{9E12B86C-715C-4830-8FF4-7BE23D435132}" srcOrd="0" destOrd="0" presId="urn:microsoft.com/office/officeart/2005/8/layout/vList2"/>
    <dgm:cxn modelId="{D0EF7EEA-0665-47A3-AFD3-6ADDC3B653AE}" type="presOf" srcId="{3E900F70-10A4-41F4-956E-481BB57BF68A}" destId="{82CB905A-77BF-4398-B1F8-FA65EEC063DE}" srcOrd="0" destOrd="0" presId="urn:microsoft.com/office/officeart/2005/8/layout/vList2"/>
    <dgm:cxn modelId="{8EEABA3E-254C-4DA6-A3D4-8D011B865908}" srcId="{05B78FA5-A94B-4CEE-A5A1-9C61A651FC50}" destId="{89DCAB6D-01E9-4BD5-B435-1AF5F1B91B27}" srcOrd="0" destOrd="0" parTransId="{8B65FDF4-15DE-43F7-A501-D179CFD55332}" sibTransId="{40580863-403F-4DA4-8B1D-63FABB66611B}"/>
    <dgm:cxn modelId="{5F3E39A3-7B73-4BF8-AD05-9FA7BE7515D1}" type="presOf" srcId="{46381DA4-6588-4F63-9D51-64CBB948EA6D}" destId="{B37ECC31-15C9-4584-B047-B967CAE72355}" srcOrd="0" destOrd="0" presId="urn:microsoft.com/office/officeart/2005/8/layout/vList2"/>
    <dgm:cxn modelId="{7C6FAF37-B0E7-4E96-A9F6-DD93D8C8FF0A}" type="presOf" srcId="{2F2391B7-2888-4EBB-A7A9-F239284C62A9}" destId="{1E6A24B0-AF81-4C47-B051-A93B986BBF2B}" srcOrd="0" destOrd="0" presId="urn:microsoft.com/office/officeart/2005/8/layout/vList2"/>
    <dgm:cxn modelId="{F29A41E3-00D7-40A5-930B-1037CA13D850}" srcId="{2F2391B7-2888-4EBB-A7A9-F239284C62A9}" destId="{05B78FA5-A94B-4CEE-A5A1-9C61A651FC50}" srcOrd="1" destOrd="0" parTransId="{99F2F5C4-AB6B-4834-B54A-4C14F0EAD2C2}" sibTransId="{3D1D45B8-EBFE-414A-A602-366224BE84CF}"/>
    <dgm:cxn modelId="{1CF8EB75-2A3C-407A-91CA-C40773413E29}" srcId="{F19E7E0F-F1F8-4556-AD8F-0F68E3361197}" destId="{3E900F70-10A4-41F4-956E-481BB57BF68A}" srcOrd="0" destOrd="0" parTransId="{B27243D6-1DF6-417F-B4CE-76B04B8B6834}" sibTransId="{D6686700-EA91-4050-8C09-8C838A417880}"/>
    <dgm:cxn modelId="{A60C451D-0F72-44F1-91F6-DFFD27E32404}" srcId="{2F2391B7-2888-4EBB-A7A9-F239284C62A9}" destId="{F19E7E0F-F1F8-4556-AD8F-0F68E3361197}" srcOrd="3" destOrd="0" parTransId="{87A1C55D-D934-4B7B-89C6-E776B5ED332F}" sibTransId="{6934AA3F-5EF7-4632-B822-02C97FAEB82A}"/>
    <dgm:cxn modelId="{A03956B6-0067-42AE-87C2-5BAC470F61E5}" srcId="{46381DA4-6588-4F63-9D51-64CBB948EA6D}" destId="{B866A992-C84C-427F-B2B1-5F103582CF93}" srcOrd="0" destOrd="0" parTransId="{8FBE9329-A820-4F86-ACA0-94FA44173F76}" sibTransId="{6E6E92E8-3C2E-4377-BFCF-850E5EAF13A4}"/>
    <dgm:cxn modelId="{4E9CC757-DA43-4022-BFE5-97C0A258D80D}" srcId="{2F2391B7-2888-4EBB-A7A9-F239284C62A9}" destId="{46381DA4-6588-4F63-9D51-64CBB948EA6D}" srcOrd="2" destOrd="0" parTransId="{2EAF0A27-9632-4886-9805-AE1B9004F239}" sibTransId="{67482023-225F-43D3-8916-581F3121F494}"/>
    <dgm:cxn modelId="{141ECA30-83AE-46E5-8F3A-78BA1618944A}" type="presOf" srcId="{F19E7E0F-F1F8-4556-AD8F-0F68E3361197}" destId="{B2A5212C-C3F7-4E2C-8DFD-FFDA13076176}" srcOrd="0" destOrd="0" presId="urn:microsoft.com/office/officeart/2005/8/layout/vList2"/>
    <dgm:cxn modelId="{ECF674B7-3979-4CB1-A365-1F564343ED1F}" srcId="{2F2391B7-2888-4EBB-A7A9-F239284C62A9}" destId="{2AE8F9D5-B827-4E9B-89F8-82717F33A96E}" srcOrd="0" destOrd="0" parTransId="{A639D019-872D-4B5B-9518-FD1CA67B478E}" sibTransId="{D1D874AE-DC86-47F4-81D6-B9776CB06A5E}"/>
    <dgm:cxn modelId="{6FB0C48B-2C2F-4166-8BCE-604AC7955C8C}" type="presOf" srcId="{2AE8F9D5-B827-4E9B-89F8-82717F33A96E}" destId="{8E70C8F9-211D-4A0B-9DAF-0A0AC8922934}" srcOrd="0" destOrd="0" presId="urn:microsoft.com/office/officeart/2005/8/layout/vList2"/>
    <dgm:cxn modelId="{A848D1FB-4420-48E6-B2D8-CF070862B357}" type="presParOf" srcId="{1E6A24B0-AF81-4C47-B051-A93B986BBF2B}" destId="{8E70C8F9-211D-4A0B-9DAF-0A0AC8922934}" srcOrd="0" destOrd="0" presId="urn:microsoft.com/office/officeart/2005/8/layout/vList2"/>
    <dgm:cxn modelId="{1C923834-D5DE-49B5-9908-CA9DEE8E0FEB}" type="presParOf" srcId="{1E6A24B0-AF81-4C47-B051-A93B986BBF2B}" destId="{211EEDD5-9D82-4797-BC21-E767058F8EF8}" srcOrd="1" destOrd="0" presId="urn:microsoft.com/office/officeart/2005/8/layout/vList2"/>
    <dgm:cxn modelId="{35411AB0-F1D7-4AA3-93D6-74254914CB0E}" type="presParOf" srcId="{1E6A24B0-AF81-4C47-B051-A93B986BBF2B}" destId="{9E12B86C-715C-4830-8FF4-7BE23D435132}" srcOrd="2" destOrd="0" presId="urn:microsoft.com/office/officeart/2005/8/layout/vList2"/>
    <dgm:cxn modelId="{79F21AA5-1B3E-448D-9F22-325B480772A8}" type="presParOf" srcId="{1E6A24B0-AF81-4C47-B051-A93B986BBF2B}" destId="{01B5543E-366D-4F7C-8479-25D8BD5E43BD}" srcOrd="3" destOrd="0" presId="urn:microsoft.com/office/officeart/2005/8/layout/vList2"/>
    <dgm:cxn modelId="{01DB8E73-8AA5-4E7B-9719-C641B5AA19AE}" type="presParOf" srcId="{1E6A24B0-AF81-4C47-B051-A93B986BBF2B}" destId="{B37ECC31-15C9-4584-B047-B967CAE72355}" srcOrd="4" destOrd="0" presId="urn:microsoft.com/office/officeart/2005/8/layout/vList2"/>
    <dgm:cxn modelId="{9CAD68E1-8AA3-47AE-98FE-9DBC5B179349}" type="presParOf" srcId="{1E6A24B0-AF81-4C47-B051-A93B986BBF2B}" destId="{3BF084E2-6B2E-4443-B993-A7C724CD3F07}" srcOrd="5" destOrd="0" presId="urn:microsoft.com/office/officeart/2005/8/layout/vList2"/>
    <dgm:cxn modelId="{7A4D3A00-1113-4FB5-9A0F-74524D6DEC7F}" type="presParOf" srcId="{1E6A24B0-AF81-4C47-B051-A93B986BBF2B}" destId="{B2A5212C-C3F7-4E2C-8DFD-FFDA13076176}" srcOrd="6" destOrd="0" presId="urn:microsoft.com/office/officeart/2005/8/layout/vList2"/>
    <dgm:cxn modelId="{A6888893-7058-46C5-8F1C-69BAAF3903F4}" type="presParOf" srcId="{1E6A24B0-AF81-4C47-B051-A93B986BBF2B}" destId="{82CB905A-77BF-4398-B1F8-FA65EEC063D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99352-2ABC-4B1E-BEF8-05CFD030734C}">
      <dsp:nvSpPr>
        <dsp:cNvPr id="0" name=""/>
        <dsp:cNvSpPr/>
      </dsp:nvSpPr>
      <dsp:spPr>
        <a:xfrm>
          <a:off x="924783" y="2438400"/>
          <a:ext cx="903566" cy="1822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1783" y="0"/>
              </a:lnTo>
              <a:lnTo>
                <a:pt x="451783" y="1822956"/>
              </a:lnTo>
              <a:lnTo>
                <a:pt x="903566" y="182295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325701" y="3299013"/>
        <a:ext cx="101730" cy="101730"/>
      </dsp:txXfrm>
    </dsp:sp>
    <dsp:sp modelId="{ABD4C1E9-588C-419D-B505-3A4861EE8978}">
      <dsp:nvSpPr>
        <dsp:cNvPr id="0" name=""/>
        <dsp:cNvSpPr/>
      </dsp:nvSpPr>
      <dsp:spPr>
        <a:xfrm>
          <a:off x="924783" y="2392679"/>
          <a:ext cx="9035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03566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3977" y="2415810"/>
        <a:ext cx="45178" cy="45178"/>
      </dsp:txXfrm>
    </dsp:sp>
    <dsp:sp modelId="{901C58B6-D4C3-42C0-B1A9-A318EC5C1909}">
      <dsp:nvSpPr>
        <dsp:cNvPr id="0" name=""/>
        <dsp:cNvSpPr/>
      </dsp:nvSpPr>
      <dsp:spPr>
        <a:xfrm>
          <a:off x="924783" y="615443"/>
          <a:ext cx="904021" cy="1822956"/>
        </a:xfrm>
        <a:custGeom>
          <a:avLst/>
          <a:gdLst/>
          <a:ahLst/>
          <a:cxnLst/>
          <a:rect l="0" t="0" r="0" b="0"/>
          <a:pathLst>
            <a:path>
              <a:moveTo>
                <a:pt x="0" y="1822956"/>
              </a:moveTo>
              <a:lnTo>
                <a:pt x="452010" y="1822956"/>
              </a:lnTo>
              <a:lnTo>
                <a:pt x="452010" y="0"/>
              </a:lnTo>
              <a:lnTo>
                <a:pt x="904021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325923" y="1476051"/>
        <a:ext cx="101740" cy="101740"/>
      </dsp:txXfrm>
    </dsp:sp>
    <dsp:sp modelId="{A89449E4-1146-4354-84F1-7099A3EB713B}">
      <dsp:nvSpPr>
        <dsp:cNvPr id="0" name=""/>
        <dsp:cNvSpPr/>
      </dsp:nvSpPr>
      <dsp:spPr>
        <a:xfrm rot="16200000">
          <a:off x="-1971248" y="1976008"/>
          <a:ext cx="4867279" cy="9247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Pattern</a:t>
          </a:r>
          <a:endParaRPr lang="en-US" sz="6000" kern="1200" dirty="0"/>
        </a:p>
      </dsp:txBody>
      <dsp:txXfrm>
        <a:off x="-1971248" y="1976008"/>
        <a:ext cx="4867279" cy="924783"/>
      </dsp:txXfrm>
    </dsp:sp>
    <dsp:sp modelId="{A7D0D01A-747E-485B-9884-F3644F0A0911}">
      <dsp:nvSpPr>
        <dsp:cNvPr id="0" name=""/>
        <dsp:cNvSpPr/>
      </dsp:nvSpPr>
      <dsp:spPr>
        <a:xfrm>
          <a:off x="1828804" y="0"/>
          <a:ext cx="4885141" cy="123088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Context</a:t>
          </a:r>
          <a:r>
            <a:rPr lang="en-US" sz="2100" kern="1200" dirty="0" smtClean="0"/>
            <a:t/>
          </a:r>
          <a:br>
            <a:rPr lang="en-US" sz="2100" kern="1200" dirty="0" smtClean="0"/>
          </a:br>
          <a:r>
            <a:rPr lang="en-US" sz="2100" kern="1200" dirty="0" smtClean="0"/>
            <a:t/>
          </a:r>
          <a:br>
            <a:rPr lang="en-US" sz="2100" kern="1200" dirty="0" smtClean="0"/>
          </a:br>
          <a:r>
            <a:rPr lang="en-US" altLang="en-US" sz="2100" kern="1200" dirty="0" smtClean="0">
              <a:latin typeface="Arial" charset="0"/>
            </a:rPr>
            <a:t>A situation giving rise to a problem</a:t>
          </a:r>
          <a:endParaRPr lang="en-US" sz="2100" kern="1200" dirty="0"/>
        </a:p>
      </dsp:txBody>
      <dsp:txXfrm>
        <a:off x="1828804" y="0"/>
        <a:ext cx="4885141" cy="1230886"/>
      </dsp:txXfrm>
    </dsp:sp>
    <dsp:sp modelId="{32B5D929-3BEE-405C-B00E-21D168D16EF0}">
      <dsp:nvSpPr>
        <dsp:cNvPr id="0" name=""/>
        <dsp:cNvSpPr/>
      </dsp:nvSpPr>
      <dsp:spPr>
        <a:xfrm>
          <a:off x="1828349" y="1761412"/>
          <a:ext cx="4885141" cy="135397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Problem</a:t>
          </a:r>
          <a:r>
            <a:rPr lang="en-US" sz="2100" kern="1200" dirty="0" smtClean="0"/>
            <a:t/>
          </a:r>
          <a:br>
            <a:rPr lang="en-US" sz="2100" kern="1200" dirty="0" smtClean="0"/>
          </a:br>
          <a:r>
            <a:rPr lang="en-US" sz="2100" kern="1200" dirty="0" smtClean="0"/>
            <a:t/>
          </a:r>
          <a:br>
            <a:rPr lang="en-US" sz="2100" kern="1200" dirty="0" smtClean="0"/>
          </a:br>
          <a:r>
            <a:rPr lang="en-US" altLang="en-US" sz="2100" kern="1200" dirty="0" smtClean="0">
              <a:latin typeface="Arial" charset="0"/>
            </a:rPr>
            <a:t>The recurring problem arising in that context</a:t>
          </a:r>
          <a:endParaRPr lang="en-US" sz="2100" kern="1200" dirty="0"/>
        </a:p>
      </dsp:txBody>
      <dsp:txXfrm>
        <a:off x="1828349" y="1761412"/>
        <a:ext cx="4885141" cy="1353974"/>
      </dsp:txXfrm>
    </dsp:sp>
    <dsp:sp modelId="{B00F73B5-CD69-475A-8A49-6923784175E6}">
      <dsp:nvSpPr>
        <dsp:cNvPr id="0" name=""/>
        <dsp:cNvSpPr/>
      </dsp:nvSpPr>
      <dsp:spPr>
        <a:xfrm>
          <a:off x="1828349" y="3645913"/>
          <a:ext cx="4885141" cy="123088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Solution</a:t>
          </a:r>
          <a:r>
            <a:rPr lang="en-US" sz="2100" kern="1200" dirty="0" smtClean="0"/>
            <a:t/>
          </a:r>
          <a:br>
            <a:rPr lang="en-US" sz="2100" kern="1200" dirty="0" smtClean="0"/>
          </a:br>
          <a:r>
            <a:rPr lang="en-US" sz="2100" kern="1200" dirty="0" smtClean="0"/>
            <a:t/>
          </a:r>
          <a:br>
            <a:rPr lang="en-US" sz="2100" kern="1200" dirty="0" smtClean="0"/>
          </a:br>
          <a:r>
            <a:rPr lang="en-US" altLang="en-US" sz="2100" kern="1200" dirty="0" smtClean="0">
              <a:latin typeface="Arial" charset="0"/>
            </a:rPr>
            <a:t>A proven solution of the problem</a:t>
          </a:r>
          <a:endParaRPr lang="en-US" sz="2100" kern="1200" dirty="0"/>
        </a:p>
      </dsp:txBody>
      <dsp:txXfrm>
        <a:off x="1828349" y="3645913"/>
        <a:ext cx="4885141" cy="1230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534BB-5ED1-424B-A9C1-6D2E1BB2D429}">
      <dsp:nvSpPr>
        <dsp:cNvPr id="0" name=""/>
        <dsp:cNvSpPr/>
      </dsp:nvSpPr>
      <dsp:spPr>
        <a:xfrm>
          <a:off x="0" y="0"/>
          <a:ext cx="7543800" cy="366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Reference Model</a:t>
          </a:r>
          <a:endParaRPr lang="en-US" sz="1600" kern="1200" dirty="0"/>
        </a:p>
      </dsp:txBody>
      <dsp:txXfrm>
        <a:off x="17910" y="17910"/>
        <a:ext cx="7507980" cy="331068"/>
      </dsp:txXfrm>
    </dsp:sp>
    <dsp:sp modelId="{21F76A97-8804-4B89-A1DB-0E343B3C5FCB}">
      <dsp:nvSpPr>
        <dsp:cNvPr id="0" name=""/>
        <dsp:cNvSpPr/>
      </dsp:nvSpPr>
      <dsp:spPr>
        <a:xfrm>
          <a:off x="0" y="369996"/>
          <a:ext cx="7543800" cy="1062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An ideal solution for a domain, comprising of only functional elements without any technology or operational platform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NGOSS framework in Telecom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Open financial services architecture based on the use of intelligent mobile devices,” Electronic Commerce Research and Applications, 2008.</a:t>
          </a:r>
          <a:endParaRPr lang="en-US" sz="1400" kern="1200" dirty="0"/>
        </a:p>
      </dsp:txBody>
      <dsp:txXfrm>
        <a:off x="0" y="369996"/>
        <a:ext cx="7543800" cy="1062181"/>
      </dsp:txXfrm>
    </dsp:sp>
    <dsp:sp modelId="{F17BE72C-5783-44F2-9580-7017675269F3}">
      <dsp:nvSpPr>
        <dsp:cNvPr id="0" name=""/>
        <dsp:cNvSpPr/>
      </dsp:nvSpPr>
      <dsp:spPr>
        <a:xfrm>
          <a:off x="0" y="1432178"/>
          <a:ext cx="7543800" cy="366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Architecture Style/Pattern</a:t>
          </a:r>
          <a:endParaRPr lang="en-US" sz="1600" kern="1200" dirty="0"/>
        </a:p>
      </dsp:txBody>
      <dsp:txXfrm>
        <a:off x="17910" y="1450088"/>
        <a:ext cx="7507980" cy="331068"/>
      </dsp:txXfrm>
    </dsp:sp>
    <dsp:sp modelId="{BB3FB22A-F5A7-4FE6-9747-391D8861B6A6}">
      <dsp:nvSpPr>
        <dsp:cNvPr id="0" name=""/>
        <dsp:cNvSpPr/>
      </dsp:nvSpPr>
      <dsp:spPr>
        <a:xfrm>
          <a:off x="0" y="1799067"/>
          <a:ext cx="7543800" cy="649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400" kern="1200" dirty="0" smtClean="0"/>
            <a:t>A set of components (or subsystems), their responsibilities, interactions, and the way they collaborate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400" kern="1200" dirty="0" smtClean="0"/>
            <a:t>address one or more quality concerns</a:t>
          </a:r>
          <a:endParaRPr lang="en-US" altLang="en-US" sz="1400" kern="1200" dirty="0"/>
        </a:p>
      </dsp:txBody>
      <dsp:txXfrm>
        <a:off x="0" y="1799067"/>
        <a:ext cx="7543800" cy="649110"/>
      </dsp:txXfrm>
    </dsp:sp>
    <dsp:sp modelId="{3BCA5F73-12FF-4123-B19E-BAD39D52086B}">
      <dsp:nvSpPr>
        <dsp:cNvPr id="0" name=""/>
        <dsp:cNvSpPr/>
      </dsp:nvSpPr>
      <dsp:spPr>
        <a:xfrm>
          <a:off x="0" y="2448178"/>
          <a:ext cx="7543800" cy="366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Operational Platform and Infrastructure Pattern</a:t>
          </a:r>
          <a:endParaRPr lang="en-US" sz="1600" kern="1200" dirty="0"/>
        </a:p>
      </dsp:txBody>
      <dsp:txXfrm>
        <a:off x="17910" y="2466088"/>
        <a:ext cx="7507980" cy="331068"/>
      </dsp:txXfrm>
    </dsp:sp>
    <dsp:sp modelId="{2A224993-7FDF-442D-9E6A-AFAE6DC5517A}">
      <dsp:nvSpPr>
        <dsp:cNvPr id="0" name=""/>
        <dsp:cNvSpPr/>
      </dsp:nvSpPr>
      <dsp:spPr>
        <a:xfrm>
          <a:off x="0" y="2815067"/>
          <a:ext cx="7543800" cy="68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A topology of nodes where the functional blocks will be deployed at runtime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A topology of hardware devices</a:t>
          </a:r>
          <a:endParaRPr lang="en-US" sz="1400" kern="1200" dirty="0" smtClean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Multi-tier pattern, IBM runtime patterns, availability patterns </a:t>
          </a:r>
          <a:endParaRPr lang="en-US" sz="1400" kern="1200" dirty="0"/>
        </a:p>
      </dsp:txBody>
      <dsp:txXfrm>
        <a:off x="0" y="2815067"/>
        <a:ext cx="7543800" cy="688451"/>
      </dsp:txXfrm>
    </dsp:sp>
    <dsp:sp modelId="{5EE8FDC2-9E86-4711-B6B9-6315DFBB586A}">
      <dsp:nvSpPr>
        <dsp:cNvPr id="0" name=""/>
        <dsp:cNvSpPr/>
      </dsp:nvSpPr>
      <dsp:spPr>
        <a:xfrm>
          <a:off x="0" y="3503518"/>
          <a:ext cx="7543800" cy="366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 Pattern</a:t>
          </a:r>
          <a:endParaRPr lang="en-US" sz="1600" kern="1200" dirty="0"/>
        </a:p>
      </dsp:txBody>
      <dsp:txXfrm>
        <a:off x="17910" y="3521428"/>
        <a:ext cx="7507980" cy="331068"/>
      </dsp:txXfrm>
    </dsp:sp>
    <dsp:sp modelId="{3225611C-14A2-4FFD-9ADF-4714512F370F}">
      <dsp:nvSpPr>
        <dsp:cNvPr id="0" name=""/>
        <dsp:cNvSpPr/>
      </dsp:nvSpPr>
      <dsp:spPr>
        <a:xfrm>
          <a:off x="0" y="3870407"/>
          <a:ext cx="7543800" cy="649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software-centric solution to implement the application logic, data and the interaction. The solutions include (but not limited to) package structure, analysis patterns for data modeling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err="1" smtClean="0"/>
            <a:t>GoF</a:t>
          </a:r>
          <a:r>
            <a:rPr lang="en-US" sz="1400" kern="1200" dirty="0" smtClean="0"/>
            <a:t>, Fowler’s analysis pattern</a:t>
          </a:r>
          <a:endParaRPr lang="en-US" sz="1400" kern="1200" dirty="0"/>
        </a:p>
      </dsp:txBody>
      <dsp:txXfrm>
        <a:off x="0" y="3870407"/>
        <a:ext cx="7543800" cy="649110"/>
      </dsp:txXfrm>
    </dsp:sp>
    <dsp:sp modelId="{98D7D961-4221-4A60-9A4D-F0BA50076F18}">
      <dsp:nvSpPr>
        <dsp:cNvPr id="0" name=""/>
        <dsp:cNvSpPr/>
      </dsp:nvSpPr>
      <dsp:spPr>
        <a:xfrm>
          <a:off x="0" y="4563976"/>
          <a:ext cx="7543800" cy="366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Idioms</a:t>
          </a:r>
          <a:endParaRPr lang="en-US" sz="1600" kern="1200" dirty="0"/>
        </a:p>
      </dsp:txBody>
      <dsp:txXfrm>
        <a:off x="17910" y="4581886"/>
        <a:ext cx="7507980" cy="331068"/>
      </dsp:txXfrm>
    </dsp:sp>
    <dsp:sp modelId="{55D91A5E-F3AC-4F32-AB20-1E84F37D77B9}">
      <dsp:nvSpPr>
        <dsp:cNvPr id="0" name=""/>
        <dsp:cNvSpPr/>
      </dsp:nvSpPr>
      <dsp:spPr>
        <a:xfrm>
          <a:off x="0" y="4886406"/>
          <a:ext cx="7543800" cy="368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Programming language level best practices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400" kern="1200" dirty="0"/>
        </a:p>
      </dsp:txBody>
      <dsp:txXfrm>
        <a:off x="0" y="4886406"/>
        <a:ext cx="7543800" cy="3682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0C8F9-211D-4A0B-9DAF-0A0AC8922934}">
      <dsp:nvSpPr>
        <dsp:cNvPr id="0" name=""/>
        <dsp:cNvSpPr/>
      </dsp:nvSpPr>
      <dsp:spPr>
        <a:xfrm>
          <a:off x="0" y="104832"/>
          <a:ext cx="22098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Your application</a:t>
          </a:r>
          <a:endParaRPr lang="en-US" sz="2100" kern="1200" dirty="0"/>
        </a:p>
      </dsp:txBody>
      <dsp:txXfrm>
        <a:off x="24588" y="129420"/>
        <a:ext cx="2160624" cy="454509"/>
      </dsp:txXfrm>
    </dsp:sp>
    <dsp:sp modelId="{9E12B86C-715C-4830-8FF4-7BE23D435132}">
      <dsp:nvSpPr>
        <dsp:cNvPr id="0" name=""/>
        <dsp:cNvSpPr/>
      </dsp:nvSpPr>
      <dsp:spPr>
        <a:xfrm>
          <a:off x="0" y="668997"/>
          <a:ext cx="22098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Middleware- J2EE</a:t>
          </a:r>
          <a:endParaRPr lang="en-US" sz="2100" kern="1200" dirty="0"/>
        </a:p>
      </dsp:txBody>
      <dsp:txXfrm>
        <a:off x="24588" y="693585"/>
        <a:ext cx="2160624" cy="454509"/>
      </dsp:txXfrm>
    </dsp:sp>
    <dsp:sp modelId="{01B5543E-366D-4F7C-8479-25D8BD5E43BD}">
      <dsp:nvSpPr>
        <dsp:cNvPr id="0" name=""/>
        <dsp:cNvSpPr/>
      </dsp:nvSpPr>
      <dsp:spPr>
        <a:xfrm>
          <a:off x="0" y="1172682"/>
          <a:ext cx="22098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Can replace vendor (oracle, IBM,JBOSS)</a:t>
          </a:r>
          <a:endParaRPr lang="en-US" sz="1600" kern="1200" dirty="0"/>
        </a:p>
      </dsp:txBody>
      <dsp:txXfrm>
        <a:off x="0" y="1172682"/>
        <a:ext cx="2209800" cy="499904"/>
      </dsp:txXfrm>
    </dsp:sp>
    <dsp:sp modelId="{B37ECC31-15C9-4584-B047-B967CAE72355}">
      <dsp:nvSpPr>
        <dsp:cNvPr id="0" name=""/>
        <dsp:cNvSpPr/>
      </dsp:nvSpPr>
      <dsp:spPr>
        <a:xfrm>
          <a:off x="0" y="1672587"/>
          <a:ext cx="22098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JVM </a:t>
          </a:r>
          <a:endParaRPr lang="en-US" sz="2100" kern="1200" dirty="0"/>
        </a:p>
      </dsp:txBody>
      <dsp:txXfrm>
        <a:off x="24588" y="1697175"/>
        <a:ext cx="2160624" cy="454509"/>
      </dsp:txXfrm>
    </dsp:sp>
    <dsp:sp modelId="{3BF084E2-6B2E-4443-B993-A7C724CD3F07}">
      <dsp:nvSpPr>
        <dsp:cNvPr id="0" name=""/>
        <dsp:cNvSpPr/>
      </dsp:nvSpPr>
      <dsp:spPr>
        <a:xfrm>
          <a:off x="0" y="2176272"/>
          <a:ext cx="22098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Can replace the vendor</a:t>
          </a:r>
          <a:endParaRPr lang="en-US" sz="1600" kern="1200" dirty="0"/>
        </a:p>
      </dsp:txBody>
      <dsp:txXfrm>
        <a:off x="0" y="2176272"/>
        <a:ext cx="2209800" cy="499904"/>
      </dsp:txXfrm>
    </dsp:sp>
    <dsp:sp modelId="{B2A5212C-C3F7-4E2C-8DFD-FFDA13076176}">
      <dsp:nvSpPr>
        <dsp:cNvPr id="0" name=""/>
        <dsp:cNvSpPr/>
      </dsp:nvSpPr>
      <dsp:spPr>
        <a:xfrm>
          <a:off x="0" y="2676177"/>
          <a:ext cx="22098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OS</a:t>
          </a:r>
          <a:endParaRPr lang="en-US" sz="2100" kern="1200" dirty="0"/>
        </a:p>
      </dsp:txBody>
      <dsp:txXfrm>
        <a:off x="24588" y="2700765"/>
        <a:ext cx="2160624" cy="454509"/>
      </dsp:txXfrm>
    </dsp:sp>
    <dsp:sp modelId="{82CB905A-77BF-4398-B1F8-FA65EEC063DE}">
      <dsp:nvSpPr>
        <dsp:cNvPr id="0" name=""/>
        <dsp:cNvSpPr/>
      </dsp:nvSpPr>
      <dsp:spPr>
        <a:xfrm>
          <a:off x="0" y="3179862"/>
          <a:ext cx="22098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Switch from Windows to Unix</a:t>
          </a:r>
          <a:endParaRPr lang="en-US" sz="1600" kern="1200" dirty="0"/>
        </a:p>
      </dsp:txBody>
      <dsp:txXfrm>
        <a:off x="0" y="3179862"/>
        <a:ext cx="2209800" cy="4999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0C8F9-211D-4A0B-9DAF-0A0AC8922934}">
      <dsp:nvSpPr>
        <dsp:cNvPr id="0" name=""/>
        <dsp:cNvSpPr/>
      </dsp:nvSpPr>
      <dsp:spPr>
        <a:xfrm>
          <a:off x="0" y="88024"/>
          <a:ext cx="22098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Presentation</a:t>
          </a:r>
          <a:endParaRPr lang="en-US" sz="2200" kern="1200" dirty="0"/>
        </a:p>
      </dsp:txBody>
      <dsp:txXfrm>
        <a:off x="25759" y="113783"/>
        <a:ext cx="2158282" cy="476152"/>
      </dsp:txXfrm>
    </dsp:sp>
    <dsp:sp modelId="{9E12B86C-715C-4830-8FF4-7BE23D435132}">
      <dsp:nvSpPr>
        <dsp:cNvPr id="0" name=""/>
        <dsp:cNvSpPr/>
      </dsp:nvSpPr>
      <dsp:spPr>
        <a:xfrm>
          <a:off x="0" y="679054"/>
          <a:ext cx="22098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Application logic</a:t>
          </a:r>
          <a:endParaRPr lang="en-US" sz="2200" kern="1200" dirty="0"/>
        </a:p>
      </dsp:txBody>
      <dsp:txXfrm>
        <a:off x="25759" y="704813"/>
        <a:ext cx="2158282" cy="476152"/>
      </dsp:txXfrm>
    </dsp:sp>
    <dsp:sp modelId="{01B5543E-366D-4F7C-8479-25D8BD5E43BD}">
      <dsp:nvSpPr>
        <dsp:cNvPr id="0" name=""/>
        <dsp:cNvSpPr/>
      </dsp:nvSpPr>
      <dsp:spPr>
        <a:xfrm>
          <a:off x="0" y="1206725"/>
          <a:ext cx="2209800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Application logic, business rules</a:t>
          </a:r>
          <a:endParaRPr lang="en-US" sz="1700" kern="1200" dirty="0"/>
        </a:p>
      </dsp:txBody>
      <dsp:txXfrm>
        <a:off x="0" y="1206725"/>
        <a:ext cx="2209800" cy="535095"/>
      </dsp:txXfrm>
    </dsp:sp>
    <dsp:sp modelId="{B37ECC31-15C9-4584-B047-B967CAE72355}">
      <dsp:nvSpPr>
        <dsp:cNvPr id="0" name=""/>
        <dsp:cNvSpPr/>
      </dsp:nvSpPr>
      <dsp:spPr>
        <a:xfrm>
          <a:off x="0" y="1741820"/>
          <a:ext cx="22098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Domain layer</a:t>
          </a:r>
          <a:endParaRPr lang="en-US" sz="2200" kern="1200" dirty="0"/>
        </a:p>
      </dsp:txBody>
      <dsp:txXfrm>
        <a:off x="25759" y="1767579"/>
        <a:ext cx="2158282" cy="476152"/>
      </dsp:txXfrm>
    </dsp:sp>
    <dsp:sp modelId="{3BF084E2-6B2E-4443-B993-A7C724CD3F07}">
      <dsp:nvSpPr>
        <dsp:cNvPr id="0" name=""/>
        <dsp:cNvSpPr/>
      </dsp:nvSpPr>
      <dsp:spPr>
        <a:xfrm>
          <a:off x="0" y="2269490"/>
          <a:ext cx="2209800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Conceptual model of domain elements</a:t>
          </a:r>
          <a:endParaRPr lang="en-US" sz="1700" kern="1200" dirty="0"/>
        </a:p>
      </dsp:txBody>
      <dsp:txXfrm>
        <a:off x="0" y="2269490"/>
        <a:ext cx="2209800" cy="535095"/>
      </dsp:txXfrm>
    </dsp:sp>
    <dsp:sp modelId="{B2A5212C-C3F7-4E2C-8DFD-FFDA13076176}">
      <dsp:nvSpPr>
        <dsp:cNvPr id="0" name=""/>
        <dsp:cNvSpPr/>
      </dsp:nvSpPr>
      <dsp:spPr>
        <a:xfrm>
          <a:off x="0" y="2804585"/>
          <a:ext cx="22098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Database</a:t>
          </a:r>
          <a:endParaRPr lang="en-US" sz="2200" kern="1200" dirty="0"/>
        </a:p>
      </dsp:txBody>
      <dsp:txXfrm>
        <a:off x="25759" y="2830344"/>
        <a:ext cx="2158282" cy="476152"/>
      </dsp:txXfrm>
    </dsp:sp>
    <dsp:sp modelId="{82CB905A-77BF-4398-B1F8-FA65EEC063DE}">
      <dsp:nvSpPr>
        <dsp:cNvPr id="0" name=""/>
        <dsp:cNvSpPr/>
      </dsp:nvSpPr>
      <dsp:spPr>
        <a:xfrm>
          <a:off x="0" y="3332255"/>
          <a:ext cx="22098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Tables, indexes</a:t>
          </a:r>
          <a:endParaRPr lang="en-US" sz="1700" kern="1200" dirty="0"/>
        </a:p>
      </dsp:txBody>
      <dsp:txXfrm>
        <a:off x="0" y="3332255"/>
        <a:ext cx="2209800" cy="364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0C8F9-211D-4A0B-9DAF-0A0AC8922934}">
      <dsp:nvSpPr>
        <dsp:cNvPr id="0" name=""/>
        <dsp:cNvSpPr/>
      </dsp:nvSpPr>
      <dsp:spPr>
        <a:xfrm>
          <a:off x="0" y="52790"/>
          <a:ext cx="22098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System services</a:t>
          </a:r>
          <a:endParaRPr lang="en-US" sz="1800" kern="1200" dirty="0"/>
        </a:p>
      </dsp:txBody>
      <dsp:txXfrm>
        <a:off x="21075" y="73865"/>
        <a:ext cx="2167650" cy="389580"/>
      </dsp:txXfrm>
    </dsp:sp>
    <dsp:sp modelId="{9E12B86C-715C-4830-8FF4-7BE23D435132}">
      <dsp:nvSpPr>
        <dsp:cNvPr id="0" name=""/>
        <dsp:cNvSpPr/>
      </dsp:nvSpPr>
      <dsp:spPr>
        <a:xfrm>
          <a:off x="0" y="536360"/>
          <a:ext cx="22098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Resource </a:t>
          </a:r>
          <a:r>
            <a:rPr lang="en-US" sz="1800" kern="1200" dirty="0" err="1" smtClean="0"/>
            <a:t>Mgmt</a:t>
          </a:r>
          <a:endParaRPr lang="en-US" sz="1800" kern="1200" dirty="0"/>
        </a:p>
      </dsp:txBody>
      <dsp:txXfrm>
        <a:off x="21075" y="557435"/>
        <a:ext cx="2167650" cy="389580"/>
      </dsp:txXfrm>
    </dsp:sp>
    <dsp:sp modelId="{01B5543E-366D-4F7C-8479-25D8BD5E43BD}">
      <dsp:nvSpPr>
        <dsp:cNvPr id="0" name=""/>
        <dsp:cNvSpPr/>
      </dsp:nvSpPr>
      <dsp:spPr>
        <a:xfrm>
          <a:off x="0" y="968090"/>
          <a:ext cx="2209800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err="1" smtClean="0"/>
            <a:t>Secuity</a:t>
          </a:r>
          <a:r>
            <a:rPr lang="en-US" sz="1400" kern="1200" dirty="0" smtClean="0"/>
            <a:t> monitor, process </a:t>
          </a:r>
          <a:r>
            <a:rPr lang="en-US" sz="1400" kern="1200" dirty="0" err="1" smtClean="0"/>
            <a:t>mgr</a:t>
          </a:r>
          <a:r>
            <a:rPr lang="en-US" sz="1400" kern="1200" dirty="0" smtClean="0"/>
            <a:t>, I/O </a:t>
          </a:r>
          <a:r>
            <a:rPr lang="en-US" sz="1400" kern="1200" dirty="0" err="1" smtClean="0"/>
            <a:t>mgr</a:t>
          </a:r>
          <a:r>
            <a:rPr lang="en-US" sz="1400" kern="1200" dirty="0" smtClean="0"/>
            <a:t>, virtual memory </a:t>
          </a:r>
          <a:r>
            <a:rPr lang="en-US" sz="1400" kern="1200" dirty="0" err="1" smtClean="0"/>
            <a:t>mgr</a:t>
          </a:r>
          <a:endParaRPr lang="en-US" sz="1400" kern="1200" dirty="0"/>
        </a:p>
      </dsp:txBody>
      <dsp:txXfrm>
        <a:off x="0" y="968090"/>
        <a:ext cx="2209800" cy="633420"/>
      </dsp:txXfrm>
    </dsp:sp>
    <dsp:sp modelId="{B37ECC31-15C9-4584-B047-B967CAE72355}">
      <dsp:nvSpPr>
        <dsp:cNvPr id="0" name=""/>
        <dsp:cNvSpPr/>
      </dsp:nvSpPr>
      <dsp:spPr>
        <a:xfrm>
          <a:off x="0" y="1601510"/>
          <a:ext cx="22098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Kernel</a:t>
          </a:r>
          <a:endParaRPr lang="en-US" sz="1800" kern="1200" dirty="0"/>
        </a:p>
      </dsp:txBody>
      <dsp:txXfrm>
        <a:off x="21075" y="1622585"/>
        <a:ext cx="2167650" cy="389580"/>
      </dsp:txXfrm>
    </dsp:sp>
    <dsp:sp modelId="{3BF084E2-6B2E-4443-B993-A7C724CD3F07}">
      <dsp:nvSpPr>
        <dsp:cNvPr id="0" name=""/>
        <dsp:cNvSpPr/>
      </dsp:nvSpPr>
      <dsp:spPr>
        <a:xfrm>
          <a:off x="0" y="2033240"/>
          <a:ext cx="2209800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Interrupt, exception, thread scheduling &amp; dispatching</a:t>
          </a:r>
          <a:endParaRPr lang="en-US" sz="1400" kern="1200" dirty="0"/>
        </a:p>
      </dsp:txBody>
      <dsp:txXfrm>
        <a:off x="0" y="2033240"/>
        <a:ext cx="2209800" cy="633420"/>
      </dsp:txXfrm>
    </dsp:sp>
    <dsp:sp modelId="{B2A5212C-C3F7-4E2C-8DFD-FFDA13076176}">
      <dsp:nvSpPr>
        <dsp:cNvPr id="0" name=""/>
        <dsp:cNvSpPr/>
      </dsp:nvSpPr>
      <dsp:spPr>
        <a:xfrm>
          <a:off x="0" y="2666660"/>
          <a:ext cx="22098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Hardware abstraction</a:t>
          </a:r>
          <a:endParaRPr lang="en-US" sz="1800" kern="1200" dirty="0"/>
        </a:p>
      </dsp:txBody>
      <dsp:txXfrm>
        <a:off x="21075" y="2687735"/>
        <a:ext cx="2167650" cy="389580"/>
      </dsp:txXfrm>
    </dsp:sp>
    <dsp:sp modelId="{82CB905A-77BF-4398-B1F8-FA65EEC063DE}">
      <dsp:nvSpPr>
        <dsp:cNvPr id="0" name=""/>
        <dsp:cNvSpPr/>
      </dsp:nvSpPr>
      <dsp:spPr>
        <a:xfrm>
          <a:off x="0" y="3098390"/>
          <a:ext cx="2209800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Hides h/w differences between different processor families</a:t>
          </a:r>
          <a:endParaRPr lang="en-US" sz="1400" kern="1200" dirty="0"/>
        </a:p>
      </dsp:txBody>
      <dsp:txXfrm>
        <a:off x="0" y="3098390"/>
        <a:ext cx="2209800" cy="633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3684E7-5EF2-4F8C-AA89-57A3B3047F30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51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2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B309A-2E22-4953-827C-780047AC8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4.xml"/><Relationship Id="rId10" Type="http://schemas.openxmlformats.org/officeDocument/2006/relationships/image" Target="../media/image4.emf"/><Relationship Id="rId4" Type="http://schemas.openxmlformats.org/officeDocument/2006/relationships/tags" Target="../tags/tag3.xml"/><Relationship Id="rId9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7A636-3BF2-4AE2-8ABE-C05CF887C03F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5B6F5-D879-4133-AFFB-700722AF4ACE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091E2-B658-407B-9775-999F93A0C91B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1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SS ZG653 Second Semester 2014-15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6D01B-27BD-49AA-8B19-80A7E2DCFF45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E2B9F-45EE-4B53-B052-771269757CF8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15EE5-52C1-4F8E-BC4E-5118954B29FE}" type="datetime1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2D38E-88D9-40FD-815F-F072F68D3E68}" type="datetime1">
              <a:rPr lang="en-US" smtClean="0"/>
              <a:t>2/10/2015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EF53D-C3AD-4F1A-AC78-FABE6C0156D6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4C303-3139-4915-B6C5-027103B83781}" type="datetime1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53AA5-1F61-4C37-8575-1C32114F2563}" type="datetime1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6459B-A5D7-435F-A889-8CC14C6C16C5}" type="datetime1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0C39E7-65C1-4A79-88E6-866B43EC67F5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Lecture 8: Introduction to Patterns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1400" y="6547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February 10, 2015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Configuration to balance forces</a:t>
            </a:r>
          </a:p>
          <a:p>
            <a:pPr lvl="1">
              <a:defRPr/>
            </a:pPr>
            <a:r>
              <a:rPr lang="en-US" dirty="0" smtClean="0"/>
              <a:t>Structure with components and relationships</a:t>
            </a:r>
          </a:p>
          <a:p>
            <a:pPr lvl="1">
              <a:defRPr/>
            </a:pPr>
            <a:r>
              <a:rPr lang="en-US" dirty="0" smtClean="0"/>
              <a:t>Run-time behavior</a:t>
            </a:r>
          </a:p>
          <a:p>
            <a:pPr>
              <a:defRPr/>
            </a:pPr>
            <a:r>
              <a:rPr lang="en-US" dirty="0" smtClean="0"/>
              <a:t>Structure: Addresses static part of the solution</a:t>
            </a:r>
          </a:p>
          <a:p>
            <a:pPr>
              <a:defRPr/>
            </a:pPr>
            <a:r>
              <a:rPr lang="en-US" dirty="0" smtClean="0"/>
              <a:t>Run-time: Behavior while running – addresses the dynamic part</a:t>
            </a:r>
          </a:p>
          <a:p>
            <a:pPr>
              <a:defRPr/>
            </a:pPr>
            <a:r>
              <a:rPr lang="en-US" dirty="0" smtClean="0"/>
              <a:t>Example</a:t>
            </a:r>
          </a:p>
          <a:p>
            <a:pPr lvl="1">
              <a:defRPr/>
            </a:pPr>
            <a:r>
              <a:rPr lang="en-US" dirty="0" smtClean="0"/>
              <a:t>Building blocks for the application</a:t>
            </a:r>
          </a:p>
          <a:p>
            <a:pPr lvl="1">
              <a:defRPr/>
            </a:pPr>
            <a:r>
              <a:rPr lang="en-US" dirty="0" smtClean="0"/>
              <a:t>Specific inputs events and their processing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grpSp>
        <p:nvGrpSpPr>
          <p:cNvPr id="25604" name="Group 22"/>
          <p:cNvGrpSpPr>
            <a:grpSpLocks/>
          </p:cNvGrpSpPr>
          <p:nvPr/>
        </p:nvGrpSpPr>
        <p:grpSpPr bwMode="auto">
          <a:xfrm>
            <a:off x="6219825" y="4071938"/>
            <a:ext cx="2638425" cy="2000250"/>
            <a:chOff x="881034" y="1071546"/>
            <a:chExt cx="6929486" cy="4714908"/>
          </a:xfrm>
        </p:grpSpPr>
        <p:sp>
          <p:nvSpPr>
            <p:cNvPr id="15" name="Rounded Rectangle 14"/>
            <p:cNvSpPr/>
            <p:nvPr/>
          </p:nvSpPr>
          <p:spPr>
            <a:xfrm>
              <a:off x="881034" y="2998670"/>
              <a:ext cx="2856017" cy="8606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Pattern</a:t>
              </a:r>
              <a:endParaRPr lang="en-IN" sz="14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954506" y="1071546"/>
              <a:ext cx="2856014" cy="8569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Context</a:t>
              </a:r>
              <a:endParaRPr lang="en-IN" sz="14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954506" y="2785378"/>
              <a:ext cx="2856014" cy="8569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Problem</a:t>
              </a:r>
              <a:endParaRPr lang="en-IN" sz="14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954506" y="4570306"/>
              <a:ext cx="2856014" cy="8606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Solution</a:t>
              </a:r>
              <a:endParaRPr lang="en-IN" sz="1400" dirty="0"/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3882977" y="1071546"/>
              <a:ext cx="712963" cy="4714908"/>
            </a:xfrm>
            <a:prstGeom prst="leftBrace">
              <a:avLst>
                <a:gd name="adj1" fmla="val 8333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80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687260-BB64-4ADA-AC08-E2C3CD650F91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25245496"/>
              </p:ext>
            </p:extLst>
          </p:nvPr>
        </p:nvGraphicFramePr>
        <p:xfrm>
          <a:off x="228600" y="1295400"/>
          <a:ext cx="7543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Down Arrow 7"/>
          <p:cNvSpPr/>
          <p:nvPr/>
        </p:nvSpPr>
        <p:spPr>
          <a:xfrm>
            <a:off x="7696200" y="1295400"/>
            <a:ext cx="461599" cy="4724399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8023180" y="1295400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latin typeface="Arial" charset="0"/>
              </a:rPr>
              <a:t>Abstract</a:t>
            </a:r>
            <a:endParaRPr lang="en-IN" altLang="en-US" sz="1800" b="1" dirty="0">
              <a:latin typeface="Arial" charset="0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253739" y="6019800"/>
            <a:ext cx="18902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charset="0"/>
              </a:rPr>
              <a:t>Implementation</a:t>
            </a:r>
            <a:endParaRPr lang="en-IN" altLang="en-US" sz="1800" b="1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710541-F4E1-4ADF-95FA-B26C7EAE7745}" type="datetime1">
              <a:rPr lang="en-US" smtClean="0"/>
              <a:t>2/10/2015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Pattern System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85938"/>
          <a:ext cx="8229600" cy="283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83527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</a:t>
                      </a:r>
                      <a:r>
                        <a:rPr lang="en-US" sz="3600" baseline="0" dirty="0" smtClean="0"/>
                        <a:t> pattern system for software architecture is a collection of patterns for software architecture, together with guidelines for their implementation, combination and practical use of software development</a:t>
                      </a:r>
                      <a:endParaRPr lang="en-IN" sz="3600" dirty="0"/>
                    </a:p>
                  </a:txBody>
                  <a:tcPr marL="84406" marR="84406" marT="45730" marB="45730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FFF145-F4B7-49AC-8E0B-84984A40D928}" type="datetime1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Pattern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Support the development of high-quality software systems; Functional and non-functional requirements</a:t>
            </a:r>
          </a:p>
          <a:p>
            <a:pPr>
              <a:defRPr/>
            </a:pPr>
            <a:r>
              <a:rPr lang="en-US" dirty="0" smtClean="0"/>
              <a:t>It should comprise a sufficient base of patterns</a:t>
            </a:r>
          </a:p>
          <a:p>
            <a:pPr>
              <a:defRPr/>
            </a:pPr>
            <a:r>
              <a:rPr lang="en-US" dirty="0" smtClean="0"/>
              <a:t>It should describe all its patterns uniformly</a:t>
            </a:r>
          </a:p>
          <a:p>
            <a:pPr>
              <a:defRPr/>
            </a:pPr>
            <a:r>
              <a:rPr lang="en-US" dirty="0" smtClean="0"/>
              <a:t>It should expose the various relationships between patterns</a:t>
            </a:r>
          </a:p>
          <a:p>
            <a:pPr>
              <a:defRPr/>
            </a:pPr>
            <a:r>
              <a:rPr lang="en-US" dirty="0" smtClean="0"/>
              <a:t>It should organize its constituent patterns</a:t>
            </a:r>
          </a:p>
          <a:p>
            <a:pPr>
              <a:defRPr/>
            </a:pPr>
            <a:r>
              <a:rPr lang="en-US" dirty="0" smtClean="0"/>
              <a:t>It should support the construction of software systems</a:t>
            </a:r>
          </a:p>
          <a:p>
            <a:pPr>
              <a:defRPr/>
            </a:pPr>
            <a:r>
              <a:rPr lang="en-US" dirty="0" smtClean="0"/>
              <a:t>It should support its own evolution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F68410-5D6A-4511-85C7-959B5823E3BD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Pattern Classification</a:t>
            </a:r>
            <a:endParaRPr lang="en-IN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It should be simple and easy to learn</a:t>
            </a:r>
          </a:p>
          <a:p>
            <a:r>
              <a:rPr lang="en-US" altLang="en-US" smtClean="0"/>
              <a:t>It should consist of only a few classification criteria</a:t>
            </a:r>
          </a:p>
          <a:p>
            <a:r>
              <a:rPr lang="en-US" altLang="en-US" smtClean="0"/>
              <a:t>Each classification criterion should reflect natural properties of patterns</a:t>
            </a:r>
          </a:p>
          <a:p>
            <a:r>
              <a:rPr lang="en-US" altLang="en-US" smtClean="0"/>
              <a:t>It should provide a ‘roadmap’</a:t>
            </a:r>
          </a:p>
          <a:p>
            <a:r>
              <a:rPr lang="en-US" altLang="en-US" smtClean="0"/>
              <a:t>The schema should be open to integration of new patterns</a:t>
            </a:r>
            <a:endParaRPr lang="en-I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9907D-397B-45B9-8E08-182E2D9F4838}" type="datetime1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Problem Categories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092263"/>
              </p:ext>
            </p:extLst>
          </p:nvPr>
        </p:nvGraphicFramePr>
        <p:xfrm>
          <a:off x="304800" y="1828800"/>
          <a:ext cx="83820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678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Category</a:t>
                      </a:r>
                      <a:endParaRPr lang="en-IN" sz="1600" b="1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IN" sz="1600" dirty="0"/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Mud to Structure</a:t>
                      </a:r>
                      <a:endParaRPr lang="en-IN" sz="16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Includes patterns that support suitable decomposition of an overall system task into cooperating subtasks</a:t>
                      </a:r>
                      <a:endParaRPr lang="en-IN" sz="1600" dirty="0"/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Distributed Systems</a:t>
                      </a:r>
                      <a:endParaRPr lang="en-IN" sz="16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Includes</a:t>
                      </a:r>
                      <a:r>
                        <a:rPr lang="en-US" sz="1600" baseline="0" dirty="0" smtClean="0"/>
                        <a:t> patterns that provide infrastructures for systems that have components located in different processes or in several subsystems and components</a:t>
                      </a:r>
                      <a:endParaRPr lang="en-IN" sz="1600" dirty="0"/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Interactive</a:t>
                      </a:r>
                      <a:r>
                        <a:rPr lang="en-US" sz="1600" baseline="0" dirty="0" smtClean="0"/>
                        <a:t> Systems</a:t>
                      </a:r>
                      <a:endParaRPr lang="en-IN" sz="16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Includes patterns that help to structure human-computer</a:t>
                      </a:r>
                      <a:r>
                        <a:rPr lang="en-US" sz="1600" baseline="0" dirty="0" smtClean="0"/>
                        <a:t> interaction</a:t>
                      </a:r>
                      <a:endParaRPr lang="en-IN" sz="1600" dirty="0"/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Adaptable Systems</a:t>
                      </a:r>
                      <a:endParaRPr lang="en-IN" sz="16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Includes patterns that provide</a:t>
                      </a:r>
                      <a:r>
                        <a:rPr lang="en-US" sz="1600" baseline="0" dirty="0" smtClean="0"/>
                        <a:t> infrastructures for the extension and adaptation of application in response to evolving and changing functional requirements</a:t>
                      </a:r>
                      <a:endParaRPr lang="en-IN" sz="1600" dirty="0"/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Structural Decomposition</a:t>
                      </a:r>
                      <a:endParaRPr lang="en-IN" sz="16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Includes patterns that support a suitable decomposition of subsystems and complex components</a:t>
                      </a:r>
                      <a:r>
                        <a:rPr lang="en-US" sz="1600" baseline="0" dirty="0" smtClean="0"/>
                        <a:t> into cooperating parts</a:t>
                      </a:r>
                      <a:endParaRPr lang="en-IN" sz="1600" dirty="0"/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Organization of Work</a:t>
                      </a:r>
                      <a:endParaRPr lang="en-IN" sz="16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Includes patterns that define how components</a:t>
                      </a:r>
                      <a:r>
                        <a:rPr lang="en-US" sz="1600" baseline="0" dirty="0" smtClean="0"/>
                        <a:t> collaborate to provide a complex service</a:t>
                      </a:r>
                      <a:endParaRPr lang="en-IN" sz="16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6CA35F-2D79-4294-9438-B32DDCB07411}" type="datetime1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Problem Categories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10764"/>
              </p:ext>
            </p:extLst>
          </p:nvPr>
        </p:nvGraphicFramePr>
        <p:xfrm>
          <a:off x="304800" y="1371600"/>
          <a:ext cx="8382000" cy="4587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579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Category</a:t>
                      </a:r>
                      <a:endParaRPr lang="en-IN" sz="1600" b="1" dirty="0"/>
                    </a:p>
                  </a:txBody>
                  <a:tcPr marL="84406" marR="84406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IN" sz="1600" dirty="0"/>
                    </a:p>
                  </a:txBody>
                  <a:tcPr marL="84406" marR="84406" marT="45732" marB="457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Creation</a:t>
                      </a:r>
                      <a:endParaRPr lang="en-IN" sz="1600" dirty="0"/>
                    </a:p>
                  </a:txBody>
                  <a:tcPr marL="84406" marR="84406" marT="45732" marB="45732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Includes patterns that help with instantiating</a:t>
                      </a:r>
                      <a:r>
                        <a:rPr lang="en-US" sz="1600" baseline="0" dirty="0" smtClean="0"/>
                        <a:t> objects and recursive object structures</a:t>
                      </a:r>
                      <a:endParaRPr lang="en-IN" sz="1600" dirty="0"/>
                    </a:p>
                  </a:txBody>
                  <a:tcPr marL="84406" marR="84406" marT="45732" marB="457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Service Variation</a:t>
                      </a:r>
                      <a:endParaRPr lang="en-IN" sz="1600" dirty="0"/>
                    </a:p>
                  </a:txBody>
                  <a:tcPr marL="84406" marR="84406" marT="45732" marB="45732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Comprises patterns that support</a:t>
                      </a:r>
                      <a:r>
                        <a:rPr lang="en-US" sz="1600" baseline="0" dirty="0" smtClean="0"/>
                        <a:t> changing the behavior of an object or component</a:t>
                      </a:r>
                      <a:endParaRPr lang="en-IN" sz="1600" dirty="0"/>
                    </a:p>
                  </a:txBody>
                  <a:tcPr marL="84406" marR="84406" marT="45732" marB="457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Service Extension</a:t>
                      </a:r>
                      <a:endParaRPr lang="en-IN" sz="1600" dirty="0"/>
                    </a:p>
                  </a:txBody>
                  <a:tcPr marL="84406" marR="84406" marT="45732" marB="45732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Includes patterns that help to add new services to an object or object structure dynamically</a:t>
                      </a:r>
                      <a:endParaRPr lang="en-IN" sz="1600" dirty="0"/>
                    </a:p>
                  </a:txBody>
                  <a:tcPr marL="84406" marR="84406" marT="45732" marB="457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Adaptation</a:t>
                      </a:r>
                      <a:endParaRPr lang="en-IN" sz="1600" dirty="0"/>
                    </a:p>
                  </a:txBody>
                  <a:tcPr marL="84406" marR="84406" marT="45732" marB="45732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Provides patterns</a:t>
                      </a:r>
                      <a:r>
                        <a:rPr lang="en-US" sz="1600" baseline="0" dirty="0" smtClean="0"/>
                        <a:t> that help with interface and data conversion</a:t>
                      </a:r>
                      <a:endParaRPr lang="en-IN" sz="1600" dirty="0"/>
                    </a:p>
                  </a:txBody>
                  <a:tcPr marL="84406" marR="84406" marT="45732" marB="457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 Control</a:t>
                      </a:r>
                      <a:endParaRPr lang="en-IN" sz="16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Includes patterns that guard and control access to services</a:t>
                      </a:r>
                      <a:r>
                        <a:rPr lang="en-US" sz="1600" baseline="0" dirty="0" smtClean="0"/>
                        <a:t> or components</a:t>
                      </a:r>
                      <a:endParaRPr lang="en-IN" sz="1600" dirty="0"/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Management</a:t>
                      </a:r>
                      <a:endParaRPr lang="en-IN" sz="16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Includes patterns for handling homogenous collections of objects, services and components in their entirety</a:t>
                      </a:r>
                      <a:endParaRPr lang="en-IN" sz="1600" dirty="0"/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Communication</a:t>
                      </a:r>
                      <a:endParaRPr lang="en-IN" sz="16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Includes patterns that</a:t>
                      </a:r>
                      <a:r>
                        <a:rPr lang="en-US" sz="1600" baseline="0" dirty="0" smtClean="0"/>
                        <a:t> help organize communication between components</a:t>
                      </a:r>
                      <a:endParaRPr lang="en-IN" sz="1600" dirty="0"/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Resource handling</a:t>
                      </a:r>
                      <a:endParaRPr lang="en-IN" sz="16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Includes patterns that help manage shared components</a:t>
                      </a:r>
                      <a:r>
                        <a:rPr lang="en-US" sz="1600" baseline="0" dirty="0" smtClean="0"/>
                        <a:t> and objects</a:t>
                      </a:r>
                      <a:endParaRPr lang="en-IN" sz="1600" dirty="0"/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FDFC44-80E2-4F60-A741-E53CB03A1C8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Pattern Classification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85750"/>
          <a:ext cx="8229600" cy="642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32"/>
                <a:gridCol w="2242054"/>
                <a:gridCol w="2835539"/>
                <a:gridCol w="1608975"/>
              </a:tblGrid>
              <a:tr h="375892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Architectural Patterns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Design Patterns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Idioms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Mud to Structure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Layers,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Pipes and Filters, Blackboard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Distributed Systems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Broker, Pipes and Filters, Microkernel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Interactive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Systems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MVC, PAC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Adaptable Systems</a:t>
                      </a:r>
                      <a:endParaRPr lang="en-IN" sz="1200" dirty="0" smtClean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Microkernel, Reflection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Creation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Abstract Factory,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Prototype, Builder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Singleton,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Factory Method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Structural Decomposition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Whole-Part,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Composite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haroni" pitchFamily="2" charset="-79"/>
                          <a:cs typeface="Aharoni" pitchFamily="2" charset="-79"/>
                        </a:rPr>
                        <a:t>Organisation</a:t>
                      </a:r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 of work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Master-Slave, Chain of Responsibility, Command, Mediator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375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Access Control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Proxy, Façade, </a:t>
                      </a:r>
                      <a:r>
                        <a:rPr lang="en-US" sz="1200" dirty="0" err="1" smtClean="0">
                          <a:latin typeface="Aharoni" pitchFamily="2" charset="-79"/>
                          <a:cs typeface="Aharoni" pitchFamily="2" charset="-79"/>
                        </a:rPr>
                        <a:t>Iterator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375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Service Variation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Bridge, Strategy,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State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Template method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375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Service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Extension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Decorator, Visitor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Management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Command Processor, View Handler, Memento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375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Adaptation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Adapter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4634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Communication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Publisher-subscriber,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Forwarder-Receiver,  Client-Dispatcher-Server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  <a:tr h="375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Resource Handling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endParaRPr lang="en-IN" sz="120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Flyweight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haroni" pitchFamily="2" charset="-79"/>
                          <a:cs typeface="Aharoni" pitchFamily="2" charset="-79"/>
                        </a:rPr>
                        <a:t>Counted</a:t>
                      </a:r>
                      <a:r>
                        <a:rPr lang="en-US" sz="1200" baseline="0" dirty="0" smtClean="0">
                          <a:latin typeface="Aharoni" pitchFamily="2" charset="-79"/>
                          <a:cs typeface="Aharoni" pitchFamily="2" charset="-79"/>
                        </a:rPr>
                        <a:t> Pointer</a:t>
                      </a:r>
                      <a:endParaRPr lang="en-IN" sz="1200" dirty="0">
                        <a:latin typeface="Aharoni" pitchFamily="2" charset="-79"/>
                        <a:cs typeface="Aharoni" pitchFamily="2" charset="-79"/>
                      </a:endParaRPr>
                    </a:p>
                  </a:txBody>
                  <a:tcPr marL="84406" marR="84406" marT="46343" marB="46343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F5290-BFBE-49B7-B30B-6CACD1B99799}" type="datetime1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Mud to Structure</a:t>
            </a:r>
            <a:endParaRPr lang="en-IN" smtClean="0"/>
          </a:p>
        </p:txBody>
      </p:sp>
      <p:pic>
        <p:nvPicPr>
          <p:cNvPr id="23555" name="Picture 2" descr="ANG77701 Indian traditional potter kumbhar in Hindi India"/>
          <p:cNvPicPr>
            <a:picLocks noChangeAspect="1" noChangeArrowheads="1"/>
          </p:cNvPicPr>
          <p:nvPr/>
        </p:nvPicPr>
        <p:blipFill>
          <a:blip r:embed="rId2" cstate="print"/>
          <a:srcRect l="5704" r="5704"/>
          <a:stretch>
            <a:fillRect/>
          </a:stretch>
        </p:blipFill>
        <p:spPr bwMode="auto">
          <a:xfrm>
            <a:off x="696913" y="923925"/>
            <a:ext cx="3573462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 cstate="print"/>
          <a:srcRect l="21875" t="21875" r="21875" b="21875"/>
          <a:stretch>
            <a:fillRect/>
          </a:stretch>
        </p:blipFill>
        <p:spPr bwMode="auto">
          <a:xfrm>
            <a:off x="4664075" y="917575"/>
            <a:ext cx="3562350" cy="26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56879-11C3-4756-858F-4386AA993EA9}" type="datetime1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Mud to Structure</a:t>
            </a:r>
            <a:endParaRPr lang="en-IN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 we start a new system, we collect requirement from customer </a:t>
            </a:r>
            <a:r>
              <a:rPr lang="en-US" smtClean="0">
                <a:sym typeface="Wingdings" pitchFamily="2" charset="2"/>
              </a:rPr>
              <a:t> transform those into specifications</a:t>
            </a:r>
          </a:p>
          <a:p>
            <a:pPr lvl="1" eaLnBrk="1" hangingPunct="1"/>
            <a:r>
              <a:rPr lang="en-US" smtClean="0">
                <a:sym typeface="Wingdings" pitchFamily="2" charset="2"/>
              </a:rPr>
              <a:t>Requirements  Architecture (Optimistic View)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“Ball of mud” is the realization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Cutting the ball along only one aspect (like along lines visible in the application domain may not be of help)</a:t>
            </a:r>
          </a:p>
          <a:p>
            <a:pPr lvl="1" eaLnBrk="1" hangingPunct="1"/>
            <a:r>
              <a:rPr lang="en-US" smtClean="0">
                <a:sym typeface="Wingdings" pitchFamily="2" charset="2"/>
              </a:rPr>
              <a:t>Need to consider functional and non-funcational attributes</a:t>
            </a:r>
            <a:endParaRPr lang="en-US" smtClean="0"/>
          </a:p>
          <a:p>
            <a:pPr eaLnBrk="1" hangingPunct="1"/>
            <a:endParaRPr lang="en-IN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497F65-A0E7-48C9-A33C-849A089E54E9}" type="datetime1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N" dirty="0" smtClean="0"/>
              <a:t>Christopher Alexander</a:t>
            </a:r>
            <a:endParaRPr lang="en-IN" dirty="0"/>
          </a:p>
        </p:txBody>
      </p:sp>
      <p:sp>
        <p:nvSpPr>
          <p:cNvPr id="17411" name="Content Placeholder 11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97475"/>
          </a:xfrm>
        </p:spPr>
        <p:txBody>
          <a:bodyPr/>
          <a:lstStyle/>
          <a:p>
            <a:r>
              <a:rPr lang="en-IN" altLang="en-US" b="1" i="1" dirty="0" smtClean="0"/>
              <a:t>The Timeless Way of Building</a:t>
            </a:r>
            <a:r>
              <a:rPr lang="en-IN" altLang="en-US" dirty="0" smtClean="0"/>
              <a:t> is a 1979 book that ties life and architecture together</a:t>
            </a:r>
          </a:p>
          <a:p>
            <a:r>
              <a:rPr lang="en-US" altLang="en-US" dirty="0" smtClean="0"/>
              <a:t>Much of SW Architecture derives from it</a:t>
            </a:r>
          </a:p>
          <a:p>
            <a:r>
              <a:rPr lang="en-IN" altLang="en-US" b="1" i="1" dirty="0" smtClean="0"/>
              <a:t>A Pattern Language: Towns, Buildings, Construction</a:t>
            </a:r>
            <a:r>
              <a:rPr lang="en-IN" altLang="en-US" dirty="0" smtClean="0"/>
              <a:t> is a 1977 book on architecture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774825"/>
            <a:ext cx="4043362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879475" y="5132388"/>
            <a:ext cx="3362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100" dirty="0">
                <a:latin typeface="Arial" charset="0"/>
              </a:rPr>
              <a:t>Source: http://en.wikipedia.org/wiki/Christopher_Alexander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2C584-B73F-4928-96E5-F72D95663AE7}" type="datetime1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719E3-4EA4-4EB4-A6A2-0A7E31A945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/>
              <a:t>Architectural Patterns</a:t>
            </a:r>
            <a:endParaRPr lang="en-IN" b="1" dirty="0"/>
          </a:p>
        </p:txBody>
      </p:sp>
      <p:grpSp>
        <p:nvGrpSpPr>
          <p:cNvPr id="25603" name="Group 22"/>
          <p:cNvGrpSpPr>
            <a:grpSpLocks/>
          </p:cNvGrpSpPr>
          <p:nvPr/>
        </p:nvGrpSpPr>
        <p:grpSpPr bwMode="auto">
          <a:xfrm>
            <a:off x="879475" y="928688"/>
            <a:ext cx="7319963" cy="5500687"/>
            <a:chOff x="1952604" y="1071546"/>
            <a:chExt cx="5786478" cy="5214974"/>
          </a:xfrm>
        </p:grpSpPr>
        <p:sp>
          <p:nvSpPr>
            <p:cNvPr id="9" name="Rounded Rectangle 8"/>
            <p:cNvSpPr/>
            <p:nvPr/>
          </p:nvSpPr>
          <p:spPr>
            <a:xfrm>
              <a:off x="1952604" y="1280802"/>
              <a:ext cx="2428892" cy="6480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Mud to Structure</a:t>
              </a:r>
              <a:endParaRPr lang="en-IN" sz="2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952604" y="2638124"/>
              <a:ext cx="2428892" cy="648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Distributed Systems</a:t>
              </a:r>
              <a:endParaRPr lang="en-IN" sz="2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952604" y="3995446"/>
              <a:ext cx="2428892" cy="6480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Interactive Systems</a:t>
              </a:r>
              <a:endParaRPr lang="en-IN" sz="2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52604" y="5424206"/>
              <a:ext cx="2428892" cy="6480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Adaptable Systems</a:t>
              </a:r>
              <a:endParaRPr lang="en-IN" sz="2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310190" y="1071546"/>
              <a:ext cx="2428892" cy="107157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Layers</a:t>
              </a:r>
            </a:p>
            <a:p>
              <a:pPr algn="ctr">
                <a:defRPr/>
              </a:pPr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Pipes and Filters</a:t>
              </a:r>
            </a:p>
            <a:p>
              <a:pPr algn="ctr">
                <a:defRPr/>
              </a:pPr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Blackboard</a:t>
              </a:r>
              <a:endParaRPr lang="en-IN" sz="2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310190" y="3786190"/>
              <a:ext cx="2428892" cy="107157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Model-View-Controller</a:t>
              </a:r>
            </a:p>
            <a:p>
              <a:pPr algn="ctr">
                <a:defRPr/>
              </a:pPr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Presentation-Abstraction-Control</a:t>
              </a:r>
              <a:endParaRPr lang="en-IN" sz="2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310190" y="2428868"/>
              <a:ext cx="2428892" cy="107157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Broker</a:t>
              </a:r>
              <a:endParaRPr lang="en-IN" sz="2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310190" y="5214950"/>
              <a:ext cx="2428892" cy="107157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Microkernel</a:t>
              </a:r>
            </a:p>
            <a:p>
              <a:pPr algn="ctr">
                <a:defRPr/>
              </a:pPr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Reflection</a:t>
              </a:r>
              <a:endParaRPr lang="en-IN" sz="2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6200000">
              <a:off x="4381496" y="1142984"/>
              <a:ext cx="928694" cy="928694"/>
            </a:xfrm>
            <a:prstGeom prst="trapezoi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2400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rapezoid 18"/>
            <p:cNvSpPr/>
            <p:nvPr/>
          </p:nvSpPr>
          <p:spPr>
            <a:xfrm rot="16200000">
              <a:off x="4381496" y="2500306"/>
              <a:ext cx="928694" cy="928694"/>
            </a:xfrm>
            <a:prstGeom prst="trapezoid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2400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rapezoid 19"/>
            <p:cNvSpPr/>
            <p:nvPr/>
          </p:nvSpPr>
          <p:spPr>
            <a:xfrm rot="16200000">
              <a:off x="4381496" y="3857628"/>
              <a:ext cx="928694" cy="928694"/>
            </a:xfrm>
            <a:prstGeom prst="trapezoid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2400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rapezoid 20"/>
            <p:cNvSpPr/>
            <p:nvPr/>
          </p:nvSpPr>
          <p:spPr>
            <a:xfrm rot="16200000">
              <a:off x="4381496" y="5286388"/>
              <a:ext cx="928694" cy="928694"/>
            </a:xfrm>
            <a:prstGeom prst="trapezoid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2400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4F503-4C6E-42CA-A8B0-01598DEB6323}" type="datetime1">
              <a:rPr lang="en-US" smtClean="0"/>
              <a:t>2/10/2015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Layers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Mud to Structure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D90B1-3EDE-4F30-824F-7DC87BE8E786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Petstore</a:t>
            </a:r>
            <a:r>
              <a:rPr lang="en-US" dirty="0"/>
              <a:t> example again…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39941"/>
              </p:ext>
            </p:extLst>
          </p:nvPr>
        </p:nvGraphicFramePr>
        <p:xfrm>
          <a:off x="990599" y="3657600"/>
          <a:ext cx="6477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/>
                <a:gridCol w="1619250"/>
                <a:gridCol w="1619250"/>
                <a:gridCol w="1619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Goldfish1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2954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 smtClean="0"/>
              <a:t>Suppose that the store should provide the capability for a user to</a:t>
            </a:r>
          </a:p>
          <a:p>
            <a:pPr algn="just"/>
            <a:r>
              <a:rPr lang="en-US" dirty="0" smtClean="0"/>
              <a:t>Browse the catalog of products</a:t>
            </a:r>
          </a:p>
          <a:p>
            <a:pPr algn="just"/>
            <a:r>
              <a:rPr lang="en-US" dirty="0" smtClean="0"/>
              <a:t>Select a product and put it in shopping cart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2920" y="3193576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Product is stored in a Table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051" name="Picture 3" descr="http://www4.uwsp.edu/geo/faculty/gmartin/geog476/Lecture/fcs_cylinder_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9719" y="5586838"/>
            <a:ext cx="1828800" cy="914400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 rot="5400000">
            <a:off x="3992182" y="4943900"/>
            <a:ext cx="523875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426C4-9473-4019-9EE1-04CB4E38BC75}" type="datetime1">
              <a:rPr lang="en-US" smtClean="0"/>
              <a:t>2/10/2015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CAE194-D4C1-4F79-BA2B-F4B58764AC38}" type="datetime1">
              <a:rPr lang="en-US" smtClean="0"/>
              <a:t>2/10/2015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016000"/>
          </a:xfrm>
        </p:spPr>
        <p:txBody>
          <a:bodyPr/>
          <a:lstStyle/>
          <a:p>
            <a:r>
              <a:rPr lang="en-US" dirty="0" smtClean="0"/>
              <a:t>When you implement, it will look like </a:t>
            </a:r>
            <a:r>
              <a:rPr lang="en-US" dirty="0" err="1" smtClean="0"/>
              <a:t>Flipkart</a:t>
            </a:r>
            <a:r>
              <a:rPr lang="en-US" dirty="0" smtClean="0"/>
              <a:t> or Amazon…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44304"/>
            <a:ext cx="6088974" cy="3376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sp>
        <p:nvSpPr>
          <p:cNvPr id="8" name="Oval 7"/>
          <p:cNvSpPr/>
          <p:nvPr/>
        </p:nvSpPr>
        <p:spPr>
          <a:xfrm>
            <a:off x="7239000" y="914400"/>
            <a:ext cx="2057400" cy="838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Shopping cart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3 (Accent Bar) 8"/>
          <p:cNvSpPr/>
          <p:nvPr/>
        </p:nvSpPr>
        <p:spPr>
          <a:xfrm>
            <a:off x="4907507" y="4824413"/>
            <a:ext cx="1143000" cy="306324"/>
          </a:xfrm>
          <a:prstGeom prst="accentCallout3">
            <a:avLst>
              <a:gd name="adj1" fmla="val 58848"/>
              <a:gd name="adj2" fmla="val -9527"/>
              <a:gd name="adj3" fmla="val 49938"/>
              <a:gd name="adj4" fmla="val -38159"/>
              <a:gd name="adj5" fmla="val -87124"/>
              <a:gd name="adj6" fmla="val -58458"/>
              <a:gd name="adj7" fmla="val -265741"/>
              <a:gd name="adj8" fmla="val -310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Line Callout 3 (Accent Bar) 10"/>
          <p:cNvSpPr/>
          <p:nvPr/>
        </p:nvSpPr>
        <p:spPr>
          <a:xfrm>
            <a:off x="4494662" y="2829782"/>
            <a:ext cx="1143000" cy="306324"/>
          </a:xfrm>
          <a:prstGeom prst="accentCallout3">
            <a:avLst>
              <a:gd name="adj1" fmla="val 58848"/>
              <a:gd name="adj2" fmla="val -9527"/>
              <a:gd name="adj3" fmla="val -105998"/>
              <a:gd name="adj4" fmla="val -19055"/>
              <a:gd name="adj5" fmla="val -194052"/>
              <a:gd name="adj6" fmla="val -13085"/>
              <a:gd name="adj7" fmla="val -261285"/>
              <a:gd name="adj8" fmla="val 71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1" y="1767385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 application runs, it displays products based on category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574" y="2859352"/>
            <a:ext cx="2595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User Selects a product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and puts it shopping cart</a:t>
            </a:r>
          </a:p>
        </p:txBody>
      </p:sp>
      <p:sp>
        <p:nvSpPr>
          <p:cNvPr id="14" name="Line Callout 3 (Accent Bar) 13"/>
          <p:cNvSpPr/>
          <p:nvPr/>
        </p:nvSpPr>
        <p:spPr>
          <a:xfrm>
            <a:off x="2971800" y="5104133"/>
            <a:ext cx="1143000" cy="306324"/>
          </a:xfrm>
          <a:prstGeom prst="accentCallout3">
            <a:avLst>
              <a:gd name="adj1" fmla="val 58848"/>
              <a:gd name="adj2" fmla="val -9527"/>
              <a:gd name="adj3" fmla="val -132731"/>
              <a:gd name="adj4" fmla="val -41741"/>
              <a:gd name="adj5" fmla="val -461372"/>
              <a:gd name="adj6" fmla="val -51294"/>
              <a:gd name="adj7" fmla="val -751372"/>
              <a:gd name="adj8" fmla="val -594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Category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102" y="4764126"/>
            <a:ext cx="259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Many users accessing the application</a:t>
            </a:r>
          </a:p>
        </p:txBody>
      </p:sp>
      <p:sp>
        <p:nvSpPr>
          <p:cNvPr id="10" name="Bevel 9"/>
          <p:cNvSpPr/>
          <p:nvPr/>
        </p:nvSpPr>
        <p:spPr>
          <a:xfrm>
            <a:off x="4267200" y="5257295"/>
            <a:ext cx="2743200" cy="119557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logic is deciding product price, managing users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7543800" y="5410457"/>
            <a:ext cx="1219200" cy="914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9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/>
      <p:bldP spid="13" grpId="0"/>
      <p:bldP spid="14" grpId="0" animBg="1"/>
      <p:bldP spid="15" grpId="0"/>
      <p:bldP spid="10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at a minimum?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Three sets of classes</a:t>
            </a:r>
          </a:p>
          <a:p>
            <a:pPr lvl="1"/>
            <a:r>
              <a:rPr lang="en-US" dirty="0" smtClean="0"/>
              <a:t>One set manages display of products, ease of selection, navigation</a:t>
            </a:r>
          </a:p>
          <a:p>
            <a:pPr lvl="1"/>
            <a:r>
              <a:rPr lang="en-US" dirty="0" smtClean="0"/>
              <a:t>Another set manages the product management, pricing</a:t>
            </a:r>
          </a:p>
          <a:p>
            <a:pPr lvl="1"/>
            <a:r>
              <a:rPr lang="en-US" dirty="0" smtClean="0"/>
              <a:t>Another set manages the database access</a:t>
            </a:r>
          </a:p>
          <a:p>
            <a:r>
              <a:rPr lang="en-US" dirty="0" smtClean="0"/>
              <a:t>UI Layer classes</a:t>
            </a:r>
          </a:p>
          <a:p>
            <a:r>
              <a:rPr lang="en-US" dirty="0" smtClean="0"/>
              <a:t>Business Layer classes</a:t>
            </a:r>
          </a:p>
          <a:p>
            <a:r>
              <a:rPr lang="en-US" dirty="0" smtClean="0"/>
              <a:t>Database Layer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E2C99D-3285-4CCE-B30B-67DA35CC16B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5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Layers Architectural Pattern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/>
              <a:t>H</a:t>
            </a:r>
            <a:r>
              <a:rPr lang="en-US" dirty="0" smtClean="0"/>
              <a:t>elps to structure application that can be decomposed into groups of subtasks in which each group of subtasks is at a particular level of abstraction</a:t>
            </a:r>
            <a:endParaRPr lang="en-IN" dirty="0" smtClean="0"/>
          </a:p>
          <a:p>
            <a:pPr eaLnBrk="1" fontAlgn="t" hangingPunct="1">
              <a:buFont typeface="Arial" charset="0"/>
              <a:buNone/>
              <a:defRPr/>
            </a:pPr>
            <a:endParaRPr lang="en-IN" b="1" dirty="0" smtClean="0"/>
          </a:p>
          <a:p>
            <a:pPr eaLnBrk="1" hangingPunct="1">
              <a:buFont typeface="Arial" charset="0"/>
              <a:buNone/>
              <a:defRPr/>
            </a:pP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190647-030E-4B1D-98DF-FE98D7E826C4}" type="datetime1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Layers</a:t>
            </a:r>
            <a:endParaRPr lang="en-IN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protocols</a:t>
            </a:r>
          </a:p>
          <a:p>
            <a:pPr eaLnBrk="1" hangingPunct="1"/>
            <a:r>
              <a:rPr lang="en-US" smtClean="0"/>
              <a:t>Conceptually different issues split into separate, interacting layers</a:t>
            </a:r>
          </a:p>
          <a:p>
            <a:pPr eaLnBrk="1" hangingPunct="1"/>
            <a:r>
              <a:rPr lang="en-US" smtClean="0"/>
              <a:t>Functionality decomposed into layers; helps replace layer(s) with better or different implementation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877602-627D-4AA2-9ADA-DF8024D60C4A}" type="datetime1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Layers – 3 part schema</a:t>
            </a:r>
            <a:endParaRPr lang="en-IN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189662"/>
              </p:ext>
            </p:extLst>
          </p:nvPr>
        </p:nvGraphicFramePr>
        <p:xfrm>
          <a:off x="533400" y="1295400"/>
          <a:ext cx="8229600" cy="46493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06803"/>
                <a:gridCol w="64227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Context</a:t>
                      </a:r>
                      <a:endParaRPr lang="en-IN" sz="2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large system</a:t>
                      </a:r>
                      <a:r>
                        <a:rPr lang="en-US" baseline="0" dirty="0" smtClean="0"/>
                        <a:t> that requires decomposition</a:t>
                      </a:r>
                      <a:endParaRPr lang="en-IN" dirty="0"/>
                    </a:p>
                  </a:txBody>
                  <a:tcPr marL="84406" marR="84406"/>
                </a:tc>
              </a:tr>
              <a:tr h="207465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Problem</a:t>
                      </a:r>
                      <a:endParaRPr lang="en-IN" sz="2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Mix of low- and high-level issues, where high-level operations rely on low-level ones</a:t>
                      </a:r>
                    </a:p>
                    <a:p>
                      <a:r>
                        <a:rPr lang="en-US" sz="2000" baseline="0" dirty="0" smtClean="0"/>
                        <a:t>A typical pattern of communication flow consists of requests moving from high level to low level, and answers to requests, incoming data and notification  about events traveling in the opposite direction</a:t>
                      </a:r>
                    </a:p>
                    <a:p>
                      <a:endParaRPr lang="en-US" sz="2000" baseline="0" dirty="0" smtClean="0"/>
                    </a:p>
                  </a:txBody>
                  <a:tcPr marL="84406" marR="84406"/>
                </a:tc>
              </a:tr>
              <a:tr h="1631855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Forces</a:t>
                      </a:r>
                      <a:endParaRPr lang="en-IN" sz="2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Code changes should not ripple through the system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Stable interfaces; standardization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Exchangeable parts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 smtClean="0"/>
                        <a:t>Grouping of responsibilities for better understandability and maintainability</a:t>
                      </a:r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Solution</a:t>
                      </a:r>
                      <a:endParaRPr lang="en-IN" sz="20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Structure the system into appropriate number of layers</a:t>
                      </a:r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09F13-04C2-4004-B43A-FE53750892B6}" type="datetime1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OSI 7-Layer Model</a:t>
            </a:r>
            <a:endParaRPr lang="en-IN" smtClean="0"/>
          </a:p>
        </p:txBody>
      </p:sp>
      <p:sp>
        <p:nvSpPr>
          <p:cNvPr id="14" name="Rectangle 13"/>
          <p:cNvSpPr/>
          <p:nvPr/>
        </p:nvSpPr>
        <p:spPr>
          <a:xfrm>
            <a:off x="1000100" y="5834058"/>
            <a:ext cx="1500198" cy="6429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Physical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1000100" y="5072058"/>
            <a:ext cx="1500198" cy="6429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Data Link</a:t>
            </a:r>
            <a:endParaRPr lang="en-IN" b="1" dirty="0"/>
          </a:p>
        </p:txBody>
      </p:sp>
      <p:sp>
        <p:nvSpPr>
          <p:cNvPr id="16" name="Rectangle 15"/>
          <p:cNvSpPr/>
          <p:nvPr/>
        </p:nvSpPr>
        <p:spPr>
          <a:xfrm>
            <a:off x="1000100" y="4310058"/>
            <a:ext cx="1500198" cy="6429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Network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1000100" y="3524240"/>
            <a:ext cx="1500198" cy="6429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Transport</a:t>
            </a:r>
            <a:endParaRPr lang="en-IN" b="1" dirty="0"/>
          </a:p>
        </p:txBody>
      </p:sp>
      <p:sp>
        <p:nvSpPr>
          <p:cNvPr id="18" name="Rectangle 17"/>
          <p:cNvSpPr/>
          <p:nvPr/>
        </p:nvSpPr>
        <p:spPr>
          <a:xfrm>
            <a:off x="1000100" y="2844507"/>
            <a:ext cx="1500198" cy="58449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Session</a:t>
            </a:r>
            <a:endParaRPr lang="en-IN" b="1" dirty="0"/>
          </a:p>
        </p:txBody>
      </p:sp>
      <p:sp>
        <p:nvSpPr>
          <p:cNvPr id="19" name="Rectangle 18"/>
          <p:cNvSpPr/>
          <p:nvPr/>
        </p:nvSpPr>
        <p:spPr>
          <a:xfrm>
            <a:off x="1000100" y="2158707"/>
            <a:ext cx="1500198" cy="58449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Presentation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1000100" y="1396707"/>
            <a:ext cx="1500198" cy="58449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Application</a:t>
            </a:r>
            <a:endParaRPr lang="en-IN" b="1" dirty="0"/>
          </a:p>
        </p:txBody>
      </p:sp>
      <p:sp>
        <p:nvSpPr>
          <p:cNvPr id="30744" name="TextBox 21"/>
          <p:cNvSpPr txBox="1">
            <a:spLocks noChangeArrowheads="1"/>
          </p:cNvSpPr>
          <p:nvPr/>
        </p:nvSpPr>
        <p:spPr bwMode="auto">
          <a:xfrm>
            <a:off x="2857500" y="5943600"/>
            <a:ext cx="954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Layer 1</a:t>
            </a:r>
            <a:endParaRPr lang="en-IN" dirty="0"/>
          </a:p>
        </p:txBody>
      </p:sp>
      <p:sp>
        <p:nvSpPr>
          <p:cNvPr id="30745" name="TextBox 26"/>
          <p:cNvSpPr txBox="1">
            <a:spLocks noChangeArrowheads="1"/>
          </p:cNvSpPr>
          <p:nvPr/>
        </p:nvSpPr>
        <p:spPr bwMode="auto">
          <a:xfrm>
            <a:off x="2857500" y="5268913"/>
            <a:ext cx="954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Layer 2</a:t>
            </a:r>
            <a:endParaRPr lang="en-IN"/>
          </a:p>
        </p:txBody>
      </p:sp>
      <p:sp>
        <p:nvSpPr>
          <p:cNvPr id="30746" name="TextBox 34"/>
          <p:cNvSpPr txBox="1">
            <a:spLocks noChangeArrowheads="1"/>
          </p:cNvSpPr>
          <p:nvPr/>
        </p:nvSpPr>
        <p:spPr bwMode="auto">
          <a:xfrm>
            <a:off x="2857500" y="4483100"/>
            <a:ext cx="954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Layer 3</a:t>
            </a:r>
            <a:endParaRPr lang="en-IN" dirty="0"/>
          </a:p>
        </p:txBody>
      </p:sp>
      <p:sp>
        <p:nvSpPr>
          <p:cNvPr id="30747" name="TextBox 35"/>
          <p:cNvSpPr txBox="1">
            <a:spLocks noChangeArrowheads="1"/>
          </p:cNvSpPr>
          <p:nvPr/>
        </p:nvSpPr>
        <p:spPr bwMode="auto">
          <a:xfrm>
            <a:off x="2857500" y="3668713"/>
            <a:ext cx="954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Layer 4</a:t>
            </a:r>
            <a:endParaRPr lang="en-IN"/>
          </a:p>
        </p:txBody>
      </p:sp>
      <p:sp>
        <p:nvSpPr>
          <p:cNvPr id="30748" name="TextBox 37"/>
          <p:cNvSpPr txBox="1">
            <a:spLocks noChangeArrowheads="1"/>
          </p:cNvSpPr>
          <p:nvPr/>
        </p:nvSpPr>
        <p:spPr bwMode="auto">
          <a:xfrm>
            <a:off x="2857500" y="2870200"/>
            <a:ext cx="954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Layer 5</a:t>
            </a:r>
            <a:endParaRPr lang="en-IN"/>
          </a:p>
        </p:txBody>
      </p:sp>
      <p:sp>
        <p:nvSpPr>
          <p:cNvPr id="30749" name="TextBox 38"/>
          <p:cNvSpPr txBox="1">
            <a:spLocks noChangeArrowheads="1"/>
          </p:cNvSpPr>
          <p:nvPr/>
        </p:nvSpPr>
        <p:spPr bwMode="auto">
          <a:xfrm>
            <a:off x="2857500" y="2084388"/>
            <a:ext cx="954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Layer 6</a:t>
            </a:r>
            <a:endParaRPr lang="en-IN" dirty="0"/>
          </a:p>
        </p:txBody>
      </p:sp>
      <p:sp>
        <p:nvSpPr>
          <p:cNvPr id="30750" name="TextBox 39"/>
          <p:cNvSpPr txBox="1">
            <a:spLocks noChangeArrowheads="1"/>
          </p:cNvSpPr>
          <p:nvPr/>
        </p:nvSpPr>
        <p:spPr bwMode="auto">
          <a:xfrm>
            <a:off x="2857500" y="1295400"/>
            <a:ext cx="954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Layer 7</a:t>
            </a:r>
            <a:endParaRPr lang="en-IN" dirty="0"/>
          </a:p>
        </p:txBody>
      </p:sp>
      <p:sp>
        <p:nvSpPr>
          <p:cNvPr id="30751" name="TextBox 40"/>
          <p:cNvSpPr txBox="1">
            <a:spLocks noChangeArrowheads="1"/>
          </p:cNvSpPr>
          <p:nvPr/>
        </p:nvSpPr>
        <p:spPr bwMode="auto">
          <a:xfrm>
            <a:off x="4189413" y="5907087"/>
            <a:ext cx="38115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Transmits bits: velocity,  bit-code, connection etc.</a:t>
            </a:r>
            <a:endParaRPr lang="en-IN"/>
          </a:p>
        </p:txBody>
      </p:sp>
      <p:sp>
        <p:nvSpPr>
          <p:cNvPr id="30752" name="TextBox 41"/>
          <p:cNvSpPr txBox="1">
            <a:spLocks noChangeArrowheads="1"/>
          </p:cNvSpPr>
          <p:nvPr/>
        </p:nvSpPr>
        <p:spPr bwMode="auto">
          <a:xfrm>
            <a:off x="4189413" y="5121275"/>
            <a:ext cx="35258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Detects and corrects errors in bit sequences</a:t>
            </a:r>
            <a:endParaRPr lang="en-IN"/>
          </a:p>
        </p:txBody>
      </p:sp>
      <p:sp>
        <p:nvSpPr>
          <p:cNvPr id="30753" name="TextBox 42"/>
          <p:cNvSpPr txBox="1">
            <a:spLocks noChangeArrowheads="1"/>
          </p:cNvSpPr>
          <p:nvPr/>
        </p:nvSpPr>
        <p:spPr bwMode="auto">
          <a:xfrm>
            <a:off x="4189413" y="4335462"/>
            <a:ext cx="33829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Selects route from sender to receiver</a:t>
            </a:r>
            <a:endParaRPr lang="en-IN"/>
          </a:p>
        </p:txBody>
      </p:sp>
      <p:sp>
        <p:nvSpPr>
          <p:cNvPr id="30754" name="TextBox 43"/>
          <p:cNvSpPr txBox="1">
            <a:spLocks noChangeArrowheads="1"/>
          </p:cNvSpPr>
          <p:nvPr/>
        </p:nvSpPr>
        <p:spPr bwMode="auto">
          <a:xfrm>
            <a:off x="4189413" y="3549650"/>
            <a:ext cx="33829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Breaks messages into packets and guarantees delivery</a:t>
            </a:r>
            <a:endParaRPr lang="en-IN"/>
          </a:p>
        </p:txBody>
      </p:sp>
      <p:sp>
        <p:nvSpPr>
          <p:cNvPr id="30755" name="TextBox 44"/>
          <p:cNvSpPr txBox="1">
            <a:spLocks noChangeArrowheads="1"/>
          </p:cNvSpPr>
          <p:nvPr/>
        </p:nvSpPr>
        <p:spPr bwMode="auto">
          <a:xfrm>
            <a:off x="4189413" y="2760662"/>
            <a:ext cx="3454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Provides dialog control and synchronization facilities</a:t>
            </a:r>
            <a:endParaRPr lang="en-IN" dirty="0"/>
          </a:p>
        </p:txBody>
      </p:sp>
      <p:sp>
        <p:nvSpPr>
          <p:cNvPr id="30756" name="TextBox 45"/>
          <p:cNvSpPr txBox="1">
            <a:spLocks noChangeArrowheads="1"/>
          </p:cNvSpPr>
          <p:nvPr/>
        </p:nvSpPr>
        <p:spPr bwMode="auto">
          <a:xfrm>
            <a:off x="4189413" y="1978025"/>
            <a:ext cx="33115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Structures information and attaches semantics</a:t>
            </a:r>
            <a:endParaRPr lang="en-IN"/>
          </a:p>
        </p:txBody>
      </p:sp>
      <p:sp>
        <p:nvSpPr>
          <p:cNvPr id="30757" name="TextBox 46"/>
          <p:cNvSpPr txBox="1">
            <a:spLocks noChangeArrowheads="1"/>
          </p:cNvSpPr>
          <p:nvPr/>
        </p:nvSpPr>
        <p:spPr bwMode="auto">
          <a:xfrm>
            <a:off x="4189413" y="1192212"/>
            <a:ext cx="36687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Provides miscellaneous protocols for common activities</a:t>
            </a:r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8218C-8D8D-45B9-A8A3-E8310DD9408A}" type="datetime1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Layers</a:t>
            </a:r>
            <a:endParaRPr lang="en-IN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8716" y="2566124"/>
            <a:ext cx="4114800" cy="3301276"/>
          </a:xfrm>
        </p:spPr>
        <p:txBody>
          <a:bodyPr/>
          <a:lstStyle/>
          <a:p>
            <a:pPr eaLnBrk="1" hangingPunct="1"/>
            <a:r>
              <a:rPr lang="en-US" sz="2400" dirty="0"/>
              <a:t>S</a:t>
            </a:r>
            <a:r>
              <a:rPr lang="en-US" sz="2400" dirty="0" smtClean="0"/>
              <a:t>ervices of Layer J are only used by Layer J+1</a:t>
            </a:r>
          </a:p>
          <a:p>
            <a:pPr eaLnBrk="1" hangingPunct="1"/>
            <a:r>
              <a:rPr lang="en-US" sz="2400" dirty="0" smtClean="0"/>
              <a:t>No further direct dependencies between layers</a:t>
            </a:r>
          </a:p>
          <a:p>
            <a:pPr eaLnBrk="1" hangingPunct="1"/>
            <a:r>
              <a:rPr lang="en-US" sz="2400" dirty="0" smtClean="0"/>
              <a:t>Each layer may contain many components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86116" y="1637430"/>
            <a:ext cx="7353084" cy="4568970"/>
            <a:chOff x="1486116" y="1637430"/>
            <a:chExt cx="7353084" cy="4568970"/>
          </a:xfrm>
        </p:grpSpPr>
        <p:sp>
          <p:nvSpPr>
            <p:cNvPr id="4" name="Rectangle 3"/>
            <p:cNvSpPr/>
            <p:nvPr/>
          </p:nvSpPr>
          <p:spPr>
            <a:xfrm>
              <a:off x="4688183" y="5181600"/>
              <a:ext cx="4117109" cy="10248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0" bIns="0" anchor="t" anchorCtr="0"/>
            <a:lstStyle/>
            <a:p>
              <a:pPr algn="ctr">
                <a:defRPr/>
              </a:pPr>
              <a:r>
                <a:rPr lang="en-US" sz="2400" b="1" dirty="0"/>
                <a:t>Layer 1</a:t>
              </a:r>
              <a:endParaRPr lang="en-IN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700826" y="3296759"/>
              <a:ext cx="4138374" cy="117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0" bIns="0" anchor="t" anchorCtr="0"/>
            <a:lstStyle/>
            <a:p>
              <a:pPr algn="ctr">
                <a:defRPr/>
              </a:pPr>
              <a:r>
                <a:rPr lang="en-US" sz="2400" b="1" dirty="0"/>
                <a:t>Layer N-1</a:t>
              </a:r>
              <a:endParaRPr lang="en-IN" sz="24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00826" y="1637430"/>
              <a:ext cx="4138374" cy="125817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tIns="0" bIns="0" anchor="t" anchorCtr="0"/>
            <a:lstStyle/>
            <a:p>
              <a:pPr algn="ctr">
                <a:defRPr/>
              </a:pPr>
              <a:r>
                <a:rPr lang="en-US" sz="2400" b="1" dirty="0"/>
                <a:t>Layer N</a:t>
              </a:r>
              <a:endParaRPr lang="en-IN" sz="24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86116" y="1637430"/>
              <a:ext cx="1800000" cy="720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/>
                <a:t>Client</a:t>
              </a:r>
              <a:endParaRPr lang="en-IN" sz="2400" b="1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86125" y="1997075"/>
              <a:ext cx="1414463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603876" y="2895600"/>
              <a:ext cx="0" cy="4011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600700" y="4473959"/>
              <a:ext cx="0" cy="70764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800600" y="2133600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Component-N.1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236613" y="2135985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Component-N.2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543800" y="2135985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Component-N.3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828953" y="3731415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Component-(N-1).1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264966" y="3733800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Component-(N-1).2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572153" y="3733800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Component-(N-1).3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814776" y="5599185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Component-1.1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250789" y="5601570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Component-1.2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557976" y="5601570"/>
              <a:ext cx="1066800" cy="6048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Component-1.3</a:t>
              </a:r>
              <a:endParaRPr lang="en-US" dirty="0"/>
            </a:p>
          </p:txBody>
        </p:sp>
        <p:cxnSp>
          <p:nvCxnSpPr>
            <p:cNvPr id="15" name="Elbow Connector 14"/>
            <p:cNvCxnSpPr>
              <a:stCxn id="13" idx="2"/>
              <a:endCxn id="18" idx="0"/>
            </p:cNvCxnSpPr>
            <p:nvPr/>
          </p:nvCxnSpPr>
          <p:spPr>
            <a:xfrm rot="16200000" flipH="1">
              <a:off x="4851684" y="3220745"/>
              <a:ext cx="992985" cy="2835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6" idx="2"/>
              <a:endCxn id="19" idx="0"/>
            </p:cNvCxnSpPr>
            <p:nvPr/>
          </p:nvCxnSpPr>
          <p:spPr>
            <a:xfrm>
              <a:off x="6770013" y="2740815"/>
              <a:ext cx="28353" cy="9929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7" idx="2"/>
              <a:endCxn id="21" idx="0"/>
            </p:cNvCxnSpPr>
            <p:nvPr/>
          </p:nvCxnSpPr>
          <p:spPr>
            <a:xfrm rot="16200000" flipH="1">
              <a:off x="7594884" y="3223130"/>
              <a:ext cx="992985" cy="2835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3" idx="3"/>
              <a:endCxn id="16" idx="1"/>
            </p:cNvCxnSpPr>
            <p:nvPr/>
          </p:nvCxnSpPr>
          <p:spPr>
            <a:xfrm>
              <a:off x="5867400" y="2436015"/>
              <a:ext cx="369213" cy="2385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68" name="Elbow Connector 32767"/>
            <p:cNvCxnSpPr>
              <a:stCxn id="16" idx="2"/>
              <a:endCxn id="21" idx="0"/>
            </p:cNvCxnSpPr>
            <p:nvPr/>
          </p:nvCxnSpPr>
          <p:spPr>
            <a:xfrm rot="16200000" flipH="1">
              <a:off x="6941291" y="2569537"/>
              <a:ext cx="992985" cy="133554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77" name="Elbow Connector 32776"/>
            <p:cNvCxnSpPr>
              <a:stCxn id="18" idx="2"/>
              <a:endCxn id="21" idx="2"/>
            </p:cNvCxnSpPr>
            <p:nvPr/>
          </p:nvCxnSpPr>
          <p:spPr>
            <a:xfrm rot="16200000" flipH="1">
              <a:off x="6732761" y="2965837"/>
              <a:ext cx="2385" cy="2743200"/>
            </a:xfrm>
            <a:prstGeom prst="bentConnector3">
              <a:avLst>
                <a:gd name="adj1" fmla="val 968490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79" name="Elbow Connector 32778"/>
            <p:cNvCxnSpPr>
              <a:stCxn id="19" idx="3"/>
              <a:endCxn id="21" idx="1"/>
            </p:cNvCxnSpPr>
            <p:nvPr/>
          </p:nvCxnSpPr>
          <p:spPr>
            <a:xfrm>
              <a:off x="7331766" y="4036215"/>
              <a:ext cx="240387" cy="1270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81" name="Elbow Connector 32780"/>
            <p:cNvCxnSpPr>
              <a:stCxn id="18" idx="1"/>
              <a:endCxn id="23" idx="0"/>
            </p:cNvCxnSpPr>
            <p:nvPr/>
          </p:nvCxnSpPr>
          <p:spPr>
            <a:xfrm rot="10800000" flipH="1" flipV="1">
              <a:off x="4828953" y="4033830"/>
              <a:ext cx="1955236" cy="1567740"/>
            </a:xfrm>
            <a:prstGeom prst="bentConnector4">
              <a:avLst>
                <a:gd name="adj1" fmla="val -11692"/>
                <a:gd name="adj2" fmla="val 5964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83" name="Elbow Connector 32782"/>
            <p:cNvCxnSpPr>
              <a:stCxn id="19" idx="2"/>
              <a:endCxn id="22" idx="0"/>
            </p:cNvCxnSpPr>
            <p:nvPr/>
          </p:nvCxnSpPr>
          <p:spPr>
            <a:xfrm rot="5400000">
              <a:off x="5442994" y="4243812"/>
              <a:ext cx="1260555" cy="1450190"/>
            </a:xfrm>
            <a:prstGeom prst="bentConnector3">
              <a:avLst>
                <a:gd name="adj1" fmla="val 3228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86" name="Elbow Connector 32785"/>
            <p:cNvCxnSpPr>
              <a:stCxn id="21" idx="3"/>
              <a:endCxn id="24" idx="0"/>
            </p:cNvCxnSpPr>
            <p:nvPr/>
          </p:nvCxnSpPr>
          <p:spPr>
            <a:xfrm flipH="1">
              <a:off x="8091376" y="4036215"/>
              <a:ext cx="547577" cy="1565355"/>
            </a:xfrm>
            <a:prstGeom prst="bentConnector4">
              <a:avLst>
                <a:gd name="adj1" fmla="val -41748"/>
                <a:gd name="adj2" fmla="val 5966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26072-FA4E-4B1D-B44D-E05C3101FA2E}" type="datetime1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What is a (Architecture) Pattern</a:t>
            </a:r>
            <a:endParaRPr lang="en-IN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set of components (or subsystems), their responsibilities, interactions, and the way they collaborate</a:t>
            </a:r>
          </a:p>
          <a:p>
            <a:pPr lvl="1"/>
            <a:r>
              <a:rPr lang="en-US" altLang="en-US" dirty="0" smtClean="0"/>
              <a:t>Constraints or rules that decide the interaction</a:t>
            </a:r>
          </a:p>
          <a:p>
            <a:pPr lvl="1"/>
            <a:r>
              <a:rPr lang="en-US" altLang="en-US" dirty="0" smtClean="0"/>
              <a:t>To solve a recurring architectural problem in a generic way</a:t>
            </a:r>
          </a:p>
          <a:p>
            <a:pPr lvl="1"/>
            <a:r>
              <a:rPr lang="en-US" altLang="en-US" dirty="0" smtClean="0"/>
              <a:t>Synonymous to architecture style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 smtClean="0"/>
          </a:p>
          <a:p>
            <a:pPr lvl="1" algn="r"/>
            <a:r>
              <a:rPr lang="en-IN" altLang="en-US" sz="1200" dirty="0" err="1" smtClean="0"/>
              <a:t>Buschmann</a:t>
            </a:r>
            <a:r>
              <a:rPr lang="en-IN" altLang="en-US" sz="1200" dirty="0" smtClean="0"/>
              <a:t>, F. et al, Pattern Oriented Software Architecture – Volume1, Wiley, 1996 </a:t>
            </a:r>
            <a:endParaRPr lang="en-US" altLang="en-US" sz="12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607A03-1CFE-4017-955E-B5C856E0A58D}" type="datetime1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Dynamics</a:t>
            </a:r>
            <a:endParaRPr lang="en-IN" smtClean="0"/>
          </a:p>
        </p:txBody>
      </p:sp>
      <p:sp>
        <p:nvSpPr>
          <p:cNvPr id="4" name="Rectangle 3"/>
          <p:cNvSpPr/>
          <p:nvPr/>
        </p:nvSpPr>
        <p:spPr>
          <a:xfrm>
            <a:off x="124265" y="5009042"/>
            <a:ext cx="2812041" cy="6297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1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40279" y="3440739"/>
            <a:ext cx="2826565" cy="59786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N-1</a:t>
            </a:r>
            <a:endParaRPr lang="en-IN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40279" y="1676400"/>
            <a:ext cx="2826565" cy="6389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N</a:t>
            </a:r>
            <a:endParaRPr lang="en-IN" sz="2400" b="1" dirty="0"/>
          </a:p>
        </p:txBody>
      </p:sp>
      <p:cxnSp>
        <p:nvCxnSpPr>
          <p:cNvPr id="7" name="Straight Connector 6"/>
          <p:cNvCxnSpPr>
            <a:stCxn id="5" idx="0"/>
            <a:endCxn id="6" idx="2"/>
          </p:cNvCxnSpPr>
          <p:nvPr/>
        </p:nvCxnSpPr>
        <p:spPr>
          <a:xfrm flipV="1">
            <a:off x="1553562" y="2315383"/>
            <a:ext cx="0" cy="11253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0"/>
            <a:endCxn id="5" idx="2"/>
          </p:cNvCxnSpPr>
          <p:nvPr/>
        </p:nvCxnSpPr>
        <p:spPr>
          <a:xfrm flipV="1">
            <a:off x="1530286" y="4038600"/>
            <a:ext cx="23276" cy="97044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954439" y="1769671"/>
            <a:ext cx="926805" cy="441901"/>
          </a:xfrm>
          <a:custGeom>
            <a:avLst/>
            <a:gdLst>
              <a:gd name="connsiteX0" fmla="*/ 1297172 w 1297172"/>
              <a:gd name="connsiteY0" fmla="*/ 0 h 786809"/>
              <a:gd name="connsiteX1" fmla="*/ 925033 w 1297172"/>
              <a:gd name="connsiteY1" fmla="*/ 616688 h 786809"/>
              <a:gd name="connsiteX2" fmla="*/ 0 w 1297172"/>
              <a:gd name="connsiteY2" fmla="*/ 786809 h 78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7172" h="786809">
                <a:moveTo>
                  <a:pt x="1297172" y="0"/>
                </a:moveTo>
                <a:cubicBezTo>
                  <a:pt x="1219200" y="242776"/>
                  <a:pt x="1141228" y="485553"/>
                  <a:pt x="925033" y="616688"/>
                </a:cubicBezTo>
                <a:cubicBezTo>
                  <a:pt x="708838" y="747823"/>
                  <a:pt x="354419" y="767316"/>
                  <a:pt x="0" y="7868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5444" y="13832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calls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2954439" y="2200940"/>
            <a:ext cx="425325" cy="1392865"/>
          </a:xfrm>
          <a:custGeom>
            <a:avLst/>
            <a:gdLst>
              <a:gd name="connsiteX0" fmla="*/ 0 w 425325"/>
              <a:gd name="connsiteY0" fmla="*/ 0 h 1392865"/>
              <a:gd name="connsiteX1" fmla="*/ 425303 w 425325"/>
              <a:gd name="connsiteY1" fmla="*/ 574158 h 1392865"/>
              <a:gd name="connsiteX2" fmla="*/ 21265 w 425325"/>
              <a:gd name="connsiteY2" fmla="*/ 1392865 h 1392865"/>
              <a:gd name="connsiteX3" fmla="*/ 21265 w 425325"/>
              <a:gd name="connsiteY3" fmla="*/ 1392865 h 13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325" h="1392865">
                <a:moveTo>
                  <a:pt x="0" y="0"/>
                </a:moveTo>
                <a:cubicBezTo>
                  <a:pt x="210879" y="171007"/>
                  <a:pt x="421759" y="342014"/>
                  <a:pt x="425303" y="574158"/>
                </a:cubicBezTo>
                <a:cubicBezTo>
                  <a:pt x="428847" y="806302"/>
                  <a:pt x="21265" y="1392865"/>
                  <a:pt x="21265" y="1392865"/>
                </a:cubicBezTo>
                <a:lnTo>
                  <a:pt x="21265" y="1392865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00044" y="2611129"/>
            <a:ext cx="25957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cannot carry out the request </a:t>
            </a:r>
            <a:r>
              <a:rPr lang="en-US" sz="1400" dirty="0" smtClean="0"/>
              <a:t>completely on </a:t>
            </a:r>
            <a:r>
              <a:rPr lang="en-US" sz="1400" dirty="0"/>
              <a:t>its own, it calls </a:t>
            </a:r>
            <a:r>
              <a:rPr lang="en-US" sz="1400" dirty="0" smtClean="0"/>
              <a:t>layer </a:t>
            </a:r>
            <a:r>
              <a:rPr lang="en-US" sz="1400" dirty="0"/>
              <a:t>N-1</a:t>
            </a:r>
          </a:p>
        </p:txBody>
      </p:sp>
      <p:sp>
        <p:nvSpPr>
          <p:cNvPr id="21" name="Freeform 20"/>
          <p:cNvSpPr/>
          <p:nvPr/>
        </p:nvSpPr>
        <p:spPr>
          <a:xfrm>
            <a:off x="2967153" y="3920976"/>
            <a:ext cx="425325" cy="1707744"/>
          </a:xfrm>
          <a:custGeom>
            <a:avLst/>
            <a:gdLst>
              <a:gd name="connsiteX0" fmla="*/ 0 w 425325"/>
              <a:gd name="connsiteY0" fmla="*/ 0 h 1392865"/>
              <a:gd name="connsiteX1" fmla="*/ 425303 w 425325"/>
              <a:gd name="connsiteY1" fmla="*/ 574158 h 1392865"/>
              <a:gd name="connsiteX2" fmla="*/ 21265 w 425325"/>
              <a:gd name="connsiteY2" fmla="*/ 1392865 h 1392865"/>
              <a:gd name="connsiteX3" fmla="*/ 21265 w 425325"/>
              <a:gd name="connsiteY3" fmla="*/ 1392865 h 13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325" h="1392865">
                <a:moveTo>
                  <a:pt x="0" y="0"/>
                </a:moveTo>
                <a:cubicBezTo>
                  <a:pt x="210879" y="171007"/>
                  <a:pt x="421759" y="342014"/>
                  <a:pt x="425303" y="574158"/>
                </a:cubicBezTo>
                <a:cubicBezTo>
                  <a:pt x="428847" y="806302"/>
                  <a:pt x="21265" y="1392865"/>
                  <a:pt x="21265" y="1392865"/>
                </a:cubicBezTo>
                <a:lnTo>
                  <a:pt x="21265" y="1392865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76400" y="4082901"/>
            <a:ext cx="16214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Request passing continues till Layer 1 fulfills the request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028721" y="4997374"/>
            <a:ext cx="2324001" cy="6297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1</a:t>
            </a:r>
            <a:endParaRPr lang="en-IN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6045995" y="3429071"/>
            <a:ext cx="2336005" cy="59786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N-1</a:t>
            </a:r>
            <a:endParaRPr lang="en-IN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6045995" y="1664732"/>
            <a:ext cx="2336005" cy="6389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N</a:t>
            </a:r>
            <a:endParaRPr lang="en-IN" sz="2400" b="1" dirty="0"/>
          </a:p>
        </p:txBody>
      </p:sp>
      <p:cxnSp>
        <p:nvCxnSpPr>
          <p:cNvPr id="27" name="Straight Connector 26"/>
          <p:cNvCxnSpPr>
            <a:stCxn id="25" idx="0"/>
            <a:endCxn id="26" idx="2"/>
          </p:cNvCxnSpPr>
          <p:nvPr/>
        </p:nvCxnSpPr>
        <p:spPr>
          <a:xfrm flipV="1">
            <a:off x="7213998" y="2303715"/>
            <a:ext cx="0" cy="11253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0"/>
            <a:endCxn id="25" idx="2"/>
          </p:cNvCxnSpPr>
          <p:nvPr/>
        </p:nvCxnSpPr>
        <p:spPr>
          <a:xfrm flipV="1">
            <a:off x="7190722" y="4026932"/>
            <a:ext cx="23276" cy="97044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8364640" y="1567935"/>
            <a:ext cx="463402" cy="631970"/>
          </a:xfrm>
          <a:custGeom>
            <a:avLst/>
            <a:gdLst>
              <a:gd name="connsiteX0" fmla="*/ 1297172 w 1297172"/>
              <a:gd name="connsiteY0" fmla="*/ 0 h 786809"/>
              <a:gd name="connsiteX1" fmla="*/ 925033 w 1297172"/>
              <a:gd name="connsiteY1" fmla="*/ 616688 h 786809"/>
              <a:gd name="connsiteX2" fmla="*/ 0 w 1297172"/>
              <a:gd name="connsiteY2" fmla="*/ 786809 h 78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7172" h="786809">
                <a:moveTo>
                  <a:pt x="1297172" y="0"/>
                </a:moveTo>
                <a:cubicBezTo>
                  <a:pt x="1219200" y="242776"/>
                  <a:pt x="1141228" y="485553"/>
                  <a:pt x="925033" y="616688"/>
                </a:cubicBezTo>
                <a:cubicBezTo>
                  <a:pt x="708838" y="747823"/>
                  <a:pt x="354419" y="767316"/>
                  <a:pt x="0" y="7868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24801" y="9906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Client receives</a:t>
            </a:r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 rot="10800000">
            <a:off x="5658273" y="2032601"/>
            <a:ext cx="425325" cy="1532152"/>
          </a:xfrm>
          <a:custGeom>
            <a:avLst/>
            <a:gdLst>
              <a:gd name="connsiteX0" fmla="*/ 0 w 425325"/>
              <a:gd name="connsiteY0" fmla="*/ 0 h 1392865"/>
              <a:gd name="connsiteX1" fmla="*/ 425303 w 425325"/>
              <a:gd name="connsiteY1" fmla="*/ 574158 h 1392865"/>
              <a:gd name="connsiteX2" fmla="*/ 21265 w 425325"/>
              <a:gd name="connsiteY2" fmla="*/ 1392865 h 1392865"/>
              <a:gd name="connsiteX3" fmla="*/ 21265 w 425325"/>
              <a:gd name="connsiteY3" fmla="*/ 1392865 h 13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325" h="1392865">
                <a:moveTo>
                  <a:pt x="0" y="0"/>
                </a:moveTo>
                <a:cubicBezTo>
                  <a:pt x="210879" y="171007"/>
                  <a:pt x="421759" y="342014"/>
                  <a:pt x="425303" y="574158"/>
                </a:cubicBezTo>
                <a:cubicBezTo>
                  <a:pt x="428847" y="806302"/>
                  <a:pt x="21265" y="1392865"/>
                  <a:pt x="21265" y="1392865"/>
                </a:cubicBezTo>
                <a:lnTo>
                  <a:pt x="21265" y="1392865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36648" y="2611129"/>
            <a:ext cx="2126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Reporting continues till the top</a:t>
            </a:r>
            <a:endParaRPr lang="en-US" sz="1400" dirty="0"/>
          </a:p>
        </p:txBody>
      </p:sp>
      <p:sp>
        <p:nvSpPr>
          <p:cNvPr id="33" name="Freeform 32"/>
          <p:cNvSpPr/>
          <p:nvPr/>
        </p:nvSpPr>
        <p:spPr>
          <a:xfrm rot="10800000">
            <a:off x="5534679" y="3906836"/>
            <a:ext cx="566868" cy="1695931"/>
          </a:xfrm>
          <a:custGeom>
            <a:avLst/>
            <a:gdLst>
              <a:gd name="connsiteX0" fmla="*/ 0 w 425325"/>
              <a:gd name="connsiteY0" fmla="*/ 0 h 1392865"/>
              <a:gd name="connsiteX1" fmla="*/ 425303 w 425325"/>
              <a:gd name="connsiteY1" fmla="*/ 574158 h 1392865"/>
              <a:gd name="connsiteX2" fmla="*/ 21265 w 425325"/>
              <a:gd name="connsiteY2" fmla="*/ 1392865 h 1392865"/>
              <a:gd name="connsiteX3" fmla="*/ 21265 w 425325"/>
              <a:gd name="connsiteY3" fmla="*/ 1392865 h 13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325" h="1392865">
                <a:moveTo>
                  <a:pt x="0" y="0"/>
                </a:moveTo>
                <a:cubicBezTo>
                  <a:pt x="210879" y="171007"/>
                  <a:pt x="421759" y="342014"/>
                  <a:pt x="425303" y="574158"/>
                </a:cubicBezTo>
                <a:cubicBezTo>
                  <a:pt x="428847" y="806302"/>
                  <a:pt x="21265" y="1392865"/>
                  <a:pt x="21265" y="1392865"/>
                </a:cubicBezTo>
                <a:lnTo>
                  <a:pt x="21265" y="1392865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33131" y="4724400"/>
            <a:ext cx="21128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Device driver gets notification</a:t>
            </a:r>
          </a:p>
          <a:p>
            <a:pPr algn="r"/>
            <a:r>
              <a:rPr lang="en-US" sz="1400" dirty="0" smtClean="0"/>
              <a:t>Reports to the higher layer</a:t>
            </a:r>
            <a:endParaRPr lang="en-US" sz="1400" dirty="0"/>
          </a:p>
        </p:txBody>
      </p:sp>
      <p:sp>
        <p:nvSpPr>
          <p:cNvPr id="20" name="Freeform 19"/>
          <p:cNvSpPr/>
          <p:nvPr/>
        </p:nvSpPr>
        <p:spPr>
          <a:xfrm>
            <a:off x="2934586" y="3810000"/>
            <a:ext cx="649790" cy="1775637"/>
          </a:xfrm>
          <a:custGeom>
            <a:avLst/>
            <a:gdLst>
              <a:gd name="connsiteX0" fmla="*/ 31898 w 649790"/>
              <a:gd name="connsiteY0" fmla="*/ 0 h 1775637"/>
              <a:gd name="connsiteX1" fmla="*/ 393405 w 649790"/>
              <a:gd name="connsiteY1" fmla="*/ 202019 h 1775637"/>
              <a:gd name="connsiteX2" fmla="*/ 648586 w 649790"/>
              <a:gd name="connsiteY2" fmla="*/ 765544 h 1775637"/>
              <a:gd name="connsiteX3" fmla="*/ 467833 w 649790"/>
              <a:gd name="connsiteY3" fmla="*/ 1371600 h 1775637"/>
              <a:gd name="connsiteX4" fmla="*/ 0 w 649790"/>
              <a:gd name="connsiteY4" fmla="*/ 1775637 h 1775637"/>
              <a:gd name="connsiteX5" fmla="*/ 0 w 649790"/>
              <a:gd name="connsiteY5" fmla="*/ 1775637 h 177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790" h="1775637">
                <a:moveTo>
                  <a:pt x="31898" y="0"/>
                </a:moveTo>
                <a:cubicBezTo>
                  <a:pt x="161261" y="37214"/>
                  <a:pt x="290624" y="74428"/>
                  <a:pt x="393405" y="202019"/>
                </a:cubicBezTo>
                <a:cubicBezTo>
                  <a:pt x="496186" y="329610"/>
                  <a:pt x="636181" y="570614"/>
                  <a:pt x="648586" y="765544"/>
                </a:cubicBezTo>
                <a:cubicBezTo>
                  <a:pt x="660991" y="960474"/>
                  <a:pt x="575931" y="1203251"/>
                  <a:pt x="467833" y="1371600"/>
                </a:cubicBezTo>
                <a:cubicBezTo>
                  <a:pt x="359735" y="1539949"/>
                  <a:pt x="0" y="1775637"/>
                  <a:pt x="0" y="1775637"/>
                </a:cubicBezTo>
                <a:lnTo>
                  <a:pt x="0" y="1775637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400" y="60198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- I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20122" y="60198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- II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8BB603-6ACE-4625-8EA3-7DC36C9EDD77}" type="datetime1">
              <a:rPr lang="en-US" smtClean="0"/>
              <a:t>2/10/2015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 animBg="1"/>
      <p:bldP spid="15" grpId="0"/>
      <p:bldP spid="17" grpId="0" animBg="1"/>
      <p:bldP spid="18" grpId="0"/>
      <p:bldP spid="21" grpId="0" animBg="1"/>
      <p:bldP spid="22" grpId="0"/>
      <p:bldP spid="24" grpId="0" animBg="1"/>
      <p:bldP spid="25" grpId="0" animBg="1"/>
      <p:bldP spid="26" grpId="0" animBg="1"/>
      <p:bldP spid="29" grpId="0" animBg="1"/>
      <p:bldP spid="30" grpId="0"/>
      <p:bldP spid="31" grpId="0" animBg="1"/>
      <p:bldP spid="32" grpId="0"/>
      <p:bldP spid="33" grpId="0" animBg="1"/>
      <p:bldP spid="34" grpId="0"/>
      <p:bldP spid="20" grpId="0" animBg="1"/>
      <p:bldP spid="23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Dynamics</a:t>
            </a:r>
            <a:endParaRPr lang="en-IN" smtClean="0"/>
          </a:p>
        </p:txBody>
      </p:sp>
      <p:sp>
        <p:nvSpPr>
          <p:cNvPr id="4" name="Rectangle 3"/>
          <p:cNvSpPr/>
          <p:nvPr/>
        </p:nvSpPr>
        <p:spPr>
          <a:xfrm>
            <a:off x="124265" y="5009042"/>
            <a:ext cx="2812041" cy="6297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1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40279" y="3440739"/>
            <a:ext cx="2826565" cy="59786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</a:t>
            </a:r>
            <a:r>
              <a:rPr lang="en-US" sz="2400" b="1" dirty="0" smtClean="0"/>
              <a:t>N-k</a:t>
            </a:r>
            <a:endParaRPr lang="en-IN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40279" y="1371600"/>
            <a:ext cx="2826565" cy="6389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N</a:t>
            </a:r>
            <a:endParaRPr lang="en-IN" sz="2400" b="1" dirty="0"/>
          </a:p>
        </p:txBody>
      </p:sp>
      <p:cxnSp>
        <p:nvCxnSpPr>
          <p:cNvPr id="7" name="Straight Connector 6"/>
          <p:cNvCxnSpPr>
            <a:stCxn id="5" idx="0"/>
            <a:endCxn id="6" idx="2"/>
          </p:cNvCxnSpPr>
          <p:nvPr/>
        </p:nvCxnSpPr>
        <p:spPr>
          <a:xfrm flipV="1">
            <a:off x="1553562" y="2010583"/>
            <a:ext cx="0" cy="14301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0"/>
            <a:endCxn id="5" idx="2"/>
          </p:cNvCxnSpPr>
          <p:nvPr/>
        </p:nvCxnSpPr>
        <p:spPr>
          <a:xfrm flipV="1">
            <a:off x="1530286" y="4038600"/>
            <a:ext cx="23276" cy="97044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3006326" y="1442019"/>
            <a:ext cx="926805" cy="441901"/>
          </a:xfrm>
          <a:custGeom>
            <a:avLst/>
            <a:gdLst>
              <a:gd name="connsiteX0" fmla="*/ 1297172 w 1297172"/>
              <a:gd name="connsiteY0" fmla="*/ 0 h 786809"/>
              <a:gd name="connsiteX1" fmla="*/ 925033 w 1297172"/>
              <a:gd name="connsiteY1" fmla="*/ 616688 h 786809"/>
              <a:gd name="connsiteX2" fmla="*/ 0 w 1297172"/>
              <a:gd name="connsiteY2" fmla="*/ 786809 h 78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7172" h="786809">
                <a:moveTo>
                  <a:pt x="1297172" y="0"/>
                </a:moveTo>
                <a:cubicBezTo>
                  <a:pt x="1219200" y="242776"/>
                  <a:pt x="1141228" y="485553"/>
                  <a:pt x="925033" y="616688"/>
                </a:cubicBezTo>
                <a:cubicBezTo>
                  <a:pt x="708838" y="747823"/>
                  <a:pt x="354419" y="767316"/>
                  <a:pt x="0" y="7868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54439" y="119860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calls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2954439" y="1883920"/>
            <a:ext cx="425325" cy="1709885"/>
          </a:xfrm>
          <a:custGeom>
            <a:avLst/>
            <a:gdLst>
              <a:gd name="connsiteX0" fmla="*/ 0 w 425325"/>
              <a:gd name="connsiteY0" fmla="*/ 0 h 1392865"/>
              <a:gd name="connsiteX1" fmla="*/ 425303 w 425325"/>
              <a:gd name="connsiteY1" fmla="*/ 574158 h 1392865"/>
              <a:gd name="connsiteX2" fmla="*/ 21265 w 425325"/>
              <a:gd name="connsiteY2" fmla="*/ 1392865 h 1392865"/>
              <a:gd name="connsiteX3" fmla="*/ 21265 w 425325"/>
              <a:gd name="connsiteY3" fmla="*/ 1392865 h 13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325" h="1392865">
                <a:moveTo>
                  <a:pt x="0" y="0"/>
                </a:moveTo>
                <a:cubicBezTo>
                  <a:pt x="210879" y="171007"/>
                  <a:pt x="421759" y="342014"/>
                  <a:pt x="425303" y="574158"/>
                </a:cubicBezTo>
                <a:cubicBezTo>
                  <a:pt x="428847" y="806302"/>
                  <a:pt x="21265" y="1392865"/>
                  <a:pt x="21265" y="1392865"/>
                </a:cubicBezTo>
                <a:lnTo>
                  <a:pt x="21265" y="1392865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84634" y="2226132"/>
            <a:ext cx="23396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cannot carry out the request </a:t>
            </a:r>
            <a:r>
              <a:rPr lang="en-US" sz="1400" dirty="0" smtClean="0"/>
              <a:t>completely on </a:t>
            </a:r>
            <a:r>
              <a:rPr lang="en-US" sz="1400" dirty="0"/>
              <a:t>its own, it calls </a:t>
            </a:r>
            <a:r>
              <a:rPr lang="en-US" sz="1400" dirty="0" smtClean="0"/>
              <a:t>layer below BUT….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106820" y="3035503"/>
            <a:ext cx="17699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Request passing does NOT continue till Layer 1.</a:t>
            </a:r>
          </a:p>
          <a:p>
            <a:r>
              <a:rPr lang="en-US" sz="1400" dirty="0" smtClean="0"/>
              <a:t>Some Intermediate layer fulfills the req.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621539" y="4507468"/>
            <a:ext cx="2112728" cy="6297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1</a:t>
            </a:r>
            <a:endParaRPr lang="en-IN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6639359" y="3212139"/>
            <a:ext cx="2123641" cy="59786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</a:t>
            </a:r>
            <a:r>
              <a:rPr lang="en-US" sz="2400" b="1" dirty="0" smtClean="0"/>
              <a:t>N-k</a:t>
            </a:r>
            <a:endParaRPr lang="en-IN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6639359" y="1447800"/>
            <a:ext cx="2123641" cy="6389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0" bIns="0" anchor="t" anchorCtr="0"/>
          <a:lstStyle/>
          <a:p>
            <a:pPr algn="ctr">
              <a:defRPr/>
            </a:pPr>
            <a:r>
              <a:rPr lang="en-US" sz="2400" b="1" dirty="0"/>
              <a:t>Layer N</a:t>
            </a:r>
            <a:endParaRPr lang="en-IN" sz="2400" b="1" dirty="0"/>
          </a:p>
        </p:txBody>
      </p:sp>
      <p:cxnSp>
        <p:nvCxnSpPr>
          <p:cNvPr id="27" name="Straight Connector 26"/>
          <p:cNvCxnSpPr>
            <a:stCxn id="25" idx="0"/>
            <a:endCxn id="26" idx="2"/>
          </p:cNvCxnSpPr>
          <p:nvPr/>
        </p:nvCxnSpPr>
        <p:spPr>
          <a:xfrm flipV="1">
            <a:off x="7701180" y="2086783"/>
            <a:ext cx="0" cy="11253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0"/>
            <a:endCxn id="25" idx="2"/>
          </p:cNvCxnSpPr>
          <p:nvPr/>
        </p:nvCxnSpPr>
        <p:spPr>
          <a:xfrm flipV="1">
            <a:off x="7677903" y="3810000"/>
            <a:ext cx="23277" cy="69746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99455" y="2334161"/>
            <a:ext cx="2126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Middle layer understands that it is a repeat request and sends the notification</a:t>
            </a:r>
            <a:endParaRPr lang="en-US" sz="1400" dirty="0"/>
          </a:p>
        </p:txBody>
      </p:sp>
      <p:sp>
        <p:nvSpPr>
          <p:cNvPr id="33" name="Freeform 32"/>
          <p:cNvSpPr/>
          <p:nvPr/>
        </p:nvSpPr>
        <p:spPr>
          <a:xfrm rot="10800000">
            <a:off x="6062532" y="3288268"/>
            <a:ext cx="566868" cy="1695931"/>
          </a:xfrm>
          <a:custGeom>
            <a:avLst/>
            <a:gdLst>
              <a:gd name="connsiteX0" fmla="*/ 0 w 425325"/>
              <a:gd name="connsiteY0" fmla="*/ 0 h 1392865"/>
              <a:gd name="connsiteX1" fmla="*/ 425303 w 425325"/>
              <a:gd name="connsiteY1" fmla="*/ 574158 h 1392865"/>
              <a:gd name="connsiteX2" fmla="*/ 21265 w 425325"/>
              <a:gd name="connsiteY2" fmla="*/ 1392865 h 1392865"/>
              <a:gd name="connsiteX3" fmla="*/ 21265 w 425325"/>
              <a:gd name="connsiteY3" fmla="*/ 1392865 h 13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325" h="1392865">
                <a:moveTo>
                  <a:pt x="0" y="0"/>
                </a:moveTo>
                <a:cubicBezTo>
                  <a:pt x="210879" y="171007"/>
                  <a:pt x="421759" y="342014"/>
                  <a:pt x="425303" y="574158"/>
                </a:cubicBezTo>
                <a:cubicBezTo>
                  <a:pt x="428847" y="806302"/>
                  <a:pt x="21265" y="1392865"/>
                  <a:pt x="21265" y="1392865"/>
                </a:cubicBezTo>
                <a:lnTo>
                  <a:pt x="21265" y="1392865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14800" y="4379893"/>
            <a:ext cx="23621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In a network protocol, lowest layer intercepts a request</a:t>
            </a:r>
          </a:p>
          <a:p>
            <a:pPr algn="r"/>
            <a:r>
              <a:rPr lang="en-US" sz="1400" dirty="0" smtClean="0"/>
              <a:t>Reports to the higher layer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0279" y="5742801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– III (layer of caching, where </a:t>
            </a:r>
          </a:p>
          <a:p>
            <a:r>
              <a:rPr lang="en-US" dirty="0" smtClean="0"/>
              <a:t>An intermediate layer returns the data)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11838" y="5486400"/>
            <a:ext cx="390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Scenario – IV (In network protocol design, intermediate layer responds based on a notification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14EEAB-2819-4F64-8450-3371140F51D0}" type="datetime1">
              <a:rPr lang="en-US" smtClean="0"/>
              <a:t>2/10/2015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1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 animBg="1"/>
      <p:bldP spid="15" grpId="0"/>
      <p:bldP spid="17" grpId="0" animBg="1"/>
      <p:bldP spid="18" grpId="0"/>
      <p:bldP spid="22" grpId="0"/>
      <p:bldP spid="24" grpId="0" animBg="1"/>
      <p:bldP spid="25" grpId="0" animBg="1"/>
      <p:bldP spid="26" grpId="0" animBg="1"/>
      <p:bldP spid="32" grpId="0"/>
      <p:bldP spid="33" grpId="0" animBg="1"/>
      <p:bldP spid="34" grpId="0"/>
      <p:bldP spid="23" grpId="0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Dynamics</a:t>
            </a:r>
            <a:endParaRPr lang="en-IN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23238" y="1371600"/>
            <a:ext cx="83820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Scenario V</a:t>
            </a:r>
          </a:p>
          <a:p>
            <a:pPr lvl="1" eaLnBrk="1" hangingPunct="1"/>
            <a:r>
              <a:rPr lang="en-US" dirty="0" smtClean="0"/>
              <a:t>Involves two stacks communication with each other</a:t>
            </a: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72066" y="5304477"/>
            <a:ext cx="1800000" cy="5409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Layer 1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5072066" y="3732841"/>
            <a:ext cx="1800000" cy="5409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Layer N-1</a:t>
            </a:r>
            <a:endParaRPr lang="en-IN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072066" y="2804147"/>
            <a:ext cx="1800000" cy="5409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Layer N</a:t>
            </a:r>
            <a:endParaRPr lang="en-IN" sz="2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43313" y="5572125"/>
            <a:ext cx="1428750" cy="31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2"/>
          </p:cNvCxnSpPr>
          <p:nvPr/>
        </p:nvCxnSpPr>
        <p:spPr>
          <a:xfrm flipV="1">
            <a:off x="5970588" y="3345093"/>
            <a:ext cx="1478" cy="3877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5545138" y="4789488"/>
            <a:ext cx="852487" cy="1587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57356" y="5304477"/>
            <a:ext cx="1800000" cy="5409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Layer 1</a:t>
            </a:r>
            <a:endParaRPr lang="en-IN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857356" y="3732841"/>
            <a:ext cx="1800000" cy="5409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Layer N-1</a:t>
            </a:r>
            <a:endParaRPr lang="en-IN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1857356" y="2804147"/>
            <a:ext cx="1800000" cy="5409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Layer N</a:t>
            </a:r>
            <a:endParaRPr lang="en-IN" sz="2400" b="1" dirty="0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V="1">
            <a:off x="2757356" y="3345095"/>
            <a:ext cx="1042" cy="387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2330450" y="4789488"/>
            <a:ext cx="852487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804" y="2783639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Send request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11906" y="5845423"/>
            <a:ext cx="4691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Send request goes through physical layer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51158" y="260046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Request received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9893" y="312219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Response sent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11905" y="6170109"/>
            <a:ext cx="5879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Response message comes  back through physical layer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600" y="3069862"/>
            <a:ext cx="124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Response received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31486-A3B3-470D-8F10-62EED7F755DF}" type="datetime1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4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23" grpId="0"/>
      <p:bldP spid="26" grpId="0"/>
      <p:bldP spid="27" grpId="0"/>
      <p:bldP spid="28" grpId="0"/>
      <p:bldP spid="29" grpId="0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 Guideline</a:t>
            </a:r>
            <a:endParaRPr lang="en-IN" dirty="0" smtClean="0"/>
          </a:p>
        </p:txBody>
      </p:sp>
      <p:sp>
        <p:nvSpPr>
          <p:cNvPr id="2" name="Flowchart: Alternate Process 1"/>
          <p:cNvSpPr/>
          <p:nvPr/>
        </p:nvSpPr>
        <p:spPr>
          <a:xfrm>
            <a:off x="1566532" y="1295400"/>
            <a:ext cx="2667000" cy="476726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91440" rIns="0" bIns="91440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Define the abstraction criteria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1446912" y="2013920"/>
            <a:ext cx="2908889" cy="595908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45720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Determine the numbers of </a:t>
            </a:r>
            <a:r>
              <a:rPr lang="en-US" sz="1600" dirty="0" smtClean="0"/>
              <a:t>layers based on abstraction criteria</a:t>
            </a:r>
            <a:endParaRPr lang="en-US" sz="1600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488558" y="2819400"/>
            <a:ext cx="2832690" cy="595908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45720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Name the layers and assign tasks to each of them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2068033" y="3657600"/>
            <a:ext cx="1676400" cy="323493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45720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Specify the services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1473053" y="4299094"/>
            <a:ext cx="2870790" cy="489109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dk1"/>
                </a:solidFill>
              </a:rPr>
              <a:t>Iterate and refine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449569" y="5029200"/>
            <a:ext cx="2927057" cy="323493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45720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Specify an interface for each layer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580708" y="5638800"/>
            <a:ext cx="2660961" cy="323493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45720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Structure individual layers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5695648" y="2637944"/>
            <a:ext cx="2660961" cy="595908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45720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Specify the communication between adjacent layers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5693879" y="3581606"/>
            <a:ext cx="2660961" cy="323493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45720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Decouple adjacent layers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5697423" y="4477107"/>
            <a:ext cx="2660961" cy="323493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45720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Design error handling strategy</a:t>
            </a:r>
            <a:endParaRPr lang="en-IN" sz="1600" dirty="0"/>
          </a:p>
        </p:txBody>
      </p:sp>
      <p:cxnSp>
        <p:nvCxnSpPr>
          <p:cNvPr id="14" name="Elbow Connector 13"/>
          <p:cNvCxnSpPr>
            <a:stCxn id="2" idx="2"/>
            <a:endCxn id="6" idx="0"/>
          </p:cNvCxnSpPr>
          <p:nvPr/>
        </p:nvCxnSpPr>
        <p:spPr>
          <a:xfrm rot="16200000" flipH="1">
            <a:off x="2779797" y="1892360"/>
            <a:ext cx="241794" cy="132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7" idx="0"/>
          </p:cNvCxnSpPr>
          <p:nvPr/>
        </p:nvCxnSpPr>
        <p:spPr>
          <a:xfrm rot="16200000" flipH="1">
            <a:off x="2798344" y="2712841"/>
            <a:ext cx="209572" cy="354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2"/>
            <a:endCxn id="8" idx="0"/>
          </p:cNvCxnSpPr>
          <p:nvPr/>
        </p:nvCxnSpPr>
        <p:spPr>
          <a:xfrm rot="16200000" flipH="1">
            <a:off x="2784422" y="3535789"/>
            <a:ext cx="242292" cy="133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2"/>
            <a:endCxn id="3" idx="0"/>
          </p:cNvCxnSpPr>
          <p:nvPr/>
        </p:nvCxnSpPr>
        <p:spPr>
          <a:xfrm rot="16200000" flipH="1">
            <a:off x="2748340" y="4138985"/>
            <a:ext cx="318001" cy="221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3" idx="2"/>
            <a:endCxn id="9" idx="0"/>
          </p:cNvCxnSpPr>
          <p:nvPr/>
        </p:nvCxnSpPr>
        <p:spPr>
          <a:xfrm rot="16200000" flipH="1">
            <a:off x="2790275" y="4906376"/>
            <a:ext cx="240997" cy="465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0" idx="0"/>
          </p:cNvCxnSpPr>
          <p:nvPr/>
        </p:nvCxnSpPr>
        <p:spPr>
          <a:xfrm rot="5400000">
            <a:off x="2769091" y="5494792"/>
            <a:ext cx="286107" cy="190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2"/>
            <a:endCxn id="11" idx="0"/>
          </p:cNvCxnSpPr>
          <p:nvPr/>
        </p:nvCxnSpPr>
        <p:spPr>
          <a:xfrm rot="5400000" flipH="1" flipV="1">
            <a:off x="3306484" y="2242649"/>
            <a:ext cx="3324349" cy="4114940"/>
          </a:xfrm>
          <a:prstGeom prst="bentConnector5">
            <a:avLst>
              <a:gd name="adj1" fmla="val -6877"/>
              <a:gd name="adj2" fmla="val 50000"/>
              <a:gd name="adj3" fmla="val 10687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7" name="Elbow Connector 14336"/>
          <p:cNvCxnSpPr>
            <a:stCxn id="11" idx="2"/>
            <a:endCxn id="12" idx="0"/>
          </p:cNvCxnSpPr>
          <p:nvPr/>
        </p:nvCxnSpPr>
        <p:spPr>
          <a:xfrm rot="5400000">
            <a:off x="6851368" y="3406845"/>
            <a:ext cx="347754" cy="176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0" name="Elbow Connector 14339"/>
          <p:cNvCxnSpPr>
            <a:stCxn id="12" idx="2"/>
            <a:endCxn id="13" idx="0"/>
          </p:cNvCxnSpPr>
          <p:nvPr/>
        </p:nvCxnSpPr>
        <p:spPr>
          <a:xfrm rot="16200000" flipH="1">
            <a:off x="6740128" y="4189331"/>
            <a:ext cx="572008" cy="354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2" name="Elbow Connector 14341"/>
          <p:cNvCxnSpPr>
            <a:stCxn id="3" idx="1"/>
            <a:endCxn id="2" idx="1"/>
          </p:cNvCxnSpPr>
          <p:nvPr/>
        </p:nvCxnSpPr>
        <p:spPr>
          <a:xfrm rot="10800000" flipH="1">
            <a:off x="1473052" y="1533763"/>
            <a:ext cx="93479" cy="3009886"/>
          </a:xfrm>
          <a:prstGeom prst="bentConnector3">
            <a:avLst>
              <a:gd name="adj1" fmla="val -2445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437444-3001-4C1E-8ECC-C3D692E15A49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0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Define abstraction criteria</a:t>
            </a:r>
            <a:endParaRPr lang="en-IN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29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 smtClean="0"/>
              <a:t>Level of abstractions define the layers. Heuristics can be</a:t>
            </a:r>
          </a:p>
          <a:p>
            <a:pPr eaLnBrk="1" hangingPunct="1"/>
            <a:r>
              <a:rPr lang="en-US" sz="2400" dirty="0"/>
              <a:t>M</a:t>
            </a:r>
            <a:r>
              <a:rPr lang="en-US" sz="2400" dirty="0" smtClean="0"/>
              <a:t>ost generic components are in lowest layer whereas the domain-specific components are in top layer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2400" dirty="0" smtClean="0"/>
              <a:t>More stable components (which hardly undergoes change) are in lower layer. Use degree of stability to decide layers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2400" dirty="0" smtClean="0"/>
              <a:t>Distance from hardware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/>
              <a:t>User-visible elements 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/>
              <a:t>Specific Application Modules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/>
              <a:t>Common Service Levels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/>
              <a:t>OS Interface Level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/>
              <a:t>Hardware</a:t>
            </a:r>
          </a:p>
          <a:p>
            <a:pPr eaLnBrk="1" hangingPunct="1">
              <a:buFontTx/>
              <a:buChar char="-"/>
            </a:pPr>
            <a:endParaRPr lang="en-US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B05FA1-4681-42DA-9B4E-F74812865C86}" type="datetime1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8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Determine the no. of abstraction levels</a:t>
            </a:r>
            <a:endParaRPr lang="en-IN" sz="4000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Typically each abstraction level is one layer</a:t>
            </a:r>
          </a:p>
          <a:p>
            <a:pPr eaLnBrk="1" hangingPunct="1"/>
            <a:r>
              <a:rPr lang="en-US" dirty="0" smtClean="0"/>
              <a:t>Map the abstraction levels to layers</a:t>
            </a:r>
          </a:p>
          <a:p>
            <a:pPr eaLnBrk="1" hangingPunct="1"/>
            <a:r>
              <a:rPr lang="en-US" dirty="0" smtClean="0"/>
              <a:t>Use mechanisms to keep number of layers to optimum number (say 3 layers for a typical self-service based application)</a:t>
            </a:r>
          </a:p>
          <a:p>
            <a:pPr lvl="1" eaLnBrk="1" hangingPunct="1"/>
            <a:r>
              <a:rPr lang="en-US" dirty="0" smtClean="0"/>
              <a:t>Too Few Layers </a:t>
            </a:r>
            <a:r>
              <a:rPr lang="en-US" dirty="0" smtClean="0">
                <a:sym typeface="Wingdings" pitchFamily="2" charset="2"/>
              </a:rPr>
              <a:t> Can Result in Poor Structure</a:t>
            </a:r>
          </a:p>
          <a:p>
            <a:pPr lvl="1" eaLnBrk="1" hangingPunct="1"/>
            <a:r>
              <a:rPr lang="en-US" dirty="0" smtClean="0">
                <a:sym typeface="Wingdings" pitchFamily="2" charset="2"/>
              </a:rPr>
              <a:t>Too Many Layers  Impose Unnecessary Overhead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DDA22E-B32D-4F11-B6B7-723E921EF663}" type="datetime1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Complete Layer specification</a:t>
            </a:r>
            <a:endParaRPr lang="en-IN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AutoNum type="alphaUcParenR"/>
            </a:pPr>
            <a:r>
              <a:rPr lang="en-US" sz="2800" dirty="0" smtClean="0"/>
              <a:t>Name the layer and assign tasks</a:t>
            </a:r>
          </a:p>
          <a:p>
            <a:pPr marL="914400" lvl="1" indent="-514350" eaLnBrk="1" hangingPunct="1"/>
            <a:r>
              <a:rPr lang="en-US" sz="2400" dirty="0" smtClean="0"/>
              <a:t>Highest layers are system functionality perceived by the user</a:t>
            </a:r>
          </a:p>
          <a:p>
            <a:pPr marL="914400" lvl="1" indent="-514350" eaLnBrk="1" hangingPunct="1"/>
            <a:r>
              <a:rPr lang="en-US" sz="2400" dirty="0" smtClean="0"/>
              <a:t>Lower layers are helpers</a:t>
            </a:r>
          </a:p>
          <a:p>
            <a:pPr marL="914400" lvl="1" indent="-514350" eaLnBrk="1" hangingPunct="1"/>
            <a:r>
              <a:rPr lang="en-US" sz="2400" dirty="0" smtClean="0"/>
              <a:t>In bottom up approach – create generic tasks at the lowest level- sort of infrastructure</a:t>
            </a:r>
          </a:p>
          <a:p>
            <a:pPr lvl="1" eaLnBrk="1" hangingPunct="1"/>
            <a:r>
              <a:rPr lang="en-US" sz="2400" dirty="0" smtClean="0"/>
              <a:t>Requires experience to achieve this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B)  Specify </a:t>
            </a:r>
            <a:r>
              <a:rPr lang="en-US" sz="2800" dirty="0"/>
              <a:t>the services</a:t>
            </a:r>
          </a:p>
          <a:p>
            <a:pPr lvl="1" eaLnBrk="1" hangingPunct="1"/>
            <a:r>
              <a:rPr lang="en-US" sz="2400" dirty="0"/>
              <a:t>Strict separation of layers</a:t>
            </a:r>
          </a:p>
          <a:p>
            <a:pPr lvl="1" eaLnBrk="1" hangingPunct="1"/>
            <a:r>
              <a:rPr lang="en-US" sz="2400" dirty="0"/>
              <a:t>No component should spread over two layers</a:t>
            </a:r>
          </a:p>
          <a:p>
            <a:pPr lvl="1" eaLnBrk="1" hangingPunct="1"/>
            <a:r>
              <a:rPr lang="en-US" sz="2400" dirty="0"/>
              <a:t>Inverted pyramid of use</a:t>
            </a:r>
          </a:p>
          <a:p>
            <a:pPr lvl="1" eaLnBrk="1" hangingPunct="1"/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163AB-0C93-4848-AC78-C09B78D58C66}" type="datetime1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 Each Layer</a:t>
            </a:r>
            <a:endParaRPr lang="en-IN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Specify layer interface</a:t>
            </a:r>
          </a:p>
          <a:p>
            <a:pPr lvl="1" eaLnBrk="1" hangingPunct="1"/>
            <a:r>
              <a:rPr lang="en-US" dirty="0"/>
              <a:t>Use a black box approach</a:t>
            </a:r>
          </a:p>
          <a:p>
            <a:pPr lvl="1" eaLnBrk="1" hangingPunct="1"/>
            <a:r>
              <a:rPr lang="en-US" dirty="0"/>
              <a:t>Layer N </a:t>
            </a:r>
            <a:r>
              <a:rPr lang="en-US" dirty="0" smtClean="0"/>
              <a:t>treats </a:t>
            </a:r>
            <a:r>
              <a:rPr lang="en-US" dirty="0"/>
              <a:t>Layer N-1 as a black </a:t>
            </a:r>
            <a:r>
              <a:rPr lang="en-US" dirty="0" smtClean="0"/>
              <a:t>box</a:t>
            </a:r>
          </a:p>
          <a:p>
            <a:pPr eaLnBrk="1" hangingPunct="1"/>
            <a:r>
              <a:rPr lang="en-US" dirty="0" smtClean="0"/>
              <a:t>Structure each layer</a:t>
            </a:r>
          </a:p>
          <a:p>
            <a:pPr lvl="1" eaLnBrk="1" hangingPunct="1"/>
            <a:r>
              <a:rPr lang="en-US" dirty="0" smtClean="0"/>
              <a:t>Identify components inside each layer</a:t>
            </a:r>
          </a:p>
          <a:p>
            <a:pPr lvl="1" eaLnBrk="1" hangingPunct="1"/>
            <a:r>
              <a:rPr lang="en-US" dirty="0" smtClean="0"/>
              <a:t>Bridge or strategy pattern can help </a:t>
            </a:r>
          </a:p>
          <a:p>
            <a:pPr lvl="2" eaLnBrk="1" hangingPunct="1"/>
            <a:r>
              <a:rPr lang="en-US" dirty="0">
                <a:sym typeface="Wingdings" pitchFamily="2" charset="2"/>
              </a:rPr>
              <a:t>Supports multiple implementations of services provided by a </a:t>
            </a:r>
            <a:r>
              <a:rPr lang="en-US" dirty="0" smtClean="0">
                <a:sym typeface="Wingdings" pitchFamily="2" charset="2"/>
              </a:rPr>
              <a:t>layer</a:t>
            </a:r>
          </a:p>
          <a:p>
            <a:pPr lvl="2" eaLnBrk="1" hangingPunct="1"/>
            <a:r>
              <a:rPr lang="en-US" dirty="0">
                <a:sym typeface="Wingdings" pitchFamily="2" charset="2"/>
              </a:rPr>
              <a:t>Supports Dynamic exchange of algorithms used by a user</a:t>
            </a:r>
            <a:endParaRPr lang="en-US" dirty="0" smtClean="0"/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AD0C7E-D505-49E6-A1A9-E6CF2E9352C1}" type="datetime1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9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Identify communication mechanism	</a:t>
            </a:r>
          </a:p>
          <a:p>
            <a:pPr lvl="1" eaLnBrk="1" hangingPunct="1"/>
            <a:r>
              <a:rPr lang="en-US" sz="2400" dirty="0" smtClean="0"/>
              <a:t>Push: upper layer invokes a service of lower one</a:t>
            </a:r>
          </a:p>
          <a:p>
            <a:pPr lvl="1" eaLnBrk="1" hangingPunct="1"/>
            <a:r>
              <a:rPr lang="en-US" sz="2400" dirty="0" smtClean="0"/>
              <a:t>Pull mechanism</a:t>
            </a:r>
          </a:p>
          <a:p>
            <a:pPr eaLnBrk="1" hangingPunct="1"/>
            <a:r>
              <a:rPr lang="en-US" sz="2800" dirty="0" smtClean="0"/>
              <a:t>Layer decoupling</a:t>
            </a:r>
          </a:p>
          <a:p>
            <a:pPr lvl="1" eaLnBrk="1" hangingPunct="1"/>
            <a:r>
              <a:rPr lang="en-US" sz="2000" dirty="0"/>
              <a:t>Lower layer </a:t>
            </a:r>
            <a:r>
              <a:rPr lang="en-US" sz="2000" dirty="0" smtClean="0"/>
              <a:t>not </a:t>
            </a:r>
            <a:r>
              <a:rPr lang="en-US" sz="2000" dirty="0"/>
              <a:t>aware of higher layer </a:t>
            </a:r>
            <a:r>
              <a:rPr lang="en-US" sz="2000" dirty="0" smtClean="0"/>
              <a:t>&amp; vice versa</a:t>
            </a:r>
            <a:endParaRPr lang="en-US" sz="2000" dirty="0"/>
          </a:p>
          <a:p>
            <a:pPr lvl="2" eaLnBrk="1" hangingPunct="1"/>
            <a:r>
              <a:rPr lang="en-US" sz="1800" dirty="0"/>
              <a:t>Changes in Layer J can ignore the presence and identity of Layer J+1 [ Suitable for Top-up communication]</a:t>
            </a:r>
          </a:p>
          <a:p>
            <a:pPr lvl="1" eaLnBrk="1" hangingPunct="1"/>
            <a:r>
              <a:rPr lang="en-US" sz="2000" dirty="0"/>
              <a:t>What happens in Bottom up scenario?</a:t>
            </a:r>
          </a:p>
          <a:p>
            <a:pPr lvl="2" eaLnBrk="1" hangingPunct="1"/>
            <a:r>
              <a:rPr lang="en-US" sz="1800" dirty="0"/>
              <a:t>Use of call backs</a:t>
            </a:r>
          </a:p>
          <a:p>
            <a:pPr lvl="2" eaLnBrk="1" hangingPunct="1"/>
            <a:r>
              <a:rPr lang="en-US" sz="1800" dirty="0"/>
              <a:t>Upper layer registers with lower layer</a:t>
            </a:r>
          </a:p>
          <a:p>
            <a:pPr lvl="2" eaLnBrk="1" hangingPunct="1"/>
            <a:r>
              <a:rPr lang="en-US" sz="1800" dirty="0"/>
              <a:t>Lower layer maintains mapping between event and callback functions</a:t>
            </a:r>
          </a:p>
          <a:p>
            <a:pPr lvl="1" eaLnBrk="1" hangingPunct="1"/>
            <a:r>
              <a:rPr lang="en-US" sz="2000" dirty="0"/>
              <a:t>(reactor and </a:t>
            </a:r>
            <a:r>
              <a:rPr lang="en-US" sz="2000" dirty="0" err="1"/>
              <a:t>commnd</a:t>
            </a:r>
            <a:r>
              <a:rPr lang="en-US" sz="2000" dirty="0"/>
              <a:t> pattern)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2" name="Curved Left Arrow 1"/>
          <p:cNvSpPr/>
          <p:nvPr/>
        </p:nvSpPr>
        <p:spPr>
          <a:xfrm>
            <a:off x="5181600" y="2519916"/>
            <a:ext cx="807720" cy="24880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 layer communication</a:t>
            </a:r>
            <a:endParaRPr lang="en-IN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CF41B-F587-46FC-813A-9FA29EBA52EA}" type="datetime1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39800"/>
          </a:xfrm>
        </p:spPr>
        <p:txBody>
          <a:bodyPr/>
          <a:lstStyle/>
          <a:p>
            <a:pPr eaLnBrk="1" hangingPunct="1"/>
            <a:r>
              <a:rPr lang="en-US" dirty="0" smtClean="0"/>
              <a:t>Design an error handling strategy</a:t>
            </a:r>
            <a:endParaRPr lang="en-IN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Define an efficient strategy</a:t>
            </a:r>
          </a:p>
          <a:p>
            <a:pPr eaLnBrk="1" hangingPunct="1"/>
            <a:r>
              <a:rPr lang="en-US" dirty="0" smtClean="0"/>
              <a:t>Handling may be expensive – errors need to propagate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185A7F-F7BA-45DC-B464-7CB0C4BC0E01}" type="datetime1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Properties of Patterns</a:t>
            </a:r>
            <a:endParaRPr lang="en-IN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Addresses a recurring design problem that arises in specific design situations and presents a solution to it</a:t>
            </a:r>
          </a:p>
          <a:p>
            <a:r>
              <a:rPr lang="en-US" altLang="en-US" sz="2800" dirty="0" smtClean="0"/>
              <a:t>Document existing, well-proven design experience</a:t>
            </a:r>
          </a:p>
          <a:p>
            <a:r>
              <a:rPr lang="en-US" altLang="en-US" sz="2800" dirty="0" smtClean="0"/>
              <a:t>Identify and Specify abstractions at the high(</a:t>
            </a:r>
            <a:r>
              <a:rPr lang="en-US" altLang="en-US" sz="2800" dirty="0" err="1" smtClean="0"/>
              <a:t>est</a:t>
            </a:r>
            <a:r>
              <a:rPr lang="en-US" altLang="en-US" sz="2800" dirty="0" smtClean="0"/>
              <a:t>) level</a:t>
            </a:r>
          </a:p>
          <a:p>
            <a:r>
              <a:rPr lang="en-US" altLang="en-US" sz="2800" dirty="0" smtClean="0"/>
              <a:t>Provide a common vocabulary and understanding of </a:t>
            </a:r>
            <a:r>
              <a:rPr lang="en-US" altLang="en-US" sz="2800" u="sng" dirty="0" smtClean="0"/>
              <a:t>design principles</a:t>
            </a:r>
          </a:p>
          <a:p>
            <a:r>
              <a:rPr lang="en-US" altLang="en-US" sz="2800" dirty="0" smtClean="0"/>
              <a:t>Helps to build complex systems</a:t>
            </a:r>
          </a:p>
          <a:p>
            <a:r>
              <a:rPr lang="en-US" altLang="en-US" sz="2800" dirty="0" smtClean="0"/>
              <a:t>Manage software complexity</a:t>
            </a:r>
            <a:endParaRPr lang="en-IN" altLang="en-US" sz="2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554146-DA9B-4B74-8609-786696C14E92}" type="datetime1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Reuse of layers</a:t>
            </a:r>
          </a:p>
          <a:p>
            <a:pPr eaLnBrk="1" hangingPunct="1"/>
            <a:r>
              <a:rPr lang="en-US" dirty="0" smtClean="0"/>
              <a:t>Support for standardization</a:t>
            </a:r>
          </a:p>
          <a:p>
            <a:pPr eaLnBrk="1" hangingPunct="1"/>
            <a:r>
              <a:rPr lang="en-US" dirty="0" smtClean="0"/>
              <a:t>Dependencies are kept local</a:t>
            </a:r>
          </a:p>
          <a:p>
            <a:pPr eaLnBrk="1" hangingPunct="1"/>
            <a:r>
              <a:rPr lang="en-US" dirty="0" smtClean="0"/>
              <a:t>Exchangeability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Liabilities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dirty="0"/>
              <a:t>Cascades of changing </a:t>
            </a:r>
            <a:r>
              <a:rPr lang="en-US" dirty="0" smtClean="0"/>
              <a:t>behavior</a:t>
            </a:r>
            <a:endParaRPr lang="en-US" dirty="0"/>
          </a:p>
          <a:p>
            <a:pPr eaLnBrk="1" hangingPunct="1"/>
            <a:r>
              <a:rPr lang="en-US" dirty="0"/>
              <a:t>Lower efficiency</a:t>
            </a:r>
          </a:p>
          <a:p>
            <a:pPr eaLnBrk="1" hangingPunct="1"/>
            <a:r>
              <a:rPr lang="en-US" dirty="0"/>
              <a:t>Unnecessary work</a:t>
            </a:r>
          </a:p>
          <a:p>
            <a:pPr eaLnBrk="1" hangingPunct="1"/>
            <a:r>
              <a:rPr lang="en-US" dirty="0"/>
              <a:t>Difficulty in establishing the correct </a:t>
            </a:r>
            <a:r>
              <a:rPr lang="en-US" dirty="0" smtClean="0"/>
              <a:t>granularity</a:t>
            </a:r>
            <a:endParaRPr lang="en-US" dirty="0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Benefits</a:t>
            </a:r>
            <a:endParaRPr lang="en-IN" sz="320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4573EC-3DA9-402E-B48A-24D9D494D30A}" type="datetime1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72CAA3-2707-4B54-8C34-0B9D29BD9175}" type="datetime1">
              <a:rPr lang="en-US" smtClean="0"/>
              <a:t>2/10/2015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04800" y="1295400"/>
            <a:ext cx="2209800" cy="4485536"/>
            <a:chOff x="304800" y="1295400"/>
            <a:chExt cx="2209800" cy="4485536"/>
          </a:xfrm>
        </p:grpSpPr>
        <p:graphicFrame>
          <p:nvGraphicFramePr>
            <p:cNvPr id="11" name="Diagram 10"/>
            <p:cNvGraphicFramePr/>
            <p:nvPr>
              <p:extLst>
                <p:ext uri="{D42A27DB-BD31-4B8C-83A1-F6EECF244321}">
                  <p14:modId xmlns:p14="http://schemas.microsoft.com/office/powerpoint/2010/main" val="3255837760"/>
                </p:ext>
              </p:extLst>
            </p:nvPr>
          </p:nvGraphicFramePr>
          <p:xfrm>
            <a:off x="304800" y="1295400"/>
            <a:ext cx="2209800" cy="3784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Rectangle 18"/>
            <p:cNvSpPr/>
            <p:nvPr/>
          </p:nvSpPr>
          <p:spPr>
            <a:xfrm>
              <a:off x="304800" y="5411604"/>
              <a:ext cx="18860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/>
                <a:t>Virtual Machines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71800" y="1295400"/>
            <a:ext cx="2287806" cy="4485536"/>
            <a:chOff x="2971800" y="1295400"/>
            <a:chExt cx="2287806" cy="4485536"/>
          </a:xfrm>
        </p:grpSpPr>
        <p:graphicFrame>
          <p:nvGraphicFramePr>
            <p:cNvPr id="12" name="Diagram 11"/>
            <p:cNvGraphicFramePr/>
            <p:nvPr>
              <p:extLst>
                <p:ext uri="{D42A27DB-BD31-4B8C-83A1-F6EECF244321}">
                  <p14:modId xmlns:p14="http://schemas.microsoft.com/office/powerpoint/2010/main" val="2075218986"/>
                </p:ext>
              </p:extLst>
            </p:nvPr>
          </p:nvGraphicFramePr>
          <p:xfrm>
            <a:off x="2971800" y="1295400"/>
            <a:ext cx="2209800" cy="3784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0" name="Rectangle 19"/>
            <p:cNvSpPr/>
            <p:nvPr/>
          </p:nvSpPr>
          <p:spPr>
            <a:xfrm>
              <a:off x="2971800" y="5411604"/>
              <a:ext cx="2287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/>
                <a:t>Information Systems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83669" y="1295400"/>
            <a:ext cx="3441968" cy="4484132"/>
            <a:chOff x="5383669" y="1295400"/>
            <a:chExt cx="3441968" cy="4484132"/>
          </a:xfrm>
        </p:grpSpPr>
        <p:graphicFrame>
          <p:nvGraphicFramePr>
            <p:cNvPr id="13" name="Diagram 12"/>
            <p:cNvGraphicFramePr/>
            <p:nvPr>
              <p:extLst>
                <p:ext uri="{D42A27DB-BD31-4B8C-83A1-F6EECF244321}">
                  <p14:modId xmlns:p14="http://schemas.microsoft.com/office/powerpoint/2010/main" val="2523245552"/>
                </p:ext>
              </p:extLst>
            </p:nvPr>
          </p:nvGraphicFramePr>
          <p:xfrm>
            <a:off x="6172200" y="1295400"/>
            <a:ext cx="2209800" cy="3784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18" name="Freeform 17"/>
            <p:cNvSpPr/>
            <p:nvPr/>
          </p:nvSpPr>
          <p:spPr>
            <a:xfrm>
              <a:off x="8346558" y="1939131"/>
              <a:ext cx="479079" cy="2328069"/>
            </a:xfrm>
            <a:custGeom>
              <a:avLst/>
              <a:gdLst>
                <a:gd name="connsiteX0" fmla="*/ 21265 w 479079"/>
                <a:gd name="connsiteY0" fmla="*/ 31436 h 2328069"/>
                <a:gd name="connsiteX1" fmla="*/ 265814 w 479079"/>
                <a:gd name="connsiteY1" fmla="*/ 116497 h 2328069"/>
                <a:gd name="connsiteX2" fmla="*/ 478465 w 479079"/>
                <a:gd name="connsiteY2" fmla="*/ 977734 h 2328069"/>
                <a:gd name="connsiteX3" fmla="*/ 318977 w 479079"/>
                <a:gd name="connsiteY3" fmla="*/ 2083520 h 2328069"/>
                <a:gd name="connsiteX4" fmla="*/ 0 w 479079"/>
                <a:gd name="connsiteY4" fmla="*/ 2328069 h 2328069"/>
                <a:gd name="connsiteX5" fmla="*/ 0 w 479079"/>
                <a:gd name="connsiteY5" fmla="*/ 2328069 h 232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9079" h="2328069">
                  <a:moveTo>
                    <a:pt x="21265" y="31436"/>
                  </a:moveTo>
                  <a:cubicBezTo>
                    <a:pt x="105439" y="-4892"/>
                    <a:pt x="189614" y="-41219"/>
                    <a:pt x="265814" y="116497"/>
                  </a:cubicBezTo>
                  <a:cubicBezTo>
                    <a:pt x="342014" y="274213"/>
                    <a:pt x="469605" y="649897"/>
                    <a:pt x="478465" y="977734"/>
                  </a:cubicBezTo>
                  <a:cubicBezTo>
                    <a:pt x="487325" y="1305571"/>
                    <a:pt x="398721" y="1858464"/>
                    <a:pt x="318977" y="2083520"/>
                  </a:cubicBezTo>
                  <a:cubicBezTo>
                    <a:pt x="239233" y="2308576"/>
                    <a:pt x="0" y="2328069"/>
                    <a:pt x="0" y="2328069"/>
                  </a:cubicBezTo>
                  <a:lnTo>
                    <a:pt x="0" y="2328069"/>
                  </a:ln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83669" y="5410200"/>
              <a:ext cx="34419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/>
                <a:t>Operating system- Windows NT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04800" y="60198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Can you find </a:t>
            </a:r>
            <a:r>
              <a:rPr lang="en-US" dirty="0">
                <a:solidFill>
                  <a:srgbClr val="FF0000"/>
                </a:solidFill>
              </a:rPr>
              <a:t>(at least 2) more popular uses and document </a:t>
            </a:r>
            <a:r>
              <a:rPr lang="en-US" dirty="0" smtClean="0">
                <a:solidFill>
                  <a:srgbClr val="FF0000"/>
                </a:solidFill>
              </a:rPr>
              <a:t>them?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44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5111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Layers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640080"/>
          <a:ext cx="8229600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803"/>
                <a:gridCol w="64227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Pattern</a:t>
                      </a:r>
                      <a:endParaRPr lang="en-IN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IN" sz="1400" dirty="0"/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Context</a:t>
                      </a:r>
                      <a:endParaRPr lang="en-IN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large system</a:t>
                      </a:r>
                      <a:r>
                        <a:rPr lang="en-US" sz="1200" baseline="0" dirty="0" smtClean="0"/>
                        <a:t> that requires decomposition</a:t>
                      </a:r>
                      <a:endParaRPr lang="en-IN" sz="1200" dirty="0"/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Problem</a:t>
                      </a:r>
                      <a:endParaRPr lang="en-IN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Mix of low- and high-level issues, where high-level operations rely on low-level ones</a:t>
                      </a:r>
                    </a:p>
                    <a:p>
                      <a:r>
                        <a:rPr lang="en-US" sz="1400" baseline="0" dirty="0" smtClean="0"/>
                        <a:t>A typical pattern of communication flow consists of requests moving from high level to low level, and answers to requests, incoming data and notification  about events traveling in the opposite direction</a:t>
                      </a:r>
                    </a:p>
                    <a:p>
                      <a:r>
                        <a:rPr lang="en-US" sz="1400" baseline="0" dirty="0" smtClean="0"/>
                        <a:t>Forces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Code changes should not ripple through the system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Stable interfaces; standardization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Exchangeable parts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Grouping of responsibilities for better understandability and maintainability</a:t>
                      </a:r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Solution</a:t>
                      </a:r>
                      <a:endParaRPr lang="en-IN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Structure the system into appropriate number of layers</a:t>
                      </a:r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Variants</a:t>
                      </a:r>
                      <a:endParaRPr lang="en-IN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Relaxed Layered System</a:t>
                      </a:r>
                    </a:p>
                    <a:p>
                      <a:r>
                        <a:rPr lang="en-US" sz="1400" dirty="0" smtClean="0"/>
                        <a:t>Layering Through Inheritance</a:t>
                      </a:r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Benefits</a:t>
                      </a:r>
                      <a:endParaRPr lang="en-IN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Reuse of layers</a:t>
                      </a:r>
                    </a:p>
                    <a:p>
                      <a:r>
                        <a:rPr lang="en-US" sz="1400" dirty="0" smtClean="0"/>
                        <a:t>Support for standardization</a:t>
                      </a:r>
                    </a:p>
                    <a:p>
                      <a:r>
                        <a:rPr lang="en-US" sz="1400" dirty="0" smtClean="0"/>
                        <a:t>Dependencies are kept local</a:t>
                      </a:r>
                    </a:p>
                    <a:p>
                      <a:r>
                        <a:rPr lang="en-US" sz="1400" dirty="0" smtClean="0"/>
                        <a:t>Exchangeability</a:t>
                      </a:r>
                    </a:p>
                  </a:txBody>
                  <a:tcPr marL="84406" marR="844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Liabilities</a:t>
                      </a:r>
                      <a:endParaRPr lang="en-IN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Cascades of changing behavior</a:t>
                      </a:r>
                    </a:p>
                    <a:p>
                      <a:r>
                        <a:rPr lang="en-US" sz="1400" dirty="0" smtClean="0"/>
                        <a:t>Lower efficiency</a:t>
                      </a:r>
                    </a:p>
                    <a:p>
                      <a:r>
                        <a:rPr lang="en-US" sz="1400" dirty="0" smtClean="0"/>
                        <a:t>Unnecessary work</a:t>
                      </a:r>
                    </a:p>
                    <a:p>
                      <a:r>
                        <a:rPr lang="en-US" sz="1400" dirty="0" smtClean="0"/>
                        <a:t>Difficulty in establishing the correct granularity</a:t>
                      </a:r>
                    </a:p>
                  </a:txBody>
                  <a:tcPr marL="84406" marR="84406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D5649-B422-4B8B-97A0-5664817F885F}" type="datetime1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7369175" y="0"/>
            <a:ext cx="1606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36825" y="1125538"/>
            <a:ext cx="2328863" cy="47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4888" y="1125538"/>
            <a:ext cx="2235200" cy="44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9525" y="1125538"/>
            <a:ext cx="2581275" cy="4762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0738" y="6550025"/>
            <a:ext cx="2328862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7213" y="6550025"/>
            <a:ext cx="2236787" cy="460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84388" y="6550025"/>
            <a:ext cx="2579687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76400" y="3040063"/>
            <a:ext cx="5410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86219D8-D3CD-472B-9381-C1902B850A54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34725D-CF99-44A8-A324-7101A7D4A780}" type="datetime1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</a:t>
            </a:r>
            <a:r>
              <a:rPr lang="en-US" dirty="0"/>
              <a:t>of guidelines that helps </a:t>
            </a:r>
            <a:r>
              <a:rPr lang="en-US" dirty="0" smtClean="0"/>
              <a:t>to get a good design</a:t>
            </a:r>
          </a:p>
          <a:p>
            <a:endParaRPr lang="en-US" dirty="0" smtClean="0"/>
          </a:p>
          <a:p>
            <a:r>
              <a:rPr lang="en-US" dirty="0" smtClean="0"/>
              <a:t>Robert Martin’s book on Agile Software Development says</a:t>
            </a:r>
          </a:p>
          <a:p>
            <a:pPr lvl="1">
              <a:buFontTx/>
              <a:buChar char="-"/>
            </a:pPr>
            <a:r>
              <a:rPr lang="en-US" dirty="0" smtClean="0"/>
              <a:t>Avoid Rigidity (hard to change)</a:t>
            </a:r>
          </a:p>
          <a:p>
            <a:pPr lvl="1">
              <a:buFontTx/>
              <a:buChar char="-"/>
            </a:pPr>
            <a:r>
              <a:rPr lang="en-US" dirty="0" smtClean="0"/>
              <a:t>Avoid Fragility (whenever I change it breaks)</a:t>
            </a:r>
          </a:p>
          <a:p>
            <a:pPr lvl="1">
              <a:buFontTx/>
              <a:buChar char="-"/>
            </a:pPr>
            <a:r>
              <a:rPr lang="en-US" dirty="0" smtClean="0"/>
              <a:t>Avoid Immobility (can’t be reused)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DD1169-4762-4ABC-ADA9-DF85F62E3D46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89712"/>
            <a:ext cx="8382000" cy="5029200"/>
          </a:xfrm>
        </p:spPr>
        <p:txBody>
          <a:bodyPr/>
          <a:lstStyle/>
          <a:p>
            <a:r>
              <a:rPr lang="en-US" sz="2400" dirty="0" smtClean="0"/>
              <a:t>Open close</a:t>
            </a:r>
          </a:p>
          <a:p>
            <a:pPr lvl="1"/>
            <a:r>
              <a:rPr lang="en-US" sz="2000" dirty="0" smtClean="0"/>
              <a:t>Open to extension and close for modification </a:t>
            </a:r>
          </a:p>
          <a:p>
            <a:pPr lvl="1"/>
            <a:r>
              <a:rPr lang="en-US" sz="2000" dirty="0" smtClean="0"/>
              <a:t>Template and strategy pattern</a:t>
            </a:r>
            <a:endParaRPr lang="en-US" sz="2000" dirty="0"/>
          </a:p>
          <a:p>
            <a:r>
              <a:rPr lang="en-US" sz="2400" dirty="0"/>
              <a:t>Dependency </a:t>
            </a:r>
            <a:r>
              <a:rPr lang="en-US" sz="2400" dirty="0" smtClean="0"/>
              <a:t>inversion</a:t>
            </a:r>
          </a:p>
          <a:p>
            <a:pPr lvl="1"/>
            <a:r>
              <a:rPr lang="en-US" sz="2000" dirty="0" smtClean="0"/>
              <a:t>Decouple two module dependencies (A</a:t>
            </a:r>
            <a:r>
              <a:rPr lang="en-US" sz="2000" dirty="0" smtClean="0">
                <a:sym typeface="Wingdings" panose="05000000000000000000" pitchFamily="2" charset="2"/>
              </a:rPr>
              <a:t> B)</a:t>
            </a:r>
            <a:endParaRPr lang="en-US" sz="2000" dirty="0" smtClean="0"/>
          </a:p>
          <a:p>
            <a:pPr lvl="2"/>
            <a:r>
              <a:rPr lang="en-US" sz="1800" dirty="0" smtClean="0"/>
              <a:t>A holds the interface of B. Implementer of B </a:t>
            </a:r>
            <a:r>
              <a:rPr lang="en-US" sz="1800" dirty="0" err="1" smtClean="0"/>
              <a:t>implments</a:t>
            </a:r>
            <a:r>
              <a:rPr lang="en-US" sz="1800" dirty="0" smtClean="0"/>
              <a:t> the interface. </a:t>
            </a:r>
          </a:p>
          <a:p>
            <a:pPr lvl="1"/>
            <a:r>
              <a:rPr lang="en-US" sz="2400" dirty="0" smtClean="0"/>
              <a:t>Adapter pattern</a:t>
            </a:r>
            <a:endParaRPr lang="en-US" sz="2400" dirty="0"/>
          </a:p>
          <a:p>
            <a:r>
              <a:rPr lang="en-US" sz="2400" dirty="0" err="1" smtClean="0"/>
              <a:t>Liskov’s</a:t>
            </a:r>
            <a:r>
              <a:rPr lang="en-US" sz="2400" dirty="0" smtClean="0"/>
              <a:t> Substitution</a:t>
            </a:r>
          </a:p>
          <a:p>
            <a:pPr lvl="1"/>
            <a:r>
              <a:rPr lang="en-US" sz="2000" dirty="0" smtClean="0"/>
              <a:t>Superclass can be replaced by subclass</a:t>
            </a:r>
            <a:endParaRPr lang="en-US" sz="2000" dirty="0"/>
          </a:p>
          <a:p>
            <a:r>
              <a:rPr lang="en-US" sz="2400" dirty="0"/>
              <a:t>Interface </a:t>
            </a:r>
            <a:r>
              <a:rPr lang="en-US" sz="2400" dirty="0" smtClean="0"/>
              <a:t>Segregation</a:t>
            </a:r>
          </a:p>
          <a:p>
            <a:pPr lvl="1"/>
            <a:r>
              <a:rPr lang="en-US" sz="2000" dirty="0" smtClean="0"/>
              <a:t>Don’t pollute an interface. Define for a specific purpose</a:t>
            </a:r>
            <a:endParaRPr lang="en-US" sz="2000" dirty="0"/>
          </a:p>
          <a:p>
            <a:r>
              <a:rPr lang="en-US" sz="2400" dirty="0"/>
              <a:t>Single </a:t>
            </a:r>
            <a:r>
              <a:rPr lang="en-US" sz="2400" dirty="0" smtClean="0"/>
              <a:t>responsibility</a:t>
            </a:r>
          </a:p>
          <a:p>
            <a:pPr lvl="1"/>
            <a:r>
              <a:rPr lang="en-US" sz="2000" dirty="0" smtClean="0"/>
              <a:t>One class only one task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643ED5-984A-47B3-9FAE-098398B6D099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Pattern – Three-part Schema</a:t>
            </a:r>
            <a:endParaRPr lang="en-I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78224045"/>
              </p:ext>
            </p:extLst>
          </p:nvPr>
        </p:nvGraphicFramePr>
        <p:xfrm>
          <a:off x="990600" y="1600200"/>
          <a:ext cx="7010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rved Left Arrow 3"/>
          <p:cNvSpPr/>
          <p:nvPr/>
        </p:nvSpPr>
        <p:spPr>
          <a:xfrm>
            <a:off x="7924800" y="2590800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rved Left Arrow 13"/>
          <p:cNvSpPr/>
          <p:nvPr/>
        </p:nvSpPr>
        <p:spPr>
          <a:xfrm>
            <a:off x="7915701" y="4419600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F3AFC2-ACFC-446B-8E55-38BB9AC78C87}" type="datetime1">
              <a:rPr lang="en-US" smtClean="0"/>
              <a:t>2/10/2015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Context</a:t>
            </a:r>
            <a:endParaRPr lang="en-IN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A scenario or situation where </a:t>
            </a:r>
            <a:r>
              <a:rPr lang="en-US" altLang="en-US" sz="2800" dirty="0" smtClean="0"/>
              <a:t>design </a:t>
            </a:r>
            <a:r>
              <a:rPr lang="en-US" altLang="en-US" sz="2800" dirty="0" smtClean="0"/>
              <a:t>problem arises</a:t>
            </a:r>
          </a:p>
          <a:p>
            <a:pPr lvl="1"/>
            <a:r>
              <a:rPr lang="en-US" altLang="en-US" dirty="0" smtClean="0"/>
              <a:t>Describe situations in which the problem occurs</a:t>
            </a:r>
          </a:p>
          <a:p>
            <a:r>
              <a:rPr lang="en-US" altLang="en-US" sz="2800" dirty="0" smtClean="0"/>
              <a:t>Ideally the scenario should be generic, but it may not always be possible</a:t>
            </a:r>
          </a:p>
          <a:p>
            <a:pPr lvl="1"/>
            <a:r>
              <a:rPr lang="en-US" altLang="en-US" sz="2400" dirty="0" smtClean="0"/>
              <a:t>Give a list all known situations</a:t>
            </a:r>
          </a:p>
          <a:p>
            <a:r>
              <a:rPr lang="en-US" altLang="en-US" sz="2800" dirty="0" smtClean="0"/>
              <a:t>Example</a:t>
            </a:r>
          </a:p>
          <a:p>
            <a:pPr lvl="1"/>
            <a:r>
              <a:rPr lang="en-US" altLang="en-US" sz="2400" dirty="0" smtClean="0"/>
              <a:t>Developing Messaging solution for a mobile phone</a:t>
            </a:r>
          </a:p>
          <a:p>
            <a:pPr lvl="1"/>
            <a:r>
              <a:rPr lang="en-US" altLang="en-US" sz="2400" dirty="0" smtClean="0"/>
              <a:t>Developing software for a Man Machine Interface</a:t>
            </a:r>
          </a:p>
        </p:txBody>
      </p:sp>
      <p:grpSp>
        <p:nvGrpSpPr>
          <p:cNvPr id="23556" name="Group 22"/>
          <p:cNvGrpSpPr>
            <a:grpSpLocks/>
          </p:cNvGrpSpPr>
          <p:nvPr/>
        </p:nvGrpSpPr>
        <p:grpSpPr bwMode="auto">
          <a:xfrm>
            <a:off x="6357938" y="4429125"/>
            <a:ext cx="2638425" cy="2000250"/>
            <a:chOff x="881034" y="1071546"/>
            <a:chExt cx="6929486" cy="4714908"/>
          </a:xfrm>
        </p:grpSpPr>
        <p:sp>
          <p:nvSpPr>
            <p:cNvPr id="15" name="Rounded Rectangle 14"/>
            <p:cNvSpPr/>
            <p:nvPr/>
          </p:nvSpPr>
          <p:spPr>
            <a:xfrm>
              <a:off x="881034" y="2998672"/>
              <a:ext cx="2856014" cy="8606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Pattern</a:t>
              </a:r>
              <a:endParaRPr lang="en-IN" sz="14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954503" y="1071546"/>
              <a:ext cx="2856017" cy="85691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Context</a:t>
              </a:r>
              <a:endParaRPr lang="en-IN" sz="14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954503" y="2785378"/>
              <a:ext cx="2856017" cy="8569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Problem</a:t>
              </a:r>
              <a:endParaRPr lang="en-IN" sz="14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954503" y="4570308"/>
              <a:ext cx="2856017" cy="8606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Solution</a:t>
              </a:r>
              <a:endParaRPr lang="en-IN" sz="1400" dirty="0"/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3882977" y="1071546"/>
              <a:ext cx="712960" cy="4714908"/>
            </a:xfrm>
            <a:prstGeom prst="leftBrace">
              <a:avLst>
                <a:gd name="adj1" fmla="val 8333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80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DF7076-AE15-4B44-ACA2-5E61FFEFCAF5}" type="datetime1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Problem</a:t>
            </a:r>
            <a:endParaRPr lang="en-IN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Starts with a generic problem statement; captures the central theme</a:t>
            </a:r>
          </a:p>
          <a:p>
            <a:r>
              <a:rPr lang="en-US" altLang="en-US" sz="2800" dirty="0" smtClean="0"/>
              <a:t>Completed by </a:t>
            </a:r>
            <a:r>
              <a:rPr lang="en-US" altLang="en-US" sz="2800" i="1" dirty="0" smtClean="0"/>
              <a:t>forces; </a:t>
            </a:r>
            <a:r>
              <a:rPr lang="en-US" altLang="en-US" sz="2800" dirty="0" smtClean="0"/>
              <a:t>aspect of the problem that should be considered when solving it</a:t>
            </a:r>
          </a:p>
          <a:p>
            <a:pPr lvl="1"/>
            <a:r>
              <a:rPr lang="en-US" altLang="en-US" sz="2400" dirty="0" smtClean="0"/>
              <a:t>It is a Requirement</a:t>
            </a:r>
          </a:p>
          <a:p>
            <a:pPr lvl="1"/>
            <a:r>
              <a:rPr lang="en-US" altLang="en-US" sz="2400" dirty="0" smtClean="0"/>
              <a:t>It can be a Constraint</a:t>
            </a:r>
          </a:p>
          <a:p>
            <a:pPr lvl="1"/>
            <a:r>
              <a:rPr lang="en-US" altLang="en-US" sz="2400" dirty="0" smtClean="0"/>
              <a:t>It can be a Desirable property</a:t>
            </a:r>
          </a:p>
          <a:p>
            <a:r>
              <a:rPr lang="en-US" altLang="en-US" sz="2800" dirty="0" smtClean="0"/>
              <a:t>Forces complement or contradict</a:t>
            </a:r>
          </a:p>
          <a:p>
            <a:r>
              <a:rPr lang="en-US" altLang="en-US" sz="2800" dirty="0" smtClean="0"/>
              <a:t>Example</a:t>
            </a:r>
          </a:p>
          <a:p>
            <a:pPr lvl="1"/>
            <a:r>
              <a:rPr lang="en-US" altLang="en-US" sz="2400" dirty="0" smtClean="0"/>
              <a:t>Ease of modifying the User Interface (</a:t>
            </a:r>
            <a:r>
              <a:rPr lang="en-US" altLang="en-US" sz="2400" dirty="0" err="1" smtClean="0"/>
              <a:t>Personalisation</a:t>
            </a:r>
            <a:r>
              <a:rPr lang="en-US" altLang="en-US" sz="2400" dirty="0" smtClean="0"/>
              <a:t>)</a:t>
            </a:r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</p:txBody>
      </p:sp>
      <p:grpSp>
        <p:nvGrpSpPr>
          <p:cNvPr id="24580" name="Group 22"/>
          <p:cNvGrpSpPr>
            <a:grpSpLocks/>
          </p:cNvGrpSpPr>
          <p:nvPr/>
        </p:nvGrpSpPr>
        <p:grpSpPr bwMode="auto">
          <a:xfrm>
            <a:off x="6353175" y="3214688"/>
            <a:ext cx="2636838" cy="2000250"/>
            <a:chOff x="881034" y="1071546"/>
            <a:chExt cx="6929486" cy="4714908"/>
          </a:xfrm>
        </p:grpSpPr>
        <p:sp>
          <p:nvSpPr>
            <p:cNvPr id="15" name="Rounded Rectangle 14"/>
            <p:cNvSpPr/>
            <p:nvPr/>
          </p:nvSpPr>
          <p:spPr>
            <a:xfrm>
              <a:off x="881034" y="2998670"/>
              <a:ext cx="2857736" cy="8606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Pattern</a:t>
              </a:r>
              <a:endParaRPr lang="en-IN" sz="14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952784" y="1071546"/>
              <a:ext cx="2857736" cy="8569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Context</a:t>
              </a:r>
              <a:endParaRPr lang="en-IN" sz="14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952784" y="2785378"/>
              <a:ext cx="2857736" cy="85691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Problem</a:t>
              </a:r>
              <a:endParaRPr lang="en-IN" sz="14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952784" y="4570306"/>
              <a:ext cx="2857736" cy="8606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Solution</a:t>
              </a:r>
              <a:endParaRPr lang="en-IN" sz="1400" dirty="0"/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3880614" y="1071546"/>
              <a:ext cx="713389" cy="4714908"/>
            </a:xfrm>
            <a:prstGeom prst="leftBrace">
              <a:avLst>
                <a:gd name="adj1" fmla="val 8333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80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24C729-55AE-44F4-A7B8-CB6669FDFC0C}" type="datetime1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9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7265</TotalTime>
  <Words>2617</Words>
  <Application>Microsoft Office PowerPoint</Application>
  <PresentationFormat>On-screen Show (4:3)</PresentationFormat>
  <Paragraphs>613</Paragraphs>
  <Slides>43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think-cell Slide</vt:lpstr>
      <vt:lpstr>SS ZG653: Software Architecture Lecture 8: Introduction to Patterns</vt:lpstr>
      <vt:lpstr>Christopher Alexander</vt:lpstr>
      <vt:lpstr>What is a (Architecture) Pattern</vt:lpstr>
      <vt:lpstr>Properties of Patterns</vt:lpstr>
      <vt:lpstr>A note on Design Principles</vt:lpstr>
      <vt:lpstr>OO Design Principles</vt:lpstr>
      <vt:lpstr>Pattern – Three-part Schema</vt:lpstr>
      <vt:lpstr>Context</vt:lpstr>
      <vt:lpstr>Problem</vt:lpstr>
      <vt:lpstr>Solution</vt:lpstr>
      <vt:lpstr>PowerPoint Presentation</vt:lpstr>
      <vt:lpstr>Pattern System</vt:lpstr>
      <vt:lpstr>Pattern System</vt:lpstr>
      <vt:lpstr>Pattern Classification</vt:lpstr>
      <vt:lpstr>Problem Categories</vt:lpstr>
      <vt:lpstr>Problem Categories</vt:lpstr>
      <vt:lpstr>Pattern Classification</vt:lpstr>
      <vt:lpstr>Mud to Structure</vt:lpstr>
      <vt:lpstr>Mud to Structure</vt:lpstr>
      <vt:lpstr>Architectural Patterns</vt:lpstr>
      <vt:lpstr>Layers</vt:lpstr>
      <vt:lpstr>Petstore example again…</vt:lpstr>
      <vt:lpstr>When you implement, it will look like Flipkart or Amazon…</vt:lpstr>
      <vt:lpstr>What you need at a minimum?</vt:lpstr>
      <vt:lpstr>Layers Architectural Pattern</vt:lpstr>
      <vt:lpstr>Layers</vt:lpstr>
      <vt:lpstr>Layers – 3 part schema</vt:lpstr>
      <vt:lpstr>OSI 7-Layer Model</vt:lpstr>
      <vt:lpstr>Layers</vt:lpstr>
      <vt:lpstr>Dynamics</vt:lpstr>
      <vt:lpstr>Dynamics</vt:lpstr>
      <vt:lpstr>Dynamics</vt:lpstr>
      <vt:lpstr>Implementation Guideline</vt:lpstr>
      <vt:lpstr>Define abstraction criteria</vt:lpstr>
      <vt:lpstr>Determine the no. of abstraction levels</vt:lpstr>
      <vt:lpstr>Complete Layer specification</vt:lpstr>
      <vt:lpstr>Construct Each Layer</vt:lpstr>
      <vt:lpstr>Inter layer communication</vt:lpstr>
      <vt:lpstr>Design an error handling strategy</vt:lpstr>
      <vt:lpstr>Benefits</vt:lpstr>
      <vt:lpstr>Examples</vt:lpstr>
      <vt:lpstr>Layers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803</cp:revision>
  <dcterms:created xsi:type="dcterms:W3CDTF">2012-07-04T06:43:36Z</dcterms:created>
  <dcterms:modified xsi:type="dcterms:W3CDTF">2015-02-10T09:50:29Z</dcterms:modified>
</cp:coreProperties>
</file>