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Override5.xml" ContentType="application/vnd.openxmlformats-officedocument.themeOverr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Default Extension="doc" ContentType="application/msword"/>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theme/themeOverride7.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theme/themeOverride4.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08" r:id="rId2"/>
    <p:sldMasterId id="2147483820" r:id="rId3"/>
    <p:sldMasterId id="2147483906" r:id="rId4"/>
  </p:sldMasterIdLst>
  <p:notesMasterIdLst>
    <p:notesMasterId r:id="rId63"/>
  </p:notesMasterIdLst>
  <p:handoutMasterIdLst>
    <p:handoutMasterId r:id="rId64"/>
  </p:handoutMasterIdLst>
  <p:sldIdLst>
    <p:sldId id="276"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278" r:id="rId50"/>
    <p:sldId id="279" r:id="rId51"/>
    <p:sldId id="267" r:id="rId52"/>
    <p:sldId id="275" r:id="rId53"/>
    <p:sldId id="265" r:id="rId54"/>
    <p:sldId id="266" r:id="rId55"/>
    <p:sldId id="268" r:id="rId56"/>
    <p:sldId id="269" r:id="rId57"/>
    <p:sldId id="270" r:id="rId58"/>
    <p:sldId id="271" r:id="rId59"/>
    <p:sldId id="272" r:id="rId60"/>
    <p:sldId id="273" r:id="rId61"/>
    <p:sldId id="274" r:id="rId62"/>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Tahoma" charset="0"/>
        <a:ea typeface="+mn-ea"/>
        <a:cs typeface="+mn-cs"/>
      </a:defRPr>
    </a:lvl1pPr>
    <a:lvl2pPr marL="457200" algn="l" rtl="0" fontAlgn="base">
      <a:spcBef>
        <a:spcPct val="0"/>
      </a:spcBef>
      <a:spcAft>
        <a:spcPct val="0"/>
      </a:spcAft>
      <a:defRPr sz="1600" kern="1200">
        <a:solidFill>
          <a:schemeClr val="tx1"/>
        </a:solidFill>
        <a:latin typeface="Tahoma" charset="0"/>
        <a:ea typeface="+mn-ea"/>
        <a:cs typeface="+mn-cs"/>
      </a:defRPr>
    </a:lvl2pPr>
    <a:lvl3pPr marL="914400" algn="l" rtl="0" fontAlgn="base">
      <a:spcBef>
        <a:spcPct val="0"/>
      </a:spcBef>
      <a:spcAft>
        <a:spcPct val="0"/>
      </a:spcAft>
      <a:defRPr sz="1600" kern="1200">
        <a:solidFill>
          <a:schemeClr val="tx1"/>
        </a:solidFill>
        <a:latin typeface="Tahoma" charset="0"/>
        <a:ea typeface="+mn-ea"/>
        <a:cs typeface="+mn-cs"/>
      </a:defRPr>
    </a:lvl3pPr>
    <a:lvl4pPr marL="1371600" algn="l" rtl="0" fontAlgn="base">
      <a:spcBef>
        <a:spcPct val="0"/>
      </a:spcBef>
      <a:spcAft>
        <a:spcPct val="0"/>
      </a:spcAft>
      <a:defRPr sz="1600" kern="1200">
        <a:solidFill>
          <a:schemeClr val="tx1"/>
        </a:solidFill>
        <a:latin typeface="Tahoma" charset="0"/>
        <a:ea typeface="+mn-ea"/>
        <a:cs typeface="+mn-cs"/>
      </a:defRPr>
    </a:lvl4pPr>
    <a:lvl5pPr marL="1828800" algn="l" rtl="0" fontAlgn="base">
      <a:spcBef>
        <a:spcPct val="0"/>
      </a:spcBef>
      <a:spcAft>
        <a:spcPct val="0"/>
      </a:spcAft>
      <a:defRPr sz="1600" kern="1200">
        <a:solidFill>
          <a:schemeClr val="tx1"/>
        </a:solidFill>
        <a:latin typeface="Tahoma" charset="0"/>
        <a:ea typeface="+mn-ea"/>
        <a:cs typeface="+mn-cs"/>
      </a:defRPr>
    </a:lvl5pPr>
    <a:lvl6pPr marL="2286000" algn="l" defTabSz="914400" rtl="0" eaLnBrk="1" latinLnBrk="0" hangingPunct="1">
      <a:defRPr sz="1600" kern="1200">
        <a:solidFill>
          <a:schemeClr val="tx1"/>
        </a:solidFill>
        <a:latin typeface="Tahoma" charset="0"/>
        <a:ea typeface="+mn-ea"/>
        <a:cs typeface="+mn-cs"/>
      </a:defRPr>
    </a:lvl6pPr>
    <a:lvl7pPr marL="2743200" algn="l" defTabSz="914400" rtl="0" eaLnBrk="1" latinLnBrk="0" hangingPunct="1">
      <a:defRPr sz="1600" kern="1200">
        <a:solidFill>
          <a:schemeClr val="tx1"/>
        </a:solidFill>
        <a:latin typeface="Tahoma" charset="0"/>
        <a:ea typeface="+mn-ea"/>
        <a:cs typeface="+mn-cs"/>
      </a:defRPr>
    </a:lvl7pPr>
    <a:lvl8pPr marL="3200400" algn="l" defTabSz="914400" rtl="0" eaLnBrk="1" latinLnBrk="0" hangingPunct="1">
      <a:defRPr sz="1600" kern="1200">
        <a:solidFill>
          <a:schemeClr val="tx1"/>
        </a:solidFill>
        <a:latin typeface="Tahoma" charset="0"/>
        <a:ea typeface="+mn-ea"/>
        <a:cs typeface="+mn-cs"/>
      </a:defRPr>
    </a:lvl8pPr>
    <a:lvl9pPr marL="3657600" algn="l" defTabSz="914400" rtl="0" eaLnBrk="1" latinLnBrk="0" hangingPunct="1">
      <a:defRPr sz="1600"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099" autoAdjust="0"/>
    <p:restoredTop sz="90929"/>
  </p:normalViewPr>
  <p:slideViewPr>
    <p:cSldViewPr>
      <p:cViewPr varScale="1">
        <p:scale>
          <a:sx n="73" d="100"/>
          <a:sy n="73" d="100"/>
        </p:scale>
        <p:origin x="-15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r>
              <a:rPr lang="en-US"/>
              <a:t>Lecture-1</a:t>
            </a:r>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023B7232-710D-494E-88C7-F703C04F40C2}" type="datetimeFigureOut">
              <a:rPr lang="en-US"/>
              <a:pPr>
                <a:defRPr/>
              </a:pPr>
              <a:t>7/26/2014</a:t>
            </a:fld>
            <a:endParaRPr lang="en-US"/>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96DCEF7-9E9F-4185-8062-A1F4E6576C3B}" type="slidenum">
              <a:rPr lang="en-US"/>
              <a:pPr>
                <a:defRPr/>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Lecture-1</a:t>
            </a:r>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2B1E8206-5749-452C-870E-52CFAFB5846C}" type="datetimeFigureOut">
              <a:rPr lang="en-US"/>
              <a:pPr>
                <a:defRPr/>
              </a:pPr>
              <a:t>7/26/2014</a:t>
            </a:fld>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29515144-DAD1-4D30-BCF8-73F71ACED815}" type="slidenum">
              <a:rPr lang="en-US"/>
              <a:pPr>
                <a:defRPr/>
              </a:pPr>
              <a:t>‹#›</a:t>
            </a:fld>
            <a:endParaRPr lang="en-US"/>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AA288BE-61C9-4436-A534-EAC970566B25}" type="slidenum">
              <a:rPr lang="en-US">
                <a:latin typeface="Arial" charset="0"/>
              </a:rPr>
              <a:pPr/>
              <a:t>35</a:t>
            </a:fld>
            <a:endParaRPr lang="en-US">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idx="5"/>
          </p:nvPr>
        </p:nvSpPr>
        <p:spPr>
          <a:noFill/>
        </p:spPr>
        <p:txBody>
          <a:bodyPr/>
          <a:lstStyle/>
          <a:p>
            <a:fld id="{73623001-8721-459B-AEED-14FE01F1C22C}" type="slidenum">
              <a:rPr lang="en-GB">
                <a:latin typeface="Arial" charset="0"/>
              </a:rPr>
              <a:pPr/>
              <a:t>40</a:t>
            </a:fld>
            <a:endParaRPr lang="en-GB">
              <a:latin typeface="Arial" charset="0"/>
            </a:endParaRPr>
          </a:p>
        </p:txBody>
      </p:sp>
      <p:sp>
        <p:nvSpPr>
          <p:cNvPr id="60419" name="Rectangle 1"/>
          <p:cNvSpPr>
            <a:spLocks noGrp="1" noRot="1" noChangeAspect="1" noChangeArrowheads="1" noTextEdit="1"/>
          </p:cNvSpPr>
          <p:nvPr>
            <p:ph type="sldImg"/>
          </p:nvPr>
        </p:nvSpPr>
        <p:spPr>
          <a:xfrm>
            <a:off x="1108075" y="684213"/>
            <a:ext cx="4491038" cy="3370262"/>
          </a:xfrm>
          <a:solidFill>
            <a:srgbClr val="FFFFFF"/>
          </a:solidFill>
          <a:ln/>
        </p:spPr>
      </p:sp>
      <p:sp>
        <p:nvSpPr>
          <p:cNvPr id="60420" name="Rectangle 2"/>
          <p:cNvSpPr>
            <a:spLocks noGrp="1" noChangeArrowheads="1"/>
          </p:cNvSpPr>
          <p:nvPr>
            <p:ph type="body" idx="1"/>
          </p:nvPr>
        </p:nvSpPr>
        <p:spPr>
          <a:xfrm>
            <a:off x="670892" y="4272197"/>
            <a:ext cx="5367130" cy="3970832"/>
          </a:xfrm>
          <a:noFill/>
          <a:ln/>
        </p:spPr>
        <p:txBody>
          <a:bodyPr wrap="none" anchor="ct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US" sz="1800" dirty="0" smtClean="0"/>
              <a:t>Example for analysis: if a new computerized library information system is desired, what are the business processes related to its use.</a:t>
            </a:r>
          </a:p>
          <a:p>
            <a:endParaRPr lang="en-US" sz="1800" dirty="0" smtClean="0"/>
          </a:p>
          <a:p>
            <a:r>
              <a:rPr lang="en-US" sz="1800" dirty="0" smtClean="0"/>
              <a:t>Example for design: how exactly will the library information system software capture and record book loans?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r>
              <a:rPr lang="en-US" sz="2200" dirty="0" smtClean="0"/>
              <a:t>Understanding the requirements including understanding the domain processes and the external environment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A8A1A67-7230-4B9A-A28C-C92E383CA9F1}" type="slidenum">
              <a:rPr lang="en-US">
                <a:latin typeface="Arial" charset="0"/>
              </a:rPr>
              <a:pPr/>
              <a:t>27</a:t>
            </a:fld>
            <a:endParaRPr lang="en-US">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p:spPr>
        <p:txBody>
          <a:bodyPr/>
          <a:lstStyle/>
          <a:p>
            <a:pPr eaLnBrk="1" hangingPunct="1">
              <a:spcBef>
                <a:spcPct val="0"/>
              </a:spcBef>
            </a:pPr>
            <a:endParaRPr lang="en-US" smtClean="0">
              <a:latin typeface="Arial" charset="0"/>
            </a:endParaRPr>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96A305D-5948-42A2-A145-42D1FC5DE2AA}" type="slidenum">
              <a:rPr lang="en-US">
                <a:latin typeface="Arial" charset="0"/>
              </a:rPr>
              <a:pPr/>
              <a:t>32</a:t>
            </a:fld>
            <a:endParaRPr lang="en-US">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DFFBDE8-19C6-4E67-8F42-4B6FE537024B}" type="slidenum">
              <a:rPr lang="en-US">
                <a:latin typeface="Arial" charset="0"/>
              </a:rPr>
              <a:pPr/>
              <a:t>33</a:t>
            </a:fld>
            <a:endParaRPr lang="en-US">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2540630-E92F-46C1-82D0-D9040B36258D}" type="slidenum">
              <a:rPr lang="en-US">
                <a:latin typeface="Arial" charset="0"/>
              </a:rPr>
              <a:pPr/>
              <a:t>34</a:t>
            </a:fld>
            <a:endParaRPr lang="en-US">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4" name="Group 19"/>
          <p:cNvGrpSpPr>
            <a:grpSpLocks/>
          </p:cNvGrpSpPr>
          <p:nvPr/>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grpSp>
        <p:nvGrpSpPr>
          <p:cNvPr id="4" name="Group 7"/>
          <p:cNvGrpSpPr>
            <a:grpSpLocks/>
          </p:cNvGrpSpPr>
          <p:nvPr/>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p:nvPicPr>
        <p:blipFill>
          <a:blip r:embed="rId2" cstate="print"/>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p:nvSpPr>
        <p:spPr>
          <a:xfrm rot="5400000">
            <a:off x="-2794793" y="3809206"/>
            <a:ext cx="5867400" cy="230187"/>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C7500194-B90A-4F5F-ACC2-CE209F9FC87B}" type="datetime1">
              <a:rPr lang="en-US" smtClean="0"/>
              <a:pPr>
                <a:defRPr/>
              </a:pPr>
              <a:t>7/26/2014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SS ZG514</a:t>
            </a:r>
            <a:endParaRPr lang="en-US"/>
          </a:p>
        </p:txBody>
      </p:sp>
      <p:sp>
        <p:nvSpPr>
          <p:cNvPr id="6" name="Slide Number Placeholder 17"/>
          <p:cNvSpPr>
            <a:spLocks noGrp="1"/>
          </p:cNvSpPr>
          <p:nvPr>
            <p:ph type="sldNum" sz="quarter" idx="12"/>
          </p:nvPr>
        </p:nvSpPr>
        <p:spPr/>
        <p:txBody>
          <a:bodyPr/>
          <a:lstStyle>
            <a:lvl1pPr>
              <a:defRPr/>
            </a:lvl1pPr>
          </a:lstStyle>
          <a:p>
            <a:pPr>
              <a:defRPr/>
            </a:pPr>
            <a:fld id="{A6454866-EDF5-4B0D-B285-962BBE90B5B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CAB6526C-C69C-48EF-8EE7-38837F7AD4A5}" type="datetime1">
              <a:rPr lang="en-US" smtClean="0"/>
              <a:pPr>
                <a:defRPr/>
              </a:pPr>
              <a:t>7/26/2014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SS ZG514</a:t>
            </a:r>
            <a:endParaRPr lang="en-US"/>
          </a:p>
        </p:txBody>
      </p:sp>
      <p:sp>
        <p:nvSpPr>
          <p:cNvPr id="4" name="Slide Number Placeholder 17"/>
          <p:cNvSpPr>
            <a:spLocks noGrp="1"/>
          </p:cNvSpPr>
          <p:nvPr>
            <p:ph type="sldNum" sz="quarter" idx="12"/>
          </p:nvPr>
        </p:nvSpPr>
        <p:spPr/>
        <p:txBody>
          <a:bodyPr/>
          <a:lstStyle>
            <a:lvl1pPr>
              <a:defRPr/>
            </a:lvl1pPr>
          </a:lstStyle>
          <a:p>
            <a:pPr>
              <a:defRPr/>
            </a:pPr>
            <a:fld id="{81E2CF6C-0D6B-46B7-B2DB-FDD2CF799E5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1D3F2160-D07A-4878-BCB8-61243C5FAFD7}" type="datetime1">
              <a:rPr lang="en-US" smtClean="0"/>
              <a:pPr>
                <a:defRPr/>
              </a:pPr>
              <a:t>7/26/2014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9A1433-2BD6-474A-B042-E5F0856EF487}"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a:lvl1pPr>
          </a:lstStyle>
          <a:p>
            <a:pPr>
              <a:defRPr/>
            </a:pPr>
            <a:r>
              <a:rPr lang="en-US" smtClean="0"/>
              <a:t>SS ZG514</a:t>
            </a: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a:lvl1pPr>
          </a:lstStyle>
          <a:p>
            <a:pPr>
              <a:defRPr/>
            </a:pPr>
            <a:fld id="{78B23240-9A46-45DC-80D8-72E6138EF4CC}" type="slidenum">
              <a:rPr lang="en-IN"/>
              <a:pPr>
                <a:defRPr/>
              </a:pPr>
              <a:t>‹#›</a:t>
            </a:fld>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45FA4EF-A7AD-4B2D-941B-7F35E7F0AEDF}" type="datetime1">
              <a:rPr lang="en-US" smtClean="0"/>
              <a:pPr>
                <a:defRPr/>
              </a:pPr>
              <a:t>7/26/2014</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BD8A489-38BD-40B0-9083-7E99DA903139}" type="slidenum">
              <a:rPr lang="en-IN"/>
              <a:pPr>
                <a:defRPr/>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4D93D456-8076-4A7D-B550-E9767D23CC8F}" type="datetime1">
              <a:rPr lang="en-US" smtClean="0"/>
              <a:pPr>
                <a:defRPr/>
              </a:pPr>
              <a:t>7/26/2014</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D38CB16-FC74-415F-A778-AFAE7BEAFAF6}" type="slidenum">
              <a:rPr lang="en-IN"/>
              <a:pPr>
                <a:defRPr/>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fld id="{9343528F-3B20-452D-98BD-D9E08EC33319}" type="datetime1">
              <a:rPr lang="en-US" smtClean="0"/>
              <a:pPr>
                <a:defRPr/>
              </a:pPr>
              <a:t>7/26/2014</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6FB1E71-4690-4FD4-BBCF-A3779CD52565}"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2" name="Rectangle 11"/>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13" name="Rectangle 12"/>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16" name="Picture 17"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7" name="TextBox 16"/>
          <p:cNvSpPr txBox="1"/>
          <p:nvPr/>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fld id="{E41A96BB-E4F4-4601-837D-52CCF231D854}" type="datetime1">
              <a:rPr lang="en-US" smtClean="0"/>
              <a:pPr>
                <a:defRPr/>
              </a:pPr>
              <a:t>7/26/2014</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FD64774-6889-4F3F-87B3-82AF987C97C8}" type="slidenum">
              <a:rPr lang="en-IN"/>
              <a:pPr>
                <a:defRPr/>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59AB9274-7885-475A-AE65-178BF950896D}" type="datetime1">
              <a:rPr lang="en-US" smtClean="0"/>
              <a:pPr>
                <a:defRPr/>
              </a:pPr>
              <a:t>7/26/2014</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02715D1-A74F-4481-8AFF-0CF19F1A4227}" type="slidenum">
              <a:rPr lang="en-IN"/>
              <a:pPr>
                <a:defRPr/>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9097891E-4798-46D7-B426-32BF989C0976}" type="datetime1">
              <a:rPr lang="en-US" smtClean="0"/>
              <a:pPr>
                <a:defRPr/>
              </a:pPr>
              <a:t>7/26/2014</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B936656-7811-4E10-ABA8-C743BA19F43F}" type="slidenum">
              <a:rPr lang="en-IN"/>
              <a:pPr>
                <a:defRPr/>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E9C258A3-7A9B-470D-BD8F-4355C841FE6D}" type="datetime1">
              <a:rPr lang="en-US" smtClean="0"/>
              <a:pPr>
                <a:defRPr/>
              </a:pPr>
              <a:t>7/26/2014</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A0E505A-A9CD-4645-BB6F-663BC8294A50}" type="slidenum">
              <a:rPr lang="en-IN"/>
              <a:pPr>
                <a:defRPr/>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51B5370-2AC0-4D38-A958-90180EFDD330}" type="datetime1">
              <a:rPr lang="en-US" smtClean="0"/>
              <a:pPr>
                <a:defRPr/>
              </a:pPr>
              <a:t>7/26/2014</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FB21827-D599-4054-9CED-35F966873CDF}" type="slidenum">
              <a:rPr lang="en-IN"/>
              <a:pPr>
                <a:defRPr/>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302D6DC-497D-43D7-B215-3FFFFA3F1567}" type="datetime1">
              <a:rPr lang="en-US" smtClean="0"/>
              <a:pPr>
                <a:defRPr/>
              </a:pPr>
              <a:t>7/26/2014</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6872A46-881B-4CE5-A377-400F5AC5756F}" type="slidenum">
              <a:rPr lang="en-IN"/>
              <a:pPr>
                <a:defRPr/>
              </a:pPr>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D60AD685-1129-47D2-9189-C60402E96974}" type="datetime1">
              <a:rPr lang="en-US" smtClean="0"/>
              <a:pPr>
                <a:defRPr/>
              </a:pPr>
              <a:t>7/26/2014</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5EFCE0F-DF2D-4465-B568-7505733AD931}" type="slidenum">
              <a:rPr lang="en-IN"/>
              <a:pPr>
                <a:defRPr/>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4"/>
          <p:cNvSpPr>
            <a:spLocks noGrp="1"/>
          </p:cNvSpPr>
          <p:nvPr>
            <p:ph type="ftr" sz="quarter" idx="10"/>
          </p:nvPr>
        </p:nvSpPr>
        <p:spPr>
          <a:xfrm>
            <a:off x="2195513" y="6237288"/>
            <a:ext cx="4392612" cy="365125"/>
          </a:xfrm>
          <a:prstGeom prst="rect">
            <a:avLst/>
          </a:prstGeom>
        </p:spPr>
        <p:txBody>
          <a:bodyPr/>
          <a:lstStyle>
            <a:lvl1pPr algn="ctr">
              <a:defRPr sz="1200" b="1" smtClean="0"/>
            </a:lvl1pPr>
          </a:lstStyle>
          <a:p>
            <a:pPr>
              <a:defRPr/>
            </a:pPr>
            <a:r>
              <a:rPr lang="en-US" smtClean="0"/>
              <a:t>SS ZG514</a:t>
            </a:r>
            <a:endParaRPr lang="en-IN" dirty="0"/>
          </a:p>
        </p:txBody>
      </p:sp>
      <p:sp>
        <p:nvSpPr>
          <p:cNvPr id="5" name="Slide Number Placeholder 5"/>
          <p:cNvSpPr>
            <a:spLocks noGrp="1"/>
          </p:cNvSpPr>
          <p:nvPr>
            <p:ph type="sldNum" sz="quarter" idx="11"/>
          </p:nvPr>
        </p:nvSpPr>
        <p:spPr>
          <a:xfrm>
            <a:off x="8532813" y="6237288"/>
            <a:ext cx="611187" cy="293687"/>
          </a:xfrm>
          <a:prstGeom prst="rect">
            <a:avLst/>
          </a:prstGeom>
        </p:spPr>
        <p:txBody>
          <a:bodyPr/>
          <a:lstStyle>
            <a:lvl1pPr>
              <a:defRPr sz="1600" b="1" smtClean="0"/>
            </a:lvl1pPr>
          </a:lstStyle>
          <a:p>
            <a:pPr>
              <a:defRPr/>
            </a:pPr>
            <a:fld id="{578891D9-9DBF-4503-8954-7823A473F5F2}" type="slidenum">
              <a:rPr lang="en-IN"/>
              <a:pPr>
                <a:defRPr/>
              </a:pPr>
              <a:t>‹#›</a:t>
            </a:fld>
            <a:endParaRPr lang="en-IN"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197D6EE-0F27-4FBF-B77A-40ECE439199A}" type="datetime1">
              <a:rPr lang="en-US" smtClean="0"/>
              <a:pPr>
                <a:defRPr/>
              </a:pPr>
              <a:t>7/26/2014</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7754B72-864B-4419-8417-A1CD80834F11}" type="slidenum">
              <a:rPr lang="en-IN"/>
              <a:pPr>
                <a:defRPr/>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CF4BB5DD-779A-4CFB-A520-41E94CD3FDE9}" type="datetime1">
              <a:rPr lang="en-US" smtClean="0"/>
              <a:pPr>
                <a:defRPr/>
              </a:pPr>
              <a:t>7/26/2014</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3CC4AA0-627E-417E-B63D-B3DF9B458D26}"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7086600" y="11715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fld id="{A966B121-66B4-407E-A9A0-6B9182333558}" type="datetime1">
              <a:rPr lang="en-US" smtClean="0"/>
              <a:pPr>
                <a:defRPr/>
              </a:pPr>
              <a:t>7/26/2014</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85947CB-2DD6-480A-BB8A-9DB725A59BE4}" type="slidenum">
              <a:rPr lang="en-IN"/>
              <a:pPr>
                <a:defRPr/>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fld id="{7555BB0B-A342-480D-9FA4-39DC79A41C3F}" type="datetime1">
              <a:rPr lang="en-US" smtClean="0"/>
              <a:pPr>
                <a:defRPr/>
              </a:pPr>
              <a:t>7/26/2014</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A44F58-842A-4939-AD5D-04575B8B76C1}" type="slidenum">
              <a:rPr lang="en-IN"/>
              <a:pPr>
                <a:defRPr/>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699FB5F6-99E7-4D8A-8ABF-E12CD31EF9E7}" type="datetime1">
              <a:rPr lang="en-US" smtClean="0"/>
              <a:pPr>
                <a:defRPr/>
              </a:pPr>
              <a:t>7/26/2014</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062B2FC-FC80-4EAE-B114-A316EDBA5B6E}" type="slidenum">
              <a:rPr lang="en-IN"/>
              <a:pPr>
                <a:defRPr/>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9BDAFE27-3DE1-4AAB-B6E1-15433476312B}" type="datetime1">
              <a:rPr lang="en-US" smtClean="0"/>
              <a:pPr>
                <a:defRPr/>
              </a:pPr>
              <a:t>7/26/2014</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333D8C1-C48A-434B-B05D-32EFC992A06D}" type="slidenum">
              <a:rPr lang="en-IN"/>
              <a:pPr>
                <a:defRPr/>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58B1235B-EE47-464A-9665-C62361D83A41}" type="datetime1">
              <a:rPr lang="en-US" smtClean="0"/>
              <a:pPr>
                <a:defRPr/>
              </a:pPr>
              <a:t>7/26/2014</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ABC52F0-3AC6-4B70-9B7C-80128C5BC8D3}" type="slidenum">
              <a:rPr lang="en-IN"/>
              <a:pPr>
                <a:defRPr/>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389601A-0AFD-4F9B-BFD6-19806F282785}" type="datetime1">
              <a:rPr lang="en-US" smtClean="0"/>
              <a:pPr>
                <a:defRPr/>
              </a:pPr>
              <a:t>7/26/2014</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904F594-7693-4705-8E88-CEADBE86DA53}" type="slidenum">
              <a:rPr lang="en-IN"/>
              <a:pPr>
                <a:defRPr/>
              </a:pPr>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80A24FD-4D2B-4AEA-B88D-8AEEDEF99F8D}" type="datetime1">
              <a:rPr lang="en-US" smtClean="0"/>
              <a:pPr>
                <a:defRPr/>
              </a:pPr>
              <a:t>7/26/2014</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SS ZG514</a:t>
            </a:r>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0806891-6D43-46F3-BFF0-1270190D4E6C}" type="slidenum">
              <a:rPr lang="en-IN"/>
              <a:pPr>
                <a:defRPr/>
              </a:pPr>
              <a:t>‹#›</a:t>
            </a:fld>
            <a:endParaRPr lang="en-I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fld id="{7A2C1A42-02C1-43A6-BD40-2C5C9D0E3E78}" type="datetime1">
              <a:rPr lang="en-US" smtClean="0"/>
              <a:pPr>
                <a:defRPr/>
              </a:pPr>
              <a:t>7/26/2014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SS ZG514</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defRPr/>
            </a:pPr>
            <a:r>
              <a:rPr lang="en-US" smtClean="0"/>
              <a:t>SS ZG514</a:t>
            </a:r>
            <a:endParaRPr lang="en-US"/>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fld id="{6D36339D-24A0-45D2-BE46-8510C2D9FC11}" type="datetime1">
              <a:rPr lang="en-US" smtClean="0"/>
              <a:pPr>
                <a:defRPr/>
              </a:pPr>
              <a:t>7/26/2014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SS ZG514</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fld id="{457CCB80-1481-4A4A-9CF4-9458D2D41367}" type="datetime1">
              <a:rPr lang="en-US" smtClean="0"/>
              <a:pPr>
                <a:defRPr/>
              </a:pPr>
              <a:t>7/26/2014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SS ZG514</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fld id="{52FAE61C-66E1-4FDC-80A6-0A7D8987BB59}" type="datetime1">
              <a:rPr lang="en-US" smtClean="0"/>
              <a:pPr>
                <a:defRPr/>
              </a:pPr>
              <a:t>7/26/2014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r>
              <a:rPr lang="en-US" smtClean="0"/>
              <a:t>SS ZG514</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fld id="{69513C73-D2A0-46FB-9E50-949BFAA57F63}" type="datetime1">
              <a:rPr lang="en-US" smtClean="0"/>
              <a:pPr>
                <a:defRPr/>
              </a:pPr>
              <a:t>7/26/2014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smtClean="0"/>
              <a:t>SS ZG514</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fld id="{319486B5-0828-4B6F-978D-9868479AD2BB}" type="datetime1">
              <a:rPr lang="en-US" smtClean="0"/>
              <a:pPr>
                <a:defRPr/>
              </a:pPr>
              <a:t>7/26/2014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smtClean="0"/>
              <a:t>SS ZG514</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fld id="{BB0DDD30-D663-47F8-9269-CEC7B57884DB}" type="datetime1">
              <a:rPr lang="en-US" smtClean="0"/>
              <a:pPr>
                <a:defRPr/>
              </a:pPr>
              <a:t>7/26/2014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SS ZG514</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fld id="{9EB514C6-40ED-4718-8385-BDA4B2978C2F}" type="datetime1">
              <a:rPr lang="en-US" smtClean="0"/>
              <a:pPr>
                <a:defRPr/>
              </a:pPr>
              <a:t>7/26/2014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smtClean="0"/>
              <a:t>SS ZG514</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fld id="{790B719B-DFD1-4262-86C3-5F150EB4AF0E}" type="datetime1">
              <a:rPr lang="en-US" smtClean="0"/>
              <a:pPr>
                <a:defRPr/>
              </a:pPr>
              <a:t>7/26/2014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SS ZG514</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fld id="{F6D33236-F86B-43F3-8FE2-8CFEEDCF75ED}" type="datetime1">
              <a:rPr lang="en-US" smtClean="0"/>
              <a:pPr>
                <a:defRPr/>
              </a:pPr>
              <a:t>7/26/2014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smtClean="0"/>
              <a:t>SS ZG514</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45088" y="2017713"/>
            <a:ext cx="3810000" cy="4114800"/>
          </a:xfrm>
        </p:spPr>
        <p:txBody>
          <a:bodyPr/>
          <a:lstStyle/>
          <a:p>
            <a:pPr lvl="0"/>
            <a:endParaRPr lang="en-US" noProof="0" smtClean="0"/>
          </a:p>
        </p:txBody>
      </p:sp>
      <p:sp>
        <p:nvSpPr>
          <p:cNvPr id="5" name="Rectangle 11"/>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fld id="{B93C6FE1-4916-4275-A6D0-70FB8AFA5BF1}" type="datetime1">
              <a:rPr lang="en-US" smtClean="0"/>
              <a:pPr>
                <a:defRPr/>
              </a:pPr>
              <a:t>7/26/2014</a:t>
            </a:fld>
            <a:endParaRPr lang="en-US"/>
          </a:p>
        </p:txBody>
      </p:sp>
      <p:sp>
        <p:nvSpPr>
          <p:cNvPr id="6" name="Rectangle 12"/>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r>
              <a:rPr lang="en-US"/>
              <a:t>SS ZG514</a:t>
            </a:r>
          </a:p>
        </p:txBody>
      </p:sp>
      <p:sp>
        <p:nvSpPr>
          <p:cNvPr id="7" name="Rectangle 13"/>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AF533FF2-86D0-4338-91D3-295068ED16C0}"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Rectangle 11"/>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fld id="{EF914691-C756-4CBE-878C-0A54BC628779}" type="datetime1">
              <a:rPr lang="en-US" smtClean="0"/>
              <a:pPr>
                <a:defRPr/>
              </a:pPr>
              <a:t>7/26/2014</a:t>
            </a:fld>
            <a:endParaRPr lang="en-US"/>
          </a:p>
        </p:txBody>
      </p:sp>
      <p:sp>
        <p:nvSpPr>
          <p:cNvPr id="5" name="Rectangle 12"/>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r>
              <a:rPr lang="en-US"/>
              <a:t>SS ZG514</a:t>
            </a:r>
          </a:p>
        </p:txBody>
      </p:sp>
      <p:sp>
        <p:nvSpPr>
          <p:cNvPr id="6" name="Rectangle 13"/>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939DB636-4C50-44A5-819A-55A77653052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5" name="Picture 6"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a:prstGeom prst="rect">
            <a:avLst/>
          </a:prstGeo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246813"/>
            <a:ext cx="2127250" cy="471487"/>
          </a:xfrm>
          <a:prstGeom prst="rect">
            <a:avLst/>
          </a:prstGeom>
        </p:spPr>
        <p:txBody>
          <a:bodyPr/>
          <a:lstStyle>
            <a:lvl1pPr>
              <a:defRPr/>
            </a:lvl1pPr>
          </a:lstStyle>
          <a:p>
            <a:pPr>
              <a:defRPr/>
            </a:pPr>
            <a:fld id="{3883F3C8-FCCA-4E6C-BB07-0A42830D1A4F}" type="datetime1">
              <a:rPr lang="en-US" smtClean="0"/>
              <a:pPr>
                <a:defRPr/>
              </a:pPr>
              <a:t>7/26/2014</a:t>
            </a:fld>
            <a:endParaRPr lang="en-GB"/>
          </a:p>
        </p:txBody>
      </p:sp>
      <p:sp>
        <p:nvSpPr>
          <p:cNvPr id="4" name="Footer Placeholder 3"/>
          <p:cNvSpPr>
            <a:spLocks noGrp="1"/>
          </p:cNvSpPr>
          <p:nvPr>
            <p:ph type="ftr" idx="11"/>
          </p:nvPr>
        </p:nvSpPr>
        <p:spPr>
          <a:xfrm>
            <a:off x="3127375" y="6246813"/>
            <a:ext cx="2897188" cy="471487"/>
          </a:xfrm>
          <a:prstGeom prst="rect">
            <a:avLst/>
          </a:prstGeom>
        </p:spPr>
        <p:txBody>
          <a:bodyPr/>
          <a:lstStyle>
            <a:lvl1pPr>
              <a:defRPr/>
            </a:lvl1pPr>
          </a:lstStyle>
          <a:p>
            <a:pPr>
              <a:defRPr/>
            </a:pPr>
            <a:r>
              <a:rPr lang="en-GB" smtClean="0"/>
              <a:t>SS ZG514</a:t>
            </a:r>
            <a:endParaRPr lang="en-GB"/>
          </a:p>
        </p:txBody>
      </p:sp>
      <p:sp>
        <p:nvSpPr>
          <p:cNvPr id="5" name="Slide Number Placeholder 4"/>
          <p:cNvSpPr>
            <a:spLocks noGrp="1"/>
          </p:cNvSpPr>
          <p:nvPr>
            <p:ph type="sldNum" idx="12"/>
          </p:nvPr>
        </p:nvSpPr>
        <p:spPr>
          <a:xfrm>
            <a:off x="6556375" y="6246813"/>
            <a:ext cx="2128838" cy="471487"/>
          </a:xfrm>
          <a:prstGeom prst="rect">
            <a:avLst/>
          </a:prstGeom>
        </p:spPr>
        <p:txBody>
          <a:bodyPr/>
          <a:lstStyle>
            <a:lvl1pPr>
              <a:defRPr smtClean="0"/>
            </a:lvl1pPr>
          </a:lstStyle>
          <a:p>
            <a:pPr>
              <a:defRPr/>
            </a:pPr>
            <a:fld id="{5DB9C234-44B8-4D93-A628-38CB1DCF03EF}"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7" name="Group 10"/>
          <p:cNvGrpSpPr>
            <a:grpSpLocks/>
          </p:cNvGrpSpPr>
          <p:nvPr/>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3" name="Group 5"/>
          <p:cNvGrpSpPr>
            <a:grpSpLocks/>
          </p:cNvGrpSpPr>
          <p:nvPr/>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5" name="Group 8"/>
          <p:cNvGrpSpPr>
            <a:grpSpLocks/>
          </p:cNvGrpSpPr>
          <p:nvPr/>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4.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4.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4.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itchFamily="34" charset="0"/>
                <a:cs typeface="Arial" pitchFamily="34" charset="0"/>
              </a:defRPr>
            </a:lvl1pPr>
          </a:lstStyle>
          <a:p>
            <a:pPr>
              <a:defRPr/>
            </a:pPr>
            <a:fld id="{5C8436E7-303B-4582-891D-6BA7CF3AC240}" type="datetime1">
              <a:rPr lang="en-US" smtClean="0"/>
              <a:pPr>
                <a:defRPr/>
              </a:pPr>
              <a:t>7/26/2014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latin typeface="Arial" pitchFamily="34" charset="0"/>
                <a:cs typeface="Arial" pitchFamily="34" charset="0"/>
              </a:defRPr>
            </a:lvl1pPr>
          </a:lstStyle>
          <a:p>
            <a:pPr>
              <a:defRPr/>
            </a:pPr>
            <a:r>
              <a:rPr lang="en-US" smtClean="0"/>
              <a:t>SS ZG514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pitchFamily="34" charset="0"/>
                <a:cs typeface="Arial" pitchFamily="34" charset="0"/>
              </a:defRPr>
            </a:lvl1pPr>
          </a:lstStyle>
          <a:p>
            <a:pPr>
              <a:defRPr/>
            </a:pPr>
            <a:fld id="{60DB935C-A2BB-404C-A6C5-67E9068028E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1" r:id="rId12"/>
    <p:sldLayoutId id="2147483882" r:id="rId13"/>
    <p:sldLayoutId id="2147483883" r:id="rId14"/>
  </p:sldLayoutIdLst>
  <p:hf hdr="0"/>
  <p:txStyles>
    <p:titleStyle>
      <a:lvl1pPr algn="l" rtl="0" fontAlgn="base">
        <a:spcBef>
          <a:spcPct val="0"/>
        </a:spcBef>
        <a:spcAft>
          <a:spcPct val="0"/>
        </a:spcAft>
        <a:defRPr sz="4000" b="1" kern="1200" spc="-150">
          <a:solidFill>
            <a:schemeClr val="tx1"/>
          </a:solidFill>
          <a:latin typeface="Arial" pitchFamily="34" charset="0"/>
          <a:ea typeface="+mj-ea"/>
          <a:cs typeface="Arial" pitchFamily="34" charset="0"/>
        </a:defRPr>
      </a:lvl1pPr>
      <a:lvl2pPr algn="l" rtl="0" fontAlgn="base">
        <a:spcBef>
          <a:spcPct val="0"/>
        </a:spcBef>
        <a:spcAft>
          <a:spcPct val="0"/>
        </a:spcAft>
        <a:defRPr sz="4000" b="1">
          <a:solidFill>
            <a:schemeClr val="tx1"/>
          </a:solidFill>
          <a:latin typeface="Arial" charset="0"/>
          <a:cs typeface="Arial" charset="0"/>
        </a:defRPr>
      </a:lvl2pPr>
      <a:lvl3pPr algn="l" rtl="0" fontAlgn="base">
        <a:spcBef>
          <a:spcPct val="0"/>
        </a:spcBef>
        <a:spcAft>
          <a:spcPct val="0"/>
        </a:spcAft>
        <a:defRPr sz="4000" b="1">
          <a:solidFill>
            <a:schemeClr val="tx1"/>
          </a:solidFill>
          <a:latin typeface="Arial" charset="0"/>
          <a:cs typeface="Arial" charset="0"/>
        </a:defRPr>
      </a:lvl3pPr>
      <a:lvl4pPr algn="l" rtl="0" fontAlgn="base">
        <a:spcBef>
          <a:spcPct val="0"/>
        </a:spcBef>
        <a:spcAft>
          <a:spcPct val="0"/>
        </a:spcAft>
        <a:defRPr sz="4000" b="1">
          <a:solidFill>
            <a:schemeClr val="tx1"/>
          </a:solidFill>
          <a:latin typeface="Arial" charset="0"/>
          <a:cs typeface="Arial" charset="0"/>
        </a:defRPr>
      </a:lvl4pPr>
      <a:lvl5pPr algn="l" rtl="0" fontAlgn="base">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076"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3077"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3078"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7" name="TextBox 6"/>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4100" name="Picture 7" descr="Picture 7.png"/>
          <p:cNvPicPr>
            <a:picLocks noChangeAspect="1"/>
          </p:cNvPicPr>
          <p:nvPr/>
        </p:nvPicPr>
        <p:blipFill>
          <a:blip r:embed="rId13"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4101" name="Group 8"/>
          <p:cNvGrpSpPr>
            <a:grpSpLocks/>
          </p:cNvGrpSpPr>
          <p:nvPr/>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4102" name="Group 12"/>
          <p:cNvGrpSpPr>
            <a:grpSpLocks/>
          </p:cNvGrpSpPr>
          <p:nvPr/>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extBox 6"/>
          <p:cNvSpPr txBox="1"/>
          <p:nvPr/>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pic>
        <p:nvPicPr>
          <p:cNvPr id="8" name="Picture 7" descr="Picture 7.png"/>
          <p:cNvPicPr>
            <a:picLocks noChangeAspect="1"/>
          </p:cNvPicPr>
          <p:nvPr/>
        </p:nvPicPr>
        <p:blipFill>
          <a:blip r:embed="rId16" cstate="print"/>
          <a:srcRect l="1923" b="5336"/>
          <a:stretch>
            <a:fillRect/>
          </a:stretch>
        </p:blipFill>
        <p:spPr>
          <a:xfrm>
            <a:off x="6629400" y="-1"/>
            <a:ext cx="2193193" cy="692697"/>
          </a:xfrm>
          <a:prstGeom prst="rect">
            <a:avLst/>
          </a:prstGeom>
        </p:spPr>
      </p:pic>
      <p:grpSp>
        <p:nvGrpSpPr>
          <p:cNvPr id="2" name="Group 8"/>
          <p:cNvGrpSpPr/>
          <p:nvPr/>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12"/>
          <p:cNvGrpSpPr/>
          <p:nvPr/>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49.xml"/><Relationship Id="rId1" Type="http://schemas.openxmlformats.org/officeDocument/2006/relationships/vmlDrawing" Target="../drawings/vmlDrawing2.vml"/><Relationship Id="rId5" Type="http://schemas.openxmlformats.org/officeDocument/2006/relationships/oleObject" Target="../embeddings/Microsoft_Office_Word_97_-_2003_Document3.doc"/><Relationship Id="rId4" Type="http://schemas.openxmlformats.org/officeDocument/2006/relationships/oleObject" Target="../embeddings/Microsoft_Office_Word_97_-_2003_Document2.doc"/></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42.xml"/><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8.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hemeOverride" Target="../theme/themeOverride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8.xml"/><Relationship Id="rId1" Type="http://schemas.openxmlformats.org/officeDocument/2006/relationships/themeOverride" Target="../theme/themeOverride3.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8.xml"/><Relationship Id="rId1" Type="http://schemas.openxmlformats.org/officeDocument/2006/relationships/themeOverride" Target="../theme/themeOverride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hemeOverride" Target="../theme/themeOverride5.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vmlDrawing" Target="../drawings/vmlDrawing4.vml"/><Relationship Id="rId1" Type="http://schemas.openxmlformats.org/officeDocument/2006/relationships/themeOverride" Target="../theme/themeOverride6.x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hemeOverride" Target="../theme/themeOverride7.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8.xml"/><Relationship Id="rId1" Type="http://schemas.openxmlformats.org/officeDocument/2006/relationships/themeOverride" Target="../theme/themeOverride8.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hemeOverride" Target="../theme/themeOverride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hemeOverride" Target="../theme/themeOverride1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hemeOverride" Target="../theme/themeOverride1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5"/>
          <p:cNvSpPr>
            <a:spLocks noGrp="1"/>
          </p:cNvSpPr>
          <p:nvPr>
            <p:ph sz="quarter" idx="13"/>
          </p:nvPr>
        </p:nvSpPr>
        <p:spPr>
          <a:xfrm>
            <a:off x="2268538" y="5410200"/>
            <a:ext cx="6265862" cy="533400"/>
          </a:xfrm>
        </p:spPr>
        <p:txBody>
          <a:bodyPr/>
          <a:lstStyle/>
          <a:p>
            <a:pPr>
              <a:spcBef>
                <a:spcPct val="0"/>
              </a:spcBef>
            </a:pPr>
            <a:r>
              <a:rPr lang="en-US" smtClean="0">
                <a:latin typeface="Arial" charset="0"/>
                <a:cs typeface="Arial" charset="0"/>
              </a:rPr>
              <a:t>Avinash Gautam</a:t>
            </a:r>
          </a:p>
          <a:p>
            <a:pPr>
              <a:spcBef>
                <a:spcPct val="0"/>
              </a:spcBef>
            </a:pPr>
            <a:r>
              <a:rPr lang="en-US" smtClean="0">
                <a:latin typeface="Arial" charset="0"/>
                <a:cs typeface="Arial" charset="0"/>
              </a:rPr>
              <a:t>Department of Computer Science and Information Systems</a:t>
            </a:r>
          </a:p>
        </p:txBody>
      </p:sp>
      <p:sp>
        <p:nvSpPr>
          <p:cNvPr id="17410" name="Title 4"/>
          <p:cNvSpPr>
            <a:spLocks noGrp="1"/>
          </p:cNvSpPr>
          <p:nvPr>
            <p:ph type="title"/>
          </p:nvPr>
        </p:nvSpPr>
        <p:spPr/>
        <p:txBody>
          <a:bodyPr/>
          <a:lstStyle/>
          <a:p>
            <a:pPr fontAlgn="auto">
              <a:spcAft>
                <a:spcPts val="0"/>
              </a:spcAft>
              <a:defRPr/>
            </a:pPr>
            <a:r>
              <a:rPr lang="en-US" smtClean="0"/>
              <a:t>BITS Pilani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lstStyle/>
          <a:p>
            <a:pPr eaLnBrk="1" hangingPunct="1"/>
            <a:r>
              <a:rPr lang="en-US" sz="2800" smtClean="0"/>
              <a:t>We deal with objects in everyday life – the world is full of objects</a:t>
            </a:r>
          </a:p>
          <a:p>
            <a:pPr eaLnBrk="1" hangingPunct="1"/>
            <a:r>
              <a:rPr lang="en-US" sz="2800" smtClean="0"/>
              <a:t>With object-oriented programming, data and the methods that act on the data are nicely packaged together (encapsulation)</a:t>
            </a:r>
          </a:p>
          <a:p>
            <a:pPr eaLnBrk="1" hangingPunct="1"/>
            <a:r>
              <a:rPr lang="en-US" sz="2800" smtClean="0"/>
              <a:t>Commonalties between objects can be captured with a common base class (inheritance), while their differences can be preserved (polymorphism)</a:t>
            </a:r>
          </a:p>
          <a:p>
            <a:pPr eaLnBrk="1" hangingPunct="1"/>
            <a:endParaRPr lang="en-US" sz="2800" smtClean="0"/>
          </a:p>
        </p:txBody>
      </p:sp>
      <p:sp>
        <p:nvSpPr>
          <p:cNvPr id="14339" name="Rectangle 2"/>
          <p:cNvSpPr>
            <a:spLocks noGrp="1" noChangeArrowheads="1"/>
          </p:cNvSpPr>
          <p:nvPr>
            <p:ph type="title"/>
          </p:nvPr>
        </p:nvSpPr>
        <p:spPr/>
        <p:txBody>
          <a:bodyPr/>
          <a:lstStyle/>
          <a:p>
            <a:pPr eaLnBrk="1" hangingPunct="1"/>
            <a:r>
              <a:rPr lang="en-US" smtClean="0"/>
              <a:t>Why we use objects ?</a:t>
            </a:r>
          </a:p>
        </p:txBody>
      </p:sp>
      <p:sp>
        <p:nvSpPr>
          <p:cNvPr id="7"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8"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9"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10</a:t>
            </a:fld>
            <a:endParaRPr lang="en-US" sz="12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p:txBody>
          <a:bodyPr/>
          <a:lstStyle/>
          <a:p>
            <a:pPr eaLnBrk="1" hangingPunct="1">
              <a:buFont typeface="Wingdings" pitchFamily="2" charset="2"/>
              <a:buNone/>
            </a:pPr>
            <a:r>
              <a:rPr lang="en-US" dirty="0" smtClean="0"/>
              <a:t>   </a:t>
            </a:r>
          </a:p>
          <a:p>
            <a:pPr eaLnBrk="1" hangingPunct="1">
              <a:buFont typeface="Wingdings" pitchFamily="2" charset="2"/>
              <a:buNone/>
            </a:pPr>
            <a:r>
              <a:rPr lang="en-US" dirty="0" smtClean="0"/>
              <a:t>  This is a necessary step between        requirements/specifications and the actual implementation of the solution.</a:t>
            </a:r>
          </a:p>
        </p:txBody>
      </p:sp>
      <p:sp>
        <p:nvSpPr>
          <p:cNvPr id="15363" name="Rectangle 2"/>
          <p:cNvSpPr>
            <a:spLocks noGrp="1" noChangeArrowheads="1"/>
          </p:cNvSpPr>
          <p:nvPr>
            <p:ph type="title"/>
          </p:nvPr>
        </p:nvSpPr>
        <p:spPr>
          <a:xfrm>
            <a:off x="228600" y="533400"/>
            <a:ext cx="8519864" cy="850106"/>
          </a:xfrm>
        </p:spPr>
        <p:txBody>
          <a:bodyPr/>
          <a:lstStyle/>
          <a:p>
            <a:pPr eaLnBrk="1" hangingPunct="1"/>
            <a:r>
              <a:rPr lang="en-US" sz="4000" b="1" dirty="0" smtClean="0"/>
              <a:t>The problem</a:t>
            </a:r>
            <a:r>
              <a:rPr lang="en-US" sz="4000" dirty="0" smtClean="0"/>
              <a:t>: How do we find objects ?</a:t>
            </a:r>
          </a:p>
        </p:txBody>
      </p:sp>
      <p:sp>
        <p:nvSpPr>
          <p:cNvPr id="7"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8"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9"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11</a:t>
            </a:fld>
            <a:endParaRPr lang="en-US" sz="12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a:xfrm>
            <a:off x="1143000" y="2017713"/>
            <a:ext cx="7772400" cy="1030287"/>
          </a:xfrm>
        </p:spPr>
        <p:txBody>
          <a:bodyPr/>
          <a:lstStyle/>
          <a:p>
            <a:pPr eaLnBrk="1" hangingPunct="1"/>
            <a:r>
              <a:rPr lang="en-US" sz="2000" i="1" smtClean="0">
                <a:solidFill>
                  <a:schemeClr val="hlink"/>
                </a:solidFill>
              </a:rPr>
              <a:t>First step</a:t>
            </a:r>
            <a:r>
              <a:rPr lang="en-US" sz="2000" smtClean="0"/>
              <a:t> - consider what the business must do; in the case of a library - lending books, keeping track of due dates, buying new books.</a:t>
            </a:r>
          </a:p>
        </p:txBody>
      </p:sp>
      <p:sp>
        <p:nvSpPr>
          <p:cNvPr id="16387" name="Rectangle 2"/>
          <p:cNvSpPr>
            <a:spLocks noGrp="1" noChangeArrowheads="1"/>
          </p:cNvSpPr>
          <p:nvPr>
            <p:ph type="title"/>
          </p:nvPr>
        </p:nvSpPr>
        <p:spPr>
          <a:xfrm>
            <a:off x="228600" y="457200"/>
            <a:ext cx="7793037" cy="914400"/>
          </a:xfrm>
        </p:spPr>
        <p:txBody>
          <a:bodyPr/>
          <a:lstStyle/>
          <a:p>
            <a:pPr eaLnBrk="1" hangingPunct="1"/>
            <a:r>
              <a:rPr lang="en-US" sz="3600" dirty="0" smtClean="0"/>
              <a:t>What are business processes?</a:t>
            </a:r>
            <a:endParaRPr lang="en-US" dirty="0" smtClean="0"/>
          </a:p>
        </p:txBody>
      </p:sp>
      <p:sp>
        <p:nvSpPr>
          <p:cNvPr id="17414" name="Rectangle 6"/>
          <p:cNvSpPr>
            <a:spLocks noChangeArrowheads="1"/>
          </p:cNvSpPr>
          <p:nvPr/>
        </p:nvSpPr>
        <p:spPr bwMode="auto">
          <a:xfrm>
            <a:off x="1143000" y="3657600"/>
            <a:ext cx="7772400" cy="10668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solidFill>
                  <a:schemeClr val="hlink"/>
                </a:solidFill>
              </a:rPr>
              <a:t>In OO terms</a:t>
            </a:r>
            <a:r>
              <a:rPr lang="en-US" sz="2000"/>
              <a:t> - requirements analysis; represent the business processes in textual narration (Use Cases).</a:t>
            </a:r>
          </a:p>
        </p:txBody>
      </p:sp>
      <p:sp>
        <p:nvSpPr>
          <p:cNvPr id="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12</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1741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04800" y="609600"/>
            <a:ext cx="7793037" cy="762000"/>
          </a:xfrm>
        </p:spPr>
        <p:txBody>
          <a:bodyPr/>
          <a:lstStyle/>
          <a:p>
            <a:pPr algn="l" eaLnBrk="1" hangingPunct="1"/>
            <a:r>
              <a:rPr lang="en-US" sz="3600" dirty="0" smtClean="0"/>
              <a:t>Roles in the organization</a:t>
            </a:r>
            <a:endParaRPr lang="en-US" dirty="0" smtClean="0"/>
          </a:p>
        </p:txBody>
      </p:sp>
      <p:sp>
        <p:nvSpPr>
          <p:cNvPr id="2" name="Rectangle 3"/>
          <p:cNvSpPr>
            <a:spLocks noGrp="1" noChangeArrowheads="1"/>
          </p:cNvSpPr>
          <p:nvPr>
            <p:ph type="body" sz="half" idx="1"/>
          </p:nvPr>
        </p:nvSpPr>
        <p:spPr>
          <a:xfrm>
            <a:off x="1182688" y="2017713"/>
            <a:ext cx="7467600" cy="954087"/>
          </a:xfrm>
        </p:spPr>
        <p:txBody>
          <a:bodyPr/>
          <a:lstStyle/>
          <a:p>
            <a:pPr eaLnBrk="1" hangingPunct="1"/>
            <a:r>
              <a:rPr lang="en-US" sz="2000" smtClean="0"/>
              <a:t>Identify the </a:t>
            </a:r>
            <a:r>
              <a:rPr lang="en-US" sz="2000" smtClean="0">
                <a:solidFill>
                  <a:schemeClr val="hlink"/>
                </a:solidFill>
              </a:rPr>
              <a:t>roles</a:t>
            </a:r>
            <a:r>
              <a:rPr lang="en-US" sz="2000" smtClean="0"/>
              <a:t> of people who will be involved in the business processes.</a:t>
            </a:r>
          </a:p>
        </p:txBody>
      </p:sp>
      <p:sp>
        <p:nvSpPr>
          <p:cNvPr id="19462" name="Rectangle 6"/>
          <p:cNvSpPr>
            <a:spLocks noChangeArrowheads="1"/>
          </p:cNvSpPr>
          <p:nvPr/>
        </p:nvSpPr>
        <p:spPr bwMode="auto">
          <a:xfrm>
            <a:off x="1182688" y="3390900"/>
            <a:ext cx="7467600" cy="5334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In OO terms - this is known as </a:t>
            </a:r>
            <a:r>
              <a:rPr lang="en-US" sz="2000">
                <a:solidFill>
                  <a:schemeClr val="hlink"/>
                </a:solidFill>
              </a:rPr>
              <a:t>domain analysis</a:t>
            </a:r>
            <a:endParaRPr lang="en-US" sz="2000"/>
          </a:p>
        </p:txBody>
      </p:sp>
      <p:sp>
        <p:nvSpPr>
          <p:cNvPr id="19463" name="Rectangle 7"/>
          <p:cNvSpPr>
            <a:spLocks noChangeArrowheads="1"/>
          </p:cNvSpPr>
          <p:nvPr/>
        </p:nvSpPr>
        <p:spPr bwMode="auto">
          <a:xfrm>
            <a:off x="1182688" y="4343400"/>
            <a:ext cx="7656512" cy="990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Examples - customer, library assistant, programmer, navigator, sensor, etc. </a:t>
            </a:r>
          </a:p>
        </p:txBody>
      </p:sp>
      <p:sp>
        <p:nvSpPr>
          <p:cNvPr id="19464" name="Rectangle 8"/>
          <p:cNvSpPr>
            <a:spLocks noChangeArrowheads="1"/>
          </p:cNvSpPr>
          <p:nvPr/>
        </p:nvSpPr>
        <p:spPr bwMode="auto">
          <a:xfrm>
            <a:off x="2819400" y="5410200"/>
            <a:ext cx="5334000" cy="5334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None/>
            </a:pPr>
            <a:r>
              <a:rPr lang="en-US" sz="2000" i="1">
                <a:solidFill>
                  <a:schemeClr val="hlink"/>
                </a:solidFill>
              </a:rPr>
              <a:t>Examples from class projects? </a:t>
            </a:r>
          </a:p>
        </p:txBody>
      </p:sp>
      <p:sp>
        <p:nvSpPr>
          <p:cNvPr id="10"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1"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2"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13</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19462" grpId="0" autoUpdateAnimBg="0"/>
      <p:bldP spid="19463" grpId="0" autoUpdateAnimBg="0"/>
      <p:bldP spid="1946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28600" y="595313"/>
            <a:ext cx="7793037" cy="1462087"/>
          </a:xfrm>
        </p:spPr>
        <p:txBody>
          <a:bodyPr/>
          <a:lstStyle/>
          <a:p>
            <a:pPr algn="l" eaLnBrk="1" hangingPunct="1"/>
            <a:r>
              <a:rPr lang="en-US" sz="3600" dirty="0" smtClean="0"/>
              <a:t>Who does what? Collaboration</a:t>
            </a:r>
            <a:endParaRPr lang="en-US" dirty="0" smtClean="0"/>
          </a:p>
        </p:txBody>
      </p:sp>
      <p:sp>
        <p:nvSpPr>
          <p:cNvPr id="22531" name="Rectangle 3"/>
          <p:cNvSpPr>
            <a:spLocks noGrp="1" noChangeArrowheads="1"/>
          </p:cNvSpPr>
          <p:nvPr>
            <p:ph type="body" sz="half" idx="1"/>
          </p:nvPr>
        </p:nvSpPr>
        <p:spPr>
          <a:xfrm>
            <a:off x="1219200" y="2017713"/>
            <a:ext cx="7162800" cy="1106487"/>
          </a:xfrm>
        </p:spPr>
        <p:txBody>
          <a:bodyPr/>
          <a:lstStyle/>
          <a:p>
            <a:pPr eaLnBrk="1" hangingPunct="1"/>
            <a:r>
              <a:rPr lang="en-US" sz="2000" smtClean="0"/>
              <a:t>Business processes and people identified; time to determine how to fulfill the processes and who executes these processes.</a:t>
            </a:r>
          </a:p>
        </p:txBody>
      </p:sp>
      <p:sp>
        <p:nvSpPr>
          <p:cNvPr id="22534" name="Rectangle 6"/>
          <p:cNvSpPr>
            <a:spLocks noChangeArrowheads="1"/>
          </p:cNvSpPr>
          <p:nvPr/>
        </p:nvSpPr>
        <p:spPr bwMode="auto">
          <a:xfrm>
            <a:off x="1219200" y="3467100"/>
            <a:ext cx="7467600" cy="8382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In OO terms - object oriented design; assigning responsibilities to the various software objects.</a:t>
            </a:r>
          </a:p>
        </p:txBody>
      </p:sp>
      <p:sp>
        <p:nvSpPr>
          <p:cNvPr id="22535" name="Rectangle 7"/>
          <p:cNvSpPr>
            <a:spLocks noChangeArrowheads="1"/>
          </p:cNvSpPr>
          <p:nvPr/>
        </p:nvSpPr>
        <p:spPr bwMode="auto">
          <a:xfrm>
            <a:off x="1219200" y="4648200"/>
            <a:ext cx="7162800" cy="609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Often expressed in </a:t>
            </a:r>
            <a:r>
              <a:rPr lang="en-US" sz="2000">
                <a:solidFill>
                  <a:schemeClr val="hlink"/>
                </a:solidFill>
              </a:rPr>
              <a:t>class diagrams</a:t>
            </a:r>
            <a:r>
              <a:rPr lang="en-US" sz="2000"/>
              <a:t>.</a:t>
            </a:r>
          </a:p>
        </p:txBody>
      </p:sp>
      <p:sp>
        <p:nvSpPr>
          <p:cNvPr id="9"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0"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1"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14</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P spid="22534" grpId="0" autoUpdateAnimBg="0"/>
      <p:bldP spid="2253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228600" y="442913"/>
            <a:ext cx="7793037" cy="1462087"/>
          </a:xfrm>
        </p:spPr>
        <p:txBody>
          <a:bodyPr/>
          <a:lstStyle/>
          <a:p>
            <a:pPr algn="l" eaLnBrk="1" hangingPunct="1"/>
            <a:r>
              <a:rPr lang="en-US" dirty="0" smtClean="0"/>
              <a:t>In Summary...</a:t>
            </a:r>
          </a:p>
        </p:txBody>
      </p:sp>
      <p:graphicFrame>
        <p:nvGraphicFramePr>
          <p:cNvPr id="23555" name="Object 3"/>
          <p:cNvGraphicFramePr>
            <a:graphicFrameLocks noChangeAspect="1"/>
          </p:cNvGraphicFramePr>
          <p:nvPr>
            <p:ph type="tbl" idx="1"/>
          </p:nvPr>
        </p:nvGraphicFramePr>
        <p:xfrm>
          <a:off x="1911350" y="2514600"/>
          <a:ext cx="4333875" cy="1597025"/>
        </p:xfrm>
        <a:graphic>
          <a:graphicData uri="http://schemas.openxmlformats.org/presentationml/2006/ole">
            <p:oleObj spid="_x0000_s68610" name="Document" r:id="rId3" imgW="7931898" imgH="2923360" progId="Word.Document.8">
              <p:embed/>
            </p:oleObj>
          </a:graphicData>
        </a:graphic>
      </p:graphicFrame>
      <p:graphicFrame>
        <p:nvGraphicFramePr>
          <p:cNvPr id="23556" name="Object 4"/>
          <p:cNvGraphicFramePr>
            <a:graphicFrameLocks noChangeAspect="1"/>
          </p:cNvGraphicFramePr>
          <p:nvPr/>
        </p:nvGraphicFramePr>
        <p:xfrm>
          <a:off x="1905000" y="4038600"/>
          <a:ext cx="5105400" cy="806450"/>
        </p:xfrm>
        <a:graphic>
          <a:graphicData uri="http://schemas.openxmlformats.org/presentationml/2006/ole">
            <p:oleObj spid="_x0000_s68611" name="Document" r:id="rId4" imgW="7922522" imgH="1252765" progId="Word.Document.8">
              <p:embed/>
            </p:oleObj>
          </a:graphicData>
        </a:graphic>
      </p:graphicFrame>
      <p:graphicFrame>
        <p:nvGraphicFramePr>
          <p:cNvPr id="23557" name="Object 5"/>
          <p:cNvGraphicFramePr>
            <a:graphicFrameLocks noChangeAspect="1"/>
          </p:cNvGraphicFramePr>
          <p:nvPr/>
        </p:nvGraphicFramePr>
        <p:xfrm>
          <a:off x="1905000" y="4691063"/>
          <a:ext cx="5105400" cy="990600"/>
        </p:xfrm>
        <a:graphic>
          <a:graphicData uri="http://schemas.openxmlformats.org/presentationml/2006/ole">
            <p:oleObj spid="_x0000_s68612" name="Document" r:id="rId5" imgW="7922522" imgH="1538059" progId="Word.Document.8">
              <p:embed/>
            </p:oleObj>
          </a:graphicData>
        </a:graphic>
      </p:graphicFrame>
      <p:sp>
        <p:nvSpPr>
          <p:cNvPr id="9"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0"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1"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15</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5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5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28600" y="685800"/>
            <a:ext cx="7793037" cy="914400"/>
          </a:xfrm>
        </p:spPr>
        <p:txBody>
          <a:bodyPr/>
          <a:lstStyle/>
          <a:p>
            <a:pPr algn="l" eaLnBrk="1" hangingPunct="1"/>
            <a:r>
              <a:rPr lang="en-US" sz="3600" dirty="0" smtClean="0"/>
              <a:t>Simple example to see big picture</a:t>
            </a:r>
            <a:endParaRPr lang="en-US" dirty="0" smtClean="0"/>
          </a:p>
        </p:txBody>
      </p:sp>
      <p:sp>
        <p:nvSpPr>
          <p:cNvPr id="24579" name="Rectangle 3"/>
          <p:cNvSpPr>
            <a:spLocks noGrp="1" noChangeArrowheads="1"/>
          </p:cNvSpPr>
          <p:nvPr>
            <p:ph type="body" sz="half" idx="1"/>
          </p:nvPr>
        </p:nvSpPr>
        <p:spPr>
          <a:xfrm>
            <a:off x="1143000" y="2017713"/>
            <a:ext cx="6705600" cy="496887"/>
          </a:xfrm>
        </p:spPr>
        <p:txBody>
          <a:bodyPr/>
          <a:lstStyle/>
          <a:p>
            <a:pPr eaLnBrk="1" hangingPunct="1"/>
            <a:r>
              <a:rPr lang="en-US" sz="2000" smtClean="0"/>
              <a:t>Define use cases</a:t>
            </a:r>
          </a:p>
        </p:txBody>
      </p:sp>
      <p:sp>
        <p:nvSpPr>
          <p:cNvPr id="24581" name="Text Box 5"/>
          <p:cNvSpPr txBox="1">
            <a:spLocks noChangeArrowheads="1"/>
          </p:cNvSpPr>
          <p:nvPr/>
        </p:nvSpPr>
        <p:spPr bwMode="auto">
          <a:xfrm>
            <a:off x="2133600" y="4495800"/>
            <a:ext cx="5638800" cy="701675"/>
          </a:xfrm>
          <a:prstGeom prst="rect">
            <a:avLst/>
          </a:prstGeom>
          <a:noFill/>
          <a:ln w="9525">
            <a:noFill/>
            <a:miter lim="800000"/>
            <a:headEnd/>
            <a:tailEnd/>
          </a:ln>
        </p:spPr>
        <p:txBody>
          <a:bodyPr>
            <a:spAutoFit/>
          </a:bodyPr>
          <a:lstStyle/>
          <a:p>
            <a:r>
              <a:rPr lang="en-US" sz="2000">
                <a:latin typeface="Times New Roman" pitchFamily="18" charset="0"/>
              </a:rPr>
              <a:t>Example: Dice game a player rolls two die. If the total is 7 they win; otherwise they lose</a:t>
            </a:r>
          </a:p>
        </p:txBody>
      </p:sp>
      <p:sp>
        <p:nvSpPr>
          <p:cNvPr id="24583" name="Rectangle 7"/>
          <p:cNvSpPr>
            <a:spLocks noChangeArrowheads="1"/>
          </p:cNvSpPr>
          <p:nvPr/>
        </p:nvSpPr>
        <p:spPr bwMode="auto">
          <a:xfrm>
            <a:off x="1143000" y="2514600"/>
            <a:ext cx="6705600" cy="5334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Define conceptual model</a:t>
            </a:r>
          </a:p>
        </p:txBody>
      </p:sp>
      <p:sp>
        <p:nvSpPr>
          <p:cNvPr id="24584" name="Rectangle 8"/>
          <p:cNvSpPr>
            <a:spLocks noChangeArrowheads="1"/>
          </p:cNvSpPr>
          <p:nvPr/>
        </p:nvSpPr>
        <p:spPr bwMode="auto">
          <a:xfrm>
            <a:off x="1143000" y="3048000"/>
            <a:ext cx="6705600" cy="4572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Define collaboration diagrams</a:t>
            </a:r>
          </a:p>
        </p:txBody>
      </p:sp>
      <p:sp>
        <p:nvSpPr>
          <p:cNvPr id="24585" name="Rectangle 9"/>
          <p:cNvSpPr>
            <a:spLocks noChangeArrowheads="1"/>
          </p:cNvSpPr>
          <p:nvPr/>
        </p:nvSpPr>
        <p:spPr bwMode="auto">
          <a:xfrm>
            <a:off x="1143000" y="3657600"/>
            <a:ext cx="6705600" cy="5334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Define design class diagrams</a:t>
            </a:r>
          </a:p>
        </p:txBody>
      </p:sp>
      <p:sp>
        <p:nvSpPr>
          <p:cNvPr id="11"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2"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3"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16</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P spid="24581" grpId="0" autoUpdateAnimBg="0"/>
      <p:bldP spid="24583" grpId="0" autoUpdateAnimBg="0"/>
      <p:bldP spid="24584" grpId="0" autoUpdateAnimBg="0"/>
      <p:bldP spid="2458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381000" y="519113"/>
            <a:ext cx="7793037" cy="1462087"/>
          </a:xfrm>
        </p:spPr>
        <p:txBody>
          <a:bodyPr/>
          <a:lstStyle/>
          <a:p>
            <a:pPr algn="l" eaLnBrk="1" hangingPunct="1"/>
            <a:r>
              <a:rPr lang="en-US" dirty="0" smtClean="0"/>
              <a:t>Define use cases</a:t>
            </a:r>
          </a:p>
        </p:txBody>
      </p:sp>
      <p:sp>
        <p:nvSpPr>
          <p:cNvPr id="25603" name="Rectangle 3"/>
          <p:cNvSpPr>
            <a:spLocks noGrp="1" noChangeArrowheads="1"/>
          </p:cNvSpPr>
          <p:nvPr>
            <p:ph type="body" sz="half" idx="1"/>
          </p:nvPr>
        </p:nvSpPr>
        <p:spPr>
          <a:xfrm>
            <a:off x="1182688" y="2017713"/>
            <a:ext cx="6477000" cy="1411287"/>
          </a:xfrm>
        </p:spPr>
        <p:txBody>
          <a:bodyPr/>
          <a:lstStyle/>
          <a:p>
            <a:pPr eaLnBrk="1" hangingPunct="1"/>
            <a:r>
              <a:rPr lang="en-US" sz="2000" b="1" smtClean="0"/>
              <a:t>Use cases</a:t>
            </a:r>
            <a:r>
              <a:rPr lang="en-US" sz="2000" smtClean="0"/>
              <a:t> - narrative descriptions of </a:t>
            </a:r>
            <a:r>
              <a:rPr lang="en-US" sz="2000" smtClean="0">
                <a:solidFill>
                  <a:schemeClr val="hlink"/>
                </a:solidFill>
              </a:rPr>
              <a:t>domain processes</a:t>
            </a:r>
            <a:r>
              <a:rPr lang="en-US" sz="2000" smtClean="0"/>
              <a:t> in a structured prose format</a:t>
            </a:r>
          </a:p>
          <a:p>
            <a:pPr eaLnBrk="1" hangingPunct="1">
              <a:buFont typeface="Wingdings" pitchFamily="2" charset="2"/>
              <a:buNone/>
            </a:pPr>
            <a:endParaRPr lang="en-US" sz="2400" b="1" smtClean="0"/>
          </a:p>
        </p:txBody>
      </p:sp>
      <p:sp>
        <p:nvSpPr>
          <p:cNvPr id="25605" name="Text Box 5"/>
          <p:cNvSpPr txBox="1">
            <a:spLocks noChangeArrowheads="1"/>
          </p:cNvSpPr>
          <p:nvPr/>
        </p:nvSpPr>
        <p:spPr bwMode="auto">
          <a:xfrm>
            <a:off x="1828800" y="3733800"/>
            <a:ext cx="6096000" cy="1917700"/>
          </a:xfrm>
          <a:prstGeom prst="rect">
            <a:avLst/>
          </a:prstGeom>
          <a:noFill/>
          <a:ln w="9525">
            <a:noFill/>
            <a:miter lim="800000"/>
            <a:headEnd/>
            <a:tailEnd/>
          </a:ln>
        </p:spPr>
        <p:txBody>
          <a:bodyPr>
            <a:spAutoFit/>
          </a:bodyPr>
          <a:lstStyle/>
          <a:p>
            <a:r>
              <a:rPr lang="en-US" sz="2400" b="1">
                <a:latin typeface="Times New Roman" pitchFamily="18" charset="0"/>
              </a:rPr>
              <a:t>Use case</a:t>
            </a:r>
            <a:r>
              <a:rPr lang="en-US" sz="2400">
                <a:latin typeface="Times New Roman" pitchFamily="18" charset="0"/>
              </a:rPr>
              <a:t>:       Play a game</a:t>
            </a:r>
          </a:p>
          <a:p>
            <a:r>
              <a:rPr lang="en-US" sz="2400" b="1">
                <a:latin typeface="Times New Roman" pitchFamily="18" charset="0"/>
              </a:rPr>
              <a:t>Actors</a:t>
            </a:r>
            <a:r>
              <a:rPr lang="en-US" sz="2400">
                <a:latin typeface="Times New Roman" pitchFamily="18" charset="0"/>
              </a:rPr>
              <a:t>:          Player</a:t>
            </a:r>
          </a:p>
          <a:p>
            <a:endParaRPr lang="en-US" sz="2400">
              <a:latin typeface="Times New Roman" pitchFamily="18" charset="0"/>
            </a:endParaRPr>
          </a:p>
          <a:p>
            <a:r>
              <a:rPr lang="en-US" sz="2400" b="1">
                <a:latin typeface="Times New Roman" pitchFamily="18" charset="0"/>
              </a:rPr>
              <a:t>Description</a:t>
            </a:r>
            <a:r>
              <a:rPr lang="en-US" sz="2400">
                <a:latin typeface="Times New Roman" pitchFamily="18" charset="0"/>
              </a:rPr>
              <a:t>:  This use case begins when the player picks up and rolls the die….  </a:t>
            </a:r>
          </a:p>
        </p:txBody>
      </p:sp>
      <p:sp>
        <p:nvSpPr>
          <p:cNvPr id="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17</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P spid="2560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04800" y="609600"/>
            <a:ext cx="7793037" cy="762000"/>
          </a:xfrm>
        </p:spPr>
        <p:txBody>
          <a:bodyPr/>
          <a:lstStyle/>
          <a:p>
            <a:pPr algn="l" eaLnBrk="1" hangingPunct="1"/>
            <a:r>
              <a:rPr lang="en-US" sz="3600" dirty="0" smtClean="0"/>
              <a:t>Define domain model</a:t>
            </a:r>
            <a:endParaRPr lang="en-US" dirty="0" smtClean="0"/>
          </a:p>
        </p:txBody>
      </p:sp>
      <p:sp>
        <p:nvSpPr>
          <p:cNvPr id="28675" name="Rectangle 3"/>
          <p:cNvSpPr>
            <a:spLocks noGrp="1" noChangeArrowheads="1"/>
          </p:cNvSpPr>
          <p:nvPr>
            <p:ph type="body" sz="half" idx="1"/>
          </p:nvPr>
        </p:nvSpPr>
        <p:spPr>
          <a:xfrm>
            <a:off x="1182688" y="2017713"/>
            <a:ext cx="7086600" cy="1182687"/>
          </a:xfrm>
        </p:spPr>
        <p:txBody>
          <a:bodyPr/>
          <a:lstStyle/>
          <a:p>
            <a:pPr eaLnBrk="1" hangingPunct="1"/>
            <a:r>
              <a:rPr lang="en-US" sz="2000" smtClean="0"/>
              <a:t>OO Analysis concerns</a:t>
            </a:r>
          </a:p>
          <a:p>
            <a:pPr lvl="1" eaLnBrk="1" hangingPunct="1"/>
            <a:r>
              <a:rPr lang="en-US" sz="2000" smtClean="0"/>
              <a:t>specification of the problem domain</a:t>
            </a:r>
          </a:p>
          <a:p>
            <a:pPr lvl="1" eaLnBrk="1" hangingPunct="1"/>
            <a:r>
              <a:rPr lang="en-US" sz="2000" smtClean="0"/>
              <a:t>identification of concepts (objects)</a:t>
            </a:r>
          </a:p>
        </p:txBody>
      </p:sp>
      <p:sp>
        <p:nvSpPr>
          <p:cNvPr id="28678" name="Rectangle 6"/>
          <p:cNvSpPr>
            <a:spLocks noChangeArrowheads="1"/>
          </p:cNvSpPr>
          <p:nvPr/>
        </p:nvSpPr>
        <p:spPr bwMode="auto">
          <a:xfrm>
            <a:off x="1182688" y="3695700"/>
            <a:ext cx="7086600" cy="1143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Decomposition of the problem domain includes</a:t>
            </a:r>
          </a:p>
          <a:p>
            <a:pPr marL="742950" lvl="1" indent="-285750" eaLnBrk="1" hangingPunct="1">
              <a:spcBef>
                <a:spcPct val="20000"/>
              </a:spcBef>
              <a:buClr>
                <a:schemeClr val="hlink"/>
              </a:buClr>
              <a:buSzPct val="55000"/>
              <a:buFont typeface="Wingdings" pitchFamily="2" charset="2"/>
              <a:buChar char="n"/>
            </a:pPr>
            <a:r>
              <a:rPr lang="en-US" sz="2000"/>
              <a:t>identification of objects, attributes, associations</a:t>
            </a:r>
          </a:p>
        </p:txBody>
      </p:sp>
      <p:sp>
        <p:nvSpPr>
          <p:cNvPr id="28679" name="Rectangle 7"/>
          <p:cNvSpPr>
            <a:spLocks noChangeArrowheads="1"/>
          </p:cNvSpPr>
          <p:nvPr/>
        </p:nvSpPr>
        <p:spPr bwMode="auto">
          <a:xfrm>
            <a:off x="1219200" y="5105400"/>
            <a:ext cx="7086600" cy="6858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Outcome of analysis expressed as a </a:t>
            </a:r>
            <a:r>
              <a:rPr lang="en-US" sz="2000" b="1">
                <a:solidFill>
                  <a:schemeClr val="hlink"/>
                </a:solidFill>
              </a:rPr>
              <a:t>domain model.</a:t>
            </a:r>
            <a:endParaRPr lang="en-US" sz="2000"/>
          </a:p>
        </p:txBody>
      </p:sp>
      <p:sp>
        <p:nvSpPr>
          <p:cNvPr id="9"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0"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1"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18</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P spid="28678" grpId="0" autoUpdateAnimBg="0"/>
      <p:bldP spid="2867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04800" y="533400"/>
            <a:ext cx="7793037" cy="685800"/>
          </a:xfrm>
        </p:spPr>
        <p:txBody>
          <a:bodyPr/>
          <a:lstStyle/>
          <a:p>
            <a:pPr algn="l" eaLnBrk="1" hangingPunct="1"/>
            <a:r>
              <a:rPr lang="en-US" sz="3600" dirty="0" smtClean="0"/>
              <a:t>Domain model - game of dice</a:t>
            </a:r>
            <a:endParaRPr lang="en-US" dirty="0" smtClean="0"/>
          </a:p>
        </p:txBody>
      </p:sp>
      <p:sp>
        <p:nvSpPr>
          <p:cNvPr id="29699" name="Rectangle 3"/>
          <p:cNvSpPr>
            <a:spLocks noChangeArrowheads="1"/>
          </p:cNvSpPr>
          <p:nvPr/>
        </p:nvSpPr>
        <p:spPr bwMode="auto">
          <a:xfrm>
            <a:off x="2819400" y="25908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Times New Roman" pitchFamily="18" charset="0"/>
              </a:rPr>
              <a:t>Player</a:t>
            </a:r>
          </a:p>
          <a:p>
            <a:pPr algn="ctr"/>
            <a:r>
              <a:rPr lang="en-US" sz="1600">
                <a:latin typeface="Times New Roman" pitchFamily="18" charset="0"/>
              </a:rPr>
              <a:t>_____</a:t>
            </a:r>
          </a:p>
          <a:p>
            <a:pPr algn="ctr"/>
            <a:r>
              <a:rPr lang="en-US" sz="1600">
                <a:latin typeface="Times New Roman" pitchFamily="18" charset="0"/>
              </a:rPr>
              <a:t>name</a:t>
            </a:r>
          </a:p>
        </p:txBody>
      </p:sp>
      <p:sp>
        <p:nvSpPr>
          <p:cNvPr id="29700" name="Rectangle 4"/>
          <p:cNvSpPr>
            <a:spLocks noChangeArrowheads="1"/>
          </p:cNvSpPr>
          <p:nvPr/>
        </p:nvSpPr>
        <p:spPr bwMode="auto">
          <a:xfrm>
            <a:off x="5562600" y="25908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Times New Roman" pitchFamily="18" charset="0"/>
              </a:rPr>
              <a:t>Die</a:t>
            </a:r>
          </a:p>
          <a:p>
            <a:pPr algn="ctr"/>
            <a:r>
              <a:rPr lang="en-US" sz="1600">
                <a:latin typeface="Times New Roman" pitchFamily="18" charset="0"/>
              </a:rPr>
              <a:t>____</a:t>
            </a:r>
          </a:p>
          <a:p>
            <a:pPr algn="ctr"/>
            <a:r>
              <a:rPr lang="en-US" sz="1600">
                <a:latin typeface="Times New Roman" pitchFamily="18" charset="0"/>
              </a:rPr>
              <a:t>facevalue</a:t>
            </a:r>
          </a:p>
        </p:txBody>
      </p:sp>
      <p:sp>
        <p:nvSpPr>
          <p:cNvPr id="29701" name="Rectangle 5"/>
          <p:cNvSpPr>
            <a:spLocks noChangeArrowheads="1"/>
          </p:cNvSpPr>
          <p:nvPr/>
        </p:nvSpPr>
        <p:spPr bwMode="auto">
          <a:xfrm>
            <a:off x="4191000" y="41910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1600">
                <a:latin typeface="Times New Roman" pitchFamily="18" charset="0"/>
              </a:rPr>
              <a:t>DiceGame</a:t>
            </a:r>
          </a:p>
        </p:txBody>
      </p:sp>
      <p:grpSp>
        <p:nvGrpSpPr>
          <p:cNvPr id="2" name="Group 25"/>
          <p:cNvGrpSpPr>
            <a:grpSpLocks/>
          </p:cNvGrpSpPr>
          <p:nvPr/>
        </p:nvGrpSpPr>
        <p:grpSpPr bwMode="auto">
          <a:xfrm>
            <a:off x="5105400" y="3505200"/>
            <a:ext cx="1311275" cy="1600200"/>
            <a:chOff x="3216" y="2208"/>
            <a:chExt cx="826" cy="1008"/>
          </a:xfrm>
        </p:grpSpPr>
        <p:sp>
          <p:nvSpPr>
            <p:cNvPr id="22550" name="Line 15"/>
            <p:cNvSpPr>
              <a:spLocks noChangeShapeType="1"/>
            </p:cNvSpPr>
            <p:nvPr/>
          </p:nvSpPr>
          <p:spPr bwMode="auto">
            <a:xfrm>
              <a:off x="3216" y="2928"/>
              <a:ext cx="576" cy="0"/>
            </a:xfrm>
            <a:prstGeom prst="line">
              <a:avLst/>
            </a:prstGeom>
            <a:noFill/>
            <a:ln w="9525">
              <a:solidFill>
                <a:schemeClr val="tx1"/>
              </a:solidFill>
              <a:round/>
              <a:headEnd/>
              <a:tailEnd/>
            </a:ln>
          </p:spPr>
          <p:txBody>
            <a:bodyPr wrap="none" anchor="ctr"/>
            <a:lstStyle/>
            <a:p>
              <a:endParaRPr lang="en-US"/>
            </a:p>
          </p:txBody>
        </p:sp>
        <p:grpSp>
          <p:nvGrpSpPr>
            <p:cNvPr id="3" name="Group 24"/>
            <p:cNvGrpSpPr>
              <a:grpSpLocks/>
            </p:cNvGrpSpPr>
            <p:nvPr/>
          </p:nvGrpSpPr>
          <p:grpSpPr bwMode="auto">
            <a:xfrm>
              <a:off x="3216" y="2208"/>
              <a:ext cx="826" cy="1008"/>
              <a:chOff x="3216" y="2208"/>
              <a:chExt cx="826" cy="1008"/>
            </a:xfrm>
          </p:grpSpPr>
          <p:sp>
            <p:nvSpPr>
              <p:cNvPr id="22552" name="Text Box 9"/>
              <p:cNvSpPr txBox="1">
                <a:spLocks noChangeArrowheads="1"/>
              </p:cNvSpPr>
              <p:nvPr/>
            </p:nvSpPr>
            <p:spPr bwMode="auto">
              <a:xfrm>
                <a:off x="3744" y="2256"/>
                <a:ext cx="298" cy="288"/>
              </a:xfrm>
              <a:prstGeom prst="rect">
                <a:avLst/>
              </a:prstGeom>
              <a:noFill/>
              <a:ln w="9525">
                <a:noFill/>
                <a:miter lim="800000"/>
                <a:headEnd/>
                <a:tailEnd/>
              </a:ln>
            </p:spPr>
            <p:txBody>
              <a:bodyPr>
                <a:spAutoFit/>
              </a:bodyPr>
              <a:lstStyle/>
              <a:p>
                <a:r>
                  <a:rPr lang="en-US" sz="2400">
                    <a:latin typeface="Times New Roman" pitchFamily="18" charset="0"/>
                  </a:rPr>
                  <a:t>2</a:t>
                </a:r>
              </a:p>
            </p:txBody>
          </p:sp>
          <p:sp>
            <p:nvSpPr>
              <p:cNvPr id="22553" name="Text Box 10"/>
              <p:cNvSpPr txBox="1">
                <a:spLocks noChangeArrowheads="1"/>
              </p:cNvSpPr>
              <p:nvPr/>
            </p:nvSpPr>
            <p:spPr bwMode="auto">
              <a:xfrm>
                <a:off x="3216" y="2928"/>
                <a:ext cx="298" cy="288"/>
              </a:xfrm>
              <a:prstGeom prst="rect">
                <a:avLst/>
              </a:prstGeom>
              <a:noFill/>
              <a:ln w="9525">
                <a:noFill/>
                <a:miter lim="800000"/>
                <a:headEnd/>
                <a:tailEnd/>
              </a:ln>
            </p:spPr>
            <p:txBody>
              <a:bodyPr>
                <a:spAutoFit/>
              </a:bodyPr>
              <a:lstStyle/>
              <a:p>
                <a:r>
                  <a:rPr lang="en-US" sz="2400">
                    <a:latin typeface="Times New Roman" pitchFamily="18" charset="0"/>
                  </a:rPr>
                  <a:t>1</a:t>
                </a:r>
              </a:p>
            </p:txBody>
          </p:sp>
          <p:sp>
            <p:nvSpPr>
              <p:cNvPr id="22554" name="Line 16"/>
              <p:cNvSpPr>
                <a:spLocks noChangeShapeType="1"/>
              </p:cNvSpPr>
              <p:nvPr/>
            </p:nvSpPr>
            <p:spPr bwMode="auto">
              <a:xfrm flipV="1">
                <a:off x="3792" y="2208"/>
                <a:ext cx="0" cy="720"/>
              </a:xfrm>
              <a:prstGeom prst="line">
                <a:avLst/>
              </a:prstGeom>
              <a:noFill/>
              <a:ln w="9525">
                <a:solidFill>
                  <a:schemeClr val="tx1"/>
                </a:solidFill>
                <a:round/>
                <a:headEnd/>
                <a:tailEnd/>
              </a:ln>
            </p:spPr>
            <p:txBody>
              <a:bodyPr wrap="none" anchor="ctr"/>
              <a:lstStyle/>
              <a:p>
                <a:endParaRPr lang="en-US"/>
              </a:p>
            </p:txBody>
          </p:sp>
          <p:sp>
            <p:nvSpPr>
              <p:cNvPr id="22555" name="Text Box 17"/>
              <p:cNvSpPr txBox="1">
                <a:spLocks noChangeArrowheads="1"/>
              </p:cNvSpPr>
              <p:nvPr/>
            </p:nvSpPr>
            <p:spPr bwMode="auto">
              <a:xfrm>
                <a:off x="3264" y="2764"/>
                <a:ext cx="550" cy="212"/>
              </a:xfrm>
              <a:prstGeom prst="rect">
                <a:avLst/>
              </a:prstGeom>
              <a:noFill/>
              <a:ln w="9525">
                <a:noFill/>
                <a:miter lim="800000"/>
                <a:headEnd/>
                <a:tailEnd/>
              </a:ln>
            </p:spPr>
            <p:txBody>
              <a:bodyPr wrap="none">
                <a:spAutoFit/>
              </a:bodyPr>
              <a:lstStyle/>
              <a:p>
                <a:r>
                  <a:rPr lang="en-US" sz="1600">
                    <a:latin typeface="Times New Roman" pitchFamily="18" charset="0"/>
                  </a:rPr>
                  <a:t>Includes</a:t>
                </a:r>
              </a:p>
            </p:txBody>
          </p:sp>
        </p:grpSp>
      </p:grpSp>
      <p:grpSp>
        <p:nvGrpSpPr>
          <p:cNvPr id="4" name="Group 23"/>
          <p:cNvGrpSpPr>
            <a:grpSpLocks/>
          </p:cNvGrpSpPr>
          <p:nvPr/>
        </p:nvGrpSpPr>
        <p:grpSpPr bwMode="auto">
          <a:xfrm>
            <a:off x="2819400" y="3505200"/>
            <a:ext cx="1524000" cy="1600200"/>
            <a:chOff x="1776" y="2208"/>
            <a:chExt cx="960" cy="1008"/>
          </a:xfrm>
        </p:grpSpPr>
        <p:sp>
          <p:nvSpPr>
            <p:cNvPr id="22545" name="Text Box 11"/>
            <p:cNvSpPr txBox="1">
              <a:spLocks noChangeArrowheads="1"/>
            </p:cNvSpPr>
            <p:nvPr/>
          </p:nvSpPr>
          <p:spPr bwMode="auto">
            <a:xfrm>
              <a:off x="1776" y="2256"/>
              <a:ext cx="298" cy="288"/>
            </a:xfrm>
            <a:prstGeom prst="rect">
              <a:avLst/>
            </a:prstGeom>
            <a:noFill/>
            <a:ln w="9525">
              <a:noFill/>
              <a:miter lim="800000"/>
              <a:headEnd/>
              <a:tailEnd/>
            </a:ln>
          </p:spPr>
          <p:txBody>
            <a:bodyPr>
              <a:spAutoFit/>
            </a:bodyPr>
            <a:lstStyle/>
            <a:p>
              <a:r>
                <a:rPr lang="en-US" sz="2400">
                  <a:latin typeface="Times New Roman" pitchFamily="18" charset="0"/>
                </a:rPr>
                <a:t>1</a:t>
              </a:r>
            </a:p>
          </p:txBody>
        </p:sp>
        <p:sp>
          <p:nvSpPr>
            <p:cNvPr id="22546" name="Text Box 12"/>
            <p:cNvSpPr txBox="1">
              <a:spLocks noChangeArrowheads="1"/>
            </p:cNvSpPr>
            <p:nvPr/>
          </p:nvSpPr>
          <p:spPr bwMode="auto">
            <a:xfrm>
              <a:off x="2438" y="2928"/>
              <a:ext cx="298" cy="288"/>
            </a:xfrm>
            <a:prstGeom prst="rect">
              <a:avLst/>
            </a:prstGeom>
            <a:noFill/>
            <a:ln w="9525">
              <a:noFill/>
              <a:miter lim="800000"/>
              <a:headEnd/>
              <a:tailEnd/>
            </a:ln>
          </p:spPr>
          <p:txBody>
            <a:bodyPr>
              <a:spAutoFit/>
            </a:bodyPr>
            <a:lstStyle/>
            <a:p>
              <a:r>
                <a:rPr lang="en-US" sz="2400">
                  <a:latin typeface="Times New Roman" pitchFamily="18" charset="0"/>
                </a:rPr>
                <a:t>1</a:t>
              </a:r>
            </a:p>
          </p:txBody>
        </p:sp>
        <p:sp>
          <p:nvSpPr>
            <p:cNvPr id="22547" name="Line 13"/>
            <p:cNvSpPr>
              <a:spLocks noChangeShapeType="1"/>
            </p:cNvSpPr>
            <p:nvPr/>
          </p:nvSpPr>
          <p:spPr bwMode="auto">
            <a:xfrm flipH="1">
              <a:off x="1968" y="2928"/>
              <a:ext cx="672" cy="0"/>
            </a:xfrm>
            <a:prstGeom prst="line">
              <a:avLst/>
            </a:prstGeom>
            <a:noFill/>
            <a:ln w="9525">
              <a:solidFill>
                <a:schemeClr val="tx1"/>
              </a:solidFill>
              <a:round/>
              <a:headEnd/>
              <a:tailEnd/>
            </a:ln>
          </p:spPr>
          <p:txBody>
            <a:bodyPr wrap="none" anchor="ctr"/>
            <a:lstStyle/>
            <a:p>
              <a:endParaRPr lang="en-US"/>
            </a:p>
          </p:txBody>
        </p:sp>
        <p:sp>
          <p:nvSpPr>
            <p:cNvPr id="22548" name="Line 14"/>
            <p:cNvSpPr>
              <a:spLocks noChangeShapeType="1"/>
            </p:cNvSpPr>
            <p:nvPr/>
          </p:nvSpPr>
          <p:spPr bwMode="auto">
            <a:xfrm flipV="1">
              <a:off x="1968" y="2208"/>
              <a:ext cx="0" cy="720"/>
            </a:xfrm>
            <a:prstGeom prst="line">
              <a:avLst/>
            </a:prstGeom>
            <a:noFill/>
            <a:ln w="9525">
              <a:solidFill>
                <a:schemeClr val="tx1"/>
              </a:solidFill>
              <a:round/>
              <a:headEnd/>
              <a:tailEnd/>
            </a:ln>
          </p:spPr>
          <p:txBody>
            <a:bodyPr wrap="none" anchor="ctr"/>
            <a:lstStyle/>
            <a:p>
              <a:endParaRPr lang="en-US"/>
            </a:p>
          </p:txBody>
        </p:sp>
        <p:sp>
          <p:nvSpPr>
            <p:cNvPr id="22549" name="Text Box 18"/>
            <p:cNvSpPr txBox="1">
              <a:spLocks noChangeArrowheads="1"/>
            </p:cNvSpPr>
            <p:nvPr/>
          </p:nvSpPr>
          <p:spPr bwMode="auto">
            <a:xfrm>
              <a:off x="2064" y="2764"/>
              <a:ext cx="393" cy="212"/>
            </a:xfrm>
            <a:prstGeom prst="rect">
              <a:avLst/>
            </a:prstGeom>
            <a:noFill/>
            <a:ln w="9525">
              <a:noFill/>
              <a:miter lim="800000"/>
              <a:headEnd/>
              <a:tailEnd/>
            </a:ln>
          </p:spPr>
          <p:txBody>
            <a:bodyPr wrap="none">
              <a:spAutoFit/>
            </a:bodyPr>
            <a:lstStyle/>
            <a:p>
              <a:r>
                <a:rPr lang="en-US" sz="1600">
                  <a:latin typeface="Times New Roman" pitchFamily="18" charset="0"/>
                </a:rPr>
                <a:t>Plays</a:t>
              </a:r>
            </a:p>
          </p:txBody>
        </p:sp>
      </p:grpSp>
      <p:grpSp>
        <p:nvGrpSpPr>
          <p:cNvPr id="5" name="Group 22"/>
          <p:cNvGrpSpPr>
            <a:grpSpLocks/>
          </p:cNvGrpSpPr>
          <p:nvPr/>
        </p:nvGrpSpPr>
        <p:grpSpPr bwMode="auto">
          <a:xfrm>
            <a:off x="3733800" y="2667000"/>
            <a:ext cx="1997075" cy="457200"/>
            <a:chOff x="2352" y="1680"/>
            <a:chExt cx="1258" cy="288"/>
          </a:xfrm>
        </p:grpSpPr>
        <p:sp>
          <p:nvSpPr>
            <p:cNvPr id="22541" name="Line 6"/>
            <p:cNvSpPr>
              <a:spLocks noChangeShapeType="1"/>
            </p:cNvSpPr>
            <p:nvPr/>
          </p:nvSpPr>
          <p:spPr bwMode="auto">
            <a:xfrm>
              <a:off x="2352" y="1920"/>
              <a:ext cx="1152" cy="0"/>
            </a:xfrm>
            <a:prstGeom prst="line">
              <a:avLst/>
            </a:prstGeom>
            <a:noFill/>
            <a:ln w="9525">
              <a:solidFill>
                <a:schemeClr val="tx1"/>
              </a:solidFill>
              <a:round/>
              <a:headEnd/>
              <a:tailEnd/>
            </a:ln>
          </p:spPr>
          <p:txBody>
            <a:bodyPr wrap="none" anchor="ctr"/>
            <a:lstStyle/>
            <a:p>
              <a:endParaRPr lang="en-US"/>
            </a:p>
          </p:txBody>
        </p:sp>
        <p:sp>
          <p:nvSpPr>
            <p:cNvPr id="22542" name="Text Box 7"/>
            <p:cNvSpPr txBox="1">
              <a:spLocks noChangeArrowheads="1"/>
            </p:cNvSpPr>
            <p:nvPr/>
          </p:nvSpPr>
          <p:spPr bwMode="auto">
            <a:xfrm>
              <a:off x="2390" y="1680"/>
              <a:ext cx="212" cy="288"/>
            </a:xfrm>
            <a:prstGeom prst="rect">
              <a:avLst/>
            </a:prstGeom>
            <a:noFill/>
            <a:ln w="9525">
              <a:noFill/>
              <a:miter lim="800000"/>
              <a:headEnd/>
              <a:tailEnd/>
            </a:ln>
          </p:spPr>
          <p:txBody>
            <a:bodyPr wrap="none">
              <a:spAutoFit/>
            </a:bodyPr>
            <a:lstStyle/>
            <a:p>
              <a:r>
                <a:rPr lang="en-US" sz="2400">
                  <a:latin typeface="Times New Roman" pitchFamily="18" charset="0"/>
                </a:rPr>
                <a:t>1</a:t>
              </a:r>
            </a:p>
          </p:txBody>
        </p:sp>
        <p:sp>
          <p:nvSpPr>
            <p:cNvPr id="22543" name="Text Box 8"/>
            <p:cNvSpPr txBox="1">
              <a:spLocks noChangeArrowheads="1"/>
            </p:cNvSpPr>
            <p:nvPr/>
          </p:nvSpPr>
          <p:spPr bwMode="auto">
            <a:xfrm>
              <a:off x="3312" y="1680"/>
              <a:ext cx="298" cy="288"/>
            </a:xfrm>
            <a:prstGeom prst="rect">
              <a:avLst/>
            </a:prstGeom>
            <a:noFill/>
            <a:ln w="9525">
              <a:noFill/>
              <a:miter lim="800000"/>
              <a:headEnd/>
              <a:tailEnd/>
            </a:ln>
          </p:spPr>
          <p:txBody>
            <a:bodyPr>
              <a:spAutoFit/>
            </a:bodyPr>
            <a:lstStyle/>
            <a:p>
              <a:r>
                <a:rPr lang="en-US" sz="2400">
                  <a:latin typeface="Times New Roman" pitchFamily="18" charset="0"/>
                </a:rPr>
                <a:t>2</a:t>
              </a:r>
            </a:p>
          </p:txBody>
        </p:sp>
        <p:sp>
          <p:nvSpPr>
            <p:cNvPr id="22544" name="Text Box 19"/>
            <p:cNvSpPr txBox="1">
              <a:spLocks noChangeArrowheads="1"/>
            </p:cNvSpPr>
            <p:nvPr/>
          </p:nvSpPr>
          <p:spPr bwMode="auto">
            <a:xfrm>
              <a:off x="2832" y="1728"/>
              <a:ext cx="386" cy="212"/>
            </a:xfrm>
            <a:prstGeom prst="rect">
              <a:avLst/>
            </a:prstGeom>
            <a:noFill/>
            <a:ln w="9525">
              <a:noFill/>
              <a:miter lim="800000"/>
              <a:headEnd/>
              <a:tailEnd/>
            </a:ln>
          </p:spPr>
          <p:txBody>
            <a:bodyPr wrap="none">
              <a:spAutoFit/>
            </a:bodyPr>
            <a:lstStyle/>
            <a:p>
              <a:r>
                <a:rPr lang="en-US" sz="1600">
                  <a:latin typeface="Times New Roman" pitchFamily="18" charset="0"/>
                </a:rPr>
                <a:t>Rolls</a:t>
              </a:r>
            </a:p>
          </p:txBody>
        </p:sp>
      </p:grpSp>
      <p:sp>
        <p:nvSpPr>
          <p:cNvPr id="29717" name="Text Box 21"/>
          <p:cNvSpPr txBox="1">
            <a:spLocks noChangeArrowheads="1"/>
          </p:cNvSpPr>
          <p:nvPr/>
        </p:nvSpPr>
        <p:spPr bwMode="auto">
          <a:xfrm>
            <a:off x="1143000" y="5257800"/>
            <a:ext cx="7358063" cy="708025"/>
          </a:xfrm>
          <a:prstGeom prst="rect">
            <a:avLst/>
          </a:prstGeom>
          <a:noFill/>
          <a:ln w="9525">
            <a:noFill/>
            <a:miter lim="800000"/>
            <a:headEnd/>
            <a:tailEnd/>
          </a:ln>
        </p:spPr>
        <p:txBody>
          <a:bodyPr>
            <a:spAutoFit/>
          </a:bodyPr>
          <a:lstStyle/>
          <a:p>
            <a:r>
              <a:rPr lang="en-US" sz="2000">
                <a:latin typeface="Times New Roman" pitchFamily="18" charset="0"/>
              </a:rPr>
              <a:t>Conceptual model is not a description of the software components;</a:t>
            </a:r>
          </a:p>
          <a:p>
            <a:r>
              <a:rPr lang="en-US" sz="2000">
                <a:latin typeface="Times New Roman" pitchFamily="18" charset="0"/>
              </a:rPr>
              <a:t>it represents concepts in the real world problem domain</a:t>
            </a:r>
          </a:p>
        </p:txBody>
      </p:sp>
      <p:sp>
        <p:nvSpPr>
          <p:cNvPr id="2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2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3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19</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7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7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autoUpdateAnimBg="0"/>
      <p:bldP spid="29700" grpId="0" animBg="1" autoUpdateAnimBg="0"/>
      <p:bldP spid="29701" grpId="0" animBg="1" autoUpdateAnimBg="0"/>
      <p:bldP spid="2971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2"/>
          <p:cNvSpPr>
            <a:spLocks noGrp="1"/>
          </p:cNvSpPr>
          <p:nvPr>
            <p:ph type="dt" sz="half" idx="10"/>
          </p:nvPr>
        </p:nvSpPr>
        <p:spPr>
          <a:xfrm>
            <a:off x="304800" y="6553200"/>
            <a:ext cx="2133600" cy="365125"/>
          </a:xfrm>
          <a:noFill/>
        </p:spPr>
        <p:txBody>
          <a:bodyPr/>
          <a:lstStyle/>
          <a:p>
            <a:fld id="{7BAF9515-EE3B-47EF-A143-819D2971E821}" type="datetime1">
              <a:rPr lang="en-US" sz="1200" b="1" smtClean="0"/>
              <a:pPr/>
              <a:t>7/26/2014</a:t>
            </a:fld>
            <a:endParaRPr lang="en-US" sz="1200" b="1" dirty="0" smtClean="0"/>
          </a:p>
        </p:txBody>
      </p:sp>
      <p:sp>
        <p:nvSpPr>
          <p:cNvPr id="7172"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7173"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2</a:t>
            </a:fld>
            <a:endParaRPr lang="en-US" sz="1200" b="1"/>
          </a:p>
        </p:txBody>
      </p:sp>
      <p:sp>
        <p:nvSpPr>
          <p:cNvPr id="7171" name="Rectangle 2"/>
          <p:cNvSpPr>
            <a:spLocks noGrp="1" noChangeArrowheads="1"/>
          </p:cNvSpPr>
          <p:nvPr/>
        </p:nvSpPr>
        <p:spPr bwMode="auto">
          <a:xfrm>
            <a:off x="685800" y="2819400"/>
            <a:ext cx="8045450" cy="1309688"/>
          </a:xfrm>
          <a:prstGeom prst="rect">
            <a:avLst/>
          </a:prstGeom>
          <a:noFill/>
          <a:ln w="9525">
            <a:noFill/>
            <a:miter lim="800000"/>
            <a:headEnd/>
            <a:tailEnd/>
          </a:ln>
        </p:spPr>
        <p:txBody>
          <a:bodyPr anchor="b"/>
          <a:lstStyle/>
          <a:p>
            <a:pPr algn="ctr"/>
            <a:r>
              <a:rPr lang="en-US" sz="4400">
                <a:solidFill>
                  <a:schemeClr val="tx2"/>
                </a:solidFill>
              </a:rPr>
              <a:t>Object Oriented Analysis and Design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07963" y="609600"/>
            <a:ext cx="7793037" cy="685800"/>
          </a:xfrm>
        </p:spPr>
        <p:txBody>
          <a:bodyPr/>
          <a:lstStyle/>
          <a:p>
            <a:pPr algn="l" eaLnBrk="1" hangingPunct="1"/>
            <a:r>
              <a:rPr lang="en-US" sz="3600" dirty="0" smtClean="0"/>
              <a:t>Collaboration diagram</a:t>
            </a:r>
            <a:endParaRPr lang="en-US" dirty="0" smtClean="0"/>
          </a:p>
        </p:txBody>
      </p:sp>
      <p:sp>
        <p:nvSpPr>
          <p:cNvPr id="30723" name="Rectangle 3"/>
          <p:cNvSpPr>
            <a:spLocks noGrp="1" noChangeArrowheads="1"/>
          </p:cNvSpPr>
          <p:nvPr>
            <p:ph type="body" sz="half" idx="1"/>
          </p:nvPr>
        </p:nvSpPr>
        <p:spPr>
          <a:xfrm>
            <a:off x="1219200" y="3476625"/>
            <a:ext cx="7315200" cy="1447800"/>
          </a:xfrm>
        </p:spPr>
        <p:txBody>
          <a:bodyPr/>
          <a:lstStyle/>
          <a:p>
            <a:pPr eaLnBrk="1" hangingPunct="1"/>
            <a:r>
              <a:rPr lang="en-US" sz="2000" smtClean="0"/>
              <a:t>Essential step - allocating responsibility to objects and illustrating how they interact with other objects.</a:t>
            </a:r>
          </a:p>
        </p:txBody>
      </p:sp>
      <p:sp>
        <p:nvSpPr>
          <p:cNvPr id="30725" name="Text Box 5"/>
          <p:cNvSpPr txBox="1">
            <a:spLocks noChangeArrowheads="1"/>
          </p:cNvSpPr>
          <p:nvPr/>
        </p:nvSpPr>
        <p:spPr bwMode="auto">
          <a:xfrm>
            <a:off x="1828800" y="5715000"/>
            <a:ext cx="6781800" cy="701675"/>
          </a:xfrm>
          <a:prstGeom prst="rect">
            <a:avLst/>
          </a:prstGeom>
          <a:noFill/>
          <a:ln w="9525">
            <a:noFill/>
            <a:miter lim="800000"/>
            <a:headEnd/>
            <a:tailEnd/>
          </a:ln>
        </p:spPr>
        <p:txBody>
          <a:bodyPr>
            <a:spAutoFit/>
          </a:bodyPr>
          <a:lstStyle/>
          <a:p>
            <a:r>
              <a:rPr lang="en-US" sz="2000" i="1">
                <a:solidFill>
                  <a:schemeClr val="hlink"/>
                </a:solidFill>
                <a:latin typeface="Times New Roman" pitchFamily="18" charset="0"/>
              </a:rPr>
              <a:t>Collaboration diagrams express the flow of messages between</a:t>
            </a:r>
          </a:p>
          <a:p>
            <a:r>
              <a:rPr lang="en-US" sz="2000" i="1">
                <a:solidFill>
                  <a:schemeClr val="hlink"/>
                </a:solidFill>
                <a:latin typeface="Times New Roman" pitchFamily="18" charset="0"/>
              </a:rPr>
              <a:t>Objects.</a:t>
            </a:r>
            <a:endParaRPr lang="en-US" sz="2400">
              <a:latin typeface="Times New Roman" pitchFamily="18" charset="0"/>
            </a:endParaRPr>
          </a:p>
        </p:txBody>
      </p:sp>
      <p:sp>
        <p:nvSpPr>
          <p:cNvPr id="30727" name="Rectangle 7"/>
          <p:cNvSpPr>
            <a:spLocks noChangeArrowheads="1"/>
          </p:cNvSpPr>
          <p:nvPr/>
        </p:nvSpPr>
        <p:spPr bwMode="auto">
          <a:xfrm>
            <a:off x="1219200" y="1981200"/>
            <a:ext cx="7315200" cy="1335088"/>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solidFill>
                  <a:schemeClr val="hlink"/>
                </a:solidFill>
              </a:rPr>
              <a:t>OO Design</a:t>
            </a:r>
            <a:r>
              <a:rPr lang="en-US" sz="2000"/>
              <a:t> is concerned with</a:t>
            </a:r>
          </a:p>
          <a:p>
            <a:pPr marL="742950" lvl="1" indent="-285750" eaLnBrk="1" hangingPunct="1">
              <a:spcBef>
                <a:spcPct val="20000"/>
              </a:spcBef>
              <a:buClr>
                <a:schemeClr val="hlink"/>
              </a:buClr>
              <a:buSzPct val="55000"/>
              <a:buFont typeface="Wingdings" pitchFamily="2" charset="2"/>
              <a:buChar char="n"/>
            </a:pPr>
            <a:r>
              <a:rPr lang="en-US" sz="2000"/>
              <a:t>defining logical software specification that fulfills the requirements</a:t>
            </a:r>
          </a:p>
        </p:txBody>
      </p:sp>
      <p:sp>
        <p:nvSpPr>
          <p:cNvPr id="30728" name="Rectangle 8"/>
          <p:cNvSpPr>
            <a:spLocks noChangeArrowheads="1"/>
          </p:cNvSpPr>
          <p:nvPr/>
        </p:nvSpPr>
        <p:spPr bwMode="auto">
          <a:xfrm>
            <a:off x="1219200" y="5086350"/>
            <a:ext cx="7315200" cy="609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000"/>
              <a:t>Expressed as Collaboration diagrams</a:t>
            </a:r>
          </a:p>
        </p:txBody>
      </p:sp>
      <p:sp>
        <p:nvSpPr>
          <p:cNvPr id="10"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1"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2"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20</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P spid="30725" grpId="0" autoUpdateAnimBg="0"/>
      <p:bldP spid="30727" grpId="0" autoUpdateAnimBg="0"/>
      <p:bldP spid="3072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81000" y="533400"/>
            <a:ext cx="7793037" cy="762000"/>
          </a:xfrm>
        </p:spPr>
        <p:txBody>
          <a:bodyPr/>
          <a:lstStyle/>
          <a:p>
            <a:pPr algn="l" eaLnBrk="1" hangingPunct="1"/>
            <a:r>
              <a:rPr lang="en-US" sz="3600" dirty="0" smtClean="0"/>
              <a:t>Example - collaboration diagram</a:t>
            </a:r>
            <a:endParaRPr lang="en-US" dirty="0" smtClean="0"/>
          </a:p>
        </p:txBody>
      </p:sp>
      <p:grpSp>
        <p:nvGrpSpPr>
          <p:cNvPr id="2" name="Group 23"/>
          <p:cNvGrpSpPr>
            <a:grpSpLocks/>
          </p:cNvGrpSpPr>
          <p:nvPr/>
        </p:nvGrpSpPr>
        <p:grpSpPr bwMode="auto">
          <a:xfrm>
            <a:off x="3030538" y="2527300"/>
            <a:ext cx="682625" cy="560388"/>
            <a:chOff x="1909" y="1592"/>
            <a:chExt cx="430" cy="353"/>
          </a:xfrm>
        </p:grpSpPr>
        <p:sp>
          <p:nvSpPr>
            <p:cNvPr id="24607" name="Rectangle 4"/>
            <p:cNvSpPr>
              <a:spLocks noChangeArrowheads="1"/>
            </p:cNvSpPr>
            <p:nvPr/>
          </p:nvSpPr>
          <p:spPr bwMode="auto">
            <a:xfrm>
              <a:off x="1909" y="1592"/>
              <a:ext cx="409" cy="353"/>
            </a:xfrm>
            <a:prstGeom prst="rect">
              <a:avLst/>
            </a:prstGeom>
            <a:solidFill>
              <a:srgbClr val="FFFFCC"/>
            </a:solidFill>
            <a:ln w="11113">
              <a:solidFill>
                <a:srgbClr val="990033"/>
              </a:solidFill>
              <a:miter lim="800000"/>
              <a:headEnd/>
              <a:tailEnd/>
            </a:ln>
          </p:spPr>
          <p:txBody>
            <a:bodyPr/>
            <a:lstStyle/>
            <a:p>
              <a:endParaRPr lang="en-US"/>
            </a:p>
          </p:txBody>
        </p:sp>
        <p:sp>
          <p:nvSpPr>
            <p:cNvPr id="24608" name="Rectangle 5"/>
            <p:cNvSpPr>
              <a:spLocks noChangeArrowheads="1"/>
            </p:cNvSpPr>
            <p:nvPr/>
          </p:nvSpPr>
          <p:spPr bwMode="auto">
            <a:xfrm>
              <a:off x="1954" y="1630"/>
              <a:ext cx="385" cy="150"/>
            </a:xfrm>
            <a:prstGeom prst="rect">
              <a:avLst/>
            </a:prstGeom>
            <a:noFill/>
            <a:ln w="9525">
              <a:noFill/>
              <a:miter lim="800000"/>
              <a:headEnd/>
              <a:tailEnd/>
            </a:ln>
          </p:spPr>
          <p:txBody>
            <a:bodyPr wrap="none" lIns="0" tIns="0" rIns="0" bIns="0">
              <a:spAutoFit/>
            </a:bodyPr>
            <a:lstStyle/>
            <a:p>
              <a:r>
                <a:rPr lang="en-US" sz="1500">
                  <a:solidFill>
                    <a:srgbClr val="000000"/>
                  </a:solidFill>
                  <a:latin typeface="Geneva"/>
                </a:rPr>
                <a:t>:Player</a:t>
              </a:r>
              <a:endParaRPr lang="en-US"/>
            </a:p>
          </p:txBody>
        </p:sp>
        <p:sp>
          <p:nvSpPr>
            <p:cNvPr id="24609" name="Line 6"/>
            <p:cNvSpPr>
              <a:spLocks noChangeShapeType="1"/>
            </p:cNvSpPr>
            <p:nvPr/>
          </p:nvSpPr>
          <p:spPr bwMode="auto">
            <a:xfrm>
              <a:off x="1951" y="1747"/>
              <a:ext cx="367" cy="1"/>
            </a:xfrm>
            <a:prstGeom prst="line">
              <a:avLst/>
            </a:prstGeom>
            <a:noFill/>
            <a:ln w="11113">
              <a:solidFill>
                <a:srgbClr val="000000"/>
              </a:solidFill>
              <a:round/>
              <a:headEnd/>
              <a:tailEnd/>
            </a:ln>
          </p:spPr>
          <p:txBody>
            <a:bodyPr/>
            <a:lstStyle/>
            <a:p>
              <a:endParaRPr lang="en-US"/>
            </a:p>
          </p:txBody>
        </p:sp>
      </p:grpSp>
      <p:grpSp>
        <p:nvGrpSpPr>
          <p:cNvPr id="3" name="Group 28"/>
          <p:cNvGrpSpPr>
            <a:grpSpLocks/>
          </p:cNvGrpSpPr>
          <p:nvPr/>
        </p:nvGrpSpPr>
        <p:grpSpPr bwMode="auto">
          <a:xfrm>
            <a:off x="3679825" y="2381250"/>
            <a:ext cx="2360613" cy="706438"/>
            <a:chOff x="2318" y="1500"/>
            <a:chExt cx="1487" cy="445"/>
          </a:xfrm>
        </p:grpSpPr>
        <p:grpSp>
          <p:nvGrpSpPr>
            <p:cNvPr id="4" name="Group 24"/>
            <p:cNvGrpSpPr>
              <a:grpSpLocks/>
            </p:cNvGrpSpPr>
            <p:nvPr/>
          </p:nvGrpSpPr>
          <p:grpSpPr bwMode="auto">
            <a:xfrm>
              <a:off x="3390" y="1592"/>
              <a:ext cx="415" cy="353"/>
              <a:chOff x="3390" y="1592"/>
              <a:chExt cx="415" cy="353"/>
            </a:xfrm>
          </p:grpSpPr>
          <p:sp>
            <p:nvSpPr>
              <p:cNvPr id="24604" name="Rectangle 7"/>
              <p:cNvSpPr>
                <a:spLocks noChangeArrowheads="1"/>
              </p:cNvSpPr>
              <p:nvPr/>
            </p:nvSpPr>
            <p:spPr bwMode="auto">
              <a:xfrm>
                <a:off x="3390" y="1592"/>
                <a:ext cx="409" cy="353"/>
              </a:xfrm>
              <a:prstGeom prst="rect">
                <a:avLst/>
              </a:prstGeom>
              <a:solidFill>
                <a:srgbClr val="FFFFCC"/>
              </a:solidFill>
              <a:ln w="11113">
                <a:solidFill>
                  <a:srgbClr val="990033"/>
                </a:solidFill>
                <a:miter lim="800000"/>
                <a:headEnd/>
                <a:tailEnd/>
              </a:ln>
            </p:spPr>
            <p:txBody>
              <a:bodyPr/>
              <a:lstStyle/>
              <a:p>
                <a:endParaRPr lang="en-US"/>
              </a:p>
            </p:txBody>
          </p:sp>
          <p:sp>
            <p:nvSpPr>
              <p:cNvPr id="24605" name="Rectangle 8"/>
              <p:cNvSpPr>
                <a:spLocks noChangeArrowheads="1"/>
              </p:cNvSpPr>
              <p:nvPr/>
            </p:nvSpPr>
            <p:spPr bwMode="auto">
              <a:xfrm>
                <a:off x="3435" y="1630"/>
                <a:ext cx="370" cy="150"/>
              </a:xfrm>
              <a:prstGeom prst="rect">
                <a:avLst/>
              </a:prstGeom>
              <a:noFill/>
              <a:ln w="9525">
                <a:noFill/>
                <a:miter lim="800000"/>
                <a:headEnd/>
                <a:tailEnd/>
              </a:ln>
            </p:spPr>
            <p:txBody>
              <a:bodyPr wrap="none" lIns="0" tIns="0" rIns="0" bIns="0">
                <a:spAutoFit/>
              </a:bodyPr>
              <a:lstStyle/>
              <a:p>
                <a:r>
                  <a:rPr lang="en-US" sz="1500">
                    <a:solidFill>
                      <a:srgbClr val="000000"/>
                    </a:solidFill>
                    <a:latin typeface="Geneva"/>
                  </a:rPr>
                  <a:t>d1:Die</a:t>
                </a:r>
                <a:endParaRPr lang="en-US"/>
              </a:p>
            </p:txBody>
          </p:sp>
          <p:sp>
            <p:nvSpPr>
              <p:cNvPr id="24606" name="Line 9"/>
              <p:cNvSpPr>
                <a:spLocks noChangeShapeType="1"/>
              </p:cNvSpPr>
              <p:nvPr/>
            </p:nvSpPr>
            <p:spPr bwMode="auto">
              <a:xfrm>
                <a:off x="3432" y="1747"/>
                <a:ext cx="353" cy="1"/>
              </a:xfrm>
              <a:prstGeom prst="line">
                <a:avLst/>
              </a:prstGeom>
              <a:noFill/>
              <a:ln w="11113">
                <a:solidFill>
                  <a:srgbClr val="000000"/>
                </a:solidFill>
                <a:round/>
                <a:headEnd/>
                <a:tailEnd/>
              </a:ln>
            </p:spPr>
            <p:txBody>
              <a:bodyPr/>
              <a:lstStyle/>
              <a:p>
                <a:endParaRPr lang="en-US"/>
              </a:p>
            </p:txBody>
          </p:sp>
        </p:grpSp>
        <p:sp>
          <p:nvSpPr>
            <p:cNvPr id="24598" name="Line 13"/>
            <p:cNvSpPr>
              <a:spLocks noChangeShapeType="1"/>
            </p:cNvSpPr>
            <p:nvPr/>
          </p:nvSpPr>
          <p:spPr bwMode="auto">
            <a:xfrm>
              <a:off x="2318" y="1768"/>
              <a:ext cx="1072" cy="1"/>
            </a:xfrm>
            <a:prstGeom prst="line">
              <a:avLst/>
            </a:prstGeom>
            <a:noFill/>
            <a:ln w="11113">
              <a:solidFill>
                <a:srgbClr val="990033"/>
              </a:solidFill>
              <a:round/>
              <a:headEnd/>
              <a:tailEnd/>
            </a:ln>
          </p:spPr>
          <p:txBody>
            <a:bodyPr/>
            <a:lstStyle/>
            <a:p>
              <a:endParaRPr lang="en-US"/>
            </a:p>
          </p:txBody>
        </p:sp>
        <p:grpSp>
          <p:nvGrpSpPr>
            <p:cNvPr id="5" name="Group 26"/>
            <p:cNvGrpSpPr>
              <a:grpSpLocks/>
            </p:cNvGrpSpPr>
            <p:nvPr/>
          </p:nvGrpSpPr>
          <p:grpSpPr bwMode="auto">
            <a:xfrm>
              <a:off x="2593" y="1500"/>
              <a:ext cx="685" cy="205"/>
              <a:chOff x="2593" y="1500"/>
              <a:chExt cx="685" cy="205"/>
            </a:xfrm>
          </p:grpSpPr>
          <p:sp>
            <p:nvSpPr>
              <p:cNvPr id="24600" name="Freeform 14"/>
              <p:cNvSpPr>
                <a:spLocks/>
              </p:cNvSpPr>
              <p:nvPr/>
            </p:nvSpPr>
            <p:spPr bwMode="auto">
              <a:xfrm>
                <a:off x="2713" y="1669"/>
                <a:ext cx="275" cy="36"/>
              </a:xfrm>
              <a:custGeom>
                <a:avLst/>
                <a:gdLst>
                  <a:gd name="T0" fmla="*/ 0 w 275"/>
                  <a:gd name="T1" fmla="*/ 0 h 36"/>
                  <a:gd name="T2" fmla="*/ 275 w 275"/>
                  <a:gd name="T3" fmla="*/ 0 h 36"/>
                  <a:gd name="T4" fmla="*/ 190 w 275"/>
                  <a:gd name="T5" fmla="*/ 36 h 36"/>
                  <a:gd name="T6" fmla="*/ 0 60000 65536"/>
                  <a:gd name="T7" fmla="*/ 0 60000 65536"/>
                  <a:gd name="T8" fmla="*/ 0 60000 65536"/>
                  <a:gd name="T9" fmla="*/ 0 w 275"/>
                  <a:gd name="T10" fmla="*/ 0 h 36"/>
                  <a:gd name="T11" fmla="*/ 275 w 275"/>
                  <a:gd name="T12" fmla="*/ 36 h 36"/>
                </a:gdLst>
                <a:ahLst/>
                <a:cxnLst>
                  <a:cxn ang="T6">
                    <a:pos x="T0" y="T1"/>
                  </a:cxn>
                  <a:cxn ang="T7">
                    <a:pos x="T2" y="T3"/>
                  </a:cxn>
                  <a:cxn ang="T8">
                    <a:pos x="T4" y="T5"/>
                  </a:cxn>
                </a:cxnLst>
                <a:rect l="T9" t="T10" r="T11" b="T12"/>
                <a:pathLst>
                  <a:path w="275" h="36">
                    <a:moveTo>
                      <a:pt x="0" y="0"/>
                    </a:moveTo>
                    <a:lnTo>
                      <a:pt x="275" y="0"/>
                    </a:lnTo>
                    <a:lnTo>
                      <a:pt x="190" y="36"/>
                    </a:lnTo>
                  </a:path>
                </a:pathLst>
              </a:custGeom>
              <a:noFill/>
              <a:ln w="11113">
                <a:solidFill>
                  <a:srgbClr val="990033"/>
                </a:solidFill>
                <a:round/>
                <a:headEnd/>
                <a:tailEnd/>
              </a:ln>
            </p:spPr>
            <p:txBody>
              <a:bodyPr/>
              <a:lstStyle/>
              <a:p>
                <a:endParaRPr lang="en-US"/>
              </a:p>
            </p:txBody>
          </p:sp>
          <p:sp>
            <p:nvSpPr>
              <p:cNvPr id="24601" name="Line 15"/>
              <p:cNvSpPr>
                <a:spLocks noChangeShapeType="1"/>
              </p:cNvSpPr>
              <p:nvPr/>
            </p:nvSpPr>
            <p:spPr bwMode="auto">
              <a:xfrm flipH="1" flipV="1">
                <a:off x="2903" y="1634"/>
                <a:ext cx="85" cy="35"/>
              </a:xfrm>
              <a:prstGeom prst="line">
                <a:avLst/>
              </a:prstGeom>
              <a:noFill/>
              <a:ln w="11113">
                <a:solidFill>
                  <a:srgbClr val="990033"/>
                </a:solidFill>
                <a:round/>
                <a:headEnd/>
                <a:tailEnd/>
              </a:ln>
            </p:spPr>
            <p:txBody>
              <a:bodyPr/>
              <a:lstStyle/>
              <a:p>
                <a:endParaRPr lang="en-US"/>
              </a:p>
            </p:txBody>
          </p:sp>
          <p:sp>
            <p:nvSpPr>
              <p:cNvPr id="24602" name="Rectangle 16"/>
              <p:cNvSpPr>
                <a:spLocks noChangeArrowheads="1"/>
              </p:cNvSpPr>
              <p:nvPr/>
            </p:nvSpPr>
            <p:spPr bwMode="auto">
              <a:xfrm>
                <a:off x="2593" y="1500"/>
                <a:ext cx="635" cy="141"/>
              </a:xfrm>
              <a:prstGeom prst="rect">
                <a:avLst/>
              </a:prstGeom>
              <a:solidFill>
                <a:srgbClr val="FFFFFF"/>
              </a:solidFill>
              <a:ln w="9525">
                <a:noFill/>
                <a:miter lim="800000"/>
                <a:headEnd/>
                <a:tailEnd/>
              </a:ln>
            </p:spPr>
            <p:txBody>
              <a:bodyPr/>
              <a:lstStyle/>
              <a:p>
                <a:endParaRPr lang="en-US"/>
              </a:p>
            </p:txBody>
          </p:sp>
          <p:sp>
            <p:nvSpPr>
              <p:cNvPr id="24603" name="Rectangle 17"/>
              <p:cNvSpPr>
                <a:spLocks noChangeArrowheads="1"/>
              </p:cNvSpPr>
              <p:nvPr/>
            </p:nvSpPr>
            <p:spPr bwMode="auto">
              <a:xfrm>
                <a:off x="2596" y="1503"/>
                <a:ext cx="682" cy="150"/>
              </a:xfrm>
              <a:prstGeom prst="rect">
                <a:avLst/>
              </a:prstGeom>
              <a:noFill/>
              <a:ln w="9525">
                <a:noFill/>
                <a:miter lim="800000"/>
                <a:headEnd/>
                <a:tailEnd/>
              </a:ln>
            </p:spPr>
            <p:txBody>
              <a:bodyPr wrap="none" lIns="0" tIns="0" rIns="0" bIns="0">
                <a:spAutoFit/>
              </a:bodyPr>
              <a:lstStyle/>
              <a:p>
                <a:r>
                  <a:rPr lang="en-US" sz="1500">
                    <a:solidFill>
                      <a:srgbClr val="000000"/>
                    </a:solidFill>
                    <a:latin typeface="Geneva"/>
                  </a:rPr>
                  <a:t>1: r1:=roll()</a:t>
                </a:r>
                <a:endParaRPr lang="en-US"/>
              </a:p>
            </p:txBody>
          </p:sp>
        </p:grpSp>
      </p:grpSp>
      <p:grpSp>
        <p:nvGrpSpPr>
          <p:cNvPr id="6" name="Group 31"/>
          <p:cNvGrpSpPr>
            <a:grpSpLocks/>
          </p:cNvGrpSpPr>
          <p:nvPr/>
        </p:nvGrpSpPr>
        <p:grpSpPr bwMode="auto">
          <a:xfrm>
            <a:off x="3354388" y="3087688"/>
            <a:ext cx="2741612" cy="1379537"/>
            <a:chOff x="2113" y="1945"/>
            <a:chExt cx="1727" cy="869"/>
          </a:xfrm>
        </p:grpSpPr>
        <p:grpSp>
          <p:nvGrpSpPr>
            <p:cNvPr id="7" name="Group 27"/>
            <p:cNvGrpSpPr>
              <a:grpSpLocks/>
            </p:cNvGrpSpPr>
            <p:nvPr/>
          </p:nvGrpSpPr>
          <p:grpSpPr bwMode="auto">
            <a:xfrm>
              <a:off x="2160" y="2352"/>
              <a:ext cx="670" cy="205"/>
              <a:chOff x="2141" y="2369"/>
              <a:chExt cx="670" cy="205"/>
            </a:xfrm>
          </p:grpSpPr>
          <p:sp>
            <p:nvSpPr>
              <p:cNvPr id="24594" name="Freeform 19"/>
              <p:cNvSpPr>
                <a:spLocks/>
              </p:cNvSpPr>
              <p:nvPr/>
            </p:nvSpPr>
            <p:spPr bwMode="auto">
              <a:xfrm>
                <a:off x="2283" y="2539"/>
                <a:ext cx="268" cy="35"/>
              </a:xfrm>
              <a:custGeom>
                <a:avLst/>
                <a:gdLst>
                  <a:gd name="T0" fmla="*/ 0 w 268"/>
                  <a:gd name="T1" fmla="*/ 0 h 35"/>
                  <a:gd name="T2" fmla="*/ 268 w 268"/>
                  <a:gd name="T3" fmla="*/ 0 h 35"/>
                  <a:gd name="T4" fmla="*/ 190 w 268"/>
                  <a:gd name="T5" fmla="*/ 35 h 35"/>
                  <a:gd name="T6" fmla="*/ 0 60000 65536"/>
                  <a:gd name="T7" fmla="*/ 0 60000 65536"/>
                  <a:gd name="T8" fmla="*/ 0 60000 65536"/>
                  <a:gd name="T9" fmla="*/ 0 w 268"/>
                  <a:gd name="T10" fmla="*/ 0 h 35"/>
                  <a:gd name="T11" fmla="*/ 268 w 268"/>
                  <a:gd name="T12" fmla="*/ 35 h 35"/>
                </a:gdLst>
                <a:ahLst/>
                <a:cxnLst>
                  <a:cxn ang="T6">
                    <a:pos x="T0" y="T1"/>
                  </a:cxn>
                  <a:cxn ang="T7">
                    <a:pos x="T2" y="T3"/>
                  </a:cxn>
                  <a:cxn ang="T8">
                    <a:pos x="T4" y="T5"/>
                  </a:cxn>
                </a:cxnLst>
                <a:rect l="T9" t="T10" r="T11" b="T12"/>
                <a:pathLst>
                  <a:path w="268" h="35">
                    <a:moveTo>
                      <a:pt x="0" y="0"/>
                    </a:moveTo>
                    <a:lnTo>
                      <a:pt x="268" y="0"/>
                    </a:lnTo>
                    <a:lnTo>
                      <a:pt x="190" y="35"/>
                    </a:lnTo>
                  </a:path>
                </a:pathLst>
              </a:custGeom>
              <a:noFill/>
              <a:ln w="11113">
                <a:solidFill>
                  <a:srgbClr val="990033"/>
                </a:solidFill>
                <a:round/>
                <a:headEnd/>
                <a:tailEnd/>
              </a:ln>
            </p:spPr>
            <p:txBody>
              <a:bodyPr/>
              <a:lstStyle/>
              <a:p>
                <a:endParaRPr lang="en-US"/>
              </a:p>
            </p:txBody>
          </p:sp>
          <p:sp>
            <p:nvSpPr>
              <p:cNvPr id="24595" name="Line 20"/>
              <p:cNvSpPr>
                <a:spLocks noChangeShapeType="1"/>
              </p:cNvSpPr>
              <p:nvPr/>
            </p:nvSpPr>
            <p:spPr bwMode="auto">
              <a:xfrm flipH="1" flipV="1">
                <a:off x="2473" y="2503"/>
                <a:ext cx="78" cy="36"/>
              </a:xfrm>
              <a:prstGeom prst="line">
                <a:avLst/>
              </a:prstGeom>
              <a:noFill/>
              <a:ln w="11113">
                <a:solidFill>
                  <a:srgbClr val="990033"/>
                </a:solidFill>
                <a:round/>
                <a:headEnd/>
                <a:tailEnd/>
              </a:ln>
            </p:spPr>
            <p:txBody>
              <a:bodyPr/>
              <a:lstStyle/>
              <a:p>
                <a:endParaRPr lang="en-US"/>
              </a:p>
            </p:txBody>
          </p:sp>
          <p:sp>
            <p:nvSpPr>
              <p:cNvPr id="24596" name="Rectangle 21"/>
              <p:cNvSpPr>
                <a:spLocks noChangeArrowheads="1"/>
              </p:cNvSpPr>
              <p:nvPr/>
            </p:nvSpPr>
            <p:spPr bwMode="auto">
              <a:xfrm>
                <a:off x="2141" y="2369"/>
                <a:ext cx="670" cy="141"/>
              </a:xfrm>
              <a:prstGeom prst="rect">
                <a:avLst/>
              </a:prstGeom>
              <a:solidFill>
                <a:srgbClr val="FFFFFF"/>
              </a:solidFill>
              <a:ln w="9525">
                <a:noFill/>
                <a:miter lim="800000"/>
                <a:headEnd/>
                <a:tailEnd/>
              </a:ln>
            </p:spPr>
            <p:txBody>
              <a:bodyPr/>
              <a:lstStyle/>
              <a:p>
                <a:endParaRPr lang="en-US"/>
              </a:p>
            </p:txBody>
          </p:sp>
        </p:grpSp>
        <p:grpSp>
          <p:nvGrpSpPr>
            <p:cNvPr id="8" name="Group 30"/>
            <p:cNvGrpSpPr>
              <a:grpSpLocks/>
            </p:cNvGrpSpPr>
            <p:nvPr/>
          </p:nvGrpSpPr>
          <p:grpSpPr bwMode="auto">
            <a:xfrm>
              <a:off x="2113" y="1945"/>
              <a:ext cx="1727" cy="869"/>
              <a:chOff x="2113" y="1945"/>
              <a:chExt cx="1727" cy="869"/>
            </a:xfrm>
          </p:grpSpPr>
          <p:grpSp>
            <p:nvGrpSpPr>
              <p:cNvPr id="9" name="Group 25"/>
              <p:cNvGrpSpPr>
                <a:grpSpLocks/>
              </p:cNvGrpSpPr>
              <p:nvPr/>
            </p:nvGrpSpPr>
            <p:grpSpPr bwMode="auto">
              <a:xfrm>
                <a:off x="3425" y="2461"/>
                <a:ext cx="415" cy="353"/>
                <a:chOff x="3425" y="2461"/>
                <a:chExt cx="415" cy="353"/>
              </a:xfrm>
            </p:grpSpPr>
            <p:sp>
              <p:nvSpPr>
                <p:cNvPr id="24591" name="Rectangle 10"/>
                <p:cNvSpPr>
                  <a:spLocks noChangeArrowheads="1"/>
                </p:cNvSpPr>
                <p:nvPr/>
              </p:nvSpPr>
              <p:spPr bwMode="auto">
                <a:xfrm>
                  <a:off x="3425" y="2461"/>
                  <a:ext cx="409" cy="353"/>
                </a:xfrm>
                <a:prstGeom prst="rect">
                  <a:avLst/>
                </a:prstGeom>
                <a:solidFill>
                  <a:srgbClr val="FFFFCC"/>
                </a:solidFill>
                <a:ln w="11113">
                  <a:solidFill>
                    <a:srgbClr val="990033"/>
                  </a:solidFill>
                  <a:miter lim="800000"/>
                  <a:headEnd/>
                  <a:tailEnd/>
                </a:ln>
              </p:spPr>
              <p:txBody>
                <a:bodyPr/>
                <a:lstStyle/>
                <a:p>
                  <a:endParaRPr lang="en-US"/>
                </a:p>
              </p:txBody>
            </p:sp>
            <p:sp>
              <p:nvSpPr>
                <p:cNvPr id="24592" name="Rectangle 11"/>
                <p:cNvSpPr>
                  <a:spLocks noChangeArrowheads="1"/>
                </p:cNvSpPr>
                <p:nvPr/>
              </p:nvSpPr>
              <p:spPr bwMode="auto">
                <a:xfrm>
                  <a:off x="3470" y="2499"/>
                  <a:ext cx="370" cy="150"/>
                </a:xfrm>
                <a:prstGeom prst="rect">
                  <a:avLst/>
                </a:prstGeom>
                <a:noFill/>
                <a:ln w="9525">
                  <a:noFill/>
                  <a:miter lim="800000"/>
                  <a:headEnd/>
                  <a:tailEnd/>
                </a:ln>
              </p:spPr>
              <p:txBody>
                <a:bodyPr wrap="none" lIns="0" tIns="0" rIns="0" bIns="0">
                  <a:spAutoFit/>
                </a:bodyPr>
                <a:lstStyle/>
                <a:p>
                  <a:r>
                    <a:rPr lang="en-US" sz="1500">
                      <a:solidFill>
                        <a:srgbClr val="000000"/>
                      </a:solidFill>
                      <a:latin typeface="Geneva"/>
                    </a:rPr>
                    <a:t>d2:Die</a:t>
                  </a:r>
                  <a:endParaRPr lang="en-US"/>
                </a:p>
              </p:txBody>
            </p:sp>
            <p:sp>
              <p:nvSpPr>
                <p:cNvPr id="24593" name="Line 12"/>
                <p:cNvSpPr>
                  <a:spLocks noChangeShapeType="1"/>
                </p:cNvSpPr>
                <p:nvPr/>
              </p:nvSpPr>
              <p:spPr bwMode="auto">
                <a:xfrm>
                  <a:off x="3467" y="2616"/>
                  <a:ext cx="353" cy="1"/>
                </a:xfrm>
                <a:prstGeom prst="line">
                  <a:avLst/>
                </a:prstGeom>
                <a:noFill/>
                <a:ln w="11113">
                  <a:solidFill>
                    <a:srgbClr val="000000"/>
                  </a:solidFill>
                  <a:round/>
                  <a:headEnd/>
                  <a:tailEnd/>
                </a:ln>
              </p:spPr>
              <p:txBody>
                <a:bodyPr/>
                <a:lstStyle/>
                <a:p>
                  <a:endParaRPr lang="en-US"/>
                </a:p>
              </p:txBody>
            </p:sp>
          </p:grpSp>
          <p:grpSp>
            <p:nvGrpSpPr>
              <p:cNvPr id="10" name="Group 29"/>
              <p:cNvGrpSpPr>
                <a:grpSpLocks/>
              </p:cNvGrpSpPr>
              <p:nvPr/>
            </p:nvGrpSpPr>
            <p:grpSpPr bwMode="auto">
              <a:xfrm>
                <a:off x="2113" y="1945"/>
                <a:ext cx="1312" cy="693"/>
                <a:chOff x="2113" y="1945"/>
                <a:chExt cx="1312" cy="693"/>
              </a:xfrm>
            </p:grpSpPr>
            <p:sp>
              <p:nvSpPr>
                <p:cNvPr id="24589" name="Freeform 18"/>
                <p:cNvSpPr>
                  <a:spLocks/>
                </p:cNvSpPr>
                <p:nvPr/>
              </p:nvSpPr>
              <p:spPr bwMode="auto">
                <a:xfrm>
                  <a:off x="2113" y="1945"/>
                  <a:ext cx="1312" cy="693"/>
                </a:xfrm>
                <a:custGeom>
                  <a:avLst/>
                  <a:gdLst>
                    <a:gd name="T0" fmla="*/ 0 w 1312"/>
                    <a:gd name="T1" fmla="*/ 0 h 693"/>
                    <a:gd name="T2" fmla="*/ 0 w 1312"/>
                    <a:gd name="T3" fmla="*/ 693 h 693"/>
                    <a:gd name="T4" fmla="*/ 1312 w 1312"/>
                    <a:gd name="T5" fmla="*/ 693 h 693"/>
                    <a:gd name="T6" fmla="*/ 0 60000 65536"/>
                    <a:gd name="T7" fmla="*/ 0 60000 65536"/>
                    <a:gd name="T8" fmla="*/ 0 60000 65536"/>
                    <a:gd name="T9" fmla="*/ 0 w 1312"/>
                    <a:gd name="T10" fmla="*/ 0 h 693"/>
                    <a:gd name="T11" fmla="*/ 1312 w 1312"/>
                    <a:gd name="T12" fmla="*/ 693 h 693"/>
                  </a:gdLst>
                  <a:ahLst/>
                  <a:cxnLst>
                    <a:cxn ang="T6">
                      <a:pos x="T0" y="T1"/>
                    </a:cxn>
                    <a:cxn ang="T7">
                      <a:pos x="T2" y="T3"/>
                    </a:cxn>
                    <a:cxn ang="T8">
                      <a:pos x="T4" y="T5"/>
                    </a:cxn>
                  </a:cxnLst>
                  <a:rect l="T9" t="T10" r="T11" b="T12"/>
                  <a:pathLst>
                    <a:path w="1312" h="693">
                      <a:moveTo>
                        <a:pt x="0" y="0"/>
                      </a:moveTo>
                      <a:lnTo>
                        <a:pt x="0" y="693"/>
                      </a:lnTo>
                      <a:lnTo>
                        <a:pt x="1312" y="693"/>
                      </a:lnTo>
                    </a:path>
                  </a:pathLst>
                </a:custGeom>
                <a:noFill/>
                <a:ln w="11113">
                  <a:solidFill>
                    <a:srgbClr val="990033"/>
                  </a:solidFill>
                  <a:round/>
                  <a:headEnd/>
                  <a:tailEnd/>
                </a:ln>
              </p:spPr>
              <p:txBody>
                <a:bodyPr/>
                <a:lstStyle/>
                <a:p>
                  <a:endParaRPr lang="en-US"/>
                </a:p>
              </p:txBody>
            </p:sp>
            <p:sp>
              <p:nvSpPr>
                <p:cNvPr id="24590" name="Rectangle 22"/>
                <p:cNvSpPr>
                  <a:spLocks noChangeArrowheads="1"/>
                </p:cNvSpPr>
                <p:nvPr/>
              </p:nvSpPr>
              <p:spPr bwMode="auto">
                <a:xfrm>
                  <a:off x="2144" y="2372"/>
                  <a:ext cx="722" cy="150"/>
                </a:xfrm>
                <a:prstGeom prst="rect">
                  <a:avLst/>
                </a:prstGeom>
                <a:noFill/>
                <a:ln w="9525">
                  <a:noFill/>
                  <a:miter lim="800000"/>
                  <a:headEnd/>
                  <a:tailEnd/>
                </a:ln>
              </p:spPr>
              <p:txBody>
                <a:bodyPr wrap="none" lIns="0" tIns="0" rIns="0" bIns="0">
                  <a:spAutoFit/>
                </a:bodyPr>
                <a:lstStyle/>
                <a:p>
                  <a:r>
                    <a:rPr lang="en-US" sz="1500">
                      <a:solidFill>
                        <a:srgbClr val="000000"/>
                      </a:solidFill>
                      <a:latin typeface="Geneva"/>
                    </a:rPr>
                    <a:t>2: r2:= roll()</a:t>
                  </a:r>
                  <a:endParaRPr lang="en-US"/>
                </a:p>
              </p:txBody>
            </p:sp>
          </p:grpSp>
        </p:grpSp>
      </p:grpSp>
      <p:sp>
        <p:nvSpPr>
          <p:cNvPr id="34"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35"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36"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21</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28600" y="457200"/>
            <a:ext cx="7793037" cy="685800"/>
          </a:xfrm>
        </p:spPr>
        <p:txBody>
          <a:bodyPr/>
          <a:lstStyle/>
          <a:p>
            <a:pPr algn="l" eaLnBrk="1" hangingPunct="1"/>
            <a:r>
              <a:rPr lang="en-US" sz="3600" dirty="0" smtClean="0"/>
              <a:t>Defining class diagrams</a:t>
            </a:r>
            <a:endParaRPr lang="en-US" dirty="0" smtClean="0"/>
          </a:p>
        </p:txBody>
      </p:sp>
      <p:sp>
        <p:nvSpPr>
          <p:cNvPr id="33795" name="Rectangle 3"/>
          <p:cNvSpPr>
            <a:spLocks noGrp="1" noChangeArrowheads="1"/>
          </p:cNvSpPr>
          <p:nvPr>
            <p:ph type="body" sz="half" idx="1"/>
          </p:nvPr>
        </p:nvSpPr>
        <p:spPr>
          <a:xfrm>
            <a:off x="1182688" y="2017713"/>
            <a:ext cx="7427912" cy="1487487"/>
          </a:xfrm>
        </p:spPr>
        <p:txBody>
          <a:bodyPr/>
          <a:lstStyle/>
          <a:p>
            <a:pPr eaLnBrk="1" hangingPunct="1"/>
            <a:r>
              <a:rPr lang="en-US" sz="2400" smtClean="0"/>
              <a:t>Key questions to ask</a:t>
            </a:r>
          </a:p>
          <a:p>
            <a:pPr lvl="1" eaLnBrk="1" hangingPunct="1"/>
            <a:r>
              <a:rPr lang="en-US" sz="2000" smtClean="0"/>
              <a:t>How do objects connect to other objects?</a:t>
            </a:r>
          </a:p>
          <a:p>
            <a:pPr lvl="1" eaLnBrk="1" hangingPunct="1"/>
            <a:r>
              <a:rPr lang="en-US" sz="2000" smtClean="0"/>
              <a:t>What are the behaviors (methods) of these objects?</a:t>
            </a:r>
          </a:p>
        </p:txBody>
      </p:sp>
      <p:sp>
        <p:nvSpPr>
          <p:cNvPr id="33798" name="Rectangle 6"/>
          <p:cNvSpPr>
            <a:spLocks noChangeArrowheads="1"/>
          </p:cNvSpPr>
          <p:nvPr/>
        </p:nvSpPr>
        <p:spPr bwMode="auto">
          <a:xfrm>
            <a:off x="1182688" y="3771900"/>
            <a:ext cx="7656512" cy="762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Collaboration diagrams suggests connections; to support these connections </a:t>
            </a:r>
            <a:r>
              <a:rPr lang="en-US" sz="2000" i="1"/>
              <a:t>methods </a:t>
            </a:r>
            <a:r>
              <a:rPr lang="en-US" sz="2000"/>
              <a:t>are needed</a:t>
            </a:r>
          </a:p>
        </p:txBody>
      </p:sp>
      <p:sp>
        <p:nvSpPr>
          <p:cNvPr id="33799" name="Rectangle 7"/>
          <p:cNvSpPr>
            <a:spLocks noChangeArrowheads="1"/>
          </p:cNvSpPr>
          <p:nvPr/>
        </p:nvSpPr>
        <p:spPr bwMode="auto">
          <a:xfrm>
            <a:off x="1182688" y="4800600"/>
            <a:ext cx="6400800" cy="5334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Expressed as class diagrams</a:t>
            </a:r>
          </a:p>
        </p:txBody>
      </p:sp>
      <p:sp>
        <p:nvSpPr>
          <p:cNvPr id="9"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0"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1"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22</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P spid="33798" grpId="0" autoUpdateAnimBg="0"/>
      <p:bldP spid="3379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eaLnBrk="1" hangingPunct="1">
              <a:buFont typeface="Wingdings" pitchFamily="2" charset="2"/>
              <a:buNone/>
            </a:pPr>
            <a:r>
              <a:rPr lang="en-US" smtClean="0"/>
              <a:t>   The class diagram is core to object-oriented design.  It describes the types of objects in the system and the static relationships between them.   </a:t>
            </a:r>
          </a:p>
        </p:txBody>
      </p:sp>
      <p:sp>
        <p:nvSpPr>
          <p:cNvPr id="26627" name="Rectangle 2"/>
          <p:cNvSpPr>
            <a:spLocks noGrp="1" noChangeArrowheads="1"/>
          </p:cNvSpPr>
          <p:nvPr>
            <p:ph type="title"/>
          </p:nvPr>
        </p:nvSpPr>
        <p:spPr/>
        <p:txBody>
          <a:bodyPr/>
          <a:lstStyle/>
          <a:p>
            <a:pPr eaLnBrk="1" hangingPunct="1"/>
            <a:r>
              <a:rPr lang="en-US" b="1" smtClean="0"/>
              <a:t>Class diagram</a:t>
            </a:r>
            <a:r>
              <a:rPr lang="en-US" smtClean="0"/>
              <a:t> </a:t>
            </a:r>
          </a:p>
        </p:txBody>
      </p:sp>
      <p:sp>
        <p:nvSpPr>
          <p:cNvPr id="7"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8"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9"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23</a:t>
            </a:fld>
            <a:endParaRPr lang="en-US" sz="12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8600" y="533400"/>
            <a:ext cx="7793037" cy="838200"/>
          </a:xfrm>
        </p:spPr>
        <p:txBody>
          <a:bodyPr/>
          <a:lstStyle/>
          <a:p>
            <a:pPr algn="l" eaLnBrk="1" hangingPunct="1"/>
            <a:r>
              <a:rPr lang="en-US" dirty="0" smtClean="0"/>
              <a:t>Example - Class diagram</a:t>
            </a:r>
          </a:p>
        </p:txBody>
      </p:sp>
      <p:grpSp>
        <p:nvGrpSpPr>
          <p:cNvPr id="2" name="Group 88"/>
          <p:cNvGrpSpPr>
            <a:grpSpLocks/>
          </p:cNvGrpSpPr>
          <p:nvPr/>
        </p:nvGrpSpPr>
        <p:grpSpPr bwMode="auto">
          <a:xfrm>
            <a:off x="2097088" y="2351088"/>
            <a:ext cx="661987" cy="904875"/>
            <a:chOff x="1321" y="1481"/>
            <a:chExt cx="417" cy="570"/>
          </a:xfrm>
        </p:grpSpPr>
        <p:grpSp>
          <p:nvGrpSpPr>
            <p:cNvPr id="3" name="Group 77"/>
            <p:cNvGrpSpPr>
              <a:grpSpLocks/>
            </p:cNvGrpSpPr>
            <p:nvPr/>
          </p:nvGrpSpPr>
          <p:grpSpPr bwMode="auto">
            <a:xfrm>
              <a:off x="1321" y="1481"/>
              <a:ext cx="417" cy="570"/>
              <a:chOff x="1321" y="1481"/>
              <a:chExt cx="417" cy="570"/>
            </a:xfrm>
          </p:grpSpPr>
          <p:sp>
            <p:nvSpPr>
              <p:cNvPr id="27729" name="Rectangle 5"/>
              <p:cNvSpPr>
                <a:spLocks noChangeArrowheads="1"/>
              </p:cNvSpPr>
              <p:nvPr/>
            </p:nvSpPr>
            <p:spPr bwMode="auto">
              <a:xfrm>
                <a:off x="1321" y="1481"/>
                <a:ext cx="417" cy="570"/>
              </a:xfrm>
              <a:prstGeom prst="rect">
                <a:avLst/>
              </a:prstGeom>
              <a:solidFill>
                <a:srgbClr val="FFFFCC"/>
              </a:solidFill>
              <a:ln w="11113">
                <a:solidFill>
                  <a:srgbClr val="990033"/>
                </a:solidFill>
                <a:miter lim="800000"/>
                <a:headEnd/>
                <a:tailEnd/>
              </a:ln>
            </p:spPr>
            <p:txBody>
              <a:bodyPr/>
              <a:lstStyle/>
              <a:p>
                <a:endParaRPr lang="en-US"/>
              </a:p>
            </p:txBody>
          </p:sp>
          <p:sp>
            <p:nvSpPr>
              <p:cNvPr id="27730" name="Rectangle 6"/>
              <p:cNvSpPr>
                <a:spLocks noChangeArrowheads="1"/>
              </p:cNvSpPr>
              <p:nvPr/>
            </p:nvSpPr>
            <p:spPr bwMode="auto">
              <a:xfrm>
                <a:off x="1380" y="1519"/>
                <a:ext cx="349" cy="150"/>
              </a:xfrm>
              <a:prstGeom prst="rect">
                <a:avLst/>
              </a:prstGeom>
              <a:noFill/>
              <a:ln w="9525">
                <a:noFill/>
                <a:miter lim="800000"/>
                <a:headEnd/>
                <a:tailEnd/>
              </a:ln>
            </p:spPr>
            <p:txBody>
              <a:bodyPr wrap="none" lIns="0" tIns="0" rIns="0" bIns="0">
                <a:spAutoFit/>
              </a:bodyPr>
              <a:lstStyle/>
              <a:p>
                <a:r>
                  <a:rPr lang="en-US" sz="1500">
                    <a:solidFill>
                      <a:srgbClr val="000000"/>
                    </a:solidFill>
                    <a:latin typeface="Geneva"/>
                  </a:rPr>
                  <a:t>Player</a:t>
                </a:r>
                <a:endParaRPr lang="en-US"/>
              </a:p>
            </p:txBody>
          </p:sp>
          <p:sp>
            <p:nvSpPr>
              <p:cNvPr id="27731" name="Rectangle 7"/>
              <p:cNvSpPr>
                <a:spLocks noChangeArrowheads="1"/>
              </p:cNvSpPr>
              <p:nvPr/>
            </p:nvSpPr>
            <p:spPr bwMode="auto">
              <a:xfrm>
                <a:off x="1321" y="1664"/>
                <a:ext cx="417" cy="387"/>
              </a:xfrm>
              <a:prstGeom prst="rect">
                <a:avLst/>
              </a:prstGeom>
              <a:noFill/>
              <a:ln w="11113">
                <a:solidFill>
                  <a:srgbClr val="990033"/>
                </a:solidFill>
                <a:miter lim="800000"/>
                <a:headEnd/>
                <a:tailEnd/>
              </a:ln>
            </p:spPr>
            <p:txBody>
              <a:bodyPr/>
              <a:lstStyle/>
              <a:p>
                <a:endParaRPr lang="en-US"/>
              </a:p>
            </p:txBody>
          </p:sp>
          <p:sp>
            <p:nvSpPr>
              <p:cNvPr id="27732" name="Rectangle 8"/>
              <p:cNvSpPr>
                <a:spLocks noChangeArrowheads="1"/>
              </p:cNvSpPr>
              <p:nvPr/>
            </p:nvSpPr>
            <p:spPr bwMode="auto">
              <a:xfrm>
                <a:off x="1321" y="1833"/>
                <a:ext cx="417" cy="218"/>
              </a:xfrm>
              <a:prstGeom prst="rect">
                <a:avLst/>
              </a:prstGeom>
              <a:noFill/>
              <a:ln w="11113">
                <a:solidFill>
                  <a:srgbClr val="990033"/>
                </a:solidFill>
                <a:miter lim="800000"/>
                <a:headEnd/>
                <a:tailEnd/>
              </a:ln>
            </p:spPr>
            <p:txBody>
              <a:bodyPr/>
              <a:lstStyle/>
              <a:p>
                <a:endParaRPr lang="en-US"/>
              </a:p>
            </p:txBody>
          </p:sp>
          <p:pic>
            <p:nvPicPr>
              <p:cNvPr id="27733" name="Picture 9"/>
              <p:cNvPicPr>
                <a:picLocks noChangeAspect="1" noChangeArrowheads="1"/>
              </p:cNvPicPr>
              <p:nvPr/>
            </p:nvPicPr>
            <p:blipFill>
              <a:blip r:embed="rId2"/>
              <a:srcRect/>
              <a:stretch>
                <a:fillRect/>
              </a:stretch>
            </p:blipFill>
            <p:spPr bwMode="auto">
              <a:xfrm>
                <a:off x="1342" y="1678"/>
                <a:ext cx="113" cy="106"/>
              </a:xfrm>
              <a:prstGeom prst="rect">
                <a:avLst/>
              </a:prstGeom>
              <a:noFill/>
              <a:ln w="9525">
                <a:noFill/>
                <a:miter lim="800000"/>
                <a:headEnd/>
                <a:tailEnd/>
              </a:ln>
            </p:spPr>
          </p:pic>
          <p:pic>
            <p:nvPicPr>
              <p:cNvPr id="27734" name="Picture 10"/>
              <p:cNvPicPr>
                <a:picLocks noChangeAspect="1" noChangeArrowheads="1"/>
              </p:cNvPicPr>
              <p:nvPr/>
            </p:nvPicPr>
            <p:blipFill>
              <a:blip r:embed="rId3"/>
              <a:srcRect/>
              <a:stretch>
                <a:fillRect/>
              </a:stretch>
            </p:blipFill>
            <p:spPr bwMode="auto">
              <a:xfrm>
                <a:off x="1342" y="1678"/>
                <a:ext cx="113" cy="106"/>
              </a:xfrm>
              <a:prstGeom prst="rect">
                <a:avLst/>
              </a:prstGeom>
              <a:noFill/>
              <a:ln w="9525">
                <a:noFill/>
                <a:miter lim="800000"/>
                <a:headEnd/>
                <a:tailEnd/>
              </a:ln>
            </p:spPr>
          </p:pic>
          <p:pic>
            <p:nvPicPr>
              <p:cNvPr id="27735" name="Picture 11"/>
              <p:cNvPicPr>
                <a:picLocks noChangeAspect="1" noChangeArrowheads="1"/>
              </p:cNvPicPr>
              <p:nvPr/>
            </p:nvPicPr>
            <p:blipFill>
              <a:blip r:embed="rId2"/>
              <a:srcRect/>
              <a:stretch>
                <a:fillRect/>
              </a:stretch>
            </p:blipFill>
            <p:spPr bwMode="auto">
              <a:xfrm>
                <a:off x="1342" y="1678"/>
                <a:ext cx="113" cy="106"/>
              </a:xfrm>
              <a:prstGeom prst="rect">
                <a:avLst/>
              </a:prstGeom>
              <a:noFill/>
              <a:ln w="9525">
                <a:noFill/>
                <a:miter lim="800000"/>
                <a:headEnd/>
                <a:tailEnd/>
              </a:ln>
            </p:spPr>
          </p:pic>
          <p:sp>
            <p:nvSpPr>
              <p:cNvPr id="27736" name="Rectangle 12"/>
              <p:cNvSpPr>
                <a:spLocks noChangeArrowheads="1"/>
              </p:cNvSpPr>
              <p:nvPr/>
            </p:nvSpPr>
            <p:spPr bwMode="auto">
              <a:xfrm>
                <a:off x="1458" y="1682"/>
                <a:ext cx="250"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name</a:t>
                </a:r>
                <a:endParaRPr lang="en-US"/>
              </a:p>
            </p:txBody>
          </p:sp>
          <p:pic>
            <p:nvPicPr>
              <p:cNvPr id="27737" name="Picture 13"/>
              <p:cNvPicPr>
                <a:picLocks noChangeAspect="1" noChangeArrowheads="1"/>
              </p:cNvPicPr>
              <p:nvPr/>
            </p:nvPicPr>
            <p:blipFill>
              <a:blip r:embed="rId2"/>
              <a:srcRect/>
              <a:stretch>
                <a:fillRect/>
              </a:stretch>
            </p:blipFill>
            <p:spPr bwMode="auto">
              <a:xfrm>
                <a:off x="1342" y="1904"/>
                <a:ext cx="113" cy="105"/>
              </a:xfrm>
              <a:prstGeom prst="rect">
                <a:avLst/>
              </a:prstGeom>
              <a:noFill/>
              <a:ln w="9525">
                <a:noFill/>
                <a:miter lim="800000"/>
                <a:headEnd/>
                <a:tailEnd/>
              </a:ln>
            </p:spPr>
          </p:pic>
          <p:pic>
            <p:nvPicPr>
              <p:cNvPr id="27738" name="Picture 14"/>
              <p:cNvPicPr>
                <a:picLocks noChangeAspect="1" noChangeArrowheads="1"/>
              </p:cNvPicPr>
              <p:nvPr/>
            </p:nvPicPr>
            <p:blipFill>
              <a:blip r:embed="rId4"/>
              <a:srcRect/>
              <a:stretch>
                <a:fillRect/>
              </a:stretch>
            </p:blipFill>
            <p:spPr bwMode="auto">
              <a:xfrm>
                <a:off x="1342" y="1904"/>
                <a:ext cx="113" cy="105"/>
              </a:xfrm>
              <a:prstGeom prst="rect">
                <a:avLst/>
              </a:prstGeom>
              <a:noFill/>
              <a:ln w="9525">
                <a:noFill/>
                <a:miter lim="800000"/>
                <a:headEnd/>
                <a:tailEnd/>
              </a:ln>
            </p:spPr>
          </p:pic>
          <p:pic>
            <p:nvPicPr>
              <p:cNvPr id="27739" name="Picture 15"/>
              <p:cNvPicPr>
                <a:picLocks noChangeAspect="1" noChangeArrowheads="1"/>
              </p:cNvPicPr>
              <p:nvPr/>
            </p:nvPicPr>
            <p:blipFill>
              <a:blip r:embed="rId2"/>
              <a:srcRect/>
              <a:stretch>
                <a:fillRect/>
              </a:stretch>
            </p:blipFill>
            <p:spPr bwMode="auto">
              <a:xfrm>
                <a:off x="1342" y="1904"/>
                <a:ext cx="113" cy="105"/>
              </a:xfrm>
              <a:prstGeom prst="rect">
                <a:avLst/>
              </a:prstGeom>
              <a:noFill/>
              <a:ln w="9525">
                <a:noFill/>
                <a:miter lim="800000"/>
                <a:headEnd/>
                <a:tailEnd/>
              </a:ln>
            </p:spPr>
          </p:pic>
        </p:grpSp>
        <p:sp>
          <p:nvSpPr>
            <p:cNvPr id="27728" name="Rectangle 16"/>
            <p:cNvSpPr>
              <a:spLocks noChangeArrowheads="1"/>
            </p:cNvSpPr>
            <p:nvPr/>
          </p:nvSpPr>
          <p:spPr bwMode="auto">
            <a:xfrm>
              <a:off x="1458" y="1907"/>
              <a:ext cx="274"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play()</a:t>
              </a:r>
              <a:endParaRPr lang="en-US"/>
            </a:p>
          </p:txBody>
        </p:sp>
      </p:grpSp>
      <p:grpSp>
        <p:nvGrpSpPr>
          <p:cNvPr id="4" name="Group 82"/>
          <p:cNvGrpSpPr>
            <a:grpSpLocks/>
          </p:cNvGrpSpPr>
          <p:nvPr/>
        </p:nvGrpSpPr>
        <p:grpSpPr bwMode="auto">
          <a:xfrm>
            <a:off x="3467100" y="3759200"/>
            <a:ext cx="1022350" cy="727075"/>
            <a:chOff x="2184" y="2368"/>
            <a:chExt cx="644" cy="458"/>
          </a:xfrm>
        </p:grpSpPr>
        <p:sp>
          <p:nvSpPr>
            <p:cNvPr id="27719" name="Rectangle 17"/>
            <p:cNvSpPr>
              <a:spLocks noChangeArrowheads="1"/>
            </p:cNvSpPr>
            <p:nvPr/>
          </p:nvSpPr>
          <p:spPr bwMode="auto">
            <a:xfrm>
              <a:off x="2184" y="2368"/>
              <a:ext cx="644" cy="458"/>
            </a:xfrm>
            <a:prstGeom prst="rect">
              <a:avLst/>
            </a:prstGeom>
            <a:solidFill>
              <a:srgbClr val="FFFFCC"/>
            </a:solidFill>
            <a:ln w="11113">
              <a:solidFill>
                <a:srgbClr val="990033"/>
              </a:solidFill>
              <a:miter lim="800000"/>
              <a:headEnd/>
              <a:tailEnd/>
            </a:ln>
          </p:spPr>
          <p:txBody>
            <a:bodyPr/>
            <a:lstStyle/>
            <a:p>
              <a:endParaRPr lang="en-US"/>
            </a:p>
          </p:txBody>
        </p:sp>
        <p:sp>
          <p:nvSpPr>
            <p:cNvPr id="27720" name="Rectangle 18"/>
            <p:cNvSpPr>
              <a:spLocks noChangeArrowheads="1"/>
            </p:cNvSpPr>
            <p:nvPr/>
          </p:nvSpPr>
          <p:spPr bwMode="auto">
            <a:xfrm>
              <a:off x="2244" y="2399"/>
              <a:ext cx="570" cy="150"/>
            </a:xfrm>
            <a:prstGeom prst="rect">
              <a:avLst/>
            </a:prstGeom>
            <a:noFill/>
            <a:ln w="9525">
              <a:noFill/>
              <a:miter lim="800000"/>
              <a:headEnd/>
              <a:tailEnd/>
            </a:ln>
          </p:spPr>
          <p:txBody>
            <a:bodyPr wrap="none" lIns="0" tIns="0" rIns="0" bIns="0">
              <a:spAutoFit/>
            </a:bodyPr>
            <a:lstStyle/>
            <a:p>
              <a:r>
                <a:rPr lang="en-US" sz="1500">
                  <a:solidFill>
                    <a:srgbClr val="000000"/>
                  </a:solidFill>
                  <a:latin typeface="Geneva"/>
                </a:rPr>
                <a:t>DiceGame</a:t>
              </a:r>
              <a:endParaRPr lang="en-US"/>
            </a:p>
          </p:txBody>
        </p:sp>
        <p:sp>
          <p:nvSpPr>
            <p:cNvPr id="27721" name="Rectangle 19"/>
            <p:cNvSpPr>
              <a:spLocks noChangeArrowheads="1"/>
            </p:cNvSpPr>
            <p:nvPr/>
          </p:nvSpPr>
          <p:spPr bwMode="auto">
            <a:xfrm>
              <a:off x="2184" y="2544"/>
              <a:ext cx="644" cy="282"/>
            </a:xfrm>
            <a:prstGeom prst="rect">
              <a:avLst/>
            </a:prstGeom>
            <a:noFill/>
            <a:ln w="11113">
              <a:solidFill>
                <a:srgbClr val="990033"/>
              </a:solidFill>
              <a:miter lim="800000"/>
              <a:headEnd/>
              <a:tailEnd/>
            </a:ln>
          </p:spPr>
          <p:txBody>
            <a:bodyPr/>
            <a:lstStyle/>
            <a:p>
              <a:endParaRPr lang="en-US"/>
            </a:p>
          </p:txBody>
        </p:sp>
        <p:sp>
          <p:nvSpPr>
            <p:cNvPr id="27722" name="Rectangle 20"/>
            <p:cNvSpPr>
              <a:spLocks noChangeArrowheads="1"/>
            </p:cNvSpPr>
            <p:nvPr/>
          </p:nvSpPr>
          <p:spPr bwMode="auto">
            <a:xfrm>
              <a:off x="2184" y="2600"/>
              <a:ext cx="644" cy="226"/>
            </a:xfrm>
            <a:prstGeom prst="rect">
              <a:avLst/>
            </a:prstGeom>
            <a:noFill/>
            <a:ln w="11113">
              <a:solidFill>
                <a:srgbClr val="990033"/>
              </a:solidFill>
              <a:miter lim="800000"/>
              <a:headEnd/>
              <a:tailEnd/>
            </a:ln>
          </p:spPr>
          <p:txBody>
            <a:bodyPr/>
            <a:lstStyle/>
            <a:p>
              <a:endParaRPr lang="en-US"/>
            </a:p>
          </p:txBody>
        </p:sp>
        <p:pic>
          <p:nvPicPr>
            <p:cNvPr id="27723" name="Picture 21"/>
            <p:cNvPicPr>
              <a:picLocks noChangeAspect="1" noChangeArrowheads="1"/>
            </p:cNvPicPr>
            <p:nvPr/>
          </p:nvPicPr>
          <p:blipFill>
            <a:blip r:embed="rId2"/>
            <a:srcRect/>
            <a:stretch>
              <a:fillRect/>
            </a:stretch>
          </p:blipFill>
          <p:spPr bwMode="auto">
            <a:xfrm>
              <a:off x="2206" y="2671"/>
              <a:ext cx="113" cy="105"/>
            </a:xfrm>
            <a:prstGeom prst="rect">
              <a:avLst/>
            </a:prstGeom>
            <a:noFill/>
            <a:ln w="9525">
              <a:noFill/>
              <a:miter lim="800000"/>
              <a:headEnd/>
              <a:tailEnd/>
            </a:ln>
          </p:spPr>
        </p:pic>
        <p:pic>
          <p:nvPicPr>
            <p:cNvPr id="27724" name="Picture 22"/>
            <p:cNvPicPr>
              <a:picLocks noChangeAspect="1" noChangeArrowheads="1"/>
            </p:cNvPicPr>
            <p:nvPr/>
          </p:nvPicPr>
          <p:blipFill>
            <a:blip r:embed="rId4"/>
            <a:srcRect/>
            <a:stretch>
              <a:fillRect/>
            </a:stretch>
          </p:blipFill>
          <p:spPr bwMode="auto">
            <a:xfrm>
              <a:off x="2206" y="2671"/>
              <a:ext cx="113" cy="105"/>
            </a:xfrm>
            <a:prstGeom prst="rect">
              <a:avLst/>
            </a:prstGeom>
            <a:noFill/>
            <a:ln w="9525">
              <a:noFill/>
              <a:miter lim="800000"/>
              <a:headEnd/>
              <a:tailEnd/>
            </a:ln>
          </p:spPr>
        </p:pic>
        <p:pic>
          <p:nvPicPr>
            <p:cNvPr id="27725" name="Picture 23"/>
            <p:cNvPicPr>
              <a:picLocks noChangeAspect="1" noChangeArrowheads="1"/>
            </p:cNvPicPr>
            <p:nvPr/>
          </p:nvPicPr>
          <p:blipFill>
            <a:blip r:embed="rId2"/>
            <a:srcRect/>
            <a:stretch>
              <a:fillRect/>
            </a:stretch>
          </p:blipFill>
          <p:spPr bwMode="auto">
            <a:xfrm>
              <a:off x="2206" y="2671"/>
              <a:ext cx="113" cy="105"/>
            </a:xfrm>
            <a:prstGeom prst="rect">
              <a:avLst/>
            </a:prstGeom>
            <a:noFill/>
            <a:ln w="9525">
              <a:noFill/>
              <a:miter lim="800000"/>
              <a:headEnd/>
              <a:tailEnd/>
            </a:ln>
          </p:spPr>
        </p:pic>
        <p:sp>
          <p:nvSpPr>
            <p:cNvPr id="27726" name="Rectangle 24"/>
            <p:cNvSpPr>
              <a:spLocks noChangeArrowheads="1"/>
            </p:cNvSpPr>
            <p:nvPr/>
          </p:nvSpPr>
          <p:spPr bwMode="auto">
            <a:xfrm>
              <a:off x="2322" y="2674"/>
              <a:ext cx="459"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initialize()</a:t>
              </a:r>
              <a:endParaRPr lang="en-US"/>
            </a:p>
          </p:txBody>
        </p:sp>
      </p:grpSp>
      <p:grpSp>
        <p:nvGrpSpPr>
          <p:cNvPr id="5" name="Group 81"/>
          <p:cNvGrpSpPr>
            <a:grpSpLocks/>
          </p:cNvGrpSpPr>
          <p:nvPr/>
        </p:nvGrpSpPr>
        <p:grpSpPr bwMode="auto">
          <a:xfrm>
            <a:off x="5467350" y="2351088"/>
            <a:ext cx="944563" cy="904875"/>
            <a:chOff x="3444" y="1481"/>
            <a:chExt cx="595" cy="570"/>
          </a:xfrm>
        </p:grpSpPr>
        <p:sp>
          <p:nvSpPr>
            <p:cNvPr id="27707" name="Rectangle 33"/>
            <p:cNvSpPr>
              <a:spLocks noChangeArrowheads="1"/>
            </p:cNvSpPr>
            <p:nvPr/>
          </p:nvSpPr>
          <p:spPr bwMode="auto">
            <a:xfrm>
              <a:off x="3444" y="1481"/>
              <a:ext cx="595" cy="570"/>
            </a:xfrm>
            <a:prstGeom prst="rect">
              <a:avLst/>
            </a:prstGeom>
            <a:solidFill>
              <a:srgbClr val="FFFFCC"/>
            </a:solidFill>
            <a:ln w="11113">
              <a:solidFill>
                <a:srgbClr val="990033"/>
              </a:solidFill>
              <a:miter lim="800000"/>
              <a:headEnd/>
              <a:tailEnd/>
            </a:ln>
          </p:spPr>
          <p:txBody>
            <a:bodyPr/>
            <a:lstStyle/>
            <a:p>
              <a:endParaRPr lang="en-US"/>
            </a:p>
          </p:txBody>
        </p:sp>
        <p:sp>
          <p:nvSpPr>
            <p:cNvPr id="27708" name="Rectangle 34"/>
            <p:cNvSpPr>
              <a:spLocks noChangeArrowheads="1"/>
            </p:cNvSpPr>
            <p:nvPr/>
          </p:nvSpPr>
          <p:spPr bwMode="auto">
            <a:xfrm>
              <a:off x="3660" y="1519"/>
              <a:ext cx="181" cy="150"/>
            </a:xfrm>
            <a:prstGeom prst="rect">
              <a:avLst/>
            </a:prstGeom>
            <a:noFill/>
            <a:ln w="9525">
              <a:noFill/>
              <a:miter lim="800000"/>
              <a:headEnd/>
              <a:tailEnd/>
            </a:ln>
          </p:spPr>
          <p:txBody>
            <a:bodyPr wrap="none" lIns="0" tIns="0" rIns="0" bIns="0">
              <a:spAutoFit/>
            </a:bodyPr>
            <a:lstStyle/>
            <a:p>
              <a:r>
                <a:rPr lang="en-US" sz="1500">
                  <a:solidFill>
                    <a:srgbClr val="000000"/>
                  </a:solidFill>
                  <a:latin typeface="Geneva"/>
                </a:rPr>
                <a:t>Die</a:t>
              </a:r>
              <a:endParaRPr lang="en-US"/>
            </a:p>
          </p:txBody>
        </p:sp>
        <p:sp>
          <p:nvSpPr>
            <p:cNvPr id="27709" name="Rectangle 35"/>
            <p:cNvSpPr>
              <a:spLocks noChangeArrowheads="1"/>
            </p:cNvSpPr>
            <p:nvPr/>
          </p:nvSpPr>
          <p:spPr bwMode="auto">
            <a:xfrm>
              <a:off x="3444" y="1664"/>
              <a:ext cx="595" cy="387"/>
            </a:xfrm>
            <a:prstGeom prst="rect">
              <a:avLst/>
            </a:prstGeom>
            <a:noFill/>
            <a:ln w="11113">
              <a:solidFill>
                <a:srgbClr val="990033"/>
              </a:solidFill>
              <a:miter lim="800000"/>
              <a:headEnd/>
              <a:tailEnd/>
            </a:ln>
          </p:spPr>
          <p:txBody>
            <a:bodyPr/>
            <a:lstStyle/>
            <a:p>
              <a:endParaRPr lang="en-US"/>
            </a:p>
          </p:txBody>
        </p:sp>
        <p:sp>
          <p:nvSpPr>
            <p:cNvPr id="27710" name="Rectangle 36"/>
            <p:cNvSpPr>
              <a:spLocks noChangeArrowheads="1"/>
            </p:cNvSpPr>
            <p:nvPr/>
          </p:nvSpPr>
          <p:spPr bwMode="auto">
            <a:xfrm>
              <a:off x="3444" y="1833"/>
              <a:ext cx="595" cy="218"/>
            </a:xfrm>
            <a:prstGeom prst="rect">
              <a:avLst/>
            </a:prstGeom>
            <a:noFill/>
            <a:ln w="11113">
              <a:solidFill>
                <a:srgbClr val="990033"/>
              </a:solidFill>
              <a:miter lim="800000"/>
              <a:headEnd/>
              <a:tailEnd/>
            </a:ln>
          </p:spPr>
          <p:txBody>
            <a:bodyPr/>
            <a:lstStyle/>
            <a:p>
              <a:endParaRPr lang="en-US"/>
            </a:p>
          </p:txBody>
        </p:sp>
        <p:pic>
          <p:nvPicPr>
            <p:cNvPr id="27711" name="Picture 37"/>
            <p:cNvPicPr>
              <a:picLocks noChangeAspect="1" noChangeArrowheads="1"/>
            </p:cNvPicPr>
            <p:nvPr/>
          </p:nvPicPr>
          <p:blipFill>
            <a:blip r:embed="rId2"/>
            <a:srcRect/>
            <a:stretch>
              <a:fillRect/>
            </a:stretch>
          </p:blipFill>
          <p:spPr bwMode="auto">
            <a:xfrm>
              <a:off x="3466" y="1678"/>
              <a:ext cx="113" cy="106"/>
            </a:xfrm>
            <a:prstGeom prst="rect">
              <a:avLst/>
            </a:prstGeom>
            <a:noFill/>
            <a:ln w="9525">
              <a:noFill/>
              <a:miter lim="800000"/>
              <a:headEnd/>
              <a:tailEnd/>
            </a:ln>
          </p:spPr>
        </p:pic>
        <p:pic>
          <p:nvPicPr>
            <p:cNvPr id="27712" name="Picture 38"/>
            <p:cNvPicPr>
              <a:picLocks noChangeAspect="1" noChangeArrowheads="1"/>
            </p:cNvPicPr>
            <p:nvPr/>
          </p:nvPicPr>
          <p:blipFill>
            <a:blip r:embed="rId3"/>
            <a:srcRect/>
            <a:stretch>
              <a:fillRect/>
            </a:stretch>
          </p:blipFill>
          <p:spPr bwMode="auto">
            <a:xfrm>
              <a:off x="3466" y="1678"/>
              <a:ext cx="113" cy="106"/>
            </a:xfrm>
            <a:prstGeom prst="rect">
              <a:avLst/>
            </a:prstGeom>
            <a:noFill/>
            <a:ln w="9525">
              <a:noFill/>
              <a:miter lim="800000"/>
              <a:headEnd/>
              <a:tailEnd/>
            </a:ln>
          </p:spPr>
        </p:pic>
        <p:pic>
          <p:nvPicPr>
            <p:cNvPr id="27713" name="Picture 39"/>
            <p:cNvPicPr>
              <a:picLocks noChangeAspect="1" noChangeArrowheads="1"/>
            </p:cNvPicPr>
            <p:nvPr/>
          </p:nvPicPr>
          <p:blipFill>
            <a:blip r:embed="rId2"/>
            <a:srcRect/>
            <a:stretch>
              <a:fillRect/>
            </a:stretch>
          </p:blipFill>
          <p:spPr bwMode="auto">
            <a:xfrm>
              <a:off x="3466" y="1678"/>
              <a:ext cx="113" cy="106"/>
            </a:xfrm>
            <a:prstGeom prst="rect">
              <a:avLst/>
            </a:prstGeom>
            <a:noFill/>
            <a:ln w="9525">
              <a:noFill/>
              <a:miter lim="800000"/>
              <a:headEnd/>
              <a:tailEnd/>
            </a:ln>
          </p:spPr>
        </p:pic>
        <p:sp>
          <p:nvSpPr>
            <p:cNvPr id="27714" name="Rectangle 40"/>
            <p:cNvSpPr>
              <a:spLocks noChangeArrowheads="1"/>
            </p:cNvSpPr>
            <p:nvPr/>
          </p:nvSpPr>
          <p:spPr bwMode="auto">
            <a:xfrm>
              <a:off x="3582" y="1682"/>
              <a:ext cx="455"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faceValue</a:t>
              </a:r>
              <a:endParaRPr lang="en-US"/>
            </a:p>
          </p:txBody>
        </p:sp>
        <p:pic>
          <p:nvPicPr>
            <p:cNvPr id="27715" name="Picture 41"/>
            <p:cNvPicPr>
              <a:picLocks noChangeAspect="1" noChangeArrowheads="1"/>
            </p:cNvPicPr>
            <p:nvPr/>
          </p:nvPicPr>
          <p:blipFill>
            <a:blip r:embed="rId2"/>
            <a:srcRect/>
            <a:stretch>
              <a:fillRect/>
            </a:stretch>
          </p:blipFill>
          <p:spPr bwMode="auto">
            <a:xfrm>
              <a:off x="3466" y="1904"/>
              <a:ext cx="113" cy="105"/>
            </a:xfrm>
            <a:prstGeom prst="rect">
              <a:avLst/>
            </a:prstGeom>
            <a:noFill/>
            <a:ln w="9525">
              <a:noFill/>
              <a:miter lim="800000"/>
              <a:headEnd/>
              <a:tailEnd/>
            </a:ln>
          </p:spPr>
        </p:pic>
        <p:pic>
          <p:nvPicPr>
            <p:cNvPr id="27716" name="Picture 42"/>
            <p:cNvPicPr>
              <a:picLocks noChangeAspect="1" noChangeArrowheads="1"/>
            </p:cNvPicPr>
            <p:nvPr/>
          </p:nvPicPr>
          <p:blipFill>
            <a:blip r:embed="rId4"/>
            <a:srcRect/>
            <a:stretch>
              <a:fillRect/>
            </a:stretch>
          </p:blipFill>
          <p:spPr bwMode="auto">
            <a:xfrm>
              <a:off x="3466" y="1904"/>
              <a:ext cx="113" cy="105"/>
            </a:xfrm>
            <a:prstGeom prst="rect">
              <a:avLst/>
            </a:prstGeom>
            <a:noFill/>
            <a:ln w="9525">
              <a:noFill/>
              <a:miter lim="800000"/>
              <a:headEnd/>
              <a:tailEnd/>
            </a:ln>
          </p:spPr>
        </p:pic>
        <p:pic>
          <p:nvPicPr>
            <p:cNvPr id="27717" name="Picture 43"/>
            <p:cNvPicPr>
              <a:picLocks noChangeAspect="1" noChangeArrowheads="1"/>
            </p:cNvPicPr>
            <p:nvPr/>
          </p:nvPicPr>
          <p:blipFill>
            <a:blip r:embed="rId2"/>
            <a:srcRect/>
            <a:stretch>
              <a:fillRect/>
            </a:stretch>
          </p:blipFill>
          <p:spPr bwMode="auto">
            <a:xfrm>
              <a:off x="3466" y="1904"/>
              <a:ext cx="113" cy="105"/>
            </a:xfrm>
            <a:prstGeom prst="rect">
              <a:avLst/>
            </a:prstGeom>
            <a:noFill/>
            <a:ln w="9525">
              <a:noFill/>
              <a:miter lim="800000"/>
              <a:headEnd/>
              <a:tailEnd/>
            </a:ln>
          </p:spPr>
        </p:pic>
        <p:sp>
          <p:nvSpPr>
            <p:cNvPr id="27718" name="Rectangle 44"/>
            <p:cNvSpPr>
              <a:spLocks noChangeArrowheads="1"/>
            </p:cNvSpPr>
            <p:nvPr/>
          </p:nvSpPr>
          <p:spPr bwMode="auto">
            <a:xfrm>
              <a:off x="3582" y="1907"/>
              <a:ext cx="226"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roll()</a:t>
              </a:r>
              <a:endParaRPr lang="en-US"/>
            </a:p>
          </p:txBody>
        </p:sp>
      </p:grpSp>
      <p:grpSp>
        <p:nvGrpSpPr>
          <p:cNvPr id="6" name="Group 90"/>
          <p:cNvGrpSpPr>
            <a:grpSpLocks/>
          </p:cNvGrpSpPr>
          <p:nvPr/>
        </p:nvGrpSpPr>
        <p:grpSpPr bwMode="auto">
          <a:xfrm>
            <a:off x="2378075" y="3255963"/>
            <a:ext cx="1089025" cy="1157287"/>
            <a:chOff x="1498" y="2051"/>
            <a:chExt cx="686" cy="729"/>
          </a:xfrm>
        </p:grpSpPr>
        <p:sp>
          <p:nvSpPr>
            <p:cNvPr id="27689" name="Rectangle 27"/>
            <p:cNvSpPr>
              <a:spLocks noChangeArrowheads="1"/>
            </p:cNvSpPr>
            <p:nvPr/>
          </p:nvSpPr>
          <p:spPr bwMode="auto">
            <a:xfrm>
              <a:off x="2109" y="2660"/>
              <a:ext cx="64"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1</a:t>
              </a:r>
              <a:endParaRPr lang="en-US"/>
            </a:p>
          </p:txBody>
        </p:sp>
        <p:grpSp>
          <p:nvGrpSpPr>
            <p:cNvPr id="7" name="Group 89"/>
            <p:cNvGrpSpPr>
              <a:grpSpLocks/>
            </p:cNvGrpSpPr>
            <p:nvPr/>
          </p:nvGrpSpPr>
          <p:grpSpPr bwMode="auto">
            <a:xfrm>
              <a:off x="1512" y="2051"/>
              <a:ext cx="658" cy="718"/>
              <a:chOff x="1512" y="2051"/>
              <a:chExt cx="658" cy="718"/>
            </a:xfrm>
          </p:grpSpPr>
          <p:sp>
            <p:nvSpPr>
              <p:cNvPr id="27700" name="Rectangle 26"/>
              <p:cNvSpPr>
                <a:spLocks noChangeArrowheads="1"/>
              </p:cNvSpPr>
              <p:nvPr/>
            </p:nvSpPr>
            <p:spPr bwMode="auto">
              <a:xfrm>
                <a:off x="2106" y="2657"/>
                <a:ext cx="64" cy="112"/>
              </a:xfrm>
              <a:prstGeom prst="rect">
                <a:avLst/>
              </a:prstGeom>
              <a:solidFill>
                <a:srgbClr val="FFFFFF"/>
              </a:solidFill>
              <a:ln w="9525">
                <a:noFill/>
                <a:miter lim="800000"/>
                <a:headEnd/>
                <a:tailEnd/>
              </a:ln>
            </p:spPr>
            <p:txBody>
              <a:bodyPr/>
              <a:lstStyle/>
              <a:p>
                <a:endParaRPr lang="en-US"/>
              </a:p>
            </p:txBody>
          </p:sp>
          <p:sp>
            <p:nvSpPr>
              <p:cNvPr id="27701" name="Rectangle 29"/>
              <p:cNvSpPr>
                <a:spLocks noChangeArrowheads="1"/>
              </p:cNvSpPr>
              <p:nvPr/>
            </p:nvSpPr>
            <p:spPr bwMode="auto">
              <a:xfrm>
                <a:off x="1625" y="2065"/>
                <a:ext cx="64" cy="113"/>
              </a:xfrm>
              <a:prstGeom prst="rect">
                <a:avLst/>
              </a:prstGeom>
              <a:solidFill>
                <a:srgbClr val="FFFFFF"/>
              </a:solidFill>
              <a:ln w="9525">
                <a:noFill/>
                <a:miter lim="800000"/>
                <a:headEnd/>
                <a:tailEnd/>
              </a:ln>
            </p:spPr>
            <p:txBody>
              <a:bodyPr/>
              <a:lstStyle/>
              <a:p>
                <a:endParaRPr lang="en-US"/>
              </a:p>
            </p:txBody>
          </p:sp>
          <p:sp>
            <p:nvSpPr>
              <p:cNvPr id="27702" name="Rectangle 30"/>
              <p:cNvSpPr>
                <a:spLocks noChangeArrowheads="1"/>
              </p:cNvSpPr>
              <p:nvPr/>
            </p:nvSpPr>
            <p:spPr bwMode="auto">
              <a:xfrm>
                <a:off x="1628" y="2069"/>
                <a:ext cx="64"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1</a:t>
                </a:r>
                <a:endParaRPr lang="en-US"/>
              </a:p>
            </p:txBody>
          </p:sp>
          <p:sp>
            <p:nvSpPr>
              <p:cNvPr id="27703" name="Line 31"/>
              <p:cNvSpPr>
                <a:spLocks noChangeShapeType="1"/>
              </p:cNvSpPr>
              <p:nvPr/>
            </p:nvSpPr>
            <p:spPr bwMode="auto">
              <a:xfrm>
                <a:off x="1533" y="2051"/>
                <a:ext cx="28" cy="85"/>
              </a:xfrm>
              <a:prstGeom prst="line">
                <a:avLst/>
              </a:prstGeom>
              <a:noFill/>
              <a:ln w="11113">
                <a:solidFill>
                  <a:srgbClr val="000000"/>
                </a:solidFill>
                <a:round/>
                <a:headEnd/>
                <a:tailEnd/>
              </a:ln>
            </p:spPr>
            <p:txBody>
              <a:bodyPr/>
              <a:lstStyle/>
              <a:p>
                <a:endParaRPr lang="en-US"/>
              </a:p>
            </p:txBody>
          </p:sp>
          <p:sp>
            <p:nvSpPr>
              <p:cNvPr id="27704" name="Rectangle 63"/>
              <p:cNvSpPr>
                <a:spLocks noChangeArrowheads="1"/>
              </p:cNvSpPr>
              <p:nvPr/>
            </p:nvSpPr>
            <p:spPr bwMode="auto">
              <a:xfrm>
                <a:off x="1512" y="2396"/>
                <a:ext cx="283" cy="141"/>
              </a:xfrm>
              <a:prstGeom prst="rect">
                <a:avLst/>
              </a:prstGeom>
              <a:solidFill>
                <a:srgbClr val="FFFFFF"/>
              </a:solidFill>
              <a:ln w="9525">
                <a:noFill/>
                <a:miter lim="800000"/>
                <a:headEnd/>
                <a:tailEnd/>
              </a:ln>
            </p:spPr>
            <p:txBody>
              <a:bodyPr/>
              <a:lstStyle/>
              <a:p>
                <a:endParaRPr lang="en-US"/>
              </a:p>
            </p:txBody>
          </p:sp>
          <p:sp>
            <p:nvSpPr>
              <p:cNvPr id="27705" name="Rectangle 65"/>
              <p:cNvSpPr>
                <a:spLocks noChangeArrowheads="1"/>
              </p:cNvSpPr>
              <p:nvPr/>
            </p:nvSpPr>
            <p:spPr bwMode="auto">
              <a:xfrm>
                <a:off x="2106" y="2657"/>
                <a:ext cx="64" cy="112"/>
              </a:xfrm>
              <a:prstGeom prst="rect">
                <a:avLst/>
              </a:prstGeom>
              <a:solidFill>
                <a:srgbClr val="FFFFFF"/>
              </a:solidFill>
              <a:ln w="9525">
                <a:noFill/>
                <a:miter lim="800000"/>
                <a:headEnd/>
                <a:tailEnd/>
              </a:ln>
            </p:spPr>
            <p:txBody>
              <a:bodyPr/>
              <a:lstStyle/>
              <a:p>
                <a:endParaRPr lang="en-US"/>
              </a:p>
            </p:txBody>
          </p:sp>
          <p:sp>
            <p:nvSpPr>
              <p:cNvPr id="27706" name="Rectangle 67"/>
              <p:cNvSpPr>
                <a:spLocks noChangeArrowheads="1"/>
              </p:cNvSpPr>
              <p:nvPr/>
            </p:nvSpPr>
            <p:spPr bwMode="auto">
              <a:xfrm>
                <a:off x="1625" y="2065"/>
                <a:ext cx="64" cy="113"/>
              </a:xfrm>
              <a:prstGeom prst="rect">
                <a:avLst/>
              </a:prstGeom>
              <a:solidFill>
                <a:srgbClr val="FFFFFF"/>
              </a:solidFill>
              <a:ln w="9525">
                <a:noFill/>
                <a:miter lim="800000"/>
                <a:headEnd/>
                <a:tailEnd/>
              </a:ln>
            </p:spPr>
            <p:txBody>
              <a:bodyPr/>
              <a:lstStyle/>
              <a:p>
                <a:endParaRPr lang="en-US"/>
              </a:p>
            </p:txBody>
          </p:sp>
        </p:grpSp>
        <p:grpSp>
          <p:nvGrpSpPr>
            <p:cNvPr id="8" name="Group 86"/>
            <p:cNvGrpSpPr>
              <a:grpSpLocks/>
            </p:cNvGrpSpPr>
            <p:nvPr/>
          </p:nvGrpSpPr>
          <p:grpSpPr bwMode="auto">
            <a:xfrm>
              <a:off x="1498" y="2051"/>
              <a:ext cx="686" cy="729"/>
              <a:chOff x="1498" y="2051"/>
              <a:chExt cx="686" cy="729"/>
            </a:xfrm>
          </p:grpSpPr>
          <p:grpSp>
            <p:nvGrpSpPr>
              <p:cNvPr id="9" name="Group 84"/>
              <p:cNvGrpSpPr>
                <a:grpSpLocks/>
              </p:cNvGrpSpPr>
              <p:nvPr/>
            </p:nvGrpSpPr>
            <p:grpSpPr bwMode="auto">
              <a:xfrm>
                <a:off x="1498" y="2051"/>
                <a:ext cx="686" cy="729"/>
                <a:chOff x="1498" y="2051"/>
                <a:chExt cx="686" cy="729"/>
              </a:xfrm>
            </p:grpSpPr>
            <p:grpSp>
              <p:nvGrpSpPr>
                <p:cNvPr id="10" name="Group 79"/>
                <p:cNvGrpSpPr>
                  <a:grpSpLocks/>
                </p:cNvGrpSpPr>
                <p:nvPr/>
              </p:nvGrpSpPr>
              <p:grpSpPr bwMode="auto">
                <a:xfrm>
                  <a:off x="1498" y="2051"/>
                  <a:ext cx="686" cy="549"/>
                  <a:chOff x="1498" y="2051"/>
                  <a:chExt cx="686" cy="549"/>
                </a:xfrm>
              </p:grpSpPr>
              <p:sp>
                <p:nvSpPr>
                  <p:cNvPr id="27696" name="Line 25"/>
                  <p:cNvSpPr>
                    <a:spLocks noChangeShapeType="1"/>
                  </p:cNvSpPr>
                  <p:nvPr/>
                </p:nvSpPr>
                <p:spPr bwMode="auto">
                  <a:xfrm flipV="1">
                    <a:off x="1675" y="2593"/>
                    <a:ext cx="509" cy="7"/>
                  </a:xfrm>
                  <a:prstGeom prst="line">
                    <a:avLst/>
                  </a:prstGeom>
                  <a:noFill/>
                  <a:ln w="11113">
                    <a:solidFill>
                      <a:srgbClr val="990033"/>
                    </a:solidFill>
                    <a:round/>
                    <a:headEnd/>
                    <a:tailEnd/>
                  </a:ln>
                </p:spPr>
                <p:txBody>
                  <a:bodyPr/>
                  <a:lstStyle/>
                  <a:p>
                    <a:endParaRPr lang="en-US"/>
                  </a:p>
                </p:txBody>
              </p:sp>
              <p:sp>
                <p:nvSpPr>
                  <p:cNvPr id="27697" name="Freeform 28"/>
                  <p:cNvSpPr>
                    <a:spLocks/>
                  </p:cNvSpPr>
                  <p:nvPr/>
                </p:nvSpPr>
                <p:spPr bwMode="auto">
                  <a:xfrm>
                    <a:off x="1533" y="2051"/>
                    <a:ext cx="142" cy="549"/>
                  </a:xfrm>
                  <a:custGeom>
                    <a:avLst/>
                    <a:gdLst>
                      <a:gd name="T0" fmla="*/ 142 w 142"/>
                      <a:gd name="T1" fmla="*/ 549 h 549"/>
                      <a:gd name="T2" fmla="*/ 7 w 142"/>
                      <a:gd name="T3" fmla="*/ 549 h 549"/>
                      <a:gd name="T4" fmla="*/ 0 w 142"/>
                      <a:gd name="T5" fmla="*/ 0 h 549"/>
                      <a:gd name="T6" fmla="*/ 0 60000 65536"/>
                      <a:gd name="T7" fmla="*/ 0 60000 65536"/>
                      <a:gd name="T8" fmla="*/ 0 60000 65536"/>
                      <a:gd name="T9" fmla="*/ 0 w 142"/>
                      <a:gd name="T10" fmla="*/ 0 h 549"/>
                      <a:gd name="T11" fmla="*/ 142 w 142"/>
                      <a:gd name="T12" fmla="*/ 549 h 549"/>
                    </a:gdLst>
                    <a:ahLst/>
                    <a:cxnLst>
                      <a:cxn ang="T6">
                        <a:pos x="T0" y="T1"/>
                      </a:cxn>
                      <a:cxn ang="T7">
                        <a:pos x="T2" y="T3"/>
                      </a:cxn>
                      <a:cxn ang="T8">
                        <a:pos x="T4" y="T5"/>
                      </a:cxn>
                    </a:cxnLst>
                    <a:rect l="T9" t="T10" r="T11" b="T12"/>
                    <a:pathLst>
                      <a:path w="142" h="549">
                        <a:moveTo>
                          <a:pt x="142" y="549"/>
                        </a:moveTo>
                        <a:lnTo>
                          <a:pt x="7" y="549"/>
                        </a:lnTo>
                        <a:lnTo>
                          <a:pt x="0" y="0"/>
                        </a:lnTo>
                      </a:path>
                    </a:pathLst>
                  </a:custGeom>
                  <a:noFill/>
                  <a:ln w="11113">
                    <a:solidFill>
                      <a:srgbClr val="990033"/>
                    </a:solidFill>
                    <a:round/>
                    <a:headEnd/>
                    <a:tailEnd/>
                  </a:ln>
                </p:spPr>
                <p:txBody>
                  <a:bodyPr/>
                  <a:lstStyle/>
                  <a:p>
                    <a:endParaRPr lang="en-US"/>
                  </a:p>
                </p:txBody>
              </p:sp>
              <p:sp>
                <p:nvSpPr>
                  <p:cNvPr id="27698" name="Line 32"/>
                  <p:cNvSpPr>
                    <a:spLocks noChangeShapeType="1"/>
                  </p:cNvSpPr>
                  <p:nvPr/>
                </p:nvSpPr>
                <p:spPr bwMode="auto">
                  <a:xfrm flipH="1">
                    <a:off x="1498" y="2051"/>
                    <a:ext cx="35" cy="85"/>
                  </a:xfrm>
                  <a:prstGeom prst="line">
                    <a:avLst/>
                  </a:prstGeom>
                  <a:noFill/>
                  <a:ln w="11113">
                    <a:solidFill>
                      <a:srgbClr val="000000"/>
                    </a:solidFill>
                    <a:round/>
                    <a:headEnd/>
                    <a:tailEnd/>
                  </a:ln>
                </p:spPr>
                <p:txBody>
                  <a:bodyPr/>
                  <a:lstStyle/>
                  <a:p>
                    <a:endParaRPr lang="en-US"/>
                  </a:p>
                </p:txBody>
              </p:sp>
              <p:sp>
                <p:nvSpPr>
                  <p:cNvPr id="27699" name="Rectangle 64"/>
                  <p:cNvSpPr>
                    <a:spLocks noChangeArrowheads="1"/>
                  </p:cNvSpPr>
                  <p:nvPr/>
                </p:nvSpPr>
                <p:spPr bwMode="auto">
                  <a:xfrm>
                    <a:off x="1515" y="2399"/>
                    <a:ext cx="294" cy="150"/>
                  </a:xfrm>
                  <a:prstGeom prst="rect">
                    <a:avLst/>
                  </a:prstGeom>
                  <a:noFill/>
                  <a:ln w="9525">
                    <a:noFill/>
                    <a:miter lim="800000"/>
                    <a:headEnd/>
                    <a:tailEnd/>
                  </a:ln>
                </p:spPr>
                <p:txBody>
                  <a:bodyPr wrap="none" lIns="0" tIns="0" rIns="0" bIns="0">
                    <a:spAutoFit/>
                  </a:bodyPr>
                  <a:lstStyle/>
                  <a:p>
                    <a:r>
                      <a:rPr lang="en-US" sz="1500" i="1">
                        <a:solidFill>
                          <a:srgbClr val="000000"/>
                        </a:solidFill>
                        <a:latin typeface="Geneva"/>
                      </a:rPr>
                      <a:t>Plays</a:t>
                    </a:r>
                    <a:endParaRPr lang="en-US"/>
                  </a:p>
                </p:txBody>
              </p:sp>
            </p:grpSp>
            <p:sp>
              <p:nvSpPr>
                <p:cNvPr id="27695" name="Rectangle 66"/>
                <p:cNvSpPr>
                  <a:spLocks noChangeArrowheads="1"/>
                </p:cNvSpPr>
                <p:nvPr/>
              </p:nvSpPr>
              <p:spPr bwMode="auto">
                <a:xfrm>
                  <a:off x="2109" y="2660"/>
                  <a:ext cx="64"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1</a:t>
                  </a:r>
                  <a:endParaRPr lang="en-US"/>
                </a:p>
              </p:txBody>
            </p:sp>
          </p:grpSp>
          <p:sp>
            <p:nvSpPr>
              <p:cNvPr id="27693" name="Rectangle 68"/>
              <p:cNvSpPr>
                <a:spLocks noChangeArrowheads="1"/>
              </p:cNvSpPr>
              <p:nvPr/>
            </p:nvSpPr>
            <p:spPr bwMode="auto">
              <a:xfrm>
                <a:off x="1628" y="2069"/>
                <a:ext cx="64"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1</a:t>
                </a:r>
                <a:endParaRPr lang="en-US"/>
              </a:p>
            </p:txBody>
          </p:sp>
        </p:grpSp>
      </p:grpSp>
      <p:grpSp>
        <p:nvGrpSpPr>
          <p:cNvPr id="11" name="Group 91"/>
          <p:cNvGrpSpPr>
            <a:grpSpLocks/>
          </p:cNvGrpSpPr>
          <p:nvPr/>
        </p:nvGrpSpPr>
        <p:grpSpPr bwMode="auto">
          <a:xfrm>
            <a:off x="4489450" y="3255963"/>
            <a:ext cx="1703388" cy="1157287"/>
            <a:chOff x="2828" y="2051"/>
            <a:chExt cx="1073" cy="729"/>
          </a:xfrm>
        </p:grpSpPr>
        <p:sp>
          <p:nvSpPr>
            <p:cNvPr id="27677" name="Rectangle 54"/>
            <p:cNvSpPr>
              <a:spLocks noChangeArrowheads="1"/>
            </p:cNvSpPr>
            <p:nvPr/>
          </p:nvSpPr>
          <p:spPr bwMode="auto">
            <a:xfrm>
              <a:off x="3834" y="2073"/>
              <a:ext cx="63" cy="112"/>
            </a:xfrm>
            <a:prstGeom prst="rect">
              <a:avLst/>
            </a:prstGeom>
            <a:solidFill>
              <a:srgbClr val="FFFFFF"/>
            </a:solidFill>
            <a:ln w="9525">
              <a:noFill/>
              <a:miter lim="800000"/>
              <a:headEnd/>
              <a:tailEnd/>
            </a:ln>
          </p:spPr>
          <p:txBody>
            <a:bodyPr/>
            <a:lstStyle/>
            <a:p>
              <a:endParaRPr lang="en-US"/>
            </a:p>
          </p:txBody>
        </p:sp>
        <p:sp>
          <p:nvSpPr>
            <p:cNvPr id="27678" name="Rectangle 59"/>
            <p:cNvSpPr>
              <a:spLocks noChangeArrowheads="1"/>
            </p:cNvSpPr>
            <p:nvPr/>
          </p:nvSpPr>
          <p:spPr bwMode="auto">
            <a:xfrm>
              <a:off x="3317" y="2389"/>
              <a:ext cx="439" cy="141"/>
            </a:xfrm>
            <a:prstGeom prst="rect">
              <a:avLst/>
            </a:prstGeom>
            <a:solidFill>
              <a:srgbClr val="FFFFFF"/>
            </a:solidFill>
            <a:ln w="9525">
              <a:noFill/>
              <a:miter lim="800000"/>
              <a:headEnd/>
              <a:tailEnd/>
            </a:ln>
          </p:spPr>
          <p:txBody>
            <a:bodyPr/>
            <a:lstStyle/>
            <a:p>
              <a:endParaRPr lang="en-US"/>
            </a:p>
          </p:txBody>
        </p:sp>
        <p:sp>
          <p:nvSpPr>
            <p:cNvPr id="27679" name="Rectangle 69"/>
            <p:cNvSpPr>
              <a:spLocks noChangeArrowheads="1"/>
            </p:cNvSpPr>
            <p:nvPr/>
          </p:nvSpPr>
          <p:spPr bwMode="auto">
            <a:xfrm>
              <a:off x="3834" y="2073"/>
              <a:ext cx="63" cy="112"/>
            </a:xfrm>
            <a:prstGeom prst="rect">
              <a:avLst/>
            </a:prstGeom>
            <a:solidFill>
              <a:srgbClr val="FFFFFF"/>
            </a:solidFill>
            <a:ln w="9525">
              <a:noFill/>
              <a:miter lim="800000"/>
              <a:headEnd/>
              <a:tailEnd/>
            </a:ln>
          </p:spPr>
          <p:txBody>
            <a:bodyPr/>
            <a:lstStyle/>
            <a:p>
              <a:endParaRPr lang="en-US"/>
            </a:p>
          </p:txBody>
        </p:sp>
        <p:grpSp>
          <p:nvGrpSpPr>
            <p:cNvPr id="12" name="Group 87"/>
            <p:cNvGrpSpPr>
              <a:grpSpLocks/>
            </p:cNvGrpSpPr>
            <p:nvPr/>
          </p:nvGrpSpPr>
          <p:grpSpPr bwMode="auto">
            <a:xfrm>
              <a:off x="2828" y="2051"/>
              <a:ext cx="1073" cy="729"/>
              <a:chOff x="2828" y="2051"/>
              <a:chExt cx="1073" cy="729"/>
            </a:xfrm>
          </p:grpSpPr>
          <p:sp>
            <p:nvSpPr>
              <p:cNvPr id="27681" name="Rectangle 55"/>
              <p:cNvSpPr>
                <a:spLocks noChangeArrowheads="1"/>
              </p:cNvSpPr>
              <p:nvPr/>
            </p:nvSpPr>
            <p:spPr bwMode="auto">
              <a:xfrm>
                <a:off x="3837" y="2076"/>
                <a:ext cx="64"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2</a:t>
                </a:r>
                <a:endParaRPr lang="en-US"/>
              </a:p>
            </p:txBody>
          </p:sp>
          <p:grpSp>
            <p:nvGrpSpPr>
              <p:cNvPr id="13" name="Group 85"/>
              <p:cNvGrpSpPr>
                <a:grpSpLocks/>
              </p:cNvGrpSpPr>
              <p:nvPr/>
            </p:nvGrpSpPr>
            <p:grpSpPr bwMode="auto">
              <a:xfrm>
                <a:off x="2828" y="2051"/>
                <a:ext cx="1073" cy="729"/>
                <a:chOff x="2828" y="2051"/>
                <a:chExt cx="1073" cy="729"/>
              </a:xfrm>
            </p:grpSpPr>
            <p:grpSp>
              <p:nvGrpSpPr>
                <p:cNvPr id="14" name="Group 80"/>
                <p:cNvGrpSpPr>
                  <a:grpSpLocks/>
                </p:cNvGrpSpPr>
                <p:nvPr/>
              </p:nvGrpSpPr>
              <p:grpSpPr bwMode="auto">
                <a:xfrm>
                  <a:off x="2828" y="2051"/>
                  <a:ext cx="956" cy="543"/>
                  <a:chOff x="2828" y="2051"/>
                  <a:chExt cx="956" cy="543"/>
                </a:xfrm>
              </p:grpSpPr>
              <p:sp>
                <p:nvSpPr>
                  <p:cNvPr id="27686" name="Freeform 53"/>
                  <p:cNvSpPr>
                    <a:spLocks/>
                  </p:cNvSpPr>
                  <p:nvPr/>
                </p:nvSpPr>
                <p:spPr bwMode="auto">
                  <a:xfrm>
                    <a:off x="3558" y="2051"/>
                    <a:ext cx="184" cy="542"/>
                  </a:xfrm>
                  <a:custGeom>
                    <a:avLst/>
                    <a:gdLst>
                      <a:gd name="T0" fmla="*/ 0 w 184"/>
                      <a:gd name="T1" fmla="*/ 542 h 542"/>
                      <a:gd name="T2" fmla="*/ 184 w 184"/>
                      <a:gd name="T3" fmla="*/ 542 h 542"/>
                      <a:gd name="T4" fmla="*/ 184 w 184"/>
                      <a:gd name="T5" fmla="*/ 0 h 542"/>
                      <a:gd name="T6" fmla="*/ 0 60000 65536"/>
                      <a:gd name="T7" fmla="*/ 0 60000 65536"/>
                      <a:gd name="T8" fmla="*/ 0 60000 65536"/>
                      <a:gd name="T9" fmla="*/ 0 w 184"/>
                      <a:gd name="T10" fmla="*/ 0 h 542"/>
                      <a:gd name="T11" fmla="*/ 184 w 184"/>
                      <a:gd name="T12" fmla="*/ 542 h 542"/>
                    </a:gdLst>
                    <a:ahLst/>
                    <a:cxnLst>
                      <a:cxn ang="T6">
                        <a:pos x="T0" y="T1"/>
                      </a:cxn>
                      <a:cxn ang="T7">
                        <a:pos x="T2" y="T3"/>
                      </a:cxn>
                      <a:cxn ang="T8">
                        <a:pos x="T4" y="T5"/>
                      </a:cxn>
                    </a:cxnLst>
                    <a:rect l="T9" t="T10" r="T11" b="T12"/>
                    <a:pathLst>
                      <a:path w="184" h="542">
                        <a:moveTo>
                          <a:pt x="0" y="542"/>
                        </a:moveTo>
                        <a:lnTo>
                          <a:pt x="184" y="542"/>
                        </a:lnTo>
                        <a:lnTo>
                          <a:pt x="184" y="0"/>
                        </a:lnTo>
                      </a:path>
                    </a:pathLst>
                  </a:custGeom>
                  <a:noFill/>
                  <a:ln w="11113">
                    <a:solidFill>
                      <a:srgbClr val="990033"/>
                    </a:solidFill>
                    <a:round/>
                    <a:headEnd/>
                    <a:tailEnd/>
                  </a:ln>
                </p:spPr>
                <p:txBody>
                  <a:bodyPr/>
                  <a:lstStyle/>
                  <a:p>
                    <a:endParaRPr lang="en-US"/>
                  </a:p>
                </p:txBody>
              </p:sp>
              <p:sp>
                <p:nvSpPr>
                  <p:cNvPr id="27687" name="Line 56"/>
                  <p:cNvSpPr>
                    <a:spLocks noChangeShapeType="1"/>
                  </p:cNvSpPr>
                  <p:nvPr/>
                </p:nvSpPr>
                <p:spPr bwMode="auto">
                  <a:xfrm flipH="1">
                    <a:off x="2828" y="2593"/>
                    <a:ext cx="730" cy="1"/>
                  </a:xfrm>
                  <a:prstGeom prst="line">
                    <a:avLst/>
                  </a:prstGeom>
                  <a:noFill/>
                  <a:ln w="11113">
                    <a:solidFill>
                      <a:srgbClr val="990033"/>
                    </a:solidFill>
                    <a:round/>
                    <a:headEnd/>
                    <a:tailEnd/>
                  </a:ln>
                </p:spPr>
                <p:txBody>
                  <a:bodyPr/>
                  <a:lstStyle/>
                  <a:p>
                    <a:endParaRPr lang="en-US"/>
                  </a:p>
                </p:txBody>
              </p:sp>
              <p:sp>
                <p:nvSpPr>
                  <p:cNvPr id="27688" name="Rectangle 60"/>
                  <p:cNvSpPr>
                    <a:spLocks noChangeArrowheads="1"/>
                  </p:cNvSpPr>
                  <p:nvPr/>
                </p:nvSpPr>
                <p:spPr bwMode="auto">
                  <a:xfrm>
                    <a:off x="3320" y="2392"/>
                    <a:ext cx="464" cy="150"/>
                  </a:xfrm>
                  <a:prstGeom prst="rect">
                    <a:avLst/>
                  </a:prstGeom>
                  <a:noFill/>
                  <a:ln w="9525">
                    <a:noFill/>
                    <a:miter lim="800000"/>
                    <a:headEnd/>
                    <a:tailEnd/>
                  </a:ln>
                </p:spPr>
                <p:txBody>
                  <a:bodyPr wrap="none" lIns="0" tIns="0" rIns="0" bIns="0">
                    <a:spAutoFit/>
                  </a:bodyPr>
                  <a:lstStyle/>
                  <a:p>
                    <a:r>
                      <a:rPr lang="en-US" sz="1500" i="1">
                        <a:solidFill>
                          <a:srgbClr val="000000"/>
                        </a:solidFill>
                        <a:latin typeface="Geneva"/>
                      </a:rPr>
                      <a:t>includes</a:t>
                    </a:r>
                    <a:endParaRPr lang="en-US"/>
                  </a:p>
                </p:txBody>
              </p:sp>
            </p:grpSp>
            <p:sp>
              <p:nvSpPr>
                <p:cNvPr id="27684" name="Rectangle 70"/>
                <p:cNvSpPr>
                  <a:spLocks noChangeArrowheads="1"/>
                </p:cNvSpPr>
                <p:nvPr/>
              </p:nvSpPr>
              <p:spPr bwMode="auto">
                <a:xfrm>
                  <a:off x="3837" y="2076"/>
                  <a:ext cx="64"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2</a:t>
                  </a:r>
                  <a:endParaRPr lang="en-US"/>
                </a:p>
              </p:txBody>
            </p:sp>
            <p:sp>
              <p:nvSpPr>
                <p:cNvPr id="27685" name="Rectangle 72"/>
                <p:cNvSpPr>
                  <a:spLocks noChangeArrowheads="1"/>
                </p:cNvSpPr>
                <p:nvPr/>
              </p:nvSpPr>
              <p:spPr bwMode="auto">
                <a:xfrm>
                  <a:off x="2881" y="2660"/>
                  <a:ext cx="64"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1</a:t>
                  </a:r>
                  <a:endParaRPr lang="en-US"/>
                </a:p>
              </p:txBody>
            </p:sp>
          </p:grpSp>
        </p:grpSp>
      </p:grpSp>
      <p:grpSp>
        <p:nvGrpSpPr>
          <p:cNvPr id="15" name="Group 92"/>
          <p:cNvGrpSpPr>
            <a:grpSpLocks/>
          </p:cNvGrpSpPr>
          <p:nvPr/>
        </p:nvGrpSpPr>
        <p:grpSpPr bwMode="auto">
          <a:xfrm>
            <a:off x="2759075" y="2486025"/>
            <a:ext cx="2708275" cy="620713"/>
            <a:chOff x="1738" y="1566"/>
            <a:chExt cx="1706" cy="391"/>
          </a:xfrm>
        </p:grpSpPr>
        <p:sp>
          <p:nvSpPr>
            <p:cNvPr id="27661" name="Rectangle 46"/>
            <p:cNvSpPr>
              <a:spLocks noChangeArrowheads="1"/>
            </p:cNvSpPr>
            <p:nvPr/>
          </p:nvSpPr>
          <p:spPr bwMode="auto">
            <a:xfrm>
              <a:off x="3331" y="1833"/>
              <a:ext cx="64" cy="113"/>
            </a:xfrm>
            <a:prstGeom prst="rect">
              <a:avLst/>
            </a:prstGeom>
            <a:solidFill>
              <a:srgbClr val="FFFFFF"/>
            </a:solidFill>
            <a:ln w="9525">
              <a:noFill/>
              <a:miter lim="800000"/>
              <a:headEnd/>
              <a:tailEnd/>
            </a:ln>
          </p:spPr>
          <p:txBody>
            <a:bodyPr/>
            <a:lstStyle/>
            <a:p>
              <a:endParaRPr lang="en-US"/>
            </a:p>
          </p:txBody>
        </p:sp>
        <p:sp>
          <p:nvSpPr>
            <p:cNvPr id="27662" name="Rectangle 47"/>
            <p:cNvSpPr>
              <a:spLocks noChangeArrowheads="1"/>
            </p:cNvSpPr>
            <p:nvPr/>
          </p:nvSpPr>
          <p:spPr bwMode="auto">
            <a:xfrm>
              <a:off x="3334" y="1837"/>
              <a:ext cx="64"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2</a:t>
              </a:r>
              <a:endParaRPr lang="en-US"/>
            </a:p>
          </p:txBody>
        </p:sp>
        <p:sp>
          <p:nvSpPr>
            <p:cNvPr id="27663" name="Line 48"/>
            <p:cNvSpPr>
              <a:spLocks noChangeShapeType="1"/>
            </p:cNvSpPr>
            <p:nvPr/>
          </p:nvSpPr>
          <p:spPr bwMode="auto">
            <a:xfrm flipH="1">
              <a:off x="3359" y="1770"/>
              <a:ext cx="85" cy="35"/>
            </a:xfrm>
            <a:prstGeom prst="line">
              <a:avLst/>
            </a:prstGeom>
            <a:noFill/>
            <a:ln w="11113">
              <a:solidFill>
                <a:srgbClr val="000000"/>
              </a:solidFill>
              <a:round/>
              <a:headEnd/>
              <a:tailEnd/>
            </a:ln>
          </p:spPr>
          <p:txBody>
            <a:bodyPr/>
            <a:lstStyle/>
            <a:p>
              <a:endParaRPr lang="en-US"/>
            </a:p>
          </p:txBody>
        </p:sp>
        <p:sp>
          <p:nvSpPr>
            <p:cNvPr id="27664" name="Rectangle 51"/>
            <p:cNvSpPr>
              <a:spLocks noChangeArrowheads="1"/>
            </p:cNvSpPr>
            <p:nvPr/>
          </p:nvSpPr>
          <p:spPr bwMode="auto">
            <a:xfrm>
              <a:off x="1802" y="1833"/>
              <a:ext cx="64" cy="113"/>
            </a:xfrm>
            <a:prstGeom prst="rect">
              <a:avLst/>
            </a:prstGeom>
            <a:solidFill>
              <a:srgbClr val="FFFFFF"/>
            </a:solidFill>
            <a:ln w="9525">
              <a:noFill/>
              <a:miter lim="800000"/>
              <a:headEnd/>
              <a:tailEnd/>
            </a:ln>
          </p:spPr>
          <p:txBody>
            <a:bodyPr/>
            <a:lstStyle/>
            <a:p>
              <a:endParaRPr lang="en-US"/>
            </a:p>
          </p:txBody>
        </p:sp>
        <p:sp>
          <p:nvSpPr>
            <p:cNvPr id="27665" name="Rectangle 52"/>
            <p:cNvSpPr>
              <a:spLocks noChangeArrowheads="1"/>
            </p:cNvSpPr>
            <p:nvPr/>
          </p:nvSpPr>
          <p:spPr bwMode="auto">
            <a:xfrm>
              <a:off x="1805" y="1837"/>
              <a:ext cx="64"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1</a:t>
              </a:r>
              <a:endParaRPr lang="en-US"/>
            </a:p>
          </p:txBody>
        </p:sp>
        <p:sp>
          <p:nvSpPr>
            <p:cNvPr id="27666" name="Rectangle 61"/>
            <p:cNvSpPr>
              <a:spLocks noChangeArrowheads="1"/>
            </p:cNvSpPr>
            <p:nvPr/>
          </p:nvSpPr>
          <p:spPr bwMode="auto">
            <a:xfrm>
              <a:off x="2432" y="1566"/>
              <a:ext cx="248" cy="141"/>
            </a:xfrm>
            <a:prstGeom prst="rect">
              <a:avLst/>
            </a:prstGeom>
            <a:solidFill>
              <a:srgbClr val="FFFFFF"/>
            </a:solidFill>
            <a:ln w="9525">
              <a:noFill/>
              <a:miter lim="800000"/>
              <a:headEnd/>
              <a:tailEnd/>
            </a:ln>
          </p:spPr>
          <p:txBody>
            <a:bodyPr/>
            <a:lstStyle/>
            <a:p>
              <a:endParaRPr lang="en-US"/>
            </a:p>
          </p:txBody>
        </p:sp>
        <p:sp>
          <p:nvSpPr>
            <p:cNvPr id="27667" name="Rectangle 73"/>
            <p:cNvSpPr>
              <a:spLocks noChangeArrowheads="1"/>
            </p:cNvSpPr>
            <p:nvPr/>
          </p:nvSpPr>
          <p:spPr bwMode="auto">
            <a:xfrm>
              <a:off x="1802" y="1833"/>
              <a:ext cx="64" cy="113"/>
            </a:xfrm>
            <a:prstGeom prst="rect">
              <a:avLst/>
            </a:prstGeom>
            <a:solidFill>
              <a:srgbClr val="FFFFFF"/>
            </a:solidFill>
            <a:ln w="9525">
              <a:noFill/>
              <a:miter lim="800000"/>
              <a:headEnd/>
              <a:tailEnd/>
            </a:ln>
          </p:spPr>
          <p:txBody>
            <a:bodyPr/>
            <a:lstStyle/>
            <a:p>
              <a:endParaRPr lang="en-US"/>
            </a:p>
          </p:txBody>
        </p:sp>
        <p:sp>
          <p:nvSpPr>
            <p:cNvPr id="27668" name="Rectangle 75"/>
            <p:cNvSpPr>
              <a:spLocks noChangeArrowheads="1"/>
            </p:cNvSpPr>
            <p:nvPr/>
          </p:nvSpPr>
          <p:spPr bwMode="auto">
            <a:xfrm>
              <a:off x="3331" y="1833"/>
              <a:ext cx="64" cy="113"/>
            </a:xfrm>
            <a:prstGeom prst="rect">
              <a:avLst/>
            </a:prstGeom>
            <a:solidFill>
              <a:srgbClr val="FFFFFF"/>
            </a:solidFill>
            <a:ln w="9525">
              <a:noFill/>
              <a:miter lim="800000"/>
              <a:headEnd/>
              <a:tailEnd/>
            </a:ln>
          </p:spPr>
          <p:txBody>
            <a:bodyPr/>
            <a:lstStyle/>
            <a:p>
              <a:endParaRPr lang="en-US"/>
            </a:p>
          </p:txBody>
        </p:sp>
        <p:grpSp>
          <p:nvGrpSpPr>
            <p:cNvPr id="16" name="Group 83"/>
            <p:cNvGrpSpPr>
              <a:grpSpLocks/>
            </p:cNvGrpSpPr>
            <p:nvPr/>
          </p:nvGrpSpPr>
          <p:grpSpPr bwMode="auto">
            <a:xfrm>
              <a:off x="1738" y="1568"/>
              <a:ext cx="1706" cy="389"/>
              <a:chOff x="1738" y="1568"/>
              <a:chExt cx="1706" cy="389"/>
            </a:xfrm>
          </p:grpSpPr>
          <p:grpSp>
            <p:nvGrpSpPr>
              <p:cNvPr id="17" name="Group 78"/>
              <p:cNvGrpSpPr>
                <a:grpSpLocks/>
              </p:cNvGrpSpPr>
              <p:nvPr/>
            </p:nvGrpSpPr>
            <p:grpSpPr bwMode="auto">
              <a:xfrm>
                <a:off x="2588" y="1735"/>
                <a:ext cx="856" cy="36"/>
                <a:chOff x="2588" y="1735"/>
                <a:chExt cx="856" cy="36"/>
              </a:xfrm>
            </p:grpSpPr>
            <p:sp>
              <p:nvSpPr>
                <p:cNvPr id="27675" name="Line 45"/>
                <p:cNvSpPr>
                  <a:spLocks noChangeShapeType="1"/>
                </p:cNvSpPr>
                <p:nvPr/>
              </p:nvSpPr>
              <p:spPr bwMode="auto">
                <a:xfrm>
                  <a:off x="2588" y="1770"/>
                  <a:ext cx="856" cy="1"/>
                </a:xfrm>
                <a:prstGeom prst="line">
                  <a:avLst/>
                </a:prstGeom>
                <a:noFill/>
                <a:ln w="11113">
                  <a:solidFill>
                    <a:srgbClr val="990033"/>
                  </a:solidFill>
                  <a:round/>
                  <a:headEnd/>
                  <a:tailEnd/>
                </a:ln>
              </p:spPr>
              <p:txBody>
                <a:bodyPr/>
                <a:lstStyle/>
                <a:p>
                  <a:endParaRPr lang="en-US"/>
                </a:p>
              </p:txBody>
            </p:sp>
            <p:sp>
              <p:nvSpPr>
                <p:cNvPr id="27676" name="Line 49"/>
                <p:cNvSpPr>
                  <a:spLocks noChangeShapeType="1"/>
                </p:cNvSpPr>
                <p:nvPr/>
              </p:nvSpPr>
              <p:spPr bwMode="auto">
                <a:xfrm flipH="1" flipV="1">
                  <a:off x="3359" y="1735"/>
                  <a:ext cx="85" cy="35"/>
                </a:xfrm>
                <a:prstGeom prst="line">
                  <a:avLst/>
                </a:prstGeom>
                <a:noFill/>
                <a:ln w="11113">
                  <a:solidFill>
                    <a:srgbClr val="000000"/>
                  </a:solidFill>
                  <a:round/>
                  <a:headEnd/>
                  <a:tailEnd/>
                </a:ln>
              </p:spPr>
              <p:txBody>
                <a:bodyPr/>
                <a:lstStyle/>
                <a:p>
                  <a:endParaRPr lang="en-US"/>
                </a:p>
              </p:txBody>
            </p:sp>
          </p:grpSp>
          <p:sp>
            <p:nvSpPr>
              <p:cNvPr id="27671" name="Line 50"/>
              <p:cNvSpPr>
                <a:spLocks noChangeShapeType="1"/>
              </p:cNvSpPr>
              <p:nvPr/>
            </p:nvSpPr>
            <p:spPr bwMode="auto">
              <a:xfrm flipH="1">
                <a:off x="1738" y="1770"/>
                <a:ext cx="850" cy="1"/>
              </a:xfrm>
              <a:prstGeom prst="line">
                <a:avLst/>
              </a:prstGeom>
              <a:noFill/>
              <a:ln w="11113">
                <a:solidFill>
                  <a:srgbClr val="990033"/>
                </a:solidFill>
                <a:round/>
                <a:headEnd/>
                <a:tailEnd/>
              </a:ln>
            </p:spPr>
            <p:txBody>
              <a:bodyPr/>
              <a:lstStyle/>
              <a:p>
                <a:endParaRPr lang="en-US"/>
              </a:p>
            </p:txBody>
          </p:sp>
          <p:sp>
            <p:nvSpPr>
              <p:cNvPr id="27672" name="Rectangle 62"/>
              <p:cNvSpPr>
                <a:spLocks noChangeArrowheads="1"/>
              </p:cNvSpPr>
              <p:nvPr/>
            </p:nvSpPr>
            <p:spPr bwMode="auto">
              <a:xfrm>
                <a:off x="2435" y="1568"/>
                <a:ext cx="263" cy="150"/>
              </a:xfrm>
              <a:prstGeom prst="rect">
                <a:avLst/>
              </a:prstGeom>
              <a:noFill/>
              <a:ln w="9525">
                <a:noFill/>
                <a:miter lim="800000"/>
                <a:headEnd/>
                <a:tailEnd/>
              </a:ln>
            </p:spPr>
            <p:txBody>
              <a:bodyPr wrap="none" lIns="0" tIns="0" rIns="0" bIns="0">
                <a:spAutoFit/>
              </a:bodyPr>
              <a:lstStyle/>
              <a:p>
                <a:r>
                  <a:rPr lang="en-US" sz="1500" i="1">
                    <a:solidFill>
                      <a:srgbClr val="000000"/>
                    </a:solidFill>
                    <a:latin typeface="Geneva"/>
                  </a:rPr>
                  <a:t>Rolls</a:t>
                </a:r>
                <a:endParaRPr lang="en-US"/>
              </a:p>
            </p:txBody>
          </p:sp>
          <p:sp>
            <p:nvSpPr>
              <p:cNvPr id="27673" name="Rectangle 74"/>
              <p:cNvSpPr>
                <a:spLocks noChangeArrowheads="1"/>
              </p:cNvSpPr>
              <p:nvPr/>
            </p:nvSpPr>
            <p:spPr bwMode="auto">
              <a:xfrm>
                <a:off x="1805" y="1837"/>
                <a:ext cx="64"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1</a:t>
                </a:r>
                <a:endParaRPr lang="en-US"/>
              </a:p>
            </p:txBody>
          </p:sp>
          <p:sp>
            <p:nvSpPr>
              <p:cNvPr id="27674" name="Rectangle 76"/>
              <p:cNvSpPr>
                <a:spLocks noChangeArrowheads="1"/>
              </p:cNvSpPr>
              <p:nvPr/>
            </p:nvSpPr>
            <p:spPr bwMode="auto">
              <a:xfrm>
                <a:off x="3334" y="1837"/>
                <a:ext cx="64" cy="120"/>
              </a:xfrm>
              <a:prstGeom prst="rect">
                <a:avLst/>
              </a:prstGeom>
              <a:noFill/>
              <a:ln w="9525">
                <a:noFill/>
                <a:miter lim="800000"/>
                <a:headEnd/>
                <a:tailEnd/>
              </a:ln>
            </p:spPr>
            <p:txBody>
              <a:bodyPr wrap="none" lIns="0" tIns="0" rIns="0" bIns="0">
                <a:spAutoFit/>
              </a:bodyPr>
              <a:lstStyle/>
              <a:p>
                <a:r>
                  <a:rPr lang="en-US" sz="1200">
                    <a:solidFill>
                      <a:srgbClr val="000000"/>
                    </a:solidFill>
                    <a:latin typeface="Geneva"/>
                  </a:rPr>
                  <a:t>2</a:t>
                </a:r>
                <a:endParaRPr lang="en-US"/>
              </a:p>
            </p:txBody>
          </p:sp>
        </p:grpSp>
      </p:grpSp>
      <p:sp>
        <p:nvSpPr>
          <p:cNvPr id="32772" name="Text Box 4"/>
          <p:cNvSpPr txBox="1">
            <a:spLocks noChangeArrowheads="1"/>
          </p:cNvSpPr>
          <p:nvPr/>
        </p:nvSpPr>
        <p:spPr bwMode="auto">
          <a:xfrm>
            <a:off x="1371600" y="4953000"/>
            <a:ext cx="7261225" cy="1187450"/>
          </a:xfrm>
          <a:prstGeom prst="rect">
            <a:avLst/>
          </a:prstGeom>
          <a:noFill/>
          <a:ln w="9525">
            <a:noFill/>
            <a:miter lim="800000"/>
            <a:headEnd/>
            <a:tailEnd/>
          </a:ln>
        </p:spPr>
        <p:txBody>
          <a:bodyPr wrap="none">
            <a:spAutoFit/>
          </a:bodyPr>
          <a:lstStyle/>
          <a:p>
            <a:r>
              <a:rPr lang="en-US" sz="2400" i="1">
                <a:latin typeface="Times New Roman" pitchFamily="18" charset="0"/>
              </a:rPr>
              <a:t>A line with an arrow at the end may suggest an attribute.</a:t>
            </a:r>
          </a:p>
          <a:p>
            <a:r>
              <a:rPr lang="en-US" sz="2400" i="1">
                <a:latin typeface="Times New Roman" pitchFamily="18" charset="0"/>
              </a:rPr>
              <a:t>For example, </a:t>
            </a:r>
            <a:r>
              <a:rPr lang="en-US" sz="2400" i="1">
                <a:solidFill>
                  <a:schemeClr val="hlink"/>
                </a:solidFill>
                <a:latin typeface="Times New Roman" pitchFamily="18" charset="0"/>
              </a:rPr>
              <a:t>DiceGame</a:t>
            </a:r>
            <a:r>
              <a:rPr lang="en-US" sz="2400" i="1">
                <a:latin typeface="Times New Roman" pitchFamily="18" charset="0"/>
              </a:rPr>
              <a:t> has an attribute that points to an</a:t>
            </a:r>
          </a:p>
          <a:p>
            <a:r>
              <a:rPr lang="en-US" sz="2400" i="1">
                <a:latin typeface="Times New Roman" pitchFamily="18" charset="0"/>
              </a:rPr>
              <a:t>instance of a Player</a:t>
            </a:r>
          </a:p>
        </p:txBody>
      </p:sp>
      <p:sp>
        <p:nvSpPr>
          <p:cNvPr id="92"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93"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94"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24</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228600" y="533400"/>
            <a:ext cx="7793037" cy="838200"/>
          </a:xfrm>
        </p:spPr>
        <p:txBody>
          <a:bodyPr/>
          <a:lstStyle/>
          <a:p>
            <a:pPr algn="l" eaLnBrk="1" hangingPunct="1"/>
            <a:r>
              <a:rPr lang="en-US" dirty="0" smtClean="0"/>
              <a:t>Defining Models and Artifacts</a:t>
            </a:r>
          </a:p>
        </p:txBody>
      </p:sp>
      <p:sp>
        <p:nvSpPr>
          <p:cNvPr id="34819" name="Rectangle 3"/>
          <p:cNvSpPr>
            <a:spLocks noGrp="1" noChangeArrowheads="1"/>
          </p:cNvSpPr>
          <p:nvPr>
            <p:ph type="body" sz="half" idx="1"/>
          </p:nvPr>
        </p:nvSpPr>
        <p:spPr>
          <a:xfrm>
            <a:off x="914400" y="2017713"/>
            <a:ext cx="7275513" cy="1487487"/>
          </a:xfrm>
        </p:spPr>
        <p:txBody>
          <a:bodyPr/>
          <a:lstStyle/>
          <a:p>
            <a:pPr eaLnBrk="1" hangingPunct="1"/>
            <a:r>
              <a:rPr lang="en-US" sz="2000" smtClean="0"/>
              <a:t>Objectives</a:t>
            </a:r>
          </a:p>
          <a:p>
            <a:pPr lvl="1" eaLnBrk="1" hangingPunct="1"/>
            <a:r>
              <a:rPr lang="en-US" sz="2000" smtClean="0"/>
              <a:t>analysis and design models</a:t>
            </a:r>
          </a:p>
          <a:p>
            <a:pPr lvl="1" eaLnBrk="1" hangingPunct="1"/>
            <a:r>
              <a:rPr lang="en-US" sz="2000" smtClean="0"/>
              <a:t>familiarize UML notations and diagrams</a:t>
            </a:r>
          </a:p>
        </p:txBody>
      </p:sp>
      <p:sp>
        <p:nvSpPr>
          <p:cNvPr id="34823" name="Rectangle 7"/>
          <p:cNvSpPr>
            <a:spLocks noChangeArrowheads="1"/>
          </p:cNvSpPr>
          <p:nvPr/>
        </p:nvSpPr>
        <p:spPr bwMode="auto">
          <a:xfrm>
            <a:off x="914400" y="4953000"/>
            <a:ext cx="7275513" cy="990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Models provide </a:t>
            </a:r>
            <a:r>
              <a:rPr lang="en-US" sz="2000" i="1"/>
              <a:t>a</a:t>
            </a:r>
            <a:r>
              <a:rPr lang="en-US" sz="2000"/>
              <a:t> mechanism for decomposition and expressing specifications</a:t>
            </a:r>
          </a:p>
        </p:txBody>
      </p:sp>
      <p:sp>
        <p:nvSpPr>
          <p:cNvPr id="34824" name="Rectangle 8"/>
          <p:cNvSpPr>
            <a:spLocks noChangeArrowheads="1"/>
          </p:cNvSpPr>
          <p:nvPr/>
        </p:nvSpPr>
        <p:spPr bwMode="auto">
          <a:xfrm>
            <a:off x="914400" y="3771900"/>
            <a:ext cx="7275513" cy="9144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Real world software systems are inherently complex</a:t>
            </a:r>
          </a:p>
        </p:txBody>
      </p:sp>
      <p:sp>
        <p:nvSpPr>
          <p:cNvPr id="9"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0"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1"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25</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4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P spid="34823" grpId="0" autoUpdateAnimBg="0"/>
      <p:bldP spid="3482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1182688" y="2017713"/>
            <a:ext cx="7772400" cy="954087"/>
          </a:xfrm>
        </p:spPr>
        <p:txBody>
          <a:bodyPr/>
          <a:lstStyle/>
          <a:p>
            <a:pPr eaLnBrk="1" hangingPunct="1">
              <a:lnSpc>
                <a:spcPct val="90000"/>
              </a:lnSpc>
            </a:pPr>
            <a:r>
              <a:rPr lang="en-US" sz="2000" smtClean="0"/>
              <a:t>Analysis model - models related to an investigation of the domain and problem space (Use case model qualifies as an example)</a:t>
            </a:r>
          </a:p>
        </p:txBody>
      </p:sp>
      <p:sp>
        <p:nvSpPr>
          <p:cNvPr id="29699" name="Rectangle 2"/>
          <p:cNvSpPr>
            <a:spLocks noGrp="1" noChangeArrowheads="1"/>
          </p:cNvSpPr>
          <p:nvPr>
            <p:ph type="title"/>
          </p:nvPr>
        </p:nvSpPr>
        <p:spPr/>
        <p:txBody>
          <a:bodyPr/>
          <a:lstStyle/>
          <a:p>
            <a:pPr eaLnBrk="1" hangingPunct="1"/>
            <a:r>
              <a:rPr lang="en-US" smtClean="0"/>
              <a:t>Analysis and Design models</a:t>
            </a:r>
          </a:p>
        </p:txBody>
      </p:sp>
      <p:sp>
        <p:nvSpPr>
          <p:cNvPr id="68612" name="Rectangle 4"/>
          <p:cNvSpPr>
            <a:spLocks noChangeArrowheads="1"/>
          </p:cNvSpPr>
          <p:nvPr/>
        </p:nvSpPr>
        <p:spPr bwMode="auto">
          <a:xfrm>
            <a:off x="1066800" y="3810000"/>
            <a:ext cx="7772400" cy="9144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t>Design model - models related to the solution (class diagrams qualifies as an example)</a:t>
            </a:r>
          </a:p>
        </p:txBody>
      </p:sp>
      <p:sp>
        <p:nvSpPr>
          <p:cNvPr id="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26</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P spid="6861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304800" y="609600"/>
            <a:ext cx="7793037" cy="685800"/>
          </a:xfrm>
        </p:spPr>
        <p:txBody>
          <a:bodyPr/>
          <a:lstStyle/>
          <a:p>
            <a:pPr algn="l" eaLnBrk="1" hangingPunct="1"/>
            <a:r>
              <a:rPr lang="en-US" sz="3600" dirty="0" smtClean="0"/>
              <a:t>Software Development Process</a:t>
            </a:r>
            <a:endParaRPr lang="en-US" dirty="0" smtClean="0"/>
          </a:p>
        </p:txBody>
      </p:sp>
      <p:sp>
        <p:nvSpPr>
          <p:cNvPr id="124931" name="Rectangle 3"/>
          <p:cNvSpPr>
            <a:spLocks noGrp="1" noChangeArrowheads="1"/>
          </p:cNvSpPr>
          <p:nvPr>
            <p:ph type="body" sz="half" idx="1"/>
          </p:nvPr>
        </p:nvSpPr>
        <p:spPr>
          <a:xfrm>
            <a:off x="1066800" y="2017713"/>
            <a:ext cx="7315200" cy="649287"/>
          </a:xfrm>
        </p:spPr>
        <p:txBody>
          <a:bodyPr/>
          <a:lstStyle/>
          <a:p>
            <a:pPr eaLnBrk="1" hangingPunct="1">
              <a:lnSpc>
                <a:spcPct val="90000"/>
              </a:lnSpc>
            </a:pPr>
            <a:r>
              <a:rPr lang="en-US" sz="2000" smtClean="0"/>
              <a:t>Steps correspond to one or more tasks related to software development.</a:t>
            </a:r>
            <a:endParaRPr lang="en-US" sz="2000" b="1" smtClean="0"/>
          </a:p>
        </p:txBody>
      </p:sp>
      <p:sp>
        <p:nvSpPr>
          <p:cNvPr id="124932" name="Rectangle 4"/>
          <p:cNvSpPr>
            <a:spLocks noChangeArrowheads="1"/>
          </p:cNvSpPr>
          <p:nvPr/>
        </p:nvSpPr>
        <p:spPr bwMode="auto">
          <a:xfrm>
            <a:off x="1066800" y="2678113"/>
            <a:ext cx="1447800" cy="496887"/>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000"/>
              <a:t>Tasks: </a:t>
            </a:r>
            <a:endParaRPr lang="en-US" sz="2000" b="1"/>
          </a:p>
        </p:txBody>
      </p:sp>
      <p:sp>
        <p:nvSpPr>
          <p:cNvPr id="124933" name="Rectangle 5"/>
          <p:cNvSpPr>
            <a:spLocks noChangeArrowheads="1"/>
          </p:cNvSpPr>
          <p:nvPr/>
        </p:nvSpPr>
        <p:spPr bwMode="auto">
          <a:xfrm>
            <a:off x="1143000" y="3276600"/>
            <a:ext cx="4114800" cy="3810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60000"/>
              <a:buFontTx/>
              <a:buChar char="o"/>
            </a:pPr>
            <a:r>
              <a:rPr lang="en-US" sz="2000">
                <a:solidFill>
                  <a:schemeClr val="hlink"/>
                </a:solidFill>
              </a:rPr>
              <a:t>Requirements gathering</a:t>
            </a:r>
            <a:endParaRPr lang="en-US" sz="2000" b="1">
              <a:solidFill>
                <a:schemeClr val="hlink"/>
              </a:solidFill>
            </a:endParaRPr>
          </a:p>
        </p:txBody>
      </p:sp>
      <p:sp>
        <p:nvSpPr>
          <p:cNvPr id="124934" name="Rectangle 6"/>
          <p:cNvSpPr>
            <a:spLocks noChangeArrowheads="1"/>
          </p:cNvSpPr>
          <p:nvPr/>
        </p:nvSpPr>
        <p:spPr bwMode="auto">
          <a:xfrm>
            <a:off x="1143000" y="3681413"/>
            <a:ext cx="4114800" cy="3683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60000"/>
              <a:buFontTx/>
              <a:buChar char="o"/>
            </a:pPr>
            <a:r>
              <a:rPr lang="en-US" sz="2000">
                <a:solidFill>
                  <a:schemeClr val="hlink"/>
                </a:solidFill>
              </a:rPr>
              <a:t>Requirements analysis</a:t>
            </a:r>
            <a:endParaRPr lang="en-US" sz="2000" b="1">
              <a:solidFill>
                <a:schemeClr val="hlink"/>
              </a:solidFill>
            </a:endParaRPr>
          </a:p>
        </p:txBody>
      </p:sp>
      <p:sp>
        <p:nvSpPr>
          <p:cNvPr id="124935" name="Rectangle 7"/>
          <p:cNvSpPr>
            <a:spLocks noChangeArrowheads="1"/>
          </p:cNvSpPr>
          <p:nvPr/>
        </p:nvSpPr>
        <p:spPr bwMode="auto">
          <a:xfrm>
            <a:off x="1143000" y="4073525"/>
            <a:ext cx="4114800" cy="355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60000"/>
              <a:buFontTx/>
              <a:buChar char="o"/>
            </a:pPr>
            <a:r>
              <a:rPr lang="en-US" sz="2000">
                <a:solidFill>
                  <a:schemeClr val="hlink"/>
                </a:solidFill>
              </a:rPr>
              <a:t>Design</a:t>
            </a:r>
            <a:endParaRPr lang="en-US" sz="2000" b="1">
              <a:solidFill>
                <a:schemeClr val="hlink"/>
              </a:solidFill>
            </a:endParaRPr>
          </a:p>
        </p:txBody>
      </p:sp>
      <p:sp>
        <p:nvSpPr>
          <p:cNvPr id="124936" name="Rectangle 8"/>
          <p:cNvSpPr>
            <a:spLocks noChangeArrowheads="1"/>
          </p:cNvSpPr>
          <p:nvPr/>
        </p:nvSpPr>
        <p:spPr bwMode="auto">
          <a:xfrm>
            <a:off x="1143000" y="4452938"/>
            <a:ext cx="4114800" cy="3429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60000"/>
              <a:buFontTx/>
              <a:buChar char="o"/>
            </a:pPr>
            <a:r>
              <a:rPr lang="en-US" sz="2000">
                <a:solidFill>
                  <a:schemeClr val="hlink"/>
                </a:solidFill>
              </a:rPr>
              <a:t>Coding</a:t>
            </a:r>
            <a:endParaRPr lang="en-US" sz="2000" b="1">
              <a:solidFill>
                <a:schemeClr val="hlink"/>
              </a:solidFill>
            </a:endParaRPr>
          </a:p>
        </p:txBody>
      </p:sp>
      <p:sp>
        <p:nvSpPr>
          <p:cNvPr id="124937" name="Rectangle 9"/>
          <p:cNvSpPr>
            <a:spLocks noChangeArrowheads="1"/>
          </p:cNvSpPr>
          <p:nvPr/>
        </p:nvSpPr>
        <p:spPr bwMode="auto">
          <a:xfrm>
            <a:off x="4876800" y="3200400"/>
            <a:ext cx="4114800" cy="36195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60000"/>
              <a:buFontTx/>
              <a:buChar char="o"/>
            </a:pPr>
            <a:r>
              <a:rPr lang="en-US" sz="2000">
                <a:solidFill>
                  <a:schemeClr val="hlink"/>
                </a:solidFill>
              </a:rPr>
              <a:t>Integration</a:t>
            </a:r>
            <a:endParaRPr lang="en-US" sz="2000" b="1">
              <a:solidFill>
                <a:schemeClr val="hlink"/>
              </a:solidFill>
            </a:endParaRPr>
          </a:p>
        </p:txBody>
      </p:sp>
      <p:sp>
        <p:nvSpPr>
          <p:cNvPr id="124938" name="Rectangle 10"/>
          <p:cNvSpPr>
            <a:spLocks noChangeArrowheads="1"/>
          </p:cNvSpPr>
          <p:nvPr/>
        </p:nvSpPr>
        <p:spPr bwMode="auto">
          <a:xfrm>
            <a:off x="4876800" y="3630613"/>
            <a:ext cx="4114800" cy="3175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60000"/>
              <a:buFontTx/>
              <a:buChar char="o"/>
            </a:pPr>
            <a:r>
              <a:rPr lang="en-US" sz="2000">
                <a:solidFill>
                  <a:schemeClr val="hlink"/>
                </a:solidFill>
              </a:rPr>
              <a:t>Test</a:t>
            </a:r>
            <a:endParaRPr lang="en-US" sz="2000" b="1">
              <a:solidFill>
                <a:schemeClr val="hlink"/>
              </a:solidFill>
            </a:endParaRPr>
          </a:p>
        </p:txBody>
      </p:sp>
      <p:sp>
        <p:nvSpPr>
          <p:cNvPr id="124939" name="Rectangle 11"/>
          <p:cNvSpPr>
            <a:spLocks noChangeArrowheads="1"/>
          </p:cNvSpPr>
          <p:nvPr/>
        </p:nvSpPr>
        <p:spPr bwMode="auto">
          <a:xfrm>
            <a:off x="4876800" y="3971925"/>
            <a:ext cx="4114800" cy="3810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60000"/>
              <a:buFontTx/>
              <a:buChar char="o"/>
            </a:pPr>
            <a:r>
              <a:rPr lang="en-US" sz="2000">
                <a:solidFill>
                  <a:schemeClr val="hlink"/>
                </a:solidFill>
              </a:rPr>
              <a:t>Delivery</a:t>
            </a:r>
            <a:endParaRPr lang="en-US" sz="2000" b="1">
              <a:solidFill>
                <a:schemeClr val="hlink"/>
              </a:solidFill>
            </a:endParaRPr>
          </a:p>
        </p:txBody>
      </p:sp>
      <p:sp>
        <p:nvSpPr>
          <p:cNvPr id="124940" name="Rectangle 12"/>
          <p:cNvSpPr>
            <a:spLocks noChangeArrowheads="1"/>
          </p:cNvSpPr>
          <p:nvPr/>
        </p:nvSpPr>
        <p:spPr bwMode="auto">
          <a:xfrm>
            <a:off x="4876800" y="4376738"/>
            <a:ext cx="4114800" cy="3810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60000"/>
              <a:buFontTx/>
              <a:buChar char="o"/>
            </a:pPr>
            <a:r>
              <a:rPr lang="en-US" sz="2000">
                <a:solidFill>
                  <a:schemeClr val="hlink"/>
                </a:solidFill>
              </a:rPr>
              <a:t>Maintenance</a:t>
            </a:r>
            <a:endParaRPr lang="en-US" sz="2000" b="1">
              <a:solidFill>
                <a:schemeClr val="hlink"/>
              </a:solidFill>
            </a:endParaRPr>
          </a:p>
        </p:txBody>
      </p:sp>
      <p:sp>
        <p:nvSpPr>
          <p:cNvPr id="124941" name="Rectangle 13"/>
          <p:cNvSpPr>
            <a:spLocks noChangeArrowheads="1"/>
          </p:cNvSpPr>
          <p:nvPr/>
        </p:nvSpPr>
        <p:spPr bwMode="auto">
          <a:xfrm>
            <a:off x="4876800" y="4781550"/>
            <a:ext cx="4114800" cy="3810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bg2"/>
              </a:buClr>
              <a:buSzPct val="60000"/>
              <a:buFontTx/>
              <a:buChar char="o"/>
            </a:pPr>
            <a:r>
              <a:rPr lang="en-US" sz="2000">
                <a:solidFill>
                  <a:schemeClr val="hlink"/>
                </a:solidFill>
              </a:rPr>
              <a:t>Training</a:t>
            </a:r>
            <a:endParaRPr lang="en-US" sz="2000" b="1">
              <a:solidFill>
                <a:schemeClr val="hlink"/>
              </a:solidFill>
            </a:endParaRPr>
          </a:p>
        </p:txBody>
      </p:sp>
      <p:sp>
        <p:nvSpPr>
          <p:cNvPr id="124942" name="Rectangle 14"/>
          <p:cNvSpPr>
            <a:spLocks noChangeArrowheads="1"/>
          </p:cNvSpPr>
          <p:nvPr/>
        </p:nvSpPr>
        <p:spPr bwMode="auto">
          <a:xfrm>
            <a:off x="1066800" y="5334000"/>
            <a:ext cx="7315200" cy="8382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000">
                <a:solidFill>
                  <a:schemeClr val="hlink"/>
                </a:solidFill>
              </a:rPr>
              <a:t>Software life cycle:</a:t>
            </a:r>
            <a:r>
              <a:rPr lang="en-US" sz="2000"/>
              <a:t> Software Life Cycle consists of all phases from its inception until its retirement. These are (for </a:t>
            </a:r>
            <a:r>
              <a:rPr lang="en-US" sz="2000">
                <a:solidFill>
                  <a:srgbClr val="FF0000"/>
                </a:solidFill>
              </a:rPr>
              <a:t>Unified Process</a:t>
            </a:r>
            <a:r>
              <a:rPr lang="en-US" sz="2000"/>
              <a:t>):  Inception, elaboration, construction, transition.</a:t>
            </a:r>
            <a:endParaRPr lang="en-US" sz="2000" b="1"/>
          </a:p>
        </p:txBody>
      </p:sp>
      <p:sp>
        <p:nvSpPr>
          <p:cNvPr id="1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2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27</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49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493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493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493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49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493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494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2494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249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P spid="124932" grpId="0" autoUpdateAnimBg="0"/>
      <p:bldP spid="124933" grpId="0" autoUpdateAnimBg="0"/>
      <p:bldP spid="124934" grpId="0" autoUpdateAnimBg="0"/>
      <p:bldP spid="124935" grpId="0" autoUpdateAnimBg="0"/>
      <p:bldP spid="124936" grpId="0" autoUpdateAnimBg="0"/>
      <p:bldP spid="124937" grpId="0" autoUpdateAnimBg="0"/>
      <p:bldP spid="124938" grpId="0" autoUpdateAnimBg="0"/>
      <p:bldP spid="124939" grpId="0" autoUpdateAnimBg="0"/>
      <p:bldP spid="124940" grpId="0" autoUpdateAnimBg="0"/>
      <p:bldP spid="124941" grpId="0" autoUpdateAnimBg="0"/>
      <p:bldP spid="12494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a:bodyPr>
          <a:lstStyle/>
          <a:p>
            <a:pPr eaLnBrk="1" hangingPunct="1">
              <a:lnSpc>
                <a:spcPct val="80000"/>
              </a:lnSpc>
              <a:defRPr/>
            </a:pPr>
            <a:r>
              <a:rPr lang="en-US" sz="3000" dirty="0" smtClean="0"/>
              <a:t>Software process: organizing a </a:t>
            </a:r>
            <a:r>
              <a:rPr lang="en-GB" sz="3000" dirty="0" smtClean="0"/>
              <a:t>structured set of activities to develop software systems. </a:t>
            </a:r>
          </a:p>
          <a:p>
            <a:pPr eaLnBrk="1" hangingPunct="1">
              <a:lnSpc>
                <a:spcPct val="80000"/>
              </a:lnSpc>
              <a:defRPr/>
            </a:pPr>
            <a:r>
              <a:rPr lang="en-GB" sz="3000" dirty="0" smtClean="0"/>
              <a:t>Many different software processes but all involve the following activities:</a:t>
            </a:r>
          </a:p>
          <a:p>
            <a:pPr lvl="1" eaLnBrk="1" hangingPunct="1">
              <a:lnSpc>
                <a:spcPct val="80000"/>
              </a:lnSpc>
              <a:defRPr/>
            </a:pPr>
            <a:r>
              <a:rPr lang="en-GB" sz="2600" dirty="0" smtClean="0"/>
              <a:t>Specification – defining what the system should do;</a:t>
            </a:r>
          </a:p>
          <a:p>
            <a:pPr lvl="1" eaLnBrk="1" hangingPunct="1">
              <a:lnSpc>
                <a:spcPct val="80000"/>
              </a:lnSpc>
              <a:defRPr/>
            </a:pPr>
            <a:r>
              <a:rPr lang="en-GB" sz="2600" dirty="0" smtClean="0"/>
              <a:t>Design and implementation – defining the organization of the system and implementing the system;</a:t>
            </a:r>
          </a:p>
          <a:p>
            <a:pPr lvl="1" eaLnBrk="1" hangingPunct="1">
              <a:lnSpc>
                <a:spcPct val="80000"/>
              </a:lnSpc>
              <a:defRPr/>
            </a:pPr>
            <a:r>
              <a:rPr lang="en-GB" sz="2600" dirty="0" smtClean="0"/>
              <a:t>Validation – checking that it does what the customer wants;</a:t>
            </a:r>
          </a:p>
          <a:p>
            <a:pPr lvl="1" eaLnBrk="1" hangingPunct="1">
              <a:lnSpc>
                <a:spcPct val="80000"/>
              </a:lnSpc>
              <a:defRPr/>
            </a:pPr>
            <a:r>
              <a:rPr lang="en-GB" sz="2600" dirty="0" smtClean="0"/>
              <a:t>Evolution – changing the system in response to changing customer needs.</a:t>
            </a:r>
          </a:p>
        </p:txBody>
      </p:sp>
      <p:sp>
        <p:nvSpPr>
          <p:cNvPr id="31746" name="Rectangle 2"/>
          <p:cNvSpPr>
            <a:spLocks noGrp="1" noChangeArrowheads="1"/>
          </p:cNvSpPr>
          <p:nvPr>
            <p:ph type="title"/>
          </p:nvPr>
        </p:nvSpPr>
        <p:spPr/>
        <p:txBody>
          <a:bodyPr/>
          <a:lstStyle/>
          <a:p>
            <a:pPr eaLnBrk="1" hangingPunct="1"/>
            <a:r>
              <a:rPr lang="en-GB" smtClean="0"/>
              <a:t>The software process</a:t>
            </a:r>
          </a:p>
        </p:txBody>
      </p:sp>
      <p:sp>
        <p:nvSpPr>
          <p:cNvPr id="7"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8"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9"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28</a:t>
            </a:fld>
            <a:endParaRPr lang="en-US" sz="1200" b="1"/>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a:buChar char="•"/>
              <a:defRPr/>
            </a:pPr>
            <a:r>
              <a:rPr lang="en-GB" dirty="0"/>
              <a:t>A software process model is an abstract representation of a process. It presents a description of a </a:t>
            </a:r>
            <a:r>
              <a:rPr lang="en-GB" dirty="0" smtClean="0"/>
              <a:t>process.  </a:t>
            </a:r>
          </a:p>
          <a:p>
            <a:pPr eaLnBrk="1" fontAlgn="auto" hangingPunct="1">
              <a:spcAft>
                <a:spcPts val="0"/>
              </a:spcAft>
              <a:buFont typeface="Arial"/>
              <a:buChar char="•"/>
              <a:defRPr/>
            </a:pPr>
            <a:r>
              <a:rPr lang="en-GB" dirty="0" smtClean="0"/>
              <a:t>Process descriptions may also include:</a:t>
            </a:r>
          </a:p>
          <a:p>
            <a:pPr lvl="1" eaLnBrk="1" fontAlgn="auto" hangingPunct="1">
              <a:spcAft>
                <a:spcPts val="0"/>
              </a:spcAft>
              <a:buFont typeface="Arial"/>
              <a:buChar char="–"/>
              <a:defRPr/>
            </a:pPr>
            <a:r>
              <a:rPr lang="en-GB" dirty="0" smtClean="0">
                <a:ea typeface="+mn-ea"/>
              </a:rPr>
              <a:t>Products, which are the outcomes of a process activity; </a:t>
            </a:r>
          </a:p>
          <a:p>
            <a:pPr lvl="1" eaLnBrk="1" fontAlgn="auto" hangingPunct="1">
              <a:spcAft>
                <a:spcPts val="0"/>
              </a:spcAft>
              <a:buFont typeface="Arial"/>
              <a:buChar char="–"/>
              <a:defRPr/>
            </a:pPr>
            <a:r>
              <a:rPr lang="en-GB" dirty="0" smtClean="0">
                <a:ea typeface="+mn-ea"/>
              </a:rPr>
              <a:t>Roles, which reflect the responsibilities of the people involved in the process;</a:t>
            </a:r>
          </a:p>
          <a:p>
            <a:pPr lvl="1" eaLnBrk="1" fontAlgn="auto" hangingPunct="1">
              <a:spcAft>
                <a:spcPts val="0"/>
              </a:spcAft>
              <a:buFont typeface="Arial"/>
              <a:buChar char="–"/>
              <a:defRPr/>
            </a:pPr>
            <a:r>
              <a:rPr lang="en-GB" dirty="0" smtClean="0">
                <a:ea typeface="+mn-ea"/>
              </a:rPr>
              <a:t>Pre- and post-conditions, which are statements that are true before and after a process activity has been enacted or a product produced.   </a:t>
            </a:r>
          </a:p>
          <a:p>
            <a:pPr eaLnBrk="1" fontAlgn="auto" hangingPunct="1">
              <a:spcAft>
                <a:spcPts val="0"/>
              </a:spcAft>
              <a:buFont typeface="Arial"/>
              <a:buChar char="–"/>
              <a:defRPr/>
            </a:pPr>
            <a:r>
              <a:rPr lang="en-GB" dirty="0">
                <a:ea typeface="ＭＳ Ｐゴシック" charset="0"/>
              </a:rPr>
              <a:t>Notation: activities, products</a:t>
            </a:r>
          </a:p>
          <a:p>
            <a:pPr lvl="1" eaLnBrk="1" fontAlgn="auto" hangingPunct="1">
              <a:spcAft>
                <a:spcPts val="0"/>
              </a:spcAft>
              <a:buFont typeface="Arial"/>
              <a:buChar char="–"/>
              <a:defRPr/>
            </a:pPr>
            <a:endParaRPr lang="en-US" dirty="0">
              <a:ea typeface="+mn-ea"/>
            </a:endParaRPr>
          </a:p>
        </p:txBody>
      </p:sp>
      <p:sp>
        <p:nvSpPr>
          <p:cNvPr id="32770" name="Title 1"/>
          <p:cNvSpPr>
            <a:spLocks noGrp="1"/>
          </p:cNvSpPr>
          <p:nvPr>
            <p:ph type="title"/>
          </p:nvPr>
        </p:nvSpPr>
        <p:spPr/>
        <p:txBody>
          <a:bodyPr/>
          <a:lstStyle/>
          <a:p>
            <a:pPr eaLnBrk="1" hangingPunct="1"/>
            <a:r>
              <a:rPr lang="en-US" smtClean="0"/>
              <a:t>Software Process Model descriptions</a:t>
            </a:r>
          </a:p>
        </p:txBody>
      </p:sp>
      <p:sp>
        <p:nvSpPr>
          <p:cNvPr id="7"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8"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9"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29</a:t>
            </a:fld>
            <a:endParaRPr lang="en-US" sz="12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a:xfrm>
            <a:off x="533400" y="1752600"/>
            <a:ext cx="7772400" cy="649287"/>
          </a:xfrm>
        </p:spPr>
        <p:txBody>
          <a:bodyPr/>
          <a:lstStyle/>
          <a:p>
            <a:pPr eaLnBrk="1" hangingPunct="1"/>
            <a:r>
              <a:rPr lang="en-US" sz="2400" b="1" dirty="0" smtClean="0"/>
              <a:t>Analysis </a:t>
            </a:r>
            <a:r>
              <a:rPr lang="en-US" sz="2400" dirty="0" smtClean="0"/>
              <a:t>- investigation of the problem (what); </a:t>
            </a:r>
          </a:p>
        </p:txBody>
      </p:sp>
      <p:sp>
        <p:nvSpPr>
          <p:cNvPr id="8195" name="Rectangle 2"/>
          <p:cNvSpPr>
            <a:spLocks noGrp="1" noChangeArrowheads="1"/>
          </p:cNvSpPr>
          <p:nvPr>
            <p:ph type="title"/>
          </p:nvPr>
        </p:nvSpPr>
        <p:spPr/>
        <p:txBody>
          <a:bodyPr/>
          <a:lstStyle/>
          <a:p>
            <a:pPr eaLnBrk="1" hangingPunct="1"/>
            <a:r>
              <a:rPr lang="en-US" sz="3600" smtClean="0"/>
              <a:t>What is Analysis and Design?</a:t>
            </a:r>
            <a:endParaRPr lang="en-US" smtClean="0"/>
          </a:p>
        </p:txBody>
      </p:sp>
      <p:sp>
        <p:nvSpPr>
          <p:cNvPr id="199684" name="Rectangle 4"/>
          <p:cNvSpPr>
            <a:spLocks noChangeArrowheads="1"/>
          </p:cNvSpPr>
          <p:nvPr/>
        </p:nvSpPr>
        <p:spPr bwMode="auto">
          <a:xfrm>
            <a:off x="533400" y="4002087"/>
            <a:ext cx="7772400" cy="8382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b="1"/>
              <a:t>Design</a:t>
            </a:r>
            <a:r>
              <a:rPr lang="en-US" sz="2400"/>
              <a:t> - </a:t>
            </a:r>
            <a:r>
              <a:rPr lang="en-US" sz="2000"/>
              <a:t>conceptual solution to fulfill the requirements (how); how will the system do what it is intended to do.</a:t>
            </a:r>
            <a:endParaRPr lang="en-US" sz="2000" b="1"/>
          </a:p>
        </p:txBody>
      </p:sp>
      <p:sp>
        <p:nvSpPr>
          <p:cNvPr id="199685" name="Rectangle 5"/>
          <p:cNvSpPr>
            <a:spLocks noChangeArrowheads="1"/>
          </p:cNvSpPr>
          <p:nvPr/>
        </p:nvSpPr>
        <p:spPr bwMode="auto">
          <a:xfrm>
            <a:off x="762000" y="2630487"/>
            <a:ext cx="5562600" cy="457200"/>
          </a:xfrm>
          <a:prstGeom prst="rect">
            <a:avLst/>
          </a:prstGeom>
          <a:noFill/>
          <a:ln w="9525">
            <a:noFill/>
            <a:miter lim="800000"/>
            <a:headEnd/>
            <a:tailEnd/>
          </a:ln>
        </p:spPr>
        <p:txBody>
          <a:bodyPr/>
          <a:lstStyle/>
          <a:p>
            <a:pPr marL="742950" lvl="1" indent="-285750" eaLnBrk="1" hangingPunct="1">
              <a:spcBef>
                <a:spcPct val="20000"/>
              </a:spcBef>
              <a:buClr>
                <a:schemeClr val="hlink"/>
              </a:buClr>
              <a:buSzPct val="55000"/>
              <a:buFont typeface="Wingdings" pitchFamily="2" charset="2"/>
              <a:buChar char="n"/>
            </a:pPr>
            <a:r>
              <a:rPr lang="en-US" sz="2000"/>
              <a:t>What does the system do?</a:t>
            </a:r>
          </a:p>
        </p:txBody>
      </p:sp>
      <p:sp>
        <p:nvSpPr>
          <p:cNvPr id="199686" name="Rectangle 6"/>
          <p:cNvSpPr>
            <a:spLocks noChangeArrowheads="1"/>
          </p:cNvSpPr>
          <p:nvPr/>
        </p:nvSpPr>
        <p:spPr bwMode="auto">
          <a:xfrm>
            <a:off x="762000" y="3240087"/>
            <a:ext cx="5562600" cy="457200"/>
          </a:xfrm>
          <a:prstGeom prst="rect">
            <a:avLst/>
          </a:prstGeom>
          <a:noFill/>
          <a:ln w="9525">
            <a:noFill/>
            <a:miter lim="800000"/>
            <a:headEnd/>
            <a:tailEnd/>
          </a:ln>
        </p:spPr>
        <p:txBody>
          <a:bodyPr/>
          <a:lstStyle/>
          <a:p>
            <a:pPr marL="742950" lvl="1" indent="-285750" eaLnBrk="1" hangingPunct="1">
              <a:spcBef>
                <a:spcPct val="20000"/>
              </a:spcBef>
              <a:buClr>
                <a:schemeClr val="hlink"/>
              </a:buClr>
              <a:buSzPct val="55000"/>
              <a:buFont typeface="Wingdings" pitchFamily="2" charset="2"/>
              <a:buChar char="n"/>
            </a:pPr>
            <a:r>
              <a:rPr lang="en-US" sz="2000"/>
              <a:t>Investigation of the problem.</a:t>
            </a:r>
          </a:p>
        </p:txBody>
      </p:sp>
      <p:sp>
        <p:nvSpPr>
          <p:cNvPr id="199687" name="Rectangle 7"/>
          <p:cNvSpPr>
            <a:spLocks noChangeArrowheads="1"/>
          </p:cNvSpPr>
          <p:nvPr/>
        </p:nvSpPr>
        <p:spPr bwMode="auto">
          <a:xfrm>
            <a:off x="762000" y="4992687"/>
            <a:ext cx="6934200" cy="457200"/>
          </a:xfrm>
          <a:prstGeom prst="rect">
            <a:avLst/>
          </a:prstGeom>
          <a:noFill/>
          <a:ln w="9525">
            <a:noFill/>
            <a:miter lim="800000"/>
            <a:headEnd/>
            <a:tailEnd/>
          </a:ln>
        </p:spPr>
        <p:txBody>
          <a:bodyPr/>
          <a:lstStyle/>
          <a:p>
            <a:pPr marL="742950" lvl="1" indent="-285750" eaLnBrk="1" hangingPunct="1">
              <a:spcBef>
                <a:spcPct val="20000"/>
              </a:spcBef>
              <a:buClr>
                <a:schemeClr val="hlink"/>
              </a:buClr>
              <a:buSzPct val="55000"/>
              <a:buFont typeface="Wingdings" pitchFamily="2" charset="2"/>
              <a:buChar char="n"/>
            </a:pPr>
            <a:r>
              <a:rPr lang="en-US" sz="2000"/>
              <a:t>What (conceptual) solution will full the requirements</a:t>
            </a:r>
          </a:p>
        </p:txBody>
      </p:sp>
      <p:sp>
        <p:nvSpPr>
          <p:cNvPr id="11"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2"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3"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3</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96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96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968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9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autoUpdateAnimBg="0"/>
      <p:bldP spid="199684" grpId="0" autoUpdateAnimBg="0"/>
      <p:bldP spid="199685" grpId="0" autoUpdateAnimBg="0"/>
      <p:bldP spid="199686" grpId="0" autoUpdateAnimBg="0"/>
      <p:bldP spid="19968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idx="1"/>
          </p:nvPr>
        </p:nvSpPr>
        <p:spPr>
          <a:xfrm>
            <a:off x="609600" y="2667000"/>
            <a:ext cx="8229600" cy="2895600"/>
          </a:xfrm>
        </p:spPr>
        <p:txBody>
          <a:bodyPr>
            <a:normAutofit lnSpcReduction="10000"/>
          </a:bodyPr>
          <a:lstStyle/>
          <a:p>
            <a:pPr>
              <a:lnSpc>
                <a:spcPct val="80000"/>
              </a:lnSpc>
            </a:pPr>
            <a:r>
              <a:rPr lang="en-US" sz="2400" smtClean="0"/>
              <a:t>The Software Development </a:t>
            </a:r>
            <a:r>
              <a:rPr lang="en-US" sz="2400" i="1" smtClean="0"/>
              <a:t>Process:</a:t>
            </a:r>
          </a:p>
          <a:p>
            <a:pPr lvl="1">
              <a:lnSpc>
                <a:spcPct val="80000"/>
              </a:lnSpc>
              <a:buFont typeface="Wingdings" pitchFamily="2" charset="2"/>
              <a:buNone/>
            </a:pPr>
            <a:r>
              <a:rPr lang="en-US" sz="2400" smtClean="0"/>
              <a:t>– The framework for the set of tasks that are</a:t>
            </a:r>
          </a:p>
          <a:p>
            <a:pPr lvl="1">
              <a:lnSpc>
                <a:spcPct val="80000"/>
              </a:lnSpc>
              <a:buFont typeface="Wingdings" pitchFamily="2" charset="2"/>
              <a:buNone/>
            </a:pPr>
            <a:r>
              <a:rPr lang="en-US" sz="2400" smtClean="0"/>
              <a:t>required to develop a software system.</a:t>
            </a:r>
          </a:p>
          <a:p>
            <a:pPr lvl="1">
              <a:lnSpc>
                <a:spcPct val="80000"/>
              </a:lnSpc>
              <a:buFont typeface="Wingdings" pitchFamily="2" charset="2"/>
              <a:buNone/>
            </a:pPr>
            <a:r>
              <a:rPr lang="en-US" sz="2400" smtClean="0"/>
              <a:t>– Process defines </a:t>
            </a:r>
            <a:r>
              <a:rPr lang="en-US" sz="2400" i="1" smtClean="0"/>
              <a:t>how </a:t>
            </a:r>
            <a:r>
              <a:rPr lang="en-US" sz="2400" smtClean="0"/>
              <a:t>a software product is</a:t>
            </a:r>
          </a:p>
          <a:p>
            <a:pPr lvl="1">
              <a:lnSpc>
                <a:spcPct val="80000"/>
              </a:lnSpc>
              <a:buFont typeface="Wingdings" pitchFamily="2" charset="2"/>
              <a:buNone/>
            </a:pPr>
            <a:r>
              <a:rPr lang="en-US" sz="2400" smtClean="0"/>
              <a:t>developed and maintained.</a:t>
            </a:r>
          </a:p>
          <a:p>
            <a:pPr lvl="1">
              <a:lnSpc>
                <a:spcPct val="80000"/>
              </a:lnSpc>
              <a:buFont typeface="Wingdings" pitchFamily="2" charset="2"/>
              <a:buNone/>
            </a:pPr>
            <a:r>
              <a:rPr lang="en-US" sz="2400" smtClean="0"/>
              <a:t>– A well-defined and rigorously enforced process</a:t>
            </a:r>
          </a:p>
          <a:p>
            <a:pPr lvl="1">
              <a:lnSpc>
                <a:spcPct val="80000"/>
              </a:lnSpc>
              <a:buFont typeface="Wingdings" pitchFamily="2" charset="2"/>
              <a:buNone/>
            </a:pPr>
            <a:r>
              <a:rPr lang="en-US" sz="2400" smtClean="0"/>
              <a:t>forms the basis for high-quality software</a:t>
            </a:r>
          </a:p>
          <a:p>
            <a:pPr lvl="1">
              <a:lnSpc>
                <a:spcPct val="80000"/>
              </a:lnSpc>
              <a:buFont typeface="Wingdings" pitchFamily="2" charset="2"/>
              <a:buNone/>
            </a:pPr>
            <a:r>
              <a:rPr lang="en-US" sz="2400" smtClean="0"/>
              <a:t>development.</a:t>
            </a:r>
          </a:p>
          <a:p>
            <a:pPr>
              <a:lnSpc>
                <a:spcPct val="80000"/>
              </a:lnSpc>
            </a:pPr>
            <a:endParaRPr lang="en-US" sz="2400" smtClean="0"/>
          </a:p>
        </p:txBody>
      </p:sp>
      <p:sp>
        <p:nvSpPr>
          <p:cNvPr id="33797" name="Rectangle 2"/>
          <p:cNvSpPr>
            <a:spLocks noGrp="1" noChangeArrowheads="1"/>
          </p:cNvSpPr>
          <p:nvPr>
            <p:ph type="title"/>
          </p:nvPr>
        </p:nvSpPr>
        <p:spPr/>
        <p:txBody>
          <a:bodyPr/>
          <a:lstStyle/>
          <a:p>
            <a:r>
              <a:rPr lang="en-US" smtClean="0"/>
              <a:t>Software Development Process</a:t>
            </a:r>
          </a:p>
        </p:txBody>
      </p:sp>
      <p:sp>
        <p:nvSpPr>
          <p:cNvPr id="134148" name="Rectangle 4"/>
          <p:cNvSpPr>
            <a:spLocks noChangeArrowheads="1"/>
          </p:cNvSpPr>
          <p:nvPr/>
        </p:nvSpPr>
        <p:spPr bwMode="auto">
          <a:xfrm>
            <a:off x="990600" y="1828800"/>
            <a:ext cx="6919913" cy="822325"/>
          </a:xfrm>
          <a:prstGeom prst="rect">
            <a:avLst/>
          </a:prstGeom>
          <a:noFill/>
          <a:ln w="9525">
            <a:noFill/>
            <a:miter lim="800000"/>
            <a:headEnd/>
            <a:tailEnd/>
          </a:ln>
        </p:spPr>
        <p:txBody>
          <a:bodyPr wrap="none" anchor="ctr">
            <a:spAutoFit/>
          </a:bodyPr>
          <a:lstStyle/>
          <a:p>
            <a:pPr eaLnBrk="1" hangingPunct="1"/>
            <a:r>
              <a:rPr lang="en-US" i="1"/>
              <a:t>"</a:t>
            </a:r>
            <a:r>
              <a:rPr lang="en-US" sz="2400" i="1"/>
              <a:t>It is better not to proceed at all, than to proceed </a:t>
            </a:r>
          </a:p>
          <a:p>
            <a:pPr eaLnBrk="1" hangingPunct="1"/>
            <a:r>
              <a:rPr lang="en-US" sz="2400" i="1"/>
              <a:t>without method." --Descartes</a:t>
            </a:r>
            <a:r>
              <a:rPr lang="en-US" sz="2400"/>
              <a:t> </a:t>
            </a:r>
          </a:p>
        </p:txBody>
      </p:sp>
      <p:sp>
        <p:nvSpPr>
          <p:cNvPr id="134149" name="Text Box 5"/>
          <p:cNvSpPr txBox="1">
            <a:spLocks noChangeArrowheads="1"/>
          </p:cNvSpPr>
          <p:nvPr/>
        </p:nvSpPr>
        <p:spPr bwMode="auto">
          <a:xfrm>
            <a:off x="685800" y="5486400"/>
            <a:ext cx="7772400" cy="701675"/>
          </a:xfrm>
          <a:prstGeom prst="rect">
            <a:avLst/>
          </a:prstGeom>
          <a:noFill/>
          <a:ln w="9525">
            <a:noFill/>
            <a:miter lim="800000"/>
            <a:headEnd/>
            <a:tailEnd/>
          </a:ln>
        </p:spPr>
        <p:txBody>
          <a:bodyPr>
            <a:spAutoFit/>
          </a:bodyPr>
          <a:lstStyle/>
          <a:p>
            <a:pPr>
              <a:spcBef>
                <a:spcPct val="50000"/>
              </a:spcBef>
            </a:pPr>
            <a:r>
              <a:rPr lang="en-US" sz="2000" b="1" i="1"/>
              <a:t>A good software process is repeatable, predictable, learnable, measurable and improvable.</a:t>
            </a:r>
          </a:p>
        </p:txBody>
      </p:sp>
      <p:sp>
        <p:nvSpPr>
          <p:cNvPr id="9"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0"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1"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30</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checkerboard(across)">
                                      <p:cBhvr>
                                        <p:cTn id="7" dur="500"/>
                                        <p:tgtEl>
                                          <p:spTgt spid="134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34147">
                                            <p:txEl>
                                              <p:pRg st="0" end="0"/>
                                            </p:txEl>
                                          </p:spTgt>
                                        </p:tgtEl>
                                        <p:attrNameLst>
                                          <p:attrName>style.visibility</p:attrName>
                                        </p:attrNameLst>
                                      </p:cBhvr>
                                      <p:to>
                                        <p:strVal val="visible"/>
                                      </p:to>
                                    </p:set>
                                    <p:anim calcmode="lin" valueType="num">
                                      <p:cBhvr additive="base">
                                        <p:cTn id="12" dur="500" fill="hold"/>
                                        <p:tgtEl>
                                          <p:spTgt spid="13414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414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34147">
                                            <p:txEl>
                                              <p:pRg st="1" end="1"/>
                                            </p:txEl>
                                          </p:spTgt>
                                        </p:tgtEl>
                                        <p:attrNameLst>
                                          <p:attrName>style.visibility</p:attrName>
                                        </p:attrNameLst>
                                      </p:cBhvr>
                                      <p:to>
                                        <p:strVal val="visible"/>
                                      </p:to>
                                    </p:set>
                                    <p:anim calcmode="lin" valueType="num">
                                      <p:cBhvr additive="base">
                                        <p:cTn id="16" dur="500" fill="hold"/>
                                        <p:tgtEl>
                                          <p:spTgt spid="134147">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34147">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34147">
                                            <p:txEl>
                                              <p:pRg st="2" end="2"/>
                                            </p:txEl>
                                          </p:spTgt>
                                        </p:tgtEl>
                                        <p:attrNameLst>
                                          <p:attrName>style.visibility</p:attrName>
                                        </p:attrNameLst>
                                      </p:cBhvr>
                                      <p:to>
                                        <p:strVal val="visible"/>
                                      </p:to>
                                    </p:set>
                                    <p:anim calcmode="lin" valueType="num">
                                      <p:cBhvr additive="base">
                                        <p:cTn id="20" dur="500" fill="hold"/>
                                        <p:tgtEl>
                                          <p:spTgt spid="134147">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34147">
                                            <p:txEl>
                                              <p:pRg st="2" end="2"/>
                                            </p:txEl>
                                          </p:spTgt>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34147">
                                            <p:txEl>
                                              <p:pRg st="3" end="3"/>
                                            </p:txEl>
                                          </p:spTgt>
                                        </p:tgtEl>
                                        <p:attrNameLst>
                                          <p:attrName>style.visibility</p:attrName>
                                        </p:attrNameLst>
                                      </p:cBhvr>
                                      <p:to>
                                        <p:strVal val="visible"/>
                                      </p:to>
                                    </p:set>
                                    <p:anim calcmode="lin" valueType="num">
                                      <p:cBhvr additive="base">
                                        <p:cTn id="24" dur="500" fill="hold"/>
                                        <p:tgtEl>
                                          <p:spTgt spid="134147">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4147">
                                            <p:txEl>
                                              <p:pRg st="3" end="3"/>
                                            </p:txEl>
                                          </p:spTgt>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34147">
                                            <p:txEl>
                                              <p:pRg st="4" end="4"/>
                                            </p:txEl>
                                          </p:spTgt>
                                        </p:tgtEl>
                                        <p:attrNameLst>
                                          <p:attrName>style.visibility</p:attrName>
                                        </p:attrNameLst>
                                      </p:cBhvr>
                                      <p:to>
                                        <p:strVal val="visible"/>
                                      </p:to>
                                    </p:set>
                                    <p:anim calcmode="lin" valueType="num">
                                      <p:cBhvr additive="base">
                                        <p:cTn id="28" dur="500" fill="hold"/>
                                        <p:tgtEl>
                                          <p:spTgt spid="134147">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34147">
                                            <p:txEl>
                                              <p:pRg st="4" end="4"/>
                                            </p:txEl>
                                          </p:spTgt>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34147">
                                            <p:txEl>
                                              <p:pRg st="5" end="5"/>
                                            </p:txEl>
                                          </p:spTgt>
                                        </p:tgtEl>
                                        <p:attrNameLst>
                                          <p:attrName>style.visibility</p:attrName>
                                        </p:attrNameLst>
                                      </p:cBhvr>
                                      <p:to>
                                        <p:strVal val="visible"/>
                                      </p:to>
                                    </p:set>
                                    <p:anim calcmode="lin" valueType="num">
                                      <p:cBhvr additive="base">
                                        <p:cTn id="32" dur="500" fill="hold"/>
                                        <p:tgtEl>
                                          <p:spTgt spid="13414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34147">
                                            <p:txEl>
                                              <p:pRg st="5" end="5"/>
                                            </p:txEl>
                                          </p:spTgt>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134147">
                                            <p:txEl>
                                              <p:pRg st="6" end="6"/>
                                            </p:txEl>
                                          </p:spTgt>
                                        </p:tgtEl>
                                        <p:attrNameLst>
                                          <p:attrName>style.visibility</p:attrName>
                                        </p:attrNameLst>
                                      </p:cBhvr>
                                      <p:to>
                                        <p:strVal val="visible"/>
                                      </p:to>
                                    </p:set>
                                    <p:anim calcmode="lin" valueType="num">
                                      <p:cBhvr additive="base">
                                        <p:cTn id="36" dur="500" fill="hold"/>
                                        <p:tgtEl>
                                          <p:spTgt spid="134147">
                                            <p:txEl>
                                              <p:pRg st="6" end="6"/>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34147">
                                            <p:txEl>
                                              <p:pRg st="6" end="6"/>
                                            </p:txEl>
                                          </p:spTgt>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134147">
                                            <p:txEl>
                                              <p:pRg st="7" end="7"/>
                                            </p:txEl>
                                          </p:spTgt>
                                        </p:tgtEl>
                                        <p:attrNameLst>
                                          <p:attrName>style.visibility</p:attrName>
                                        </p:attrNameLst>
                                      </p:cBhvr>
                                      <p:to>
                                        <p:strVal val="visible"/>
                                      </p:to>
                                    </p:set>
                                    <p:anim calcmode="lin" valueType="num">
                                      <p:cBhvr additive="base">
                                        <p:cTn id="40" dur="500" fill="hold"/>
                                        <p:tgtEl>
                                          <p:spTgt spid="134147">
                                            <p:txEl>
                                              <p:pRg st="7" end="7"/>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34147">
                                            <p:txEl>
                                              <p:pRg st="7" end="7"/>
                                            </p:txEl>
                                          </p:spTgt>
                                        </p:tgtEl>
                                        <p:attrNameLst>
                                          <p:attrName>ppt_y</p:attrName>
                                        </p:attrNameLst>
                                      </p:cBhvr>
                                      <p:tavLst>
                                        <p:tav tm="0">
                                          <p:val>
                                            <p:strVal val="#ppt_y"/>
                                          </p:val>
                                        </p:tav>
                                        <p:tav tm="100000">
                                          <p:val>
                                            <p:strVal val="#ppt_y"/>
                                          </p:val>
                                        </p:tav>
                                      </p:tavLst>
                                    </p:anim>
                                  </p:childTnLst>
                                </p:cTn>
                              </p:par>
                              <p:par>
                                <p:cTn id="42" presetID="5" presetClass="entr" presetSubtype="10" fill="hold" grpId="0" nodeType="withEffect">
                                  <p:stCondLst>
                                    <p:cond delay="0"/>
                                  </p:stCondLst>
                                  <p:childTnLst>
                                    <p:set>
                                      <p:cBhvr>
                                        <p:cTn id="43" dur="1" fill="hold">
                                          <p:stCondLst>
                                            <p:cond delay="0"/>
                                          </p:stCondLst>
                                        </p:cTn>
                                        <p:tgtEl>
                                          <p:spTgt spid="134147">
                                            <p:txEl>
                                              <p:pRg st="0" end="0"/>
                                            </p:txEl>
                                          </p:spTgt>
                                        </p:tgtEl>
                                        <p:attrNameLst>
                                          <p:attrName>style.visibility</p:attrName>
                                        </p:attrNameLst>
                                      </p:cBhvr>
                                      <p:to>
                                        <p:strVal val="visible"/>
                                      </p:to>
                                    </p:set>
                                    <p:animEffect transition="in" filter="checkerboard(across)">
                                      <p:cBhvr>
                                        <p:cTn id="44" dur="500"/>
                                        <p:tgtEl>
                                          <p:spTgt spid="134147">
                                            <p:txEl>
                                              <p:pRg st="0" end="0"/>
                                            </p:txEl>
                                          </p:spTgt>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34147">
                                            <p:txEl>
                                              <p:pRg st="1" end="1"/>
                                            </p:txEl>
                                          </p:spTgt>
                                        </p:tgtEl>
                                        <p:attrNameLst>
                                          <p:attrName>style.visibility</p:attrName>
                                        </p:attrNameLst>
                                      </p:cBhvr>
                                      <p:to>
                                        <p:strVal val="visible"/>
                                      </p:to>
                                    </p:set>
                                    <p:animEffect transition="in" filter="checkerboard(across)">
                                      <p:cBhvr>
                                        <p:cTn id="47" dur="500"/>
                                        <p:tgtEl>
                                          <p:spTgt spid="134147">
                                            <p:txEl>
                                              <p:pRg st="1" end="1"/>
                                            </p:txEl>
                                          </p:spTgt>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34147">
                                            <p:txEl>
                                              <p:pRg st="2" end="2"/>
                                            </p:txEl>
                                          </p:spTgt>
                                        </p:tgtEl>
                                        <p:attrNameLst>
                                          <p:attrName>style.visibility</p:attrName>
                                        </p:attrNameLst>
                                      </p:cBhvr>
                                      <p:to>
                                        <p:strVal val="visible"/>
                                      </p:to>
                                    </p:set>
                                    <p:animEffect transition="in" filter="checkerboard(across)">
                                      <p:cBhvr>
                                        <p:cTn id="50" dur="500"/>
                                        <p:tgtEl>
                                          <p:spTgt spid="134147">
                                            <p:txEl>
                                              <p:pRg st="2" end="2"/>
                                            </p:txEl>
                                          </p:spTgt>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134147">
                                            <p:txEl>
                                              <p:pRg st="3" end="3"/>
                                            </p:txEl>
                                          </p:spTgt>
                                        </p:tgtEl>
                                        <p:attrNameLst>
                                          <p:attrName>style.visibility</p:attrName>
                                        </p:attrNameLst>
                                      </p:cBhvr>
                                      <p:to>
                                        <p:strVal val="visible"/>
                                      </p:to>
                                    </p:set>
                                    <p:animEffect transition="in" filter="checkerboard(across)">
                                      <p:cBhvr>
                                        <p:cTn id="53" dur="500"/>
                                        <p:tgtEl>
                                          <p:spTgt spid="134147">
                                            <p:txEl>
                                              <p:pRg st="3" end="3"/>
                                            </p:txEl>
                                          </p:spTgt>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134147">
                                            <p:txEl>
                                              <p:pRg st="4" end="4"/>
                                            </p:txEl>
                                          </p:spTgt>
                                        </p:tgtEl>
                                        <p:attrNameLst>
                                          <p:attrName>style.visibility</p:attrName>
                                        </p:attrNameLst>
                                      </p:cBhvr>
                                      <p:to>
                                        <p:strVal val="visible"/>
                                      </p:to>
                                    </p:set>
                                    <p:animEffect transition="in" filter="checkerboard(across)">
                                      <p:cBhvr>
                                        <p:cTn id="56" dur="500"/>
                                        <p:tgtEl>
                                          <p:spTgt spid="134147">
                                            <p:txEl>
                                              <p:pRg st="4" end="4"/>
                                            </p:txEl>
                                          </p:spTgt>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134147">
                                            <p:txEl>
                                              <p:pRg st="5" end="5"/>
                                            </p:txEl>
                                          </p:spTgt>
                                        </p:tgtEl>
                                        <p:attrNameLst>
                                          <p:attrName>style.visibility</p:attrName>
                                        </p:attrNameLst>
                                      </p:cBhvr>
                                      <p:to>
                                        <p:strVal val="visible"/>
                                      </p:to>
                                    </p:set>
                                    <p:animEffect transition="in" filter="checkerboard(across)">
                                      <p:cBhvr>
                                        <p:cTn id="59" dur="500"/>
                                        <p:tgtEl>
                                          <p:spTgt spid="134147">
                                            <p:txEl>
                                              <p:pRg st="5" end="5"/>
                                            </p:txEl>
                                          </p:spTgt>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134147">
                                            <p:txEl>
                                              <p:pRg st="6" end="6"/>
                                            </p:txEl>
                                          </p:spTgt>
                                        </p:tgtEl>
                                        <p:attrNameLst>
                                          <p:attrName>style.visibility</p:attrName>
                                        </p:attrNameLst>
                                      </p:cBhvr>
                                      <p:to>
                                        <p:strVal val="visible"/>
                                      </p:to>
                                    </p:set>
                                    <p:animEffect transition="in" filter="checkerboard(across)">
                                      <p:cBhvr>
                                        <p:cTn id="62" dur="500"/>
                                        <p:tgtEl>
                                          <p:spTgt spid="134147">
                                            <p:txEl>
                                              <p:pRg st="6" end="6"/>
                                            </p:txEl>
                                          </p:spTgt>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134147">
                                            <p:txEl>
                                              <p:pRg st="7" end="7"/>
                                            </p:txEl>
                                          </p:spTgt>
                                        </p:tgtEl>
                                        <p:attrNameLst>
                                          <p:attrName>style.visibility</p:attrName>
                                        </p:attrNameLst>
                                      </p:cBhvr>
                                      <p:to>
                                        <p:strVal val="visible"/>
                                      </p:to>
                                    </p:set>
                                    <p:animEffect transition="in" filter="checkerboard(across)">
                                      <p:cBhvr>
                                        <p:cTn id="65" dur="500"/>
                                        <p:tgtEl>
                                          <p:spTgt spid="134147">
                                            <p:txEl>
                                              <p:pRg st="7" end="7"/>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134149"/>
                                        </p:tgtEl>
                                        <p:attrNameLst>
                                          <p:attrName>style.visibility</p:attrName>
                                        </p:attrNameLst>
                                      </p:cBhvr>
                                      <p:to>
                                        <p:strVal val="visible"/>
                                      </p:to>
                                    </p:set>
                                    <p:animEffect transition="in" filter="checkerboard(across)">
                                      <p:cBhvr>
                                        <p:cTn id="70"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134148" grpId="0"/>
      <p:bldP spid="1341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idx="1"/>
          </p:nvPr>
        </p:nvSpPr>
        <p:spPr/>
        <p:txBody>
          <a:bodyPr/>
          <a:lstStyle/>
          <a:p>
            <a:r>
              <a:rPr lang="en-US" smtClean="0"/>
              <a:t>Having a defined process is essential</a:t>
            </a:r>
          </a:p>
          <a:p>
            <a:pPr lvl="1"/>
            <a:r>
              <a:rPr lang="en-US" smtClean="0"/>
              <a:t>life cycle is the series of steps that software undergoes from concept exploration through retirement</a:t>
            </a:r>
          </a:p>
          <a:p>
            <a:r>
              <a:rPr lang="en-US" smtClean="0"/>
              <a:t>Maturity of the process is some gauge of success of organization</a:t>
            </a:r>
          </a:p>
          <a:p>
            <a:endParaRPr lang="en-US" smtClean="0"/>
          </a:p>
        </p:txBody>
      </p:sp>
      <p:sp>
        <p:nvSpPr>
          <p:cNvPr id="34821" name="Rectangle 2"/>
          <p:cNvSpPr>
            <a:spLocks noGrp="1" noChangeArrowheads="1"/>
          </p:cNvSpPr>
          <p:nvPr>
            <p:ph type="title"/>
          </p:nvPr>
        </p:nvSpPr>
        <p:spPr/>
        <p:txBody>
          <a:bodyPr/>
          <a:lstStyle/>
          <a:p>
            <a:r>
              <a:rPr lang="en-US" smtClean="0"/>
              <a:t>Software Life Cycle</a:t>
            </a:r>
          </a:p>
        </p:txBody>
      </p:sp>
      <p:sp>
        <p:nvSpPr>
          <p:cNvPr id="7"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8"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9"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31</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checkerboard(across)">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checkerboard(across)">
                                      <p:cBhvr>
                                        <p:cTn id="12" dur="500"/>
                                        <p:tgtEl>
                                          <p:spTgt spid="135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checkerboard(across)">
                                      <p:cBhvr>
                                        <p:cTn id="17" dur="500"/>
                                        <p:tgtEl>
                                          <p:spTgt spid="135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p:txBody>
          <a:bodyPr/>
          <a:lstStyle/>
          <a:p>
            <a:pPr eaLnBrk="1" hangingPunct="1">
              <a:lnSpc>
                <a:spcPct val="90000"/>
              </a:lnSpc>
            </a:pPr>
            <a:r>
              <a:rPr lang="en-US" smtClean="0"/>
              <a:t>Definition</a:t>
            </a:r>
          </a:p>
          <a:p>
            <a:pPr lvl="1" eaLnBrk="1" hangingPunct="1">
              <a:lnSpc>
                <a:spcPct val="90000"/>
              </a:lnSpc>
            </a:pPr>
            <a:r>
              <a:rPr lang="en-US" smtClean="0"/>
              <a:t>Describes an abstract collection of software processes that share common characteristics such as timing between phases, entry and exit criteria for phases.</a:t>
            </a:r>
          </a:p>
          <a:p>
            <a:pPr eaLnBrk="1" hangingPunct="1">
              <a:lnSpc>
                <a:spcPct val="90000"/>
              </a:lnSpc>
            </a:pPr>
            <a:r>
              <a:rPr lang="en-US" smtClean="0"/>
              <a:t>The models specifies</a:t>
            </a:r>
          </a:p>
          <a:p>
            <a:pPr lvl="1" eaLnBrk="1" hangingPunct="1">
              <a:lnSpc>
                <a:spcPct val="90000"/>
              </a:lnSpc>
            </a:pPr>
            <a:r>
              <a:rPr lang="en-US" smtClean="0"/>
              <a:t>the various phases of the process</a:t>
            </a:r>
          </a:p>
          <a:p>
            <a:pPr lvl="2" eaLnBrk="1" hangingPunct="1">
              <a:lnSpc>
                <a:spcPct val="90000"/>
              </a:lnSpc>
            </a:pPr>
            <a:r>
              <a:rPr lang="en-US" smtClean="0"/>
              <a:t>e.g., requirements, specification, design…</a:t>
            </a:r>
          </a:p>
          <a:p>
            <a:pPr lvl="1" eaLnBrk="1" hangingPunct="1">
              <a:lnSpc>
                <a:spcPct val="90000"/>
              </a:lnSpc>
            </a:pPr>
            <a:r>
              <a:rPr lang="en-US" smtClean="0"/>
              <a:t>the order in which they are carried out</a:t>
            </a:r>
          </a:p>
          <a:p>
            <a:pPr eaLnBrk="1" hangingPunct="1">
              <a:lnSpc>
                <a:spcPct val="90000"/>
              </a:lnSpc>
            </a:pPr>
            <a:endParaRPr lang="en-US" smtClean="0"/>
          </a:p>
        </p:txBody>
      </p:sp>
      <p:sp>
        <p:nvSpPr>
          <p:cNvPr id="35845" name="Rectangle 2"/>
          <p:cNvSpPr>
            <a:spLocks noGrp="1" noChangeArrowheads="1"/>
          </p:cNvSpPr>
          <p:nvPr>
            <p:ph type="title"/>
          </p:nvPr>
        </p:nvSpPr>
        <p:spPr/>
        <p:txBody>
          <a:bodyPr/>
          <a:lstStyle/>
          <a:p>
            <a:pPr eaLnBrk="1" hangingPunct="1"/>
            <a:r>
              <a:rPr lang="en-US" smtClean="0"/>
              <a:t>Software Life Cycle Model</a:t>
            </a:r>
          </a:p>
        </p:txBody>
      </p:sp>
      <p:sp>
        <p:nvSpPr>
          <p:cNvPr id="7"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8"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9"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32</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checkerboard(across)">
                                      <p:cBhvr>
                                        <p:cTn id="7" dur="500"/>
                                        <p:tgtEl>
                                          <p:spTgt spid="12697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6979">
                                            <p:txEl>
                                              <p:pRg st="1" end="1"/>
                                            </p:txEl>
                                          </p:spTgt>
                                        </p:tgtEl>
                                        <p:attrNameLst>
                                          <p:attrName>style.visibility</p:attrName>
                                        </p:attrNameLst>
                                      </p:cBhvr>
                                      <p:to>
                                        <p:strVal val="visible"/>
                                      </p:to>
                                    </p:set>
                                    <p:animEffect transition="in" filter="checkerboard(across)">
                                      <p:cBhvr>
                                        <p:cTn id="10" dur="500"/>
                                        <p:tgtEl>
                                          <p:spTgt spid="12697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animEffect transition="in" filter="checkerboard(across)">
                                      <p:cBhvr>
                                        <p:cTn id="15" dur="500"/>
                                        <p:tgtEl>
                                          <p:spTgt spid="126979">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26979">
                                            <p:txEl>
                                              <p:pRg st="3" end="3"/>
                                            </p:txEl>
                                          </p:spTgt>
                                        </p:tgtEl>
                                        <p:attrNameLst>
                                          <p:attrName>style.visibility</p:attrName>
                                        </p:attrNameLst>
                                      </p:cBhvr>
                                      <p:to>
                                        <p:strVal val="visible"/>
                                      </p:to>
                                    </p:set>
                                    <p:animEffect transition="in" filter="checkerboard(across)">
                                      <p:cBhvr>
                                        <p:cTn id="18" dur="500"/>
                                        <p:tgtEl>
                                          <p:spTgt spid="126979">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26979">
                                            <p:txEl>
                                              <p:pRg st="4" end="4"/>
                                            </p:txEl>
                                          </p:spTgt>
                                        </p:tgtEl>
                                        <p:attrNameLst>
                                          <p:attrName>style.visibility</p:attrName>
                                        </p:attrNameLst>
                                      </p:cBhvr>
                                      <p:to>
                                        <p:strVal val="visible"/>
                                      </p:to>
                                    </p:set>
                                    <p:animEffect transition="in" filter="checkerboard(across)">
                                      <p:cBhvr>
                                        <p:cTn id="21" dur="500"/>
                                        <p:tgtEl>
                                          <p:spTgt spid="126979">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26979">
                                            <p:txEl>
                                              <p:pRg st="5" end="5"/>
                                            </p:txEl>
                                          </p:spTgt>
                                        </p:tgtEl>
                                        <p:attrNameLst>
                                          <p:attrName>style.visibility</p:attrName>
                                        </p:attrNameLst>
                                      </p:cBhvr>
                                      <p:to>
                                        <p:strVal val="visible"/>
                                      </p:to>
                                    </p:set>
                                    <p:animEffect transition="in" filter="checkerboard(across)">
                                      <p:cBhvr>
                                        <p:cTn id="24" dur="500"/>
                                        <p:tgtEl>
                                          <p:spTgt spid="1269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p:txBody>
          <a:bodyPr/>
          <a:lstStyle/>
          <a:p>
            <a:pPr eaLnBrk="1" hangingPunct="1">
              <a:lnSpc>
                <a:spcPct val="80000"/>
              </a:lnSpc>
            </a:pPr>
            <a:r>
              <a:rPr lang="en-US" altLang="en-US" sz="2800" smtClean="0"/>
              <a:t>Provide guidance for project management</a:t>
            </a:r>
          </a:p>
          <a:p>
            <a:pPr lvl="1" eaLnBrk="1" hangingPunct="1">
              <a:lnSpc>
                <a:spcPct val="80000"/>
              </a:lnSpc>
            </a:pPr>
            <a:r>
              <a:rPr lang="en-US" altLang="en-US" sz="2400" smtClean="0"/>
              <a:t>what major tasks should be tackled next? milestones!</a:t>
            </a:r>
          </a:p>
          <a:p>
            <a:pPr lvl="1" eaLnBrk="1" hangingPunct="1">
              <a:lnSpc>
                <a:spcPct val="80000"/>
              </a:lnSpc>
            </a:pPr>
            <a:r>
              <a:rPr lang="en-US" altLang="en-US" sz="2400" smtClean="0"/>
              <a:t>what kind of progress has been made?</a:t>
            </a:r>
          </a:p>
          <a:p>
            <a:pPr eaLnBrk="1" hangingPunct="1">
              <a:lnSpc>
                <a:spcPct val="80000"/>
              </a:lnSpc>
            </a:pPr>
            <a:r>
              <a:rPr lang="en-US" altLang="en-US" sz="2800" smtClean="0"/>
              <a:t>The necessity of lifecycle models</a:t>
            </a:r>
          </a:p>
          <a:p>
            <a:pPr lvl="1" eaLnBrk="1" hangingPunct="1">
              <a:lnSpc>
                <a:spcPct val="80000"/>
              </a:lnSpc>
            </a:pPr>
            <a:r>
              <a:rPr lang="en-US" altLang="en-US" sz="2400" smtClean="0"/>
              <a:t>character of software development has changed</a:t>
            </a:r>
          </a:p>
          <a:p>
            <a:pPr lvl="2" eaLnBrk="1" hangingPunct="1">
              <a:lnSpc>
                <a:spcPct val="80000"/>
              </a:lnSpc>
            </a:pPr>
            <a:r>
              <a:rPr lang="en-US" altLang="en-US" sz="2000" smtClean="0"/>
              <a:t>early days: programmers were the primary users</a:t>
            </a:r>
          </a:p>
          <a:p>
            <a:pPr lvl="2" eaLnBrk="1" hangingPunct="1">
              <a:lnSpc>
                <a:spcPct val="80000"/>
              </a:lnSpc>
            </a:pPr>
            <a:r>
              <a:rPr lang="en-US" altLang="en-US" sz="2000" smtClean="0"/>
              <a:t>modest designs; potential of software unknown</a:t>
            </a:r>
          </a:p>
          <a:p>
            <a:pPr lvl="1" eaLnBrk="1" hangingPunct="1">
              <a:lnSpc>
                <a:spcPct val="80000"/>
              </a:lnSpc>
            </a:pPr>
            <a:r>
              <a:rPr lang="en-US" altLang="en-US" sz="2400" smtClean="0"/>
              <a:t>more complex systems attempted</a:t>
            </a:r>
          </a:p>
          <a:p>
            <a:pPr lvl="2" eaLnBrk="1" hangingPunct="1">
              <a:lnSpc>
                <a:spcPct val="80000"/>
              </a:lnSpc>
            </a:pPr>
            <a:r>
              <a:rPr lang="en-US" altLang="en-US" sz="2000" smtClean="0"/>
              <a:t>more features, more sophistication </a:t>
            </a:r>
            <a:r>
              <a:rPr lang="en-US" sz="2000" b="1" smtClean="0">
                <a:sym typeface="Symbol" pitchFamily="18" charset="2"/>
              </a:rPr>
              <a:t></a:t>
            </a:r>
            <a:r>
              <a:rPr lang="en-US" altLang="en-US" sz="2000" smtClean="0"/>
              <a:t> greater complexity, more chances for error</a:t>
            </a:r>
          </a:p>
          <a:p>
            <a:pPr lvl="2" eaLnBrk="1" hangingPunct="1">
              <a:lnSpc>
                <a:spcPct val="80000"/>
              </a:lnSpc>
            </a:pPr>
            <a:r>
              <a:rPr lang="en-US" altLang="en-US" sz="2000" smtClean="0"/>
              <a:t>heterogeneous users</a:t>
            </a:r>
          </a:p>
          <a:p>
            <a:pPr eaLnBrk="1" hangingPunct="1">
              <a:lnSpc>
                <a:spcPct val="80000"/>
              </a:lnSpc>
            </a:pPr>
            <a:endParaRPr lang="en-US" sz="2800" smtClean="0"/>
          </a:p>
        </p:txBody>
      </p:sp>
      <p:sp>
        <p:nvSpPr>
          <p:cNvPr id="36869" name="Rectangle 2"/>
          <p:cNvSpPr>
            <a:spLocks noGrp="1" noChangeArrowheads="1"/>
          </p:cNvSpPr>
          <p:nvPr>
            <p:ph type="title"/>
          </p:nvPr>
        </p:nvSpPr>
        <p:spPr/>
        <p:txBody>
          <a:bodyPr/>
          <a:lstStyle/>
          <a:p>
            <a:pPr eaLnBrk="1" hangingPunct="1"/>
            <a:r>
              <a:rPr lang="en-US" altLang="en-US" smtClean="0"/>
              <a:t>Importance of Lifecycle Models</a:t>
            </a:r>
            <a:endParaRPr lang="en-US" smtClean="0"/>
          </a:p>
        </p:txBody>
      </p:sp>
      <p:sp>
        <p:nvSpPr>
          <p:cNvPr id="7"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8"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9"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33</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checkerboard(across)">
                                      <p:cBhvr>
                                        <p:cTn id="7" dur="500"/>
                                        <p:tgtEl>
                                          <p:spTgt spid="12902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9027">
                                            <p:txEl>
                                              <p:pRg st="1" end="1"/>
                                            </p:txEl>
                                          </p:spTgt>
                                        </p:tgtEl>
                                        <p:attrNameLst>
                                          <p:attrName>style.visibility</p:attrName>
                                        </p:attrNameLst>
                                      </p:cBhvr>
                                      <p:to>
                                        <p:strVal val="visible"/>
                                      </p:to>
                                    </p:set>
                                    <p:animEffect transition="in" filter="checkerboard(across)">
                                      <p:cBhvr>
                                        <p:cTn id="10" dur="500"/>
                                        <p:tgtEl>
                                          <p:spTgt spid="129027">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29027">
                                            <p:txEl>
                                              <p:pRg st="2" end="2"/>
                                            </p:txEl>
                                          </p:spTgt>
                                        </p:tgtEl>
                                        <p:attrNameLst>
                                          <p:attrName>style.visibility</p:attrName>
                                        </p:attrNameLst>
                                      </p:cBhvr>
                                      <p:to>
                                        <p:strVal val="visible"/>
                                      </p:to>
                                    </p:set>
                                    <p:animEffect transition="in" filter="checkerboard(across)">
                                      <p:cBhvr>
                                        <p:cTn id="13" dur="500"/>
                                        <p:tgtEl>
                                          <p:spTgt spid="12902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129027">
                                            <p:txEl>
                                              <p:pRg st="3" end="3"/>
                                            </p:txEl>
                                          </p:spTgt>
                                        </p:tgtEl>
                                        <p:attrNameLst>
                                          <p:attrName>style.visibility</p:attrName>
                                        </p:attrNameLst>
                                      </p:cBhvr>
                                      <p:to>
                                        <p:strVal val="visible"/>
                                      </p:to>
                                    </p:set>
                                    <p:animEffect transition="in" filter="checkerboard(across)">
                                      <p:cBhvr>
                                        <p:cTn id="18" dur="500"/>
                                        <p:tgtEl>
                                          <p:spTgt spid="129027">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29027">
                                            <p:txEl>
                                              <p:pRg st="4" end="4"/>
                                            </p:txEl>
                                          </p:spTgt>
                                        </p:tgtEl>
                                        <p:attrNameLst>
                                          <p:attrName>style.visibility</p:attrName>
                                        </p:attrNameLst>
                                      </p:cBhvr>
                                      <p:to>
                                        <p:strVal val="visible"/>
                                      </p:to>
                                    </p:set>
                                    <p:animEffect transition="in" filter="checkerboard(across)">
                                      <p:cBhvr>
                                        <p:cTn id="21" dur="500"/>
                                        <p:tgtEl>
                                          <p:spTgt spid="129027">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29027">
                                            <p:txEl>
                                              <p:pRg st="5" end="5"/>
                                            </p:txEl>
                                          </p:spTgt>
                                        </p:tgtEl>
                                        <p:attrNameLst>
                                          <p:attrName>style.visibility</p:attrName>
                                        </p:attrNameLst>
                                      </p:cBhvr>
                                      <p:to>
                                        <p:strVal val="visible"/>
                                      </p:to>
                                    </p:set>
                                    <p:animEffect transition="in" filter="checkerboard(across)">
                                      <p:cBhvr>
                                        <p:cTn id="24" dur="500"/>
                                        <p:tgtEl>
                                          <p:spTgt spid="129027">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29027">
                                            <p:txEl>
                                              <p:pRg st="6" end="6"/>
                                            </p:txEl>
                                          </p:spTgt>
                                        </p:tgtEl>
                                        <p:attrNameLst>
                                          <p:attrName>style.visibility</p:attrName>
                                        </p:attrNameLst>
                                      </p:cBhvr>
                                      <p:to>
                                        <p:strVal val="visible"/>
                                      </p:to>
                                    </p:set>
                                    <p:animEffect transition="in" filter="checkerboard(across)">
                                      <p:cBhvr>
                                        <p:cTn id="27" dur="500"/>
                                        <p:tgtEl>
                                          <p:spTgt spid="129027">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29027">
                                            <p:txEl>
                                              <p:pRg st="7" end="7"/>
                                            </p:txEl>
                                          </p:spTgt>
                                        </p:tgtEl>
                                        <p:attrNameLst>
                                          <p:attrName>style.visibility</p:attrName>
                                        </p:attrNameLst>
                                      </p:cBhvr>
                                      <p:to>
                                        <p:strVal val="visible"/>
                                      </p:to>
                                    </p:set>
                                    <p:animEffect transition="in" filter="checkerboard(across)">
                                      <p:cBhvr>
                                        <p:cTn id="30" dur="500"/>
                                        <p:tgtEl>
                                          <p:spTgt spid="129027">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129027">
                                            <p:txEl>
                                              <p:pRg st="8" end="8"/>
                                            </p:txEl>
                                          </p:spTgt>
                                        </p:tgtEl>
                                        <p:attrNameLst>
                                          <p:attrName>style.visibility</p:attrName>
                                        </p:attrNameLst>
                                      </p:cBhvr>
                                      <p:to>
                                        <p:strVal val="visible"/>
                                      </p:to>
                                    </p:set>
                                    <p:animEffect transition="in" filter="checkerboard(across)">
                                      <p:cBhvr>
                                        <p:cTn id="33" dur="500"/>
                                        <p:tgtEl>
                                          <p:spTgt spid="129027">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129027">
                                            <p:txEl>
                                              <p:pRg st="9" end="9"/>
                                            </p:txEl>
                                          </p:spTgt>
                                        </p:tgtEl>
                                        <p:attrNameLst>
                                          <p:attrName>style.visibility</p:attrName>
                                        </p:attrNameLst>
                                      </p:cBhvr>
                                      <p:to>
                                        <p:strVal val="visible"/>
                                      </p:to>
                                    </p:set>
                                    <p:animEffect transition="in" filter="checkerboard(across)">
                                      <p:cBhvr>
                                        <p:cTn id="36" dur="500"/>
                                        <p:tgtEl>
                                          <p:spTgt spid="1290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304800" y="609600"/>
            <a:ext cx="7793037" cy="685800"/>
          </a:xfrm>
        </p:spPr>
        <p:txBody>
          <a:bodyPr/>
          <a:lstStyle/>
          <a:p>
            <a:pPr algn="l" eaLnBrk="1" hangingPunct="1"/>
            <a:r>
              <a:rPr lang="en-US" sz="3600" dirty="0" smtClean="0"/>
              <a:t>Life Cycle Models: Summary [1]</a:t>
            </a:r>
            <a:endParaRPr lang="en-US" dirty="0" smtClean="0"/>
          </a:p>
        </p:txBody>
      </p:sp>
      <p:sp>
        <p:nvSpPr>
          <p:cNvPr id="135171" name="Rectangle 3"/>
          <p:cNvSpPr>
            <a:spLocks noChangeArrowheads="1"/>
          </p:cNvSpPr>
          <p:nvPr/>
        </p:nvSpPr>
        <p:spPr bwMode="auto">
          <a:xfrm>
            <a:off x="533400" y="1752600"/>
            <a:ext cx="7924800" cy="747713"/>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400">
                <a:solidFill>
                  <a:schemeClr val="hlink"/>
                </a:solidFill>
              </a:rPr>
              <a:t>Build and fix:</a:t>
            </a:r>
            <a:r>
              <a:rPr lang="en-US" sz="2400"/>
              <a:t> Acceptable for short programs that do not require maintenance.</a:t>
            </a:r>
          </a:p>
        </p:txBody>
      </p:sp>
      <p:sp>
        <p:nvSpPr>
          <p:cNvPr id="135172" name="Rectangle 4"/>
          <p:cNvSpPr>
            <a:spLocks noChangeArrowheads="1"/>
          </p:cNvSpPr>
          <p:nvPr/>
        </p:nvSpPr>
        <p:spPr bwMode="auto">
          <a:xfrm>
            <a:off x="533400" y="2703513"/>
            <a:ext cx="7924800" cy="7620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400">
                <a:solidFill>
                  <a:schemeClr val="hlink"/>
                </a:solidFill>
              </a:rPr>
              <a:t>Waterfall:</a:t>
            </a:r>
            <a:r>
              <a:rPr lang="en-US" sz="2400"/>
              <a:t> Disciplined approach, document driven; delivered product may not meet client needs.</a:t>
            </a:r>
          </a:p>
        </p:txBody>
      </p:sp>
      <p:sp>
        <p:nvSpPr>
          <p:cNvPr id="135173" name="Rectangle 5"/>
          <p:cNvSpPr>
            <a:spLocks noChangeArrowheads="1"/>
          </p:cNvSpPr>
          <p:nvPr/>
        </p:nvSpPr>
        <p:spPr bwMode="auto">
          <a:xfrm>
            <a:off x="533400" y="4862513"/>
            <a:ext cx="7924800" cy="7620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400">
                <a:solidFill>
                  <a:schemeClr val="hlink"/>
                </a:solidFill>
              </a:rPr>
              <a:t>Incremental:</a:t>
            </a:r>
            <a:r>
              <a:rPr lang="en-US" sz="2400"/>
              <a:t> Maximizes early return on investment; requires open architecture; may degenerate into build-and-fix.</a:t>
            </a:r>
          </a:p>
        </p:txBody>
      </p:sp>
      <p:sp>
        <p:nvSpPr>
          <p:cNvPr id="135174" name="Rectangle 6"/>
          <p:cNvSpPr>
            <a:spLocks noChangeArrowheads="1"/>
          </p:cNvSpPr>
          <p:nvPr/>
        </p:nvSpPr>
        <p:spPr bwMode="auto">
          <a:xfrm>
            <a:off x="533400" y="3668713"/>
            <a:ext cx="7924800" cy="9906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400">
                <a:solidFill>
                  <a:schemeClr val="hlink"/>
                </a:solidFill>
              </a:rPr>
              <a:t>Rapid prototyping:</a:t>
            </a:r>
            <a:r>
              <a:rPr lang="en-US" sz="2400"/>
              <a:t> Ensures that delivered product meets client needs; might become a build-and-fix model.</a:t>
            </a:r>
          </a:p>
        </p:txBody>
      </p:sp>
      <p:sp>
        <p:nvSpPr>
          <p:cNvPr id="10"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1"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2"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34</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17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517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5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utoUpdateAnimBg="0"/>
      <p:bldP spid="135172" grpId="0" build="p" autoUpdateAnimBg="0"/>
      <p:bldP spid="135173" grpId="0" build="p" autoUpdateAnimBg="0"/>
      <p:bldP spid="135174"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304800" y="609600"/>
            <a:ext cx="7793037" cy="685800"/>
          </a:xfrm>
        </p:spPr>
        <p:txBody>
          <a:bodyPr/>
          <a:lstStyle/>
          <a:p>
            <a:pPr algn="l" eaLnBrk="1" hangingPunct="1"/>
            <a:r>
              <a:rPr lang="en-US" sz="3200" dirty="0" smtClean="0"/>
              <a:t>Life Cycle Models: Summary [2]</a:t>
            </a:r>
            <a:endParaRPr lang="en-US" dirty="0" smtClean="0"/>
          </a:p>
        </p:txBody>
      </p:sp>
      <p:sp>
        <p:nvSpPr>
          <p:cNvPr id="137219" name="Rectangle 3"/>
          <p:cNvSpPr>
            <a:spLocks noChangeArrowheads="1"/>
          </p:cNvSpPr>
          <p:nvPr/>
        </p:nvSpPr>
        <p:spPr bwMode="auto">
          <a:xfrm>
            <a:off x="533400" y="2209800"/>
            <a:ext cx="7924800" cy="747713"/>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400">
                <a:solidFill>
                  <a:schemeClr val="hlink"/>
                </a:solidFill>
              </a:rPr>
              <a:t>Spiral:</a:t>
            </a:r>
            <a:r>
              <a:rPr lang="en-US" sz="2400"/>
              <a:t> Risk driven, incorporates features of the above models; useful for very large projects</a:t>
            </a:r>
          </a:p>
        </p:txBody>
      </p:sp>
      <p:sp>
        <p:nvSpPr>
          <p:cNvPr id="137220" name="Rectangle 4"/>
          <p:cNvSpPr>
            <a:spLocks noChangeArrowheads="1"/>
          </p:cNvSpPr>
          <p:nvPr/>
        </p:nvSpPr>
        <p:spPr bwMode="auto">
          <a:xfrm>
            <a:off x="533400" y="3160713"/>
            <a:ext cx="7924800" cy="7620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400">
                <a:solidFill>
                  <a:schemeClr val="hlink"/>
                </a:solidFill>
              </a:rPr>
              <a:t>UDP:</a:t>
            </a:r>
            <a:r>
              <a:rPr lang="en-US" sz="2400"/>
              <a:t> Iterative, supports OO analysis and design; may degenerate into code-a-bit-test-a-bit.</a:t>
            </a:r>
          </a:p>
        </p:txBody>
      </p:sp>
      <p:sp>
        <p:nvSpPr>
          <p:cNvPr id="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35</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P spid="137220"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a:xfrm>
            <a:off x="304800" y="519113"/>
            <a:ext cx="7793037" cy="1462087"/>
          </a:xfrm>
        </p:spPr>
        <p:txBody>
          <a:bodyPr/>
          <a:lstStyle/>
          <a:p>
            <a:pPr algn="l"/>
            <a:r>
              <a:rPr lang="en-US" altLang="en-US" dirty="0" smtClean="0"/>
              <a:t>Lifecycle Models</a:t>
            </a:r>
          </a:p>
        </p:txBody>
      </p:sp>
      <p:sp>
        <p:nvSpPr>
          <p:cNvPr id="139267" name="Rectangle 3"/>
          <p:cNvSpPr>
            <a:spLocks noGrp="1" noChangeArrowheads="1"/>
          </p:cNvSpPr>
          <p:nvPr>
            <p:ph type="body" sz="half" idx="1"/>
          </p:nvPr>
        </p:nvSpPr>
        <p:spPr>
          <a:xfrm>
            <a:off x="381000" y="1524000"/>
            <a:ext cx="5618163" cy="4171950"/>
          </a:xfrm>
        </p:spPr>
        <p:txBody>
          <a:bodyPr/>
          <a:lstStyle/>
          <a:p>
            <a:r>
              <a:rPr lang="en-US" altLang="en-US" sz="2800" dirty="0" smtClean="0"/>
              <a:t>Build-and-fix</a:t>
            </a:r>
          </a:p>
          <a:p>
            <a:pPr lvl="1"/>
            <a:r>
              <a:rPr lang="en-US" altLang="en-US" sz="2400" dirty="0" smtClean="0"/>
              <a:t>develop system</a:t>
            </a:r>
          </a:p>
          <a:p>
            <a:pPr lvl="2"/>
            <a:r>
              <a:rPr lang="en-US" altLang="en-US" sz="2000" dirty="0" smtClean="0"/>
              <a:t>without specs or design</a:t>
            </a:r>
          </a:p>
          <a:p>
            <a:pPr lvl="2"/>
            <a:r>
              <a:rPr lang="en-US" altLang="en-US" sz="2000" dirty="0" smtClean="0"/>
              <a:t>modify until customer is satisfied</a:t>
            </a:r>
          </a:p>
          <a:p>
            <a:r>
              <a:rPr lang="en-US" altLang="en-US" sz="2800" dirty="0" smtClean="0"/>
              <a:t>Why doesn’t build-and-fix scale?</a:t>
            </a:r>
          </a:p>
          <a:p>
            <a:pPr lvl="1"/>
            <a:r>
              <a:rPr lang="en-US" altLang="en-US" sz="2400" dirty="0" smtClean="0"/>
              <a:t>changes during maintenance</a:t>
            </a:r>
          </a:p>
          <a:p>
            <a:pPr lvl="2"/>
            <a:r>
              <a:rPr lang="en-US" altLang="en-US" sz="2000" dirty="0" smtClean="0"/>
              <a:t>most expensive!</a:t>
            </a:r>
          </a:p>
        </p:txBody>
      </p:sp>
      <p:graphicFrame>
        <p:nvGraphicFramePr>
          <p:cNvPr id="139268" name="Object 2"/>
          <p:cNvGraphicFramePr>
            <a:graphicFrameLocks noChangeAspect="1"/>
          </p:cNvGraphicFramePr>
          <p:nvPr/>
        </p:nvGraphicFramePr>
        <p:xfrm>
          <a:off x="1447800" y="3352800"/>
          <a:ext cx="6096000" cy="4062413"/>
        </p:xfrm>
        <a:graphic>
          <a:graphicData uri="http://schemas.openxmlformats.org/presentationml/2006/ole">
            <p:oleObj spid="_x0000_s69634" name="Chart" r:id="rId3" imgW="6096075" imgH="4057642" progId="MSGraph.Chart.8">
              <p:embed followColorScheme="full"/>
            </p:oleObj>
          </a:graphicData>
        </a:graphic>
      </p:graphicFrame>
      <p:sp>
        <p:nvSpPr>
          <p:cNvPr id="3080" name="Rectangle 5"/>
          <p:cNvSpPr>
            <a:spLocks noChangeArrowheads="1"/>
          </p:cNvSpPr>
          <p:nvPr/>
        </p:nvSpPr>
        <p:spPr bwMode="auto">
          <a:xfrm>
            <a:off x="2900363" y="2100263"/>
            <a:ext cx="9144000" cy="0"/>
          </a:xfrm>
          <a:prstGeom prst="rect">
            <a:avLst/>
          </a:prstGeom>
          <a:noFill/>
          <a:ln w="12700">
            <a:noFill/>
            <a:miter lim="800000"/>
            <a:headEnd type="none" w="sm" len="sm"/>
            <a:tailEnd type="none" w="sm" len="sm"/>
          </a:ln>
        </p:spPr>
        <p:txBody>
          <a:bodyPr>
            <a:spAutoFit/>
          </a:bodyPr>
          <a:lstStyle/>
          <a:p>
            <a:endParaRPr lang="en-US"/>
          </a:p>
        </p:txBody>
      </p:sp>
      <p:pic>
        <p:nvPicPr>
          <p:cNvPr id="139270" name="Picture 6"/>
          <p:cNvPicPr>
            <a:picLocks noChangeAspect="1" noChangeArrowheads="1"/>
          </p:cNvPicPr>
          <p:nvPr/>
        </p:nvPicPr>
        <p:blipFill>
          <a:blip r:embed="rId4"/>
          <a:srcRect/>
          <a:stretch>
            <a:fillRect/>
          </a:stretch>
        </p:blipFill>
        <p:spPr bwMode="auto">
          <a:xfrm>
            <a:off x="5562600" y="1947863"/>
            <a:ext cx="3581400" cy="3233737"/>
          </a:xfrm>
          <a:prstGeom prst="rect">
            <a:avLst/>
          </a:prstGeom>
          <a:noFill/>
          <a:ln w="9525">
            <a:noFill/>
            <a:miter lim="800000"/>
            <a:headEnd/>
            <a:tailEnd/>
          </a:ln>
        </p:spPr>
      </p:pic>
      <p:sp>
        <p:nvSpPr>
          <p:cNvPr id="10"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1"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2"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36</a:t>
            </a:fld>
            <a:endParaRPr lang="en-US" sz="1200" b="1"/>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dissolve">
                                      <p:cBhvr>
                                        <p:cTn id="7" dur="500"/>
                                        <p:tgtEl>
                                          <p:spTgt spid="139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dissolve">
                                      <p:cBhvr>
                                        <p:cTn id="12" dur="500"/>
                                        <p:tgtEl>
                                          <p:spTgt spid="13926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animEffect transition="in" filter="dissolve">
                                      <p:cBhvr>
                                        <p:cTn id="15" dur="500"/>
                                        <p:tgtEl>
                                          <p:spTgt spid="13926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9267">
                                            <p:txEl>
                                              <p:pRg st="3" end="3"/>
                                            </p:txEl>
                                          </p:spTgt>
                                        </p:tgtEl>
                                        <p:attrNameLst>
                                          <p:attrName>style.visibility</p:attrName>
                                        </p:attrNameLst>
                                      </p:cBhvr>
                                      <p:to>
                                        <p:strVal val="visible"/>
                                      </p:to>
                                    </p:set>
                                    <p:animEffect transition="in" filter="dissolve">
                                      <p:cBhvr>
                                        <p:cTn id="18" dur="500"/>
                                        <p:tgtEl>
                                          <p:spTgt spid="13926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animEffect transition="in" filter="dissolve">
                                      <p:cBhvr>
                                        <p:cTn id="23" dur="500"/>
                                        <p:tgtEl>
                                          <p:spTgt spid="139267">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9267">
                                            <p:txEl>
                                              <p:pRg st="5" end="5"/>
                                            </p:txEl>
                                          </p:spTgt>
                                        </p:tgtEl>
                                        <p:attrNameLst>
                                          <p:attrName>style.visibility</p:attrName>
                                        </p:attrNameLst>
                                      </p:cBhvr>
                                      <p:to>
                                        <p:strVal val="visible"/>
                                      </p:to>
                                    </p:set>
                                    <p:animEffect transition="in" filter="dissolve">
                                      <p:cBhvr>
                                        <p:cTn id="26" dur="500"/>
                                        <p:tgtEl>
                                          <p:spTgt spid="139267">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39267">
                                            <p:txEl>
                                              <p:pRg st="6" end="6"/>
                                            </p:txEl>
                                          </p:spTgt>
                                        </p:tgtEl>
                                        <p:attrNameLst>
                                          <p:attrName>style.visibility</p:attrName>
                                        </p:attrNameLst>
                                      </p:cBhvr>
                                      <p:to>
                                        <p:strVal val="visible"/>
                                      </p:to>
                                    </p:set>
                                    <p:animEffect transition="in" filter="dissolve">
                                      <p:cBhvr>
                                        <p:cTn id="29" dur="500"/>
                                        <p:tgtEl>
                                          <p:spTgt spid="13926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9268"/>
                                        </p:tgtEl>
                                        <p:attrNameLst>
                                          <p:attrName>style.visibility</p:attrName>
                                        </p:attrNameLst>
                                      </p:cBhvr>
                                      <p:to>
                                        <p:strVal val="visible"/>
                                      </p:to>
                                    </p:set>
                                    <p:animEffect transition="in" filter="dissolve">
                                      <p:cBhvr>
                                        <p:cTn id="34" dur="500"/>
                                        <p:tgtEl>
                                          <p:spTgt spid="13926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nodeType="clickEffect">
                                  <p:stCondLst>
                                    <p:cond delay="0"/>
                                  </p:stCondLst>
                                  <p:childTnLst>
                                    <p:set>
                                      <p:cBhvr>
                                        <p:cTn id="38" dur="1" fill="hold">
                                          <p:stCondLst>
                                            <p:cond delay="0"/>
                                          </p:stCondLst>
                                        </p:cTn>
                                        <p:tgtEl>
                                          <p:spTgt spid="139270"/>
                                        </p:tgtEl>
                                        <p:attrNameLst>
                                          <p:attrName>style.visibility</p:attrName>
                                        </p:attrNameLst>
                                      </p:cBhvr>
                                      <p:to>
                                        <p:strVal val="visible"/>
                                      </p:to>
                                    </p:set>
                                    <p:anim calcmode="lin" valueType="num">
                                      <p:cBhvr additive="base">
                                        <p:cTn id="39" dur="500" fill="hold"/>
                                        <p:tgtEl>
                                          <p:spTgt spid="139270"/>
                                        </p:tgtEl>
                                        <p:attrNameLst>
                                          <p:attrName>ppt_x</p:attrName>
                                        </p:attrNameLst>
                                      </p:cBhvr>
                                      <p:tavLst>
                                        <p:tav tm="0">
                                          <p:val>
                                            <p:strVal val="#ppt_x"/>
                                          </p:val>
                                        </p:tav>
                                        <p:tav tm="100000">
                                          <p:val>
                                            <p:strVal val="#ppt_x"/>
                                          </p:val>
                                        </p:tav>
                                      </p:tavLst>
                                    </p:anim>
                                    <p:anim calcmode="lin" valueType="num">
                                      <p:cBhvr additive="base">
                                        <p:cTn id="40" dur="500" fill="hold"/>
                                        <p:tgtEl>
                                          <p:spTgt spid="1392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OleChart spid="13926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a:xfrm>
            <a:off x="304800" y="609600"/>
            <a:ext cx="7793037" cy="685800"/>
          </a:xfrm>
        </p:spPr>
        <p:txBody>
          <a:bodyPr/>
          <a:lstStyle/>
          <a:p>
            <a:pPr algn="l"/>
            <a:r>
              <a:rPr lang="en-US" sz="3600" dirty="0" smtClean="0"/>
              <a:t>Build and fix model [1]</a:t>
            </a:r>
            <a:endParaRPr lang="en-US" dirty="0" smtClean="0"/>
          </a:p>
        </p:txBody>
      </p:sp>
      <p:grpSp>
        <p:nvGrpSpPr>
          <p:cNvPr id="2" name="Group 3"/>
          <p:cNvGrpSpPr>
            <a:grpSpLocks/>
          </p:cNvGrpSpPr>
          <p:nvPr/>
        </p:nvGrpSpPr>
        <p:grpSpPr bwMode="auto">
          <a:xfrm>
            <a:off x="2514600" y="3048000"/>
            <a:ext cx="2868613" cy="911225"/>
            <a:chOff x="1584" y="1920"/>
            <a:chExt cx="1807" cy="574"/>
          </a:xfrm>
        </p:grpSpPr>
        <p:sp>
          <p:nvSpPr>
            <p:cNvPr id="39968" name="Text Box 4"/>
            <p:cNvSpPr txBox="1">
              <a:spLocks noChangeArrowheads="1"/>
            </p:cNvSpPr>
            <p:nvPr/>
          </p:nvSpPr>
          <p:spPr bwMode="auto">
            <a:xfrm>
              <a:off x="1584" y="2256"/>
              <a:ext cx="1807" cy="238"/>
            </a:xfrm>
            <a:prstGeom prst="rect">
              <a:avLst/>
            </a:prstGeom>
            <a:noFill/>
            <a:ln w="9525">
              <a:solidFill>
                <a:schemeClr val="folHlink"/>
              </a:solidFill>
              <a:miter lim="800000"/>
              <a:headEnd/>
              <a:tailEnd/>
            </a:ln>
          </p:spPr>
          <p:txBody>
            <a:bodyPr wrap="none">
              <a:spAutoFit/>
            </a:bodyPr>
            <a:lstStyle/>
            <a:p>
              <a:r>
                <a:rPr lang="en-US"/>
                <a:t>Modify until client satisfied</a:t>
              </a:r>
            </a:p>
          </p:txBody>
        </p:sp>
        <p:cxnSp>
          <p:nvCxnSpPr>
            <p:cNvPr id="39969" name="AutoShape 5"/>
            <p:cNvCxnSpPr>
              <a:cxnSpLocks noChangeShapeType="1"/>
              <a:stCxn id="39950" idx="2"/>
              <a:endCxn id="39968" idx="1"/>
            </p:cNvCxnSpPr>
            <p:nvPr/>
          </p:nvCxnSpPr>
          <p:spPr bwMode="auto">
            <a:xfrm rot="5400000">
              <a:off x="1369" y="2135"/>
              <a:ext cx="455" cy="25"/>
            </a:xfrm>
            <a:prstGeom prst="bentConnector4">
              <a:avLst>
                <a:gd name="adj1" fmla="val 36921"/>
                <a:gd name="adj2" fmla="val 676000"/>
              </a:avLst>
            </a:prstGeom>
            <a:noFill/>
            <a:ln w="9525">
              <a:solidFill>
                <a:schemeClr val="tx1"/>
              </a:solidFill>
              <a:miter lim="800000"/>
              <a:headEnd/>
              <a:tailEnd type="triangle" w="med" len="med"/>
            </a:ln>
          </p:spPr>
        </p:cxnSp>
      </p:grpSp>
      <p:grpSp>
        <p:nvGrpSpPr>
          <p:cNvPr id="3" name="Group 6"/>
          <p:cNvGrpSpPr>
            <a:grpSpLocks/>
          </p:cNvGrpSpPr>
          <p:nvPr/>
        </p:nvGrpSpPr>
        <p:grpSpPr bwMode="auto">
          <a:xfrm>
            <a:off x="3352800" y="3959225"/>
            <a:ext cx="1920875" cy="990600"/>
            <a:chOff x="2112" y="2494"/>
            <a:chExt cx="1210" cy="624"/>
          </a:xfrm>
        </p:grpSpPr>
        <p:sp>
          <p:nvSpPr>
            <p:cNvPr id="39966" name="Text Box 7"/>
            <p:cNvSpPr txBox="1">
              <a:spLocks noChangeArrowheads="1"/>
            </p:cNvSpPr>
            <p:nvPr/>
          </p:nvSpPr>
          <p:spPr bwMode="auto">
            <a:xfrm>
              <a:off x="2112" y="2880"/>
              <a:ext cx="1210" cy="238"/>
            </a:xfrm>
            <a:prstGeom prst="rect">
              <a:avLst/>
            </a:prstGeom>
            <a:noFill/>
            <a:ln w="9525">
              <a:solidFill>
                <a:schemeClr val="folHlink"/>
              </a:solidFill>
              <a:miter lim="800000"/>
              <a:headEnd/>
              <a:tailEnd/>
            </a:ln>
          </p:spPr>
          <p:txBody>
            <a:bodyPr wrap="none">
              <a:spAutoFit/>
            </a:bodyPr>
            <a:lstStyle/>
            <a:p>
              <a:r>
                <a:rPr lang="en-US"/>
                <a:t>Operations mode</a:t>
              </a:r>
            </a:p>
          </p:txBody>
        </p:sp>
        <p:cxnSp>
          <p:nvCxnSpPr>
            <p:cNvPr id="39967" name="AutoShape 8"/>
            <p:cNvCxnSpPr>
              <a:cxnSpLocks noChangeShapeType="1"/>
              <a:stCxn id="39968" idx="2"/>
              <a:endCxn id="39966" idx="1"/>
            </p:cNvCxnSpPr>
            <p:nvPr/>
          </p:nvCxnSpPr>
          <p:spPr bwMode="auto">
            <a:xfrm rot="5400000">
              <a:off x="2047" y="2559"/>
              <a:ext cx="505" cy="376"/>
            </a:xfrm>
            <a:prstGeom prst="bentConnector4">
              <a:avLst>
                <a:gd name="adj1" fmla="val 38218"/>
                <a:gd name="adj2" fmla="val 138296"/>
              </a:avLst>
            </a:prstGeom>
            <a:noFill/>
            <a:ln w="9525">
              <a:solidFill>
                <a:schemeClr val="tx1"/>
              </a:solidFill>
              <a:miter lim="800000"/>
              <a:headEnd/>
              <a:tailEnd type="triangle" w="med" len="med"/>
            </a:ln>
          </p:spPr>
        </p:cxnSp>
      </p:grpSp>
      <p:grpSp>
        <p:nvGrpSpPr>
          <p:cNvPr id="4" name="Group 9"/>
          <p:cNvGrpSpPr>
            <a:grpSpLocks/>
          </p:cNvGrpSpPr>
          <p:nvPr/>
        </p:nvGrpSpPr>
        <p:grpSpPr bwMode="auto">
          <a:xfrm>
            <a:off x="4314825" y="4949825"/>
            <a:ext cx="2398713" cy="838200"/>
            <a:chOff x="2718" y="3118"/>
            <a:chExt cx="1511" cy="528"/>
          </a:xfrm>
        </p:grpSpPr>
        <p:sp>
          <p:nvSpPr>
            <p:cNvPr id="39964" name="Text Box 10"/>
            <p:cNvSpPr txBox="1">
              <a:spLocks noChangeArrowheads="1"/>
            </p:cNvSpPr>
            <p:nvPr/>
          </p:nvSpPr>
          <p:spPr bwMode="auto">
            <a:xfrm>
              <a:off x="3408" y="3408"/>
              <a:ext cx="821" cy="238"/>
            </a:xfrm>
            <a:prstGeom prst="rect">
              <a:avLst/>
            </a:prstGeom>
            <a:noFill/>
            <a:ln w="9525">
              <a:solidFill>
                <a:schemeClr val="folHlink"/>
              </a:solidFill>
              <a:miter lim="800000"/>
              <a:headEnd/>
              <a:tailEnd/>
            </a:ln>
          </p:spPr>
          <p:txBody>
            <a:bodyPr wrap="none">
              <a:spAutoFit/>
            </a:bodyPr>
            <a:lstStyle/>
            <a:p>
              <a:r>
                <a:rPr lang="en-US"/>
                <a:t>Retirement</a:t>
              </a:r>
            </a:p>
          </p:txBody>
        </p:sp>
        <p:cxnSp>
          <p:nvCxnSpPr>
            <p:cNvPr id="39965" name="AutoShape 11"/>
            <p:cNvCxnSpPr>
              <a:cxnSpLocks noChangeShapeType="1"/>
              <a:stCxn id="39966" idx="2"/>
              <a:endCxn id="39964" idx="1"/>
            </p:cNvCxnSpPr>
            <p:nvPr/>
          </p:nvCxnSpPr>
          <p:spPr bwMode="auto">
            <a:xfrm rot="16200000" flipH="1">
              <a:off x="2858" y="2978"/>
              <a:ext cx="409" cy="690"/>
            </a:xfrm>
            <a:prstGeom prst="bentConnector2">
              <a:avLst/>
            </a:prstGeom>
            <a:noFill/>
            <a:ln w="9525">
              <a:solidFill>
                <a:schemeClr val="tx1"/>
              </a:solidFill>
              <a:miter lim="800000"/>
              <a:headEnd/>
              <a:tailEnd type="triangle" w="med" len="med"/>
            </a:ln>
          </p:spPr>
        </p:cxnSp>
      </p:grpSp>
      <p:cxnSp>
        <p:nvCxnSpPr>
          <p:cNvPr id="140300" name="AutoShape 12"/>
          <p:cNvCxnSpPr>
            <a:cxnSpLocks noChangeShapeType="1"/>
            <a:stCxn id="39966" idx="3"/>
          </p:cNvCxnSpPr>
          <p:nvPr/>
        </p:nvCxnSpPr>
        <p:spPr bwMode="auto">
          <a:xfrm flipV="1">
            <a:off x="5273675" y="3886200"/>
            <a:ext cx="107950" cy="874713"/>
          </a:xfrm>
          <a:prstGeom prst="bentConnector2">
            <a:avLst/>
          </a:prstGeom>
          <a:noFill/>
          <a:ln w="15875">
            <a:solidFill>
              <a:schemeClr val="tx1"/>
            </a:solidFill>
            <a:prstDash val="sysDot"/>
            <a:miter lim="800000"/>
            <a:headEnd/>
            <a:tailEnd type="triangle" w="med" len="med"/>
          </a:ln>
        </p:spPr>
      </p:cxnSp>
      <p:grpSp>
        <p:nvGrpSpPr>
          <p:cNvPr id="5" name="Group 13"/>
          <p:cNvGrpSpPr>
            <a:grpSpLocks/>
          </p:cNvGrpSpPr>
          <p:nvPr/>
        </p:nvGrpSpPr>
        <p:grpSpPr bwMode="auto">
          <a:xfrm>
            <a:off x="4876800" y="3657600"/>
            <a:ext cx="1066800" cy="685800"/>
            <a:chOff x="3072" y="2304"/>
            <a:chExt cx="672" cy="432"/>
          </a:xfrm>
        </p:grpSpPr>
        <p:sp>
          <p:nvSpPr>
            <p:cNvPr id="39958" name="Line 14"/>
            <p:cNvSpPr>
              <a:spLocks noChangeShapeType="1"/>
            </p:cNvSpPr>
            <p:nvPr/>
          </p:nvSpPr>
          <p:spPr bwMode="auto">
            <a:xfrm>
              <a:off x="3072" y="2496"/>
              <a:ext cx="0" cy="240"/>
            </a:xfrm>
            <a:prstGeom prst="line">
              <a:avLst/>
            </a:prstGeom>
            <a:noFill/>
            <a:ln w="9525">
              <a:solidFill>
                <a:schemeClr val="tx1"/>
              </a:solidFill>
              <a:round/>
              <a:headEnd/>
              <a:tailEnd/>
            </a:ln>
          </p:spPr>
          <p:txBody>
            <a:bodyPr wrap="none" anchor="ctr"/>
            <a:lstStyle/>
            <a:p>
              <a:endParaRPr lang="en-US"/>
            </a:p>
          </p:txBody>
        </p:sp>
        <p:grpSp>
          <p:nvGrpSpPr>
            <p:cNvPr id="6" name="Group 15"/>
            <p:cNvGrpSpPr>
              <a:grpSpLocks/>
            </p:cNvGrpSpPr>
            <p:nvPr/>
          </p:nvGrpSpPr>
          <p:grpSpPr bwMode="auto">
            <a:xfrm>
              <a:off x="3072" y="2304"/>
              <a:ext cx="672" cy="432"/>
              <a:chOff x="3072" y="2304"/>
              <a:chExt cx="672" cy="432"/>
            </a:xfrm>
          </p:grpSpPr>
          <p:grpSp>
            <p:nvGrpSpPr>
              <p:cNvPr id="7" name="Group 16"/>
              <p:cNvGrpSpPr>
                <a:grpSpLocks/>
              </p:cNvGrpSpPr>
              <p:nvPr/>
            </p:nvGrpSpPr>
            <p:grpSpPr bwMode="auto">
              <a:xfrm>
                <a:off x="3072" y="2304"/>
                <a:ext cx="672" cy="432"/>
                <a:chOff x="3072" y="2304"/>
                <a:chExt cx="672" cy="432"/>
              </a:xfrm>
            </p:grpSpPr>
            <p:sp>
              <p:nvSpPr>
                <p:cNvPr id="39962" name="Line 17"/>
                <p:cNvSpPr>
                  <a:spLocks noChangeShapeType="1"/>
                </p:cNvSpPr>
                <p:nvPr/>
              </p:nvSpPr>
              <p:spPr bwMode="auto">
                <a:xfrm>
                  <a:off x="3072" y="2736"/>
                  <a:ext cx="672" cy="0"/>
                </a:xfrm>
                <a:prstGeom prst="line">
                  <a:avLst/>
                </a:prstGeom>
                <a:noFill/>
                <a:ln w="9525">
                  <a:solidFill>
                    <a:schemeClr val="tx1"/>
                  </a:solidFill>
                  <a:round/>
                  <a:headEnd/>
                  <a:tailEnd/>
                </a:ln>
              </p:spPr>
              <p:txBody>
                <a:bodyPr wrap="none" anchor="ctr"/>
                <a:lstStyle/>
                <a:p>
                  <a:endParaRPr lang="en-US"/>
                </a:p>
              </p:txBody>
            </p:sp>
            <p:sp>
              <p:nvSpPr>
                <p:cNvPr id="39963" name="Line 18"/>
                <p:cNvSpPr>
                  <a:spLocks noChangeShapeType="1"/>
                </p:cNvSpPr>
                <p:nvPr/>
              </p:nvSpPr>
              <p:spPr bwMode="auto">
                <a:xfrm flipV="1">
                  <a:off x="3744" y="2304"/>
                  <a:ext cx="0" cy="432"/>
                </a:xfrm>
                <a:prstGeom prst="line">
                  <a:avLst/>
                </a:prstGeom>
                <a:noFill/>
                <a:ln w="9525">
                  <a:solidFill>
                    <a:schemeClr val="tx1"/>
                  </a:solidFill>
                  <a:round/>
                  <a:headEnd/>
                  <a:tailEnd/>
                </a:ln>
              </p:spPr>
              <p:txBody>
                <a:bodyPr wrap="none" anchor="ctr"/>
                <a:lstStyle/>
                <a:p>
                  <a:endParaRPr lang="en-US"/>
                </a:p>
              </p:txBody>
            </p:sp>
          </p:grpSp>
          <p:sp>
            <p:nvSpPr>
              <p:cNvPr id="39961" name="Line 19"/>
              <p:cNvSpPr>
                <a:spLocks noChangeShapeType="1"/>
              </p:cNvSpPr>
              <p:nvPr/>
            </p:nvSpPr>
            <p:spPr bwMode="auto">
              <a:xfrm flipH="1">
                <a:off x="3408" y="2304"/>
                <a:ext cx="336" cy="0"/>
              </a:xfrm>
              <a:prstGeom prst="line">
                <a:avLst/>
              </a:prstGeom>
              <a:noFill/>
              <a:ln w="9525">
                <a:solidFill>
                  <a:schemeClr val="tx1"/>
                </a:solidFill>
                <a:round/>
                <a:headEnd/>
                <a:tailEnd type="triangle" w="med" len="med"/>
              </a:ln>
            </p:spPr>
            <p:txBody>
              <a:bodyPr wrap="none" anchor="ctr"/>
              <a:lstStyle/>
              <a:p>
                <a:endParaRPr lang="en-US"/>
              </a:p>
            </p:txBody>
          </p:sp>
        </p:grpSp>
      </p:grpSp>
      <p:grpSp>
        <p:nvGrpSpPr>
          <p:cNvPr id="8" name="Group 20"/>
          <p:cNvGrpSpPr>
            <a:grpSpLocks/>
          </p:cNvGrpSpPr>
          <p:nvPr/>
        </p:nvGrpSpPr>
        <p:grpSpPr bwMode="auto">
          <a:xfrm>
            <a:off x="457200" y="5029200"/>
            <a:ext cx="2305050" cy="1112838"/>
            <a:chOff x="288" y="3168"/>
            <a:chExt cx="1452" cy="701"/>
          </a:xfrm>
        </p:grpSpPr>
        <p:grpSp>
          <p:nvGrpSpPr>
            <p:cNvPr id="9" name="Group 21"/>
            <p:cNvGrpSpPr>
              <a:grpSpLocks/>
            </p:cNvGrpSpPr>
            <p:nvPr/>
          </p:nvGrpSpPr>
          <p:grpSpPr bwMode="auto">
            <a:xfrm>
              <a:off x="288" y="3168"/>
              <a:ext cx="953" cy="317"/>
              <a:chOff x="758" y="3187"/>
              <a:chExt cx="953" cy="317"/>
            </a:xfrm>
          </p:grpSpPr>
          <p:sp>
            <p:nvSpPr>
              <p:cNvPr id="39956" name="Text Box 22"/>
              <p:cNvSpPr txBox="1">
                <a:spLocks noChangeArrowheads="1"/>
              </p:cNvSpPr>
              <p:nvPr/>
            </p:nvSpPr>
            <p:spPr bwMode="auto">
              <a:xfrm>
                <a:off x="758" y="3187"/>
                <a:ext cx="953" cy="232"/>
              </a:xfrm>
              <a:prstGeom prst="rect">
                <a:avLst/>
              </a:prstGeom>
              <a:noFill/>
              <a:ln w="9525">
                <a:noFill/>
                <a:miter lim="800000"/>
                <a:headEnd/>
                <a:tailEnd/>
              </a:ln>
            </p:spPr>
            <p:txBody>
              <a:bodyPr wrap="none">
                <a:spAutoFit/>
              </a:bodyPr>
              <a:lstStyle/>
              <a:p>
                <a:r>
                  <a:rPr lang="en-US">
                    <a:solidFill>
                      <a:schemeClr val="hlink"/>
                    </a:solidFill>
                  </a:rPr>
                  <a:t>Development</a:t>
                </a:r>
              </a:p>
            </p:txBody>
          </p:sp>
          <p:sp>
            <p:nvSpPr>
              <p:cNvPr id="39957" name="Line 23"/>
              <p:cNvSpPr>
                <a:spLocks noChangeShapeType="1"/>
              </p:cNvSpPr>
              <p:nvPr/>
            </p:nvSpPr>
            <p:spPr bwMode="auto">
              <a:xfrm>
                <a:off x="816" y="3504"/>
                <a:ext cx="816" cy="0"/>
              </a:xfrm>
              <a:prstGeom prst="line">
                <a:avLst/>
              </a:prstGeom>
              <a:noFill/>
              <a:ln w="9525">
                <a:solidFill>
                  <a:schemeClr val="tx1"/>
                </a:solidFill>
                <a:round/>
                <a:headEnd/>
                <a:tailEnd/>
              </a:ln>
            </p:spPr>
            <p:txBody>
              <a:bodyPr wrap="none" anchor="ctr"/>
              <a:lstStyle/>
              <a:p>
                <a:endParaRPr lang="en-US"/>
              </a:p>
            </p:txBody>
          </p:sp>
        </p:grpSp>
        <p:grpSp>
          <p:nvGrpSpPr>
            <p:cNvPr id="10" name="Group 24"/>
            <p:cNvGrpSpPr>
              <a:grpSpLocks/>
            </p:cNvGrpSpPr>
            <p:nvPr/>
          </p:nvGrpSpPr>
          <p:grpSpPr bwMode="auto">
            <a:xfrm>
              <a:off x="816" y="3552"/>
              <a:ext cx="924" cy="317"/>
              <a:chOff x="758" y="3187"/>
              <a:chExt cx="924" cy="317"/>
            </a:xfrm>
          </p:grpSpPr>
          <p:sp>
            <p:nvSpPr>
              <p:cNvPr id="39954" name="Text Box 25"/>
              <p:cNvSpPr txBox="1">
                <a:spLocks noChangeArrowheads="1"/>
              </p:cNvSpPr>
              <p:nvPr/>
            </p:nvSpPr>
            <p:spPr bwMode="auto">
              <a:xfrm>
                <a:off x="758" y="3187"/>
                <a:ext cx="924" cy="238"/>
              </a:xfrm>
              <a:prstGeom prst="rect">
                <a:avLst/>
              </a:prstGeom>
              <a:noFill/>
              <a:ln w="9525">
                <a:solidFill>
                  <a:schemeClr val="tx1"/>
                </a:solidFill>
                <a:prstDash val="sysDot"/>
                <a:miter lim="800000"/>
                <a:headEnd/>
                <a:tailEnd/>
              </a:ln>
            </p:spPr>
            <p:txBody>
              <a:bodyPr wrap="none">
                <a:spAutoFit/>
              </a:bodyPr>
              <a:lstStyle/>
              <a:p>
                <a:r>
                  <a:rPr lang="en-US">
                    <a:solidFill>
                      <a:schemeClr val="hlink"/>
                    </a:solidFill>
                  </a:rPr>
                  <a:t>Maintenance</a:t>
                </a:r>
              </a:p>
            </p:txBody>
          </p:sp>
          <p:sp>
            <p:nvSpPr>
              <p:cNvPr id="39955" name="Line 26"/>
              <p:cNvSpPr>
                <a:spLocks noChangeShapeType="1"/>
              </p:cNvSpPr>
              <p:nvPr/>
            </p:nvSpPr>
            <p:spPr bwMode="auto">
              <a:xfrm>
                <a:off x="816" y="3504"/>
                <a:ext cx="816" cy="0"/>
              </a:xfrm>
              <a:prstGeom prst="line">
                <a:avLst/>
              </a:prstGeom>
              <a:noFill/>
              <a:ln w="9525">
                <a:solidFill>
                  <a:schemeClr val="tx1"/>
                </a:solidFill>
                <a:prstDash val="sysDot"/>
                <a:round/>
                <a:headEnd/>
                <a:tailEnd/>
              </a:ln>
            </p:spPr>
            <p:txBody>
              <a:bodyPr wrap="none" anchor="ctr"/>
              <a:lstStyle/>
              <a:p>
                <a:endParaRPr lang="en-US"/>
              </a:p>
            </p:txBody>
          </p:sp>
        </p:grpSp>
      </p:grpSp>
      <p:sp>
        <p:nvSpPr>
          <p:cNvPr id="140315" name="Text Box 27"/>
          <p:cNvSpPr txBox="1">
            <a:spLocks noChangeArrowheads="1"/>
          </p:cNvSpPr>
          <p:nvPr/>
        </p:nvSpPr>
        <p:spPr bwMode="auto">
          <a:xfrm>
            <a:off x="152400" y="2060575"/>
            <a:ext cx="2355850" cy="377825"/>
          </a:xfrm>
          <a:prstGeom prst="rect">
            <a:avLst/>
          </a:prstGeom>
          <a:noFill/>
          <a:ln w="9525">
            <a:solidFill>
              <a:schemeClr val="folHlink"/>
            </a:solidFill>
            <a:miter lim="800000"/>
            <a:headEnd/>
            <a:tailEnd/>
          </a:ln>
        </p:spPr>
        <p:txBody>
          <a:bodyPr wrap="none">
            <a:spAutoFit/>
          </a:bodyPr>
          <a:lstStyle/>
          <a:p>
            <a:r>
              <a:rPr lang="en-US"/>
              <a:t>Idea or client request</a:t>
            </a:r>
          </a:p>
        </p:txBody>
      </p:sp>
      <p:grpSp>
        <p:nvGrpSpPr>
          <p:cNvPr id="11" name="Group 28"/>
          <p:cNvGrpSpPr>
            <a:grpSpLocks/>
          </p:cNvGrpSpPr>
          <p:nvPr/>
        </p:nvGrpSpPr>
        <p:grpSpPr bwMode="auto">
          <a:xfrm>
            <a:off x="914400" y="2451100"/>
            <a:ext cx="2608263" cy="596900"/>
            <a:chOff x="576" y="1544"/>
            <a:chExt cx="1643" cy="376"/>
          </a:xfrm>
        </p:grpSpPr>
        <p:sp>
          <p:nvSpPr>
            <p:cNvPr id="39950" name="Text Box 29"/>
            <p:cNvSpPr txBox="1">
              <a:spLocks noChangeArrowheads="1"/>
            </p:cNvSpPr>
            <p:nvPr/>
          </p:nvSpPr>
          <p:spPr bwMode="auto">
            <a:xfrm>
              <a:off x="998" y="1682"/>
              <a:ext cx="1221" cy="238"/>
            </a:xfrm>
            <a:prstGeom prst="rect">
              <a:avLst/>
            </a:prstGeom>
            <a:noFill/>
            <a:ln w="9525">
              <a:solidFill>
                <a:schemeClr val="folHlink"/>
              </a:solidFill>
              <a:miter lim="800000"/>
              <a:headEnd/>
              <a:tailEnd/>
            </a:ln>
          </p:spPr>
          <p:txBody>
            <a:bodyPr wrap="none">
              <a:spAutoFit/>
            </a:bodyPr>
            <a:lstStyle/>
            <a:p>
              <a:r>
                <a:rPr lang="en-US"/>
                <a:t>Build first version</a:t>
              </a:r>
            </a:p>
          </p:txBody>
        </p:sp>
        <p:sp>
          <p:nvSpPr>
            <p:cNvPr id="39951" name="Freeform 30"/>
            <p:cNvSpPr>
              <a:spLocks/>
            </p:cNvSpPr>
            <p:nvPr/>
          </p:nvSpPr>
          <p:spPr bwMode="auto">
            <a:xfrm>
              <a:off x="576" y="1544"/>
              <a:ext cx="384" cy="280"/>
            </a:xfrm>
            <a:custGeom>
              <a:avLst/>
              <a:gdLst>
                <a:gd name="T0" fmla="*/ 0 w 384"/>
                <a:gd name="T1" fmla="*/ 0 h 280"/>
                <a:gd name="T2" fmla="*/ 144 w 384"/>
                <a:gd name="T3" fmla="*/ 240 h 280"/>
                <a:gd name="T4" fmla="*/ 384 w 384"/>
                <a:gd name="T5" fmla="*/ 240 h 280"/>
                <a:gd name="T6" fmla="*/ 0 60000 65536"/>
                <a:gd name="T7" fmla="*/ 0 60000 65536"/>
                <a:gd name="T8" fmla="*/ 0 60000 65536"/>
                <a:gd name="T9" fmla="*/ 0 w 384"/>
                <a:gd name="T10" fmla="*/ 0 h 280"/>
                <a:gd name="T11" fmla="*/ 384 w 384"/>
                <a:gd name="T12" fmla="*/ 280 h 280"/>
              </a:gdLst>
              <a:ahLst/>
              <a:cxnLst>
                <a:cxn ang="T6">
                  <a:pos x="T0" y="T1"/>
                </a:cxn>
                <a:cxn ang="T7">
                  <a:pos x="T2" y="T3"/>
                </a:cxn>
                <a:cxn ang="T8">
                  <a:pos x="T4" y="T5"/>
                </a:cxn>
              </a:cxnLst>
              <a:rect l="T9" t="T10" r="T11" b="T12"/>
              <a:pathLst>
                <a:path w="384" h="280">
                  <a:moveTo>
                    <a:pt x="0" y="0"/>
                  </a:moveTo>
                  <a:cubicBezTo>
                    <a:pt x="40" y="100"/>
                    <a:pt x="80" y="200"/>
                    <a:pt x="144" y="240"/>
                  </a:cubicBezTo>
                  <a:cubicBezTo>
                    <a:pt x="208" y="280"/>
                    <a:pt x="296" y="260"/>
                    <a:pt x="384" y="240"/>
                  </a:cubicBezTo>
                </a:path>
              </a:pathLst>
            </a:custGeom>
            <a:noFill/>
            <a:ln w="9525">
              <a:solidFill>
                <a:schemeClr val="tx1"/>
              </a:solidFill>
              <a:round/>
              <a:headEnd/>
              <a:tailEnd type="arrow" w="med" len="med"/>
            </a:ln>
          </p:spPr>
          <p:txBody>
            <a:bodyPr wrap="none" anchor="ctr"/>
            <a:lstStyle/>
            <a:p>
              <a:endParaRPr lang="en-US"/>
            </a:p>
          </p:txBody>
        </p:sp>
      </p:grpSp>
      <p:sp>
        <p:nvSpPr>
          <p:cNvPr id="34"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35"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36"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37</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3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03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5"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a:xfrm>
            <a:off x="304800" y="609600"/>
            <a:ext cx="7793037" cy="685800"/>
          </a:xfrm>
        </p:spPr>
        <p:txBody>
          <a:bodyPr/>
          <a:lstStyle/>
          <a:p>
            <a:pPr algn="l"/>
            <a:r>
              <a:rPr lang="en-US" sz="3600" dirty="0" smtClean="0"/>
              <a:t>Build and fix model [2]</a:t>
            </a:r>
            <a:endParaRPr lang="en-US" dirty="0" smtClean="0"/>
          </a:p>
        </p:txBody>
      </p:sp>
      <p:sp>
        <p:nvSpPr>
          <p:cNvPr id="141315" name="Rectangle 3"/>
          <p:cNvSpPr>
            <a:spLocks noGrp="1" noChangeArrowheads="1"/>
          </p:cNvSpPr>
          <p:nvPr>
            <p:ph type="body" sz="half" idx="1"/>
          </p:nvPr>
        </p:nvSpPr>
        <p:spPr>
          <a:xfrm>
            <a:off x="914400" y="2057400"/>
            <a:ext cx="6692900" cy="676275"/>
          </a:xfrm>
        </p:spPr>
        <p:txBody>
          <a:bodyPr/>
          <a:lstStyle/>
          <a:p>
            <a:r>
              <a:rPr lang="en-US" sz="2400" smtClean="0"/>
              <a:t>Product is constructed without specifications. </a:t>
            </a:r>
          </a:p>
        </p:txBody>
      </p:sp>
      <p:sp>
        <p:nvSpPr>
          <p:cNvPr id="141316" name="Rectangle 4"/>
          <p:cNvSpPr>
            <a:spLocks noChangeArrowheads="1"/>
          </p:cNvSpPr>
          <p:nvPr/>
        </p:nvSpPr>
        <p:spPr bwMode="auto">
          <a:xfrm>
            <a:off x="838200" y="2984500"/>
            <a:ext cx="7696200" cy="963613"/>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400"/>
              <a:t>There is no explicit design. However, a design will likely evolve in the mind of the developer.</a:t>
            </a:r>
          </a:p>
        </p:txBody>
      </p:sp>
      <p:sp>
        <p:nvSpPr>
          <p:cNvPr id="141317" name="Rectangle 5"/>
          <p:cNvSpPr>
            <a:spLocks noChangeArrowheads="1"/>
          </p:cNvSpPr>
          <p:nvPr/>
        </p:nvSpPr>
        <p:spPr bwMode="auto">
          <a:xfrm>
            <a:off x="838200" y="5257800"/>
            <a:ext cx="7924800" cy="8382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dirty="0"/>
              <a:t>The approach might work for small programming </a:t>
            </a:r>
            <a:r>
              <a:rPr lang="en-US" sz="2400" dirty="0" smtClean="0"/>
              <a:t>projects.</a:t>
            </a:r>
            <a:endParaRPr lang="en-US" sz="2400" dirty="0"/>
          </a:p>
        </p:txBody>
      </p:sp>
      <p:sp>
        <p:nvSpPr>
          <p:cNvPr id="141318" name="Rectangle 6"/>
          <p:cNvSpPr>
            <a:spLocks noChangeArrowheads="1"/>
          </p:cNvSpPr>
          <p:nvPr/>
        </p:nvSpPr>
        <p:spPr bwMode="auto">
          <a:xfrm>
            <a:off x="914400" y="4114800"/>
            <a:ext cx="7696200" cy="963613"/>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a:t>M</a:t>
            </a:r>
            <a:r>
              <a:rPr lang="en-US" altLang="en-US" sz="2400"/>
              <a:t>odify until customer is satisfied.</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131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31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13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P spid="141316" grpId="0" build="p" autoUpdateAnimBg="0"/>
      <p:bldP spid="141317" grpId="0" build="p" autoUpdateAnimBg="0"/>
      <p:bldP spid="141318"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xfrm>
            <a:off x="304800" y="533400"/>
            <a:ext cx="7793037" cy="685800"/>
          </a:xfrm>
        </p:spPr>
        <p:txBody>
          <a:bodyPr/>
          <a:lstStyle/>
          <a:p>
            <a:pPr algn="l"/>
            <a:r>
              <a:rPr lang="en-US" sz="3600" dirty="0" smtClean="0"/>
              <a:t>Build and fix model [3]</a:t>
            </a:r>
            <a:endParaRPr lang="en-US" dirty="0" smtClean="0"/>
          </a:p>
        </p:txBody>
      </p:sp>
      <p:sp>
        <p:nvSpPr>
          <p:cNvPr id="142339" name="Rectangle 3"/>
          <p:cNvSpPr>
            <a:spLocks noGrp="1" noChangeArrowheads="1"/>
          </p:cNvSpPr>
          <p:nvPr>
            <p:ph type="body" sz="half" idx="1"/>
          </p:nvPr>
        </p:nvSpPr>
        <p:spPr>
          <a:xfrm>
            <a:off x="762000" y="2057400"/>
            <a:ext cx="7485063" cy="814388"/>
          </a:xfrm>
        </p:spPr>
        <p:txBody>
          <a:bodyPr>
            <a:normAutofit lnSpcReduction="10000"/>
          </a:bodyPr>
          <a:lstStyle/>
          <a:p>
            <a:r>
              <a:rPr lang="en-US" sz="2400" smtClean="0"/>
              <a:t>Cost of fixing an error increases as one moves away from the phase in which the error was injected. </a:t>
            </a:r>
          </a:p>
        </p:txBody>
      </p:sp>
      <p:sp>
        <p:nvSpPr>
          <p:cNvPr id="142340" name="Rectangle 4"/>
          <p:cNvSpPr>
            <a:spLocks noChangeArrowheads="1"/>
          </p:cNvSpPr>
          <p:nvPr/>
        </p:nvSpPr>
        <p:spPr bwMode="auto">
          <a:xfrm>
            <a:off x="762000" y="3390900"/>
            <a:ext cx="7924800" cy="1143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a:t>There is a good chance that many errors will be found in the operations phase thereby leading to high cost of maintenance.</a:t>
            </a:r>
          </a:p>
        </p:txBody>
      </p:sp>
      <p:sp>
        <p:nvSpPr>
          <p:cNvPr id="142341" name="Rectangle 5"/>
          <p:cNvSpPr>
            <a:spLocks noChangeArrowheads="1"/>
          </p:cNvSpPr>
          <p:nvPr/>
        </p:nvSpPr>
        <p:spPr bwMode="auto">
          <a:xfrm>
            <a:off x="762000" y="4876800"/>
            <a:ext cx="7924800" cy="609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a:t>Rarely used in commercial projects.</a:t>
            </a:r>
          </a:p>
        </p:txBody>
      </p:sp>
      <p:sp>
        <p:nvSpPr>
          <p:cNvPr id="9"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0"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1"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39</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4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P spid="142340" grpId="0" build="p" autoUpdateAnimBg="0"/>
      <p:bldP spid="14234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609600" y="2017713"/>
            <a:ext cx="7772400" cy="1411287"/>
          </a:xfrm>
        </p:spPr>
        <p:txBody>
          <a:bodyPr/>
          <a:lstStyle/>
          <a:p>
            <a:pPr eaLnBrk="1" hangingPunct="1"/>
            <a:r>
              <a:rPr lang="en-US" sz="2000" dirty="0" smtClean="0">
                <a:solidFill>
                  <a:schemeClr val="hlink"/>
                </a:solidFill>
              </a:rPr>
              <a:t>Essence of OO analysis</a:t>
            </a:r>
            <a:r>
              <a:rPr lang="en-US" sz="2000" dirty="0" smtClean="0"/>
              <a:t> - consider a problem domain from the perspective of objects (real world things, concepts)</a:t>
            </a:r>
          </a:p>
        </p:txBody>
      </p:sp>
      <p:sp>
        <p:nvSpPr>
          <p:cNvPr id="9219" name="Rectangle 2"/>
          <p:cNvSpPr>
            <a:spLocks noGrp="1" noChangeArrowheads="1"/>
          </p:cNvSpPr>
          <p:nvPr>
            <p:ph type="title"/>
          </p:nvPr>
        </p:nvSpPr>
        <p:spPr>
          <a:xfrm>
            <a:off x="395536" y="274638"/>
            <a:ext cx="6462464" cy="850106"/>
          </a:xfrm>
        </p:spPr>
        <p:txBody>
          <a:bodyPr/>
          <a:lstStyle/>
          <a:p>
            <a:pPr eaLnBrk="1" hangingPunct="1"/>
            <a:r>
              <a:rPr lang="en-US" sz="3600" dirty="0" smtClean="0"/>
              <a:t>What is OO analysis and design?</a:t>
            </a:r>
            <a:endParaRPr lang="en-US" dirty="0" smtClean="0"/>
          </a:p>
        </p:txBody>
      </p:sp>
      <p:sp>
        <p:nvSpPr>
          <p:cNvPr id="14340" name="Rectangle 4"/>
          <p:cNvSpPr>
            <a:spLocks noChangeArrowheads="1"/>
          </p:cNvSpPr>
          <p:nvPr/>
        </p:nvSpPr>
        <p:spPr bwMode="auto">
          <a:xfrm>
            <a:off x="609600" y="3505200"/>
            <a:ext cx="7772400" cy="762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solidFill>
                  <a:schemeClr val="hlink"/>
                </a:solidFill>
              </a:rPr>
              <a:t>Essence of OO design</a:t>
            </a:r>
            <a:r>
              <a:rPr lang="en-US" sz="2000"/>
              <a:t> - define the solution as a collection of software objects (allocating responsibilities to objects)</a:t>
            </a:r>
          </a:p>
        </p:txBody>
      </p:sp>
      <p:sp>
        <p:nvSpPr>
          <p:cNvPr id="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4</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P spid="1434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457200" y="314325"/>
            <a:ext cx="8228013" cy="1062038"/>
          </a:xfrm>
        </p:spPr>
        <p:txBody>
          <a:bodyPr/>
          <a:lstStyle/>
          <a:p>
            <a:pPr algn="l">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dirty="0" smtClean="0"/>
              <a:t>Waterfall Model</a:t>
            </a:r>
          </a:p>
        </p:txBody>
      </p:sp>
      <p:pic>
        <p:nvPicPr>
          <p:cNvPr id="43012" name="Picture 3"/>
          <p:cNvPicPr>
            <a:picLocks noChangeAspect="1" noChangeArrowheads="1"/>
          </p:cNvPicPr>
          <p:nvPr/>
        </p:nvPicPr>
        <p:blipFill>
          <a:blip r:embed="rId3"/>
          <a:srcRect/>
          <a:stretch>
            <a:fillRect/>
          </a:stretch>
        </p:blipFill>
        <p:spPr bwMode="auto">
          <a:xfrm>
            <a:off x="2449513" y="2122488"/>
            <a:ext cx="4449762" cy="3422650"/>
          </a:xfrm>
          <a:prstGeom prst="rect">
            <a:avLst/>
          </a:prstGeom>
          <a:noFill/>
          <a:ln w="9525">
            <a:noFill/>
            <a:round/>
            <a:headEnd/>
            <a:tailEnd/>
          </a:ln>
        </p:spPr>
      </p:pic>
      <p:sp>
        <p:nvSpPr>
          <p:cNvPr id="7"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8"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9"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40</a:t>
            </a:fld>
            <a:endParaRPr lang="en-US" sz="1200" b="1"/>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a:xfrm>
            <a:off x="381000" y="609600"/>
            <a:ext cx="7793037" cy="685800"/>
          </a:xfrm>
        </p:spPr>
        <p:txBody>
          <a:bodyPr/>
          <a:lstStyle/>
          <a:p>
            <a:pPr algn="l"/>
            <a:r>
              <a:rPr lang="en-US" sz="3600" dirty="0" smtClean="0"/>
              <a:t>Waterfall model [1]</a:t>
            </a:r>
            <a:endParaRPr lang="en-US" dirty="0" smtClean="0"/>
          </a:p>
        </p:txBody>
      </p:sp>
      <p:grpSp>
        <p:nvGrpSpPr>
          <p:cNvPr id="2" name="Group 3"/>
          <p:cNvGrpSpPr>
            <a:grpSpLocks/>
          </p:cNvGrpSpPr>
          <p:nvPr/>
        </p:nvGrpSpPr>
        <p:grpSpPr bwMode="auto">
          <a:xfrm>
            <a:off x="2514600" y="3048000"/>
            <a:ext cx="1544638" cy="911225"/>
            <a:chOff x="1584" y="1920"/>
            <a:chExt cx="973" cy="574"/>
          </a:xfrm>
        </p:grpSpPr>
        <p:sp>
          <p:nvSpPr>
            <p:cNvPr id="44069" name="Text Box 4"/>
            <p:cNvSpPr txBox="1">
              <a:spLocks noChangeArrowheads="1"/>
            </p:cNvSpPr>
            <p:nvPr/>
          </p:nvSpPr>
          <p:spPr bwMode="auto">
            <a:xfrm>
              <a:off x="1584" y="2256"/>
              <a:ext cx="973" cy="238"/>
            </a:xfrm>
            <a:prstGeom prst="rect">
              <a:avLst/>
            </a:prstGeom>
            <a:noFill/>
            <a:ln w="9525">
              <a:solidFill>
                <a:schemeClr val="folHlink"/>
              </a:solidFill>
              <a:miter lim="800000"/>
              <a:headEnd/>
              <a:tailEnd/>
            </a:ln>
          </p:spPr>
          <p:txBody>
            <a:bodyPr wrap="none">
              <a:spAutoFit/>
            </a:bodyPr>
            <a:lstStyle/>
            <a:p>
              <a:r>
                <a:rPr lang="en-US"/>
                <a:t>Design phase</a:t>
              </a:r>
            </a:p>
          </p:txBody>
        </p:sp>
        <p:cxnSp>
          <p:nvCxnSpPr>
            <p:cNvPr id="44070" name="AutoShape 5"/>
            <p:cNvCxnSpPr>
              <a:cxnSpLocks noChangeShapeType="1"/>
              <a:stCxn id="44063" idx="2"/>
              <a:endCxn id="44069" idx="1"/>
            </p:cNvCxnSpPr>
            <p:nvPr/>
          </p:nvCxnSpPr>
          <p:spPr bwMode="auto">
            <a:xfrm rot="5400000">
              <a:off x="1369" y="2135"/>
              <a:ext cx="455" cy="25"/>
            </a:xfrm>
            <a:prstGeom prst="bentConnector4">
              <a:avLst>
                <a:gd name="adj1" fmla="val 36921"/>
                <a:gd name="adj2" fmla="val 676000"/>
              </a:avLst>
            </a:prstGeom>
            <a:noFill/>
            <a:ln w="9525">
              <a:solidFill>
                <a:schemeClr val="tx1"/>
              </a:solidFill>
              <a:miter lim="800000"/>
              <a:headEnd/>
              <a:tailEnd type="triangle" w="med" len="med"/>
            </a:ln>
          </p:spPr>
        </p:cxnSp>
      </p:grpSp>
      <p:grpSp>
        <p:nvGrpSpPr>
          <p:cNvPr id="3" name="Group 6"/>
          <p:cNvGrpSpPr>
            <a:grpSpLocks/>
          </p:cNvGrpSpPr>
          <p:nvPr/>
        </p:nvGrpSpPr>
        <p:grpSpPr bwMode="auto">
          <a:xfrm>
            <a:off x="3352800" y="3962400"/>
            <a:ext cx="2454275" cy="990600"/>
            <a:chOff x="2112" y="2494"/>
            <a:chExt cx="1546" cy="624"/>
          </a:xfrm>
        </p:grpSpPr>
        <p:sp>
          <p:nvSpPr>
            <p:cNvPr id="44067" name="Text Box 7"/>
            <p:cNvSpPr txBox="1">
              <a:spLocks noChangeArrowheads="1"/>
            </p:cNvSpPr>
            <p:nvPr/>
          </p:nvSpPr>
          <p:spPr bwMode="auto">
            <a:xfrm>
              <a:off x="2112" y="2880"/>
              <a:ext cx="1546" cy="238"/>
            </a:xfrm>
            <a:prstGeom prst="rect">
              <a:avLst/>
            </a:prstGeom>
            <a:noFill/>
            <a:ln w="9525">
              <a:solidFill>
                <a:schemeClr val="folHlink"/>
              </a:solidFill>
              <a:miter lim="800000"/>
              <a:headEnd/>
              <a:tailEnd/>
            </a:ln>
          </p:spPr>
          <p:txBody>
            <a:bodyPr wrap="none">
              <a:spAutoFit/>
            </a:bodyPr>
            <a:lstStyle/>
            <a:p>
              <a:r>
                <a:rPr lang="en-US"/>
                <a:t>Implementation phase</a:t>
              </a:r>
            </a:p>
          </p:txBody>
        </p:sp>
        <p:cxnSp>
          <p:nvCxnSpPr>
            <p:cNvPr id="44068" name="AutoShape 8"/>
            <p:cNvCxnSpPr>
              <a:cxnSpLocks noChangeShapeType="1"/>
              <a:stCxn id="44069" idx="2"/>
              <a:endCxn id="44067" idx="1"/>
            </p:cNvCxnSpPr>
            <p:nvPr/>
          </p:nvCxnSpPr>
          <p:spPr bwMode="auto">
            <a:xfrm rot="5400000">
              <a:off x="2047" y="2559"/>
              <a:ext cx="505" cy="376"/>
            </a:xfrm>
            <a:prstGeom prst="bentConnector4">
              <a:avLst>
                <a:gd name="adj1" fmla="val 38218"/>
                <a:gd name="adj2" fmla="val 138296"/>
              </a:avLst>
            </a:prstGeom>
            <a:noFill/>
            <a:ln w="9525">
              <a:solidFill>
                <a:schemeClr val="tx1"/>
              </a:solidFill>
              <a:miter lim="800000"/>
              <a:headEnd/>
              <a:tailEnd type="triangle" w="med" len="med"/>
            </a:ln>
          </p:spPr>
        </p:cxnSp>
      </p:grpSp>
      <p:grpSp>
        <p:nvGrpSpPr>
          <p:cNvPr id="4" name="Group 9"/>
          <p:cNvGrpSpPr>
            <a:grpSpLocks/>
          </p:cNvGrpSpPr>
          <p:nvPr/>
        </p:nvGrpSpPr>
        <p:grpSpPr bwMode="auto">
          <a:xfrm>
            <a:off x="4581525" y="4953000"/>
            <a:ext cx="2808288" cy="606425"/>
            <a:chOff x="2886" y="3120"/>
            <a:chExt cx="1769" cy="382"/>
          </a:xfrm>
        </p:grpSpPr>
        <p:sp>
          <p:nvSpPr>
            <p:cNvPr id="44065" name="Text Box 10"/>
            <p:cNvSpPr txBox="1">
              <a:spLocks noChangeArrowheads="1"/>
            </p:cNvSpPr>
            <p:nvPr/>
          </p:nvSpPr>
          <p:spPr bwMode="auto">
            <a:xfrm>
              <a:off x="3408" y="3264"/>
              <a:ext cx="1247" cy="238"/>
            </a:xfrm>
            <a:prstGeom prst="rect">
              <a:avLst/>
            </a:prstGeom>
            <a:noFill/>
            <a:ln w="9525">
              <a:solidFill>
                <a:schemeClr val="folHlink"/>
              </a:solidFill>
              <a:miter lim="800000"/>
              <a:headEnd/>
              <a:tailEnd/>
            </a:ln>
          </p:spPr>
          <p:txBody>
            <a:bodyPr wrap="none">
              <a:spAutoFit/>
            </a:bodyPr>
            <a:lstStyle/>
            <a:p>
              <a:r>
                <a:rPr lang="en-US"/>
                <a:t>Integration phase</a:t>
              </a:r>
            </a:p>
          </p:txBody>
        </p:sp>
        <p:cxnSp>
          <p:nvCxnSpPr>
            <p:cNvPr id="44066" name="AutoShape 11"/>
            <p:cNvCxnSpPr>
              <a:cxnSpLocks noChangeShapeType="1"/>
              <a:stCxn id="44067" idx="2"/>
              <a:endCxn id="44065" idx="1"/>
            </p:cNvCxnSpPr>
            <p:nvPr/>
          </p:nvCxnSpPr>
          <p:spPr bwMode="auto">
            <a:xfrm rot="16200000" flipH="1">
              <a:off x="3015" y="2991"/>
              <a:ext cx="263" cy="522"/>
            </a:xfrm>
            <a:prstGeom prst="bentConnector2">
              <a:avLst/>
            </a:prstGeom>
            <a:noFill/>
            <a:ln w="9525">
              <a:solidFill>
                <a:schemeClr val="tx1"/>
              </a:solidFill>
              <a:miter lim="800000"/>
              <a:headEnd/>
              <a:tailEnd type="triangle" w="med" len="med"/>
            </a:ln>
          </p:spPr>
        </p:cxnSp>
      </p:grpSp>
      <p:sp>
        <p:nvSpPr>
          <p:cNvPr id="143372" name="Text Box 12"/>
          <p:cNvSpPr txBox="1">
            <a:spLocks noChangeArrowheads="1"/>
          </p:cNvSpPr>
          <p:nvPr/>
        </p:nvSpPr>
        <p:spPr bwMode="auto">
          <a:xfrm>
            <a:off x="152400" y="2060575"/>
            <a:ext cx="2251075" cy="377825"/>
          </a:xfrm>
          <a:prstGeom prst="rect">
            <a:avLst/>
          </a:prstGeom>
          <a:noFill/>
          <a:ln w="9525">
            <a:solidFill>
              <a:schemeClr val="folHlink"/>
            </a:solidFill>
            <a:miter lim="800000"/>
            <a:headEnd/>
            <a:tailEnd/>
          </a:ln>
        </p:spPr>
        <p:txBody>
          <a:bodyPr wrap="none">
            <a:spAutoFit/>
          </a:bodyPr>
          <a:lstStyle/>
          <a:p>
            <a:r>
              <a:rPr lang="en-US"/>
              <a:t>Requirements phase</a:t>
            </a:r>
          </a:p>
        </p:txBody>
      </p:sp>
      <p:grpSp>
        <p:nvGrpSpPr>
          <p:cNvPr id="5" name="Group 13"/>
          <p:cNvGrpSpPr>
            <a:grpSpLocks/>
          </p:cNvGrpSpPr>
          <p:nvPr/>
        </p:nvGrpSpPr>
        <p:grpSpPr bwMode="auto">
          <a:xfrm>
            <a:off x="914400" y="2451100"/>
            <a:ext cx="2794000" cy="596900"/>
            <a:chOff x="576" y="1544"/>
            <a:chExt cx="1760" cy="376"/>
          </a:xfrm>
        </p:grpSpPr>
        <p:sp>
          <p:nvSpPr>
            <p:cNvPr id="44063" name="Text Box 14"/>
            <p:cNvSpPr txBox="1">
              <a:spLocks noChangeArrowheads="1"/>
            </p:cNvSpPr>
            <p:nvPr/>
          </p:nvSpPr>
          <p:spPr bwMode="auto">
            <a:xfrm>
              <a:off x="998" y="1682"/>
              <a:ext cx="1338" cy="238"/>
            </a:xfrm>
            <a:prstGeom prst="rect">
              <a:avLst/>
            </a:prstGeom>
            <a:noFill/>
            <a:ln w="9525">
              <a:solidFill>
                <a:schemeClr val="folHlink"/>
              </a:solidFill>
              <a:miter lim="800000"/>
              <a:headEnd/>
              <a:tailEnd/>
            </a:ln>
          </p:spPr>
          <p:txBody>
            <a:bodyPr wrap="none">
              <a:spAutoFit/>
            </a:bodyPr>
            <a:lstStyle/>
            <a:p>
              <a:r>
                <a:rPr lang="en-US"/>
                <a:t>Specification phase</a:t>
              </a:r>
            </a:p>
          </p:txBody>
        </p:sp>
        <p:sp>
          <p:nvSpPr>
            <p:cNvPr id="44064" name="Freeform 15"/>
            <p:cNvSpPr>
              <a:spLocks/>
            </p:cNvSpPr>
            <p:nvPr/>
          </p:nvSpPr>
          <p:spPr bwMode="auto">
            <a:xfrm>
              <a:off x="576" y="1544"/>
              <a:ext cx="384" cy="280"/>
            </a:xfrm>
            <a:custGeom>
              <a:avLst/>
              <a:gdLst>
                <a:gd name="T0" fmla="*/ 0 w 384"/>
                <a:gd name="T1" fmla="*/ 0 h 280"/>
                <a:gd name="T2" fmla="*/ 144 w 384"/>
                <a:gd name="T3" fmla="*/ 240 h 280"/>
                <a:gd name="T4" fmla="*/ 384 w 384"/>
                <a:gd name="T5" fmla="*/ 240 h 280"/>
                <a:gd name="T6" fmla="*/ 0 60000 65536"/>
                <a:gd name="T7" fmla="*/ 0 60000 65536"/>
                <a:gd name="T8" fmla="*/ 0 60000 65536"/>
                <a:gd name="T9" fmla="*/ 0 w 384"/>
                <a:gd name="T10" fmla="*/ 0 h 280"/>
                <a:gd name="T11" fmla="*/ 384 w 384"/>
                <a:gd name="T12" fmla="*/ 280 h 280"/>
              </a:gdLst>
              <a:ahLst/>
              <a:cxnLst>
                <a:cxn ang="T6">
                  <a:pos x="T0" y="T1"/>
                </a:cxn>
                <a:cxn ang="T7">
                  <a:pos x="T2" y="T3"/>
                </a:cxn>
                <a:cxn ang="T8">
                  <a:pos x="T4" y="T5"/>
                </a:cxn>
              </a:cxnLst>
              <a:rect l="T9" t="T10" r="T11" b="T12"/>
              <a:pathLst>
                <a:path w="384" h="280">
                  <a:moveTo>
                    <a:pt x="0" y="0"/>
                  </a:moveTo>
                  <a:cubicBezTo>
                    <a:pt x="40" y="100"/>
                    <a:pt x="80" y="200"/>
                    <a:pt x="144" y="240"/>
                  </a:cubicBezTo>
                  <a:cubicBezTo>
                    <a:pt x="208" y="280"/>
                    <a:pt x="296" y="260"/>
                    <a:pt x="384" y="240"/>
                  </a:cubicBezTo>
                </a:path>
              </a:pathLst>
            </a:custGeom>
            <a:noFill/>
            <a:ln w="9525">
              <a:solidFill>
                <a:schemeClr val="tx1"/>
              </a:solidFill>
              <a:round/>
              <a:headEnd/>
              <a:tailEnd type="arrow" w="med" len="med"/>
            </a:ln>
          </p:spPr>
          <p:txBody>
            <a:bodyPr wrap="none" anchor="ctr"/>
            <a:lstStyle/>
            <a:p>
              <a:endParaRPr lang="en-US"/>
            </a:p>
          </p:txBody>
        </p:sp>
      </p:grpSp>
      <p:grpSp>
        <p:nvGrpSpPr>
          <p:cNvPr id="6" name="Group 16"/>
          <p:cNvGrpSpPr>
            <a:grpSpLocks/>
          </p:cNvGrpSpPr>
          <p:nvPr/>
        </p:nvGrpSpPr>
        <p:grpSpPr bwMode="auto">
          <a:xfrm>
            <a:off x="5762625" y="5562600"/>
            <a:ext cx="3016250" cy="838200"/>
            <a:chOff x="2718" y="3118"/>
            <a:chExt cx="1900" cy="528"/>
          </a:xfrm>
        </p:grpSpPr>
        <p:sp>
          <p:nvSpPr>
            <p:cNvPr id="44061" name="Text Box 17"/>
            <p:cNvSpPr txBox="1">
              <a:spLocks noChangeArrowheads="1"/>
            </p:cNvSpPr>
            <p:nvPr/>
          </p:nvSpPr>
          <p:spPr bwMode="auto">
            <a:xfrm>
              <a:off x="3408" y="3408"/>
              <a:ext cx="1210" cy="238"/>
            </a:xfrm>
            <a:prstGeom prst="rect">
              <a:avLst/>
            </a:prstGeom>
            <a:noFill/>
            <a:ln w="9525">
              <a:solidFill>
                <a:schemeClr val="folHlink"/>
              </a:solidFill>
              <a:miter lim="800000"/>
              <a:headEnd/>
              <a:tailEnd/>
            </a:ln>
          </p:spPr>
          <p:txBody>
            <a:bodyPr wrap="none">
              <a:spAutoFit/>
            </a:bodyPr>
            <a:lstStyle/>
            <a:p>
              <a:r>
                <a:rPr lang="en-US"/>
                <a:t>Operations mode</a:t>
              </a:r>
            </a:p>
          </p:txBody>
        </p:sp>
        <p:cxnSp>
          <p:nvCxnSpPr>
            <p:cNvPr id="44062" name="AutoShape 18"/>
            <p:cNvCxnSpPr>
              <a:cxnSpLocks noChangeShapeType="1"/>
              <a:endCxn id="44061" idx="1"/>
            </p:cNvCxnSpPr>
            <p:nvPr/>
          </p:nvCxnSpPr>
          <p:spPr bwMode="auto">
            <a:xfrm rot="16200000" flipH="1">
              <a:off x="2858" y="2978"/>
              <a:ext cx="409" cy="690"/>
            </a:xfrm>
            <a:prstGeom prst="bentConnector2">
              <a:avLst/>
            </a:prstGeom>
            <a:noFill/>
            <a:ln w="9525">
              <a:solidFill>
                <a:schemeClr val="tx1"/>
              </a:solidFill>
              <a:miter lim="800000"/>
              <a:headEnd/>
              <a:tailEnd type="triangle" w="med" len="med"/>
            </a:ln>
          </p:spPr>
        </p:cxnSp>
      </p:grpSp>
      <p:grpSp>
        <p:nvGrpSpPr>
          <p:cNvPr id="7" name="Group 19"/>
          <p:cNvGrpSpPr>
            <a:grpSpLocks/>
          </p:cNvGrpSpPr>
          <p:nvPr/>
        </p:nvGrpSpPr>
        <p:grpSpPr bwMode="auto">
          <a:xfrm>
            <a:off x="7154863" y="4191000"/>
            <a:ext cx="1303337" cy="1831975"/>
            <a:chOff x="4507" y="2640"/>
            <a:chExt cx="821" cy="1154"/>
          </a:xfrm>
        </p:grpSpPr>
        <p:sp>
          <p:nvSpPr>
            <p:cNvPr id="44059" name="Text Box 20"/>
            <p:cNvSpPr txBox="1">
              <a:spLocks noChangeArrowheads="1"/>
            </p:cNvSpPr>
            <p:nvPr/>
          </p:nvSpPr>
          <p:spPr bwMode="auto">
            <a:xfrm>
              <a:off x="4507" y="2640"/>
              <a:ext cx="821" cy="238"/>
            </a:xfrm>
            <a:prstGeom prst="rect">
              <a:avLst/>
            </a:prstGeom>
            <a:noFill/>
            <a:ln w="9525">
              <a:solidFill>
                <a:schemeClr val="folHlink"/>
              </a:solidFill>
              <a:miter lim="800000"/>
              <a:headEnd/>
              <a:tailEnd/>
            </a:ln>
          </p:spPr>
          <p:txBody>
            <a:bodyPr wrap="none">
              <a:spAutoFit/>
            </a:bodyPr>
            <a:lstStyle/>
            <a:p>
              <a:r>
                <a:rPr lang="en-US"/>
                <a:t>Retirement</a:t>
              </a:r>
            </a:p>
          </p:txBody>
        </p:sp>
        <p:cxnSp>
          <p:nvCxnSpPr>
            <p:cNvPr id="44060" name="AutoShape 21"/>
            <p:cNvCxnSpPr>
              <a:cxnSpLocks noChangeShapeType="1"/>
              <a:stCxn id="44061" idx="0"/>
              <a:endCxn id="44059" idx="2"/>
            </p:cNvCxnSpPr>
            <p:nvPr/>
          </p:nvCxnSpPr>
          <p:spPr bwMode="auto">
            <a:xfrm flipH="1" flipV="1">
              <a:off x="4918" y="2878"/>
              <a:ext cx="8" cy="916"/>
            </a:xfrm>
            <a:prstGeom prst="straightConnector1">
              <a:avLst/>
            </a:prstGeom>
            <a:noFill/>
            <a:ln w="9525">
              <a:solidFill>
                <a:schemeClr val="tx1"/>
              </a:solidFill>
              <a:round/>
              <a:headEnd/>
              <a:tailEnd type="triangle" w="med" len="med"/>
            </a:ln>
          </p:spPr>
        </p:cxnSp>
      </p:grpSp>
      <p:grpSp>
        <p:nvGrpSpPr>
          <p:cNvPr id="8" name="Group 22"/>
          <p:cNvGrpSpPr>
            <a:grpSpLocks/>
          </p:cNvGrpSpPr>
          <p:nvPr/>
        </p:nvGrpSpPr>
        <p:grpSpPr bwMode="auto">
          <a:xfrm>
            <a:off x="152400" y="2438400"/>
            <a:ext cx="7239000" cy="2932113"/>
            <a:chOff x="96" y="1536"/>
            <a:chExt cx="4560" cy="1847"/>
          </a:xfrm>
        </p:grpSpPr>
        <p:cxnSp>
          <p:nvCxnSpPr>
            <p:cNvPr id="44055" name="AutoShape 23"/>
            <p:cNvCxnSpPr>
              <a:cxnSpLocks noChangeShapeType="1"/>
            </p:cNvCxnSpPr>
            <p:nvPr/>
          </p:nvCxnSpPr>
          <p:spPr bwMode="auto">
            <a:xfrm rot="10800000">
              <a:off x="96" y="1536"/>
              <a:ext cx="902" cy="384"/>
            </a:xfrm>
            <a:prstGeom prst="curvedConnector3">
              <a:avLst>
                <a:gd name="adj1" fmla="val 95343"/>
              </a:avLst>
            </a:prstGeom>
            <a:noFill/>
            <a:ln w="9525">
              <a:solidFill>
                <a:schemeClr val="tx1"/>
              </a:solidFill>
              <a:round/>
              <a:headEnd/>
              <a:tailEnd type="triangle" w="med" len="med"/>
            </a:ln>
          </p:spPr>
        </p:cxnSp>
        <p:cxnSp>
          <p:nvCxnSpPr>
            <p:cNvPr id="44056" name="AutoShape 24"/>
            <p:cNvCxnSpPr>
              <a:cxnSpLocks noChangeShapeType="1"/>
              <a:stCxn id="44069" idx="3"/>
              <a:endCxn id="44063" idx="3"/>
            </p:cNvCxnSpPr>
            <p:nvPr/>
          </p:nvCxnSpPr>
          <p:spPr bwMode="auto">
            <a:xfrm flipH="1" flipV="1">
              <a:off x="2336" y="1801"/>
              <a:ext cx="222" cy="574"/>
            </a:xfrm>
            <a:prstGeom prst="curvedConnector3">
              <a:avLst>
                <a:gd name="adj1" fmla="val -64866"/>
              </a:avLst>
            </a:prstGeom>
            <a:noFill/>
            <a:ln w="9525">
              <a:solidFill>
                <a:schemeClr val="tx1"/>
              </a:solidFill>
              <a:round/>
              <a:headEnd/>
              <a:tailEnd type="triangle" w="med" len="med"/>
            </a:ln>
          </p:spPr>
        </p:cxnSp>
        <p:cxnSp>
          <p:nvCxnSpPr>
            <p:cNvPr id="44057" name="AutoShape 25"/>
            <p:cNvCxnSpPr>
              <a:cxnSpLocks noChangeShapeType="1"/>
              <a:stCxn id="44067" idx="3"/>
              <a:endCxn id="44069" idx="3"/>
            </p:cNvCxnSpPr>
            <p:nvPr/>
          </p:nvCxnSpPr>
          <p:spPr bwMode="auto">
            <a:xfrm flipH="1" flipV="1">
              <a:off x="2558" y="2375"/>
              <a:ext cx="1101" cy="626"/>
            </a:xfrm>
            <a:prstGeom prst="curvedConnector3">
              <a:avLst>
                <a:gd name="adj1" fmla="val -13079"/>
              </a:avLst>
            </a:prstGeom>
            <a:noFill/>
            <a:ln w="9525">
              <a:solidFill>
                <a:schemeClr val="tx1"/>
              </a:solidFill>
              <a:round/>
              <a:headEnd/>
              <a:tailEnd type="triangle" w="med" len="med"/>
            </a:ln>
          </p:spPr>
        </p:cxnSp>
        <p:cxnSp>
          <p:nvCxnSpPr>
            <p:cNvPr id="44058" name="AutoShape 26"/>
            <p:cNvCxnSpPr>
              <a:cxnSpLocks noChangeShapeType="1"/>
              <a:stCxn id="44065" idx="3"/>
              <a:endCxn id="44067" idx="3"/>
            </p:cNvCxnSpPr>
            <p:nvPr/>
          </p:nvCxnSpPr>
          <p:spPr bwMode="auto">
            <a:xfrm flipH="1" flipV="1">
              <a:off x="3659" y="3001"/>
              <a:ext cx="997" cy="382"/>
            </a:xfrm>
            <a:prstGeom prst="curvedConnector3">
              <a:avLst>
                <a:gd name="adj1" fmla="val -14444"/>
              </a:avLst>
            </a:prstGeom>
            <a:noFill/>
            <a:ln w="9525">
              <a:solidFill>
                <a:schemeClr val="tx1"/>
              </a:solidFill>
              <a:round/>
              <a:headEnd/>
              <a:tailEnd type="triangle" w="med" len="med"/>
            </a:ln>
          </p:spPr>
        </p:cxnSp>
      </p:grpSp>
      <p:grpSp>
        <p:nvGrpSpPr>
          <p:cNvPr id="9" name="Group 27"/>
          <p:cNvGrpSpPr>
            <a:grpSpLocks/>
          </p:cNvGrpSpPr>
          <p:nvPr/>
        </p:nvGrpSpPr>
        <p:grpSpPr bwMode="auto">
          <a:xfrm>
            <a:off x="2403475" y="2249488"/>
            <a:ext cx="6376988" cy="3962400"/>
            <a:chOff x="1514" y="1417"/>
            <a:chExt cx="4017" cy="2496"/>
          </a:xfrm>
        </p:grpSpPr>
        <p:cxnSp>
          <p:nvCxnSpPr>
            <p:cNvPr id="44050" name="AutoShape 28"/>
            <p:cNvCxnSpPr>
              <a:cxnSpLocks noChangeShapeType="1"/>
              <a:stCxn id="44061" idx="3"/>
              <a:endCxn id="143372" idx="3"/>
            </p:cNvCxnSpPr>
            <p:nvPr/>
          </p:nvCxnSpPr>
          <p:spPr bwMode="auto">
            <a:xfrm flipH="1" flipV="1">
              <a:off x="1514" y="1417"/>
              <a:ext cx="4017" cy="2496"/>
            </a:xfrm>
            <a:prstGeom prst="bentConnector3">
              <a:avLst>
                <a:gd name="adj1" fmla="val -3583"/>
              </a:avLst>
            </a:prstGeom>
            <a:noFill/>
            <a:ln w="9525">
              <a:solidFill>
                <a:schemeClr val="tx1"/>
              </a:solidFill>
              <a:prstDash val="sysDot"/>
              <a:miter lim="800000"/>
              <a:headEnd/>
              <a:tailEnd type="triangle" w="med" len="med"/>
            </a:ln>
          </p:spPr>
        </p:cxnSp>
        <p:cxnSp>
          <p:nvCxnSpPr>
            <p:cNvPr id="44051" name="AutoShape 29"/>
            <p:cNvCxnSpPr>
              <a:cxnSpLocks noChangeShapeType="1"/>
              <a:stCxn id="44061" idx="3"/>
              <a:endCxn id="44063" idx="3"/>
            </p:cNvCxnSpPr>
            <p:nvPr/>
          </p:nvCxnSpPr>
          <p:spPr bwMode="auto">
            <a:xfrm flipH="1" flipV="1">
              <a:off x="2336" y="1801"/>
              <a:ext cx="3195" cy="2112"/>
            </a:xfrm>
            <a:prstGeom prst="bentConnector3">
              <a:avLst>
                <a:gd name="adj1" fmla="val -4509"/>
              </a:avLst>
            </a:prstGeom>
            <a:noFill/>
            <a:ln w="9525">
              <a:solidFill>
                <a:schemeClr val="tx1"/>
              </a:solidFill>
              <a:prstDash val="sysDot"/>
              <a:miter lim="800000"/>
              <a:headEnd/>
              <a:tailEnd type="triangle" w="med" len="med"/>
            </a:ln>
          </p:spPr>
        </p:cxnSp>
        <p:cxnSp>
          <p:nvCxnSpPr>
            <p:cNvPr id="44052" name="AutoShape 30"/>
            <p:cNvCxnSpPr>
              <a:cxnSpLocks noChangeShapeType="1"/>
              <a:stCxn id="44061" idx="3"/>
              <a:endCxn id="44069" idx="3"/>
            </p:cNvCxnSpPr>
            <p:nvPr/>
          </p:nvCxnSpPr>
          <p:spPr bwMode="auto">
            <a:xfrm flipH="1" flipV="1">
              <a:off x="2558" y="2375"/>
              <a:ext cx="2973" cy="1538"/>
            </a:xfrm>
            <a:prstGeom prst="bentConnector3">
              <a:avLst>
                <a:gd name="adj1" fmla="val -4843"/>
              </a:avLst>
            </a:prstGeom>
            <a:noFill/>
            <a:ln w="9525">
              <a:solidFill>
                <a:schemeClr val="tx1"/>
              </a:solidFill>
              <a:prstDash val="sysDot"/>
              <a:miter lim="800000"/>
              <a:headEnd/>
              <a:tailEnd type="triangle" w="med" len="med"/>
            </a:ln>
          </p:spPr>
        </p:cxnSp>
        <p:cxnSp>
          <p:nvCxnSpPr>
            <p:cNvPr id="44053" name="AutoShape 31"/>
            <p:cNvCxnSpPr>
              <a:cxnSpLocks noChangeShapeType="1"/>
              <a:stCxn id="44061" idx="3"/>
              <a:endCxn id="44067" idx="3"/>
            </p:cNvCxnSpPr>
            <p:nvPr/>
          </p:nvCxnSpPr>
          <p:spPr bwMode="auto">
            <a:xfrm flipH="1" flipV="1">
              <a:off x="3659" y="3001"/>
              <a:ext cx="1872" cy="912"/>
            </a:xfrm>
            <a:prstGeom prst="bentConnector3">
              <a:avLst>
                <a:gd name="adj1" fmla="val -7694"/>
              </a:avLst>
            </a:prstGeom>
            <a:noFill/>
            <a:ln w="9525">
              <a:solidFill>
                <a:schemeClr val="tx1"/>
              </a:solidFill>
              <a:prstDash val="sysDot"/>
              <a:miter lim="800000"/>
              <a:headEnd/>
              <a:tailEnd type="triangle" w="med" len="med"/>
            </a:ln>
          </p:spPr>
        </p:cxnSp>
        <p:cxnSp>
          <p:nvCxnSpPr>
            <p:cNvPr id="44054" name="AutoShape 32"/>
            <p:cNvCxnSpPr>
              <a:cxnSpLocks noChangeShapeType="1"/>
              <a:stCxn id="44061" idx="3"/>
              <a:endCxn id="44065" idx="3"/>
            </p:cNvCxnSpPr>
            <p:nvPr/>
          </p:nvCxnSpPr>
          <p:spPr bwMode="auto">
            <a:xfrm flipH="1" flipV="1">
              <a:off x="4656" y="3383"/>
              <a:ext cx="875" cy="530"/>
            </a:xfrm>
            <a:prstGeom prst="bentConnector3">
              <a:avLst>
                <a:gd name="adj1" fmla="val -16458"/>
              </a:avLst>
            </a:prstGeom>
            <a:noFill/>
            <a:ln w="9525">
              <a:solidFill>
                <a:schemeClr val="tx1"/>
              </a:solidFill>
              <a:prstDash val="sysDot"/>
              <a:miter lim="800000"/>
              <a:headEnd/>
              <a:tailEnd type="triangle" w="med" len="med"/>
            </a:ln>
          </p:spPr>
        </p:cxnSp>
      </p:grpSp>
      <p:sp>
        <p:nvSpPr>
          <p:cNvPr id="143393" name="Text Box 33"/>
          <p:cNvSpPr txBox="1">
            <a:spLocks noChangeArrowheads="1"/>
          </p:cNvSpPr>
          <p:nvPr/>
        </p:nvSpPr>
        <p:spPr bwMode="auto">
          <a:xfrm>
            <a:off x="228600" y="4267200"/>
            <a:ext cx="2454275" cy="915988"/>
          </a:xfrm>
          <a:prstGeom prst="rect">
            <a:avLst/>
          </a:prstGeom>
          <a:noFill/>
          <a:ln w="9525">
            <a:noFill/>
            <a:miter lim="800000"/>
            <a:headEnd/>
            <a:tailEnd/>
          </a:ln>
        </p:spPr>
        <p:txBody>
          <a:bodyPr>
            <a:spAutoFit/>
          </a:bodyPr>
          <a:lstStyle/>
          <a:p>
            <a:r>
              <a:rPr lang="en-US">
                <a:solidFill>
                  <a:schemeClr val="hlink"/>
                </a:solidFill>
              </a:rPr>
              <a:t>Verification done at the end of each phase.</a:t>
            </a:r>
          </a:p>
        </p:txBody>
      </p:sp>
      <p:sp>
        <p:nvSpPr>
          <p:cNvPr id="143394" name="Text Box 34"/>
          <p:cNvSpPr txBox="1">
            <a:spLocks noChangeArrowheads="1"/>
          </p:cNvSpPr>
          <p:nvPr/>
        </p:nvSpPr>
        <p:spPr bwMode="auto">
          <a:xfrm>
            <a:off x="304800" y="5029200"/>
            <a:ext cx="1081088" cy="457200"/>
          </a:xfrm>
          <a:prstGeom prst="rect">
            <a:avLst/>
          </a:prstGeom>
          <a:noFill/>
          <a:ln w="12700">
            <a:noFill/>
            <a:miter lim="800000"/>
            <a:headEnd type="none" w="sm" len="sm"/>
            <a:tailEnd type="none" w="sm" len="sm"/>
          </a:ln>
        </p:spPr>
        <p:txBody>
          <a:bodyPr wrap="none">
            <a:spAutoFit/>
          </a:bodyPr>
          <a:lstStyle/>
          <a:p>
            <a:r>
              <a:rPr lang="en-US" sz="2400" b="1" dirty="0"/>
              <a:t>Flaw?</a:t>
            </a:r>
          </a:p>
        </p:txBody>
      </p:sp>
      <p:sp>
        <p:nvSpPr>
          <p:cNvPr id="143395" name="Text Box 35"/>
          <p:cNvSpPr txBox="1">
            <a:spLocks noChangeArrowheads="1"/>
          </p:cNvSpPr>
          <p:nvPr/>
        </p:nvSpPr>
        <p:spPr bwMode="auto">
          <a:xfrm>
            <a:off x="549275" y="5467350"/>
            <a:ext cx="2465388" cy="701675"/>
          </a:xfrm>
          <a:prstGeom prst="rect">
            <a:avLst/>
          </a:prstGeom>
          <a:noFill/>
          <a:ln w="12700">
            <a:noFill/>
            <a:miter lim="800000"/>
            <a:headEnd type="none" w="sm" len="sm"/>
            <a:tailEnd type="none" w="sm" len="sm"/>
          </a:ln>
        </p:spPr>
        <p:txBody>
          <a:bodyPr wrap="none">
            <a:spAutoFit/>
          </a:bodyPr>
          <a:lstStyle/>
          <a:p>
            <a:r>
              <a:rPr lang="en-US" sz="2000"/>
              <a:t>original model didn’t</a:t>
            </a:r>
          </a:p>
          <a:p>
            <a:r>
              <a:rPr lang="en-US" sz="2000"/>
              <a:t>let you go back!</a:t>
            </a:r>
          </a:p>
        </p:txBody>
      </p:sp>
      <p:sp>
        <p:nvSpPr>
          <p:cNvPr id="39"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40"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41"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41</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33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3394"/>
                                        </p:tgtEl>
                                        <p:attrNameLst>
                                          <p:attrName>style.visibility</p:attrName>
                                        </p:attrNameLst>
                                      </p:cBhvr>
                                      <p:to>
                                        <p:strVal val="visible"/>
                                      </p:to>
                                    </p:set>
                                    <p:animEffect transition="in" filter="dissolve">
                                      <p:cBhvr>
                                        <p:cTn id="47" dur="500"/>
                                        <p:tgtEl>
                                          <p:spTgt spid="1433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43395"/>
                                        </p:tgtEl>
                                        <p:attrNameLst>
                                          <p:attrName>style.visibility</p:attrName>
                                        </p:attrNameLst>
                                      </p:cBhvr>
                                      <p:to>
                                        <p:strVal val="visible"/>
                                      </p:to>
                                    </p:set>
                                    <p:animEffect transition="in" filter="dissolve">
                                      <p:cBhvr>
                                        <p:cTn id="52" dur="500"/>
                                        <p:tgtEl>
                                          <p:spTgt spid="143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2" grpId="0" animBg="1" autoUpdateAnimBg="0"/>
      <p:bldP spid="143393" grpId="0" autoUpdateAnimBg="0"/>
      <p:bldP spid="143394" grpId="0" autoUpdateAnimBg="0"/>
      <p:bldP spid="14339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a:xfrm>
            <a:off x="304800" y="609600"/>
            <a:ext cx="7793037" cy="685800"/>
          </a:xfrm>
        </p:spPr>
        <p:txBody>
          <a:bodyPr/>
          <a:lstStyle/>
          <a:p>
            <a:pPr algn="l"/>
            <a:r>
              <a:rPr lang="en-US" sz="3600" dirty="0" smtClean="0"/>
              <a:t>Waterfall model [2]</a:t>
            </a:r>
            <a:endParaRPr lang="en-US" dirty="0" smtClean="0"/>
          </a:p>
        </p:txBody>
      </p:sp>
      <p:sp>
        <p:nvSpPr>
          <p:cNvPr id="144387" name="Rectangle 3"/>
          <p:cNvSpPr>
            <a:spLocks noGrp="1" noChangeArrowheads="1"/>
          </p:cNvSpPr>
          <p:nvPr>
            <p:ph type="body" sz="half" idx="1"/>
          </p:nvPr>
        </p:nvSpPr>
        <p:spPr>
          <a:xfrm>
            <a:off x="685800" y="1676400"/>
            <a:ext cx="7485063" cy="538163"/>
          </a:xfrm>
        </p:spPr>
        <p:txBody>
          <a:bodyPr/>
          <a:lstStyle/>
          <a:p>
            <a:r>
              <a:rPr lang="en-US" sz="2400" dirty="0" smtClean="0"/>
              <a:t>Popular in the 70’s. </a:t>
            </a:r>
          </a:p>
        </p:txBody>
      </p:sp>
      <p:sp>
        <p:nvSpPr>
          <p:cNvPr id="144388" name="Rectangle 4"/>
          <p:cNvSpPr>
            <a:spLocks noChangeArrowheads="1"/>
          </p:cNvSpPr>
          <p:nvPr/>
        </p:nvSpPr>
        <p:spPr bwMode="auto">
          <a:xfrm>
            <a:off x="685800" y="2438400"/>
            <a:ext cx="7924800" cy="990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a:t>Requirements are determined and verified with the client and members of the SQA group.</a:t>
            </a:r>
          </a:p>
        </p:txBody>
      </p:sp>
      <p:sp>
        <p:nvSpPr>
          <p:cNvPr id="144389" name="Rectangle 5"/>
          <p:cNvSpPr>
            <a:spLocks noChangeArrowheads="1"/>
          </p:cNvSpPr>
          <p:nvPr/>
        </p:nvSpPr>
        <p:spPr bwMode="auto">
          <a:xfrm>
            <a:off x="685800" y="3505200"/>
            <a:ext cx="7924800" cy="1143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a:t>Project management plan is drawn, cost and duration estimated, and checked with the client and the SQA group</a:t>
            </a:r>
          </a:p>
        </p:txBody>
      </p:sp>
      <p:sp>
        <p:nvSpPr>
          <p:cNvPr id="144390" name="Rectangle 6"/>
          <p:cNvSpPr>
            <a:spLocks noChangeArrowheads="1"/>
          </p:cNvSpPr>
          <p:nvPr/>
        </p:nvSpPr>
        <p:spPr bwMode="auto">
          <a:xfrm>
            <a:off x="685800" y="4724400"/>
            <a:ext cx="7924800" cy="1143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a:t>Then the design (i.e. “How is the product going to do what it is supposed to do.”) begins and the project proceeds as in the figure.</a:t>
            </a:r>
          </a:p>
        </p:txBody>
      </p:sp>
      <p:sp>
        <p:nvSpPr>
          <p:cNvPr id="10"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1"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2"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42</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P spid="144388" grpId="0" build="p" autoUpdateAnimBg="0"/>
      <p:bldP spid="144389" grpId="0" build="p" autoUpdateAnimBg="0"/>
      <p:bldP spid="144390"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a:xfrm>
            <a:off x="381000" y="457200"/>
            <a:ext cx="7793037" cy="685800"/>
          </a:xfrm>
        </p:spPr>
        <p:txBody>
          <a:bodyPr/>
          <a:lstStyle/>
          <a:p>
            <a:pPr algn="l"/>
            <a:r>
              <a:rPr lang="en-US" sz="3600" dirty="0" smtClean="0"/>
              <a:t>Waterfall model [3]</a:t>
            </a:r>
            <a:endParaRPr lang="en-US" dirty="0" smtClean="0"/>
          </a:p>
        </p:txBody>
      </p:sp>
      <p:sp>
        <p:nvSpPr>
          <p:cNvPr id="145411" name="Rectangle 3"/>
          <p:cNvSpPr>
            <a:spLocks noGrp="1" noChangeArrowheads="1"/>
          </p:cNvSpPr>
          <p:nvPr>
            <p:ph type="body" sz="half" idx="1"/>
          </p:nvPr>
        </p:nvSpPr>
        <p:spPr>
          <a:xfrm>
            <a:off x="533400" y="1997075"/>
            <a:ext cx="7485063" cy="746125"/>
          </a:xfrm>
        </p:spPr>
        <p:txBody>
          <a:bodyPr>
            <a:normAutofit lnSpcReduction="10000"/>
          </a:bodyPr>
          <a:lstStyle/>
          <a:p>
            <a:pPr>
              <a:lnSpc>
                <a:spcPct val="90000"/>
              </a:lnSpc>
            </a:pPr>
            <a:r>
              <a:rPr lang="en-US" sz="2400" dirty="0" smtClean="0"/>
              <a:t>Each phase terminates only when the documents are complete and approved by the SQA group. </a:t>
            </a:r>
          </a:p>
          <a:p>
            <a:pPr lvl="2">
              <a:lnSpc>
                <a:spcPct val="90000"/>
              </a:lnSpc>
            </a:pPr>
            <a:endParaRPr lang="en-US" sz="1600" dirty="0" smtClean="0"/>
          </a:p>
        </p:txBody>
      </p:sp>
      <p:sp>
        <p:nvSpPr>
          <p:cNvPr id="145412" name="Rectangle 4"/>
          <p:cNvSpPr>
            <a:spLocks noChangeArrowheads="1"/>
          </p:cNvSpPr>
          <p:nvPr/>
        </p:nvSpPr>
        <p:spPr bwMode="auto">
          <a:xfrm>
            <a:off x="533400" y="3581400"/>
            <a:ext cx="7924800" cy="1524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dirty="0"/>
              <a:t>Maintenance begins when the client reports an error after having accepted the product. It could also begin due to a change in requirements after the client has accepted the product.</a:t>
            </a:r>
          </a:p>
        </p:txBody>
      </p:sp>
      <p:sp>
        <p:nvSpPr>
          <p:cNvPr id="145413" name="Rectangle 5"/>
          <p:cNvSpPr>
            <a:spLocks noChangeArrowheads="1"/>
          </p:cNvSpPr>
          <p:nvPr/>
        </p:nvSpPr>
        <p:spPr bwMode="auto">
          <a:xfrm>
            <a:off x="533400" y="2876550"/>
            <a:ext cx="7924800" cy="55245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altLang="en-US" sz="2400"/>
              <a:t>Testing is inherent in every phase</a:t>
            </a:r>
          </a:p>
          <a:p>
            <a:pPr marL="342900" indent="-342900" eaLnBrk="1" hangingPunct="1">
              <a:spcBef>
                <a:spcPct val="20000"/>
              </a:spcBef>
              <a:buClr>
                <a:schemeClr val="folHlink"/>
              </a:buClr>
              <a:buSzPct val="60000"/>
              <a:buFont typeface="Wingdings" pitchFamily="2" charset="2"/>
              <a:buChar char="n"/>
            </a:pPr>
            <a:endParaRPr lang="en-US" sz="2400"/>
          </a:p>
        </p:txBody>
      </p:sp>
      <p:sp>
        <p:nvSpPr>
          <p:cNvPr id="9"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0"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1"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43</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41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4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P spid="145412" grpId="0" build="p" autoUpdateAnimBg="0"/>
      <p:bldP spid="14541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a:xfrm>
            <a:off x="360363" y="457200"/>
            <a:ext cx="7793037" cy="685800"/>
          </a:xfrm>
        </p:spPr>
        <p:txBody>
          <a:bodyPr/>
          <a:lstStyle/>
          <a:p>
            <a:pPr algn="l"/>
            <a:r>
              <a:rPr lang="en-US" sz="3600" dirty="0" smtClean="0"/>
              <a:t>Waterfall model: Advantages</a:t>
            </a:r>
            <a:endParaRPr lang="en-US" dirty="0" smtClean="0"/>
          </a:p>
        </p:txBody>
      </p:sp>
      <p:sp>
        <p:nvSpPr>
          <p:cNvPr id="146435" name="Rectangle 3"/>
          <p:cNvSpPr>
            <a:spLocks noGrp="1" noChangeArrowheads="1"/>
          </p:cNvSpPr>
          <p:nvPr>
            <p:ph type="body" sz="half" idx="1"/>
          </p:nvPr>
        </p:nvSpPr>
        <p:spPr>
          <a:xfrm>
            <a:off x="533400" y="1676400"/>
            <a:ext cx="7485063" cy="468313"/>
          </a:xfrm>
        </p:spPr>
        <p:txBody>
          <a:bodyPr/>
          <a:lstStyle/>
          <a:p>
            <a:pPr>
              <a:lnSpc>
                <a:spcPct val="90000"/>
              </a:lnSpc>
            </a:pPr>
            <a:r>
              <a:rPr lang="en-US" sz="2400" dirty="0" smtClean="0"/>
              <a:t>Disciplined approach </a:t>
            </a:r>
          </a:p>
          <a:p>
            <a:pPr lvl="2">
              <a:lnSpc>
                <a:spcPct val="90000"/>
              </a:lnSpc>
            </a:pPr>
            <a:endParaRPr lang="en-US" dirty="0" smtClean="0"/>
          </a:p>
        </p:txBody>
      </p:sp>
      <p:sp>
        <p:nvSpPr>
          <p:cNvPr id="146436" name="Rectangle 4"/>
          <p:cNvSpPr>
            <a:spLocks noChangeArrowheads="1"/>
          </p:cNvSpPr>
          <p:nvPr/>
        </p:nvSpPr>
        <p:spPr bwMode="auto">
          <a:xfrm>
            <a:off x="533400" y="3124200"/>
            <a:ext cx="7924800" cy="609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a:t>Testing in each phase.</a:t>
            </a:r>
          </a:p>
        </p:txBody>
      </p:sp>
      <p:sp>
        <p:nvSpPr>
          <p:cNvPr id="146437" name="Rectangle 5"/>
          <p:cNvSpPr>
            <a:spLocks noChangeArrowheads="1"/>
          </p:cNvSpPr>
          <p:nvPr/>
        </p:nvSpPr>
        <p:spPr bwMode="auto">
          <a:xfrm>
            <a:off x="533400" y="2133600"/>
            <a:ext cx="7924800" cy="9525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a:t>Careful checking by the Software Quality Assurance Group at the end of each phase.</a:t>
            </a:r>
          </a:p>
        </p:txBody>
      </p:sp>
      <p:sp>
        <p:nvSpPr>
          <p:cNvPr id="146438" name="Rectangle 6"/>
          <p:cNvSpPr>
            <a:spLocks noChangeArrowheads="1"/>
          </p:cNvSpPr>
          <p:nvPr/>
        </p:nvSpPr>
        <p:spPr bwMode="auto">
          <a:xfrm>
            <a:off x="533400" y="3657600"/>
            <a:ext cx="7924800" cy="609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a:t>Documentation available at the end of each phase.</a:t>
            </a:r>
          </a:p>
        </p:txBody>
      </p:sp>
      <p:sp>
        <p:nvSpPr>
          <p:cNvPr id="146439" name="Rectangle 7"/>
          <p:cNvSpPr>
            <a:spLocks noChangeArrowheads="1"/>
          </p:cNvSpPr>
          <p:nvPr/>
        </p:nvSpPr>
        <p:spPr bwMode="auto">
          <a:xfrm>
            <a:off x="533400" y="4724400"/>
            <a:ext cx="7924800" cy="609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altLang="en-US" sz="2400"/>
              <a:t>Works best when you know what you’re doing</a:t>
            </a:r>
          </a:p>
          <a:p>
            <a:pPr marL="742950" lvl="1" indent="-285750" eaLnBrk="1" hangingPunct="1">
              <a:spcBef>
                <a:spcPct val="20000"/>
              </a:spcBef>
              <a:buClr>
                <a:schemeClr val="hlink"/>
              </a:buClr>
              <a:buSzPct val="55000"/>
              <a:buFont typeface="Wingdings" pitchFamily="2" charset="2"/>
              <a:buChar char="n"/>
            </a:pPr>
            <a:r>
              <a:rPr lang="en-US" altLang="en-US" sz="2400"/>
              <a:t>when requirements are stable &amp; problem is well-known</a:t>
            </a:r>
          </a:p>
        </p:txBody>
      </p:sp>
      <p:sp>
        <p:nvSpPr>
          <p:cNvPr id="146440" name="Rectangle 8"/>
          <p:cNvSpPr>
            <a:spLocks noChangeArrowheads="1"/>
          </p:cNvSpPr>
          <p:nvPr/>
        </p:nvSpPr>
        <p:spPr bwMode="auto">
          <a:xfrm>
            <a:off x="533400" y="4191000"/>
            <a:ext cx="7924800" cy="609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altLang="en-US" sz="2400"/>
              <a:t>Concrete evidence of progress</a:t>
            </a:r>
            <a:r>
              <a:rPr lang="en-US" sz="2400"/>
              <a:t>.</a:t>
            </a:r>
          </a:p>
        </p:txBody>
      </p:sp>
      <p:sp>
        <p:nvSpPr>
          <p:cNvPr id="12"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3"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4"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44</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43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43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644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6439">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64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P spid="146436" grpId="0" build="p" autoUpdateAnimBg="0"/>
      <p:bldP spid="146437" grpId="0" build="p" autoUpdateAnimBg="0"/>
      <p:bldP spid="146438" grpId="0" build="p" autoUpdateAnimBg="0"/>
      <p:bldP spid="146439" grpId="0" build="p" autoUpdateAnimBg="0"/>
      <p:bldP spid="146440"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a:xfrm>
            <a:off x="381000" y="609600"/>
            <a:ext cx="7793037" cy="685800"/>
          </a:xfrm>
        </p:spPr>
        <p:txBody>
          <a:bodyPr/>
          <a:lstStyle/>
          <a:p>
            <a:pPr algn="l"/>
            <a:r>
              <a:rPr lang="en-US" sz="3600" dirty="0" smtClean="0"/>
              <a:t>Waterfall model: Disadvantages</a:t>
            </a:r>
            <a:endParaRPr lang="en-US" dirty="0" smtClean="0"/>
          </a:p>
        </p:txBody>
      </p:sp>
      <p:sp>
        <p:nvSpPr>
          <p:cNvPr id="147459" name="Rectangle 3"/>
          <p:cNvSpPr>
            <a:spLocks noGrp="1" noChangeArrowheads="1"/>
          </p:cNvSpPr>
          <p:nvPr>
            <p:ph type="body" sz="half" idx="1"/>
          </p:nvPr>
        </p:nvSpPr>
        <p:spPr>
          <a:xfrm>
            <a:off x="457200" y="1676400"/>
            <a:ext cx="7485063" cy="1800225"/>
          </a:xfrm>
        </p:spPr>
        <p:txBody>
          <a:bodyPr>
            <a:normAutofit lnSpcReduction="10000"/>
          </a:bodyPr>
          <a:lstStyle/>
          <a:p>
            <a:pPr>
              <a:lnSpc>
                <a:spcPct val="80000"/>
              </a:lnSpc>
            </a:pPr>
            <a:r>
              <a:rPr lang="en-US" sz="2400" dirty="0" smtClean="0"/>
              <a:t>Documents do not always convey the entire picture. C</a:t>
            </a:r>
            <a:r>
              <a:rPr lang="en-US" altLang="en-US" sz="2400" dirty="0" smtClean="0"/>
              <a:t>ustomers cannot understand these</a:t>
            </a:r>
          </a:p>
          <a:p>
            <a:pPr lvl="2">
              <a:lnSpc>
                <a:spcPct val="80000"/>
              </a:lnSpc>
            </a:pPr>
            <a:r>
              <a:rPr lang="en-US" altLang="en-US" sz="1800" dirty="0" smtClean="0"/>
              <a:t>imagine an architect just showing you a textual spec!</a:t>
            </a:r>
          </a:p>
          <a:p>
            <a:pPr>
              <a:lnSpc>
                <a:spcPct val="80000"/>
              </a:lnSpc>
            </a:pPr>
            <a:r>
              <a:rPr lang="en-US" altLang="en-US" sz="2400" dirty="0" smtClean="0"/>
              <a:t>first time client sees a working product is after it has been coded. Problem here?</a:t>
            </a:r>
          </a:p>
          <a:p>
            <a:pPr lvl="2">
              <a:lnSpc>
                <a:spcPct val="80000"/>
              </a:lnSpc>
            </a:pPr>
            <a:r>
              <a:rPr lang="en-US" altLang="en-US" sz="1800" dirty="0" smtClean="0"/>
              <a:t>leads to products that </a:t>
            </a:r>
            <a:r>
              <a:rPr lang="en-US" altLang="en-US" sz="1800" b="1" dirty="0" smtClean="0"/>
              <a:t>don’t meet customers needs</a:t>
            </a:r>
          </a:p>
          <a:p>
            <a:pPr lvl="2">
              <a:lnSpc>
                <a:spcPct val="80000"/>
              </a:lnSpc>
              <a:buFont typeface="Wingdings" pitchFamily="2" charset="2"/>
              <a:buNone/>
            </a:pPr>
            <a:endParaRPr lang="en-US" sz="1800" dirty="0" smtClean="0"/>
          </a:p>
        </p:txBody>
      </p:sp>
      <p:sp>
        <p:nvSpPr>
          <p:cNvPr id="147460" name="Rectangle 4"/>
          <p:cNvSpPr>
            <a:spLocks noChangeArrowheads="1"/>
          </p:cNvSpPr>
          <p:nvPr/>
        </p:nvSpPr>
        <p:spPr bwMode="auto">
          <a:xfrm>
            <a:off x="457200" y="4191000"/>
            <a:ext cx="7924800" cy="8382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a:t>Feedback from one phase to another might be too late and hence expensive.</a:t>
            </a:r>
          </a:p>
          <a:p>
            <a:pPr marL="342900" indent="-342900" eaLnBrk="1" hangingPunct="1">
              <a:spcBef>
                <a:spcPct val="20000"/>
              </a:spcBef>
              <a:buClr>
                <a:schemeClr val="folHlink"/>
              </a:buClr>
              <a:buSzPct val="60000"/>
              <a:buFont typeface="Wingdings" pitchFamily="2" charset="2"/>
              <a:buChar char="n"/>
            </a:pPr>
            <a:endParaRPr lang="en-US" sz="2400"/>
          </a:p>
        </p:txBody>
      </p:sp>
      <p:sp>
        <p:nvSpPr>
          <p:cNvPr id="147461" name="Rectangle 5"/>
          <p:cNvSpPr>
            <a:spLocks noChangeArrowheads="1"/>
          </p:cNvSpPr>
          <p:nvPr/>
        </p:nvSpPr>
        <p:spPr bwMode="auto">
          <a:xfrm>
            <a:off x="457200" y="3352800"/>
            <a:ext cx="7924800" cy="9525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altLang="en-US" sz="2400" dirty="0"/>
              <a:t>Assumes feasibility before implementation</a:t>
            </a:r>
          </a:p>
          <a:p>
            <a:pPr marL="742950" lvl="1" indent="-285750" eaLnBrk="1" hangingPunct="1">
              <a:spcBef>
                <a:spcPct val="20000"/>
              </a:spcBef>
              <a:buClr>
                <a:schemeClr val="hlink"/>
              </a:buClr>
              <a:buSzPct val="55000"/>
              <a:buFont typeface="Wingdings" pitchFamily="2" charset="2"/>
              <a:buChar char="n"/>
            </a:pPr>
            <a:r>
              <a:rPr lang="en-US" altLang="en-US" sz="2400" dirty="0"/>
              <a:t>re-design is problematic</a:t>
            </a:r>
          </a:p>
        </p:txBody>
      </p:sp>
      <p:sp>
        <p:nvSpPr>
          <p:cNvPr id="147462" name="Rectangle 6"/>
          <p:cNvSpPr>
            <a:spLocks noChangeArrowheads="1"/>
          </p:cNvSpPr>
          <p:nvPr/>
        </p:nvSpPr>
        <p:spPr bwMode="auto">
          <a:xfrm>
            <a:off x="457200" y="4953000"/>
            <a:ext cx="7924800" cy="8382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dirty="0"/>
              <a:t>Linear nature leads to ‘blocking states’</a:t>
            </a:r>
          </a:p>
          <a:p>
            <a:pPr marL="342900" indent="-342900" eaLnBrk="1" hangingPunct="1">
              <a:spcBef>
                <a:spcPct val="20000"/>
              </a:spcBef>
              <a:buClr>
                <a:schemeClr val="folHlink"/>
              </a:buClr>
              <a:buSzPct val="60000"/>
              <a:buFont typeface="Wingdings" pitchFamily="2" charset="2"/>
              <a:buChar char="n"/>
            </a:pPr>
            <a:r>
              <a:rPr lang="en-GB" sz="2400" dirty="0"/>
              <a:t>Difficult to estimate time and cost for each stage of the development process</a:t>
            </a:r>
            <a:r>
              <a:rPr lang="en-GB" sz="2400" dirty="0" smtClean="0"/>
              <a:t>.</a:t>
            </a:r>
            <a:endParaRPr lang="en-US" sz="2400" dirty="0"/>
          </a:p>
        </p:txBody>
      </p:sp>
      <p:sp>
        <p:nvSpPr>
          <p:cNvPr id="10"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1"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2"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45</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4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74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461">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7461">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7460">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7462">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474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P spid="147460" grpId="0" build="p" autoUpdateAnimBg="0"/>
      <p:bldP spid="147461" grpId="0" build="p" autoUpdateAnimBg="0"/>
      <p:bldP spid="147462"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Paradigms [1]</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High Level Languages (1960)</a:t>
            </a:r>
          </a:p>
          <a:p>
            <a:pPr lvl="1"/>
            <a:r>
              <a:rPr lang="en-US" dirty="0" smtClean="0"/>
              <a:t>Large complex programs difficult to manage and maintain</a:t>
            </a:r>
          </a:p>
          <a:p>
            <a:r>
              <a:rPr lang="en-US" dirty="0" smtClean="0"/>
              <a:t>Structured Programming (1970)</a:t>
            </a:r>
          </a:p>
          <a:p>
            <a:pPr lvl="1"/>
            <a:r>
              <a:rPr lang="en-US" dirty="0" smtClean="0"/>
              <a:t>Logically structure the program separate smaller more manageable components</a:t>
            </a:r>
          </a:p>
          <a:p>
            <a:pPr lvl="1"/>
            <a:r>
              <a:rPr lang="en-US" dirty="0" smtClean="0"/>
              <a:t>Significant problems persisted</a:t>
            </a:r>
          </a:p>
          <a:p>
            <a:pPr lvl="2"/>
            <a:r>
              <a:rPr lang="en-US" dirty="0" smtClean="0"/>
              <a:t>Understanding the systems we need to create</a:t>
            </a:r>
          </a:p>
          <a:p>
            <a:pPr lvl="2"/>
            <a:r>
              <a:rPr lang="en-US" dirty="0" smtClean="0"/>
              <a:t>Changing existing software as users requirement change</a:t>
            </a:r>
          </a:p>
          <a:p>
            <a:r>
              <a:rPr lang="en-US" dirty="0" smtClean="0"/>
              <a:t>Modular languages (1980)</a:t>
            </a:r>
          </a:p>
          <a:p>
            <a:pPr lvl="1"/>
            <a:r>
              <a:rPr lang="en-US" dirty="0" smtClean="0"/>
              <a:t>Modula2 and ADA, precursor to modern OO Languages</a:t>
            </a:r>
          </a:p>
          <a:p>
            <a:endParaRPr lang="en-US" dirty="0" smtClean="0"/>
          </a:p>
          <a:p>
            <a:pPr lvl="1"/>
            <a:endParaRPr lang="en-US" dirty="0" smtClean="0"/>
          </a:p>
          <a:p>
            <a:pPr lvl="1"/>
            <a:endParaRPr lang="en-US" dirty="0" smtClean="0"/>
          </a:p>
          <a:p>
            <a:pPr lvl="1"/>
            <a:endParaRPr lang="en-US" dirty="0" smtClean="0"/>
          </a:p>
          <a:p>
            <a:endParaRPr lang="en-US" dirty="0"/>
          </a:p>
        </p:txBody>
      </p:sp>
      <p:sp>
        <p:nvSpPr>
          <p:cNvPr id="6"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7"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8"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46</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ox(in)">
                                      <p:cBhvr>
                                        <p:cTn id="30" dur="500"/>
                                        <p:tgtEl>
                                          <p:spTgt spid="3">
                                            <p:txEl>
                                              <p:pRg st="5" end="5"/>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ox(i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checkerboard(across)">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ox(in)">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Paradigms [2]</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Object Oriented Paradigm and Component Based Software Development (1990)</a:t>
            </a:r>
          </a:p>
          <a:p>
            <a:pPr lvl="1"/>
            <a:r>
              <a:rPr lang="en-US" dirty="0" smtClean="0"/>
              <a:t>Became the norm from 2000 onwards</a:t>
            </a:r>
          </a:p>
          <a:p>
            <a:pPr lvl="1"/>
            <a:r>
              <a:rPr lang="en-US" dirty="0" smtClean="0"/>
              <a:t>Lead to the development of software components where the operation of the software and the data it operates on are modeled together</a:t>
            </a:r>
          </a:p>
          <a:p>
            <a:pPr lvl="1"/>
            <a:r>
              <a:rPr lang="en-US" dirty="0" smtClean="0"/>
              <a:t>Lead to the development of reusable software components</a:t>
            </a:r>
          </a:p>
          <a:p>
            <a:pPr lvl="2"/>
            <a:r>
              <a:rPr lang="en-US" dirty="0" smtClean="0"/>
              <a:t>Save significant development time and cost</a:t>
            </a:r>
          </a:p>
          <a:p>
            <a:pPr lvl="2"/>
            <a:r>
              <a:rPr lang="en-US" dirty="0" smtClean="0"/>
              <a:t>Allow better software models to be produced which are more maintainable and easier to understand</a:t>
            </a:r>
          </a:p>
          <a:p>
            <a:pPr lvl="1"/>
            <a:endParaRPr lang="en-US" dirty="0" smtClean="0"/>
          </a:p>
          <a:p>
            <a:pPr lvl="1"/>
            <a:endParaRPr lang="en-US" dirty="0" smtClean="0"/>
          </a:p>
          <a:p>
            <a:endParaRPr lang="en-US" dirty="0"/>
          </a:p>
        </p:txBody>
      </p:sp>
      <p:sp>
        <p:nvSpPr>
          <p:cNvPr id="6"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7"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8"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47</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ox(in)">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lstStyle/>
          <a:p>
            <a:pPr algn="ctr" fontAlgn="auto">
              <a:spcAft>
                <a:spcPts val="0"/>
              </a:spcAft>
              <a:defRPr/>
            </a:pPr>
            <a:r>
              <a:rPr lang="en-US" sz="3800" dirty="0" smtClean="0"/>
              <a:t>OOP Concepts</a:t>
            </a:r>
            <a:endParaRPr lang="en-IN" sz="3800" dirty="0"/>
          </a:p>
        </p:txBody>
      </p:sp>
      <p:sp>
        <p:nvSpPr>
          <p:cNvPr id="47109" name="Slide Number Placeholder 4"/>
          <p:cNvSpPr txBox="1">
            <a:spLocks noGrp="1"/>
          </p:cNvSpPr>
          <p:nvPr/>
        </p:nvSpPr>
        <p:spPr bwMode="auto">
          <a:xfrm>
            <a:off x="8647113" y="6172200"/>
            <a:ext cx="366712" cy="365125"/>
          </a:xfrm>
          <a:prstGeom prst="rect">
            <a:avLst/>
          </a:prstGeom>
          <a:noFill/>
          <a:ln w="9525">
            <a:noFill/>
            <a:miter lim="800000"/>
            <a:headEnd/>
            <a:tailEnd/>
          </a:ln>
        </p:spPr>
        <p:txBody>
          <a:bodyPr anchor="b"/>
          <a:lstStyle/>
          <a:p>
            <a:pPr algn="r"/>
            <a:fld id="{844F414D-FA80-4A56-821D-65178D13C6DF}" type="slidenum">
              <a:rPr lang="en-US" sz="1000"/>
              <a:pPr algn="r"/>
              <a:t>48</a:t>
            </a:fld>
            <a:endParaRPr lang="en-US" sz="1000" dirty="0"/>
          </a:p>
        </p:txBody>
      </p:sp>
      <p:sp>
        <p:nvSpPr>
          <p:cNvPr id="7"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8"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9"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48</a:t>
            </a:fld>
            <a:endParaRPr lang="en-US" sz="1200" b="1"/>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fontAlgn="auto">
              <a:spcAft>
                <a:spcPts val="0"/>
              </a:spcAft>
              <a:defRPr/>
            </a:pPr>
            <a:r>
              <a:rPr lang="en-US" dirty="0" smtClean="0"/>
              <a:t>What is an object?</a:t>
            </a:r>
            <a:endParaRPr lang="en-IN" dirty="0"/>
          </a:p>
        </p:txBody>
      </p:sp>
      <p:sp>
        <p:nvSpPr>
          <p:cNvPr id="2" name="Content Placeholder 1"/>
          <p:cNvSpPr>
            <a:spLocks noGrp="1"/>
          </p:cNvSpPr>
          <p:nvPr>
            <p:ph idx="1"/>
          </p:nvPr>
        </p:nvSpPr>
        <p:spPr/>
        <p:txBody>
          <a:bodyPr rtlCol="0">
            <a:normAutofit fontScale="70000" lnSpcReduction="20000"/>
          </a:bodyPr>
          <a:lstStyle/>
          <a:p>
            <a:pPr marL="365760" indent="-256032" fontAlgn="auto">
              <a:spcAft>
                <a:spcPts val="0"/>
              </a:spcAft>
              <a:buFont typeface="Wingdings" pitchFamily="2" charset="2"/>
              <a:buChar char="ü"/>
              <a:defRPr/>
            </a:pPr>
            <a:r>
              <a:rPr lang="en-US" dirty="0" smtClean="0"/>
              <a:t>Look around you and identify some objects</a:t>
            </a:r>
          </a:p>
          <a:p>
            <a:pPr marL="365760" indent="-256032" fontAlgn="auto">
              <a:spcAft>
                <a:spcPts val="0"/>
              </a:spcAft>
              <a:buFont typeface="Wingdings" pitchFamily="2" charset="2"/>
              <a:buChar char="ü"/>
              <a:defRPr/>
            </a:pPr>
            <a:r>
              <a:rPr lang="en-US" dirty="0" smtClean="0"/>
              <a:t>Real world objects share two characteristics</a:t>
            </a:r>
          </a:p>
          <a:p>
            <a:pPr marL="621792" lvl="1" fontAlgn="auto">
              <a:spcBef>
                <a:spcPts val="324"/>
              </a:spcBef>
              <a:spcAft>
                <a:spcPts val="0"/>
              </a:spcAft>
              <a:buFont typeface="Wingdings" pitchFamily="2" charset="2"/>
              <a:buChar char="§"/>
              <a:defRPr/>
            </a:pPr>
            <a:r>
              <a:rPr lang="en-US" dirty="0" smtClean="0"/>
              <a:t>They all have state</a:t>
            </a:r>
          </a:p>
          <a:p>
            <a:pPr marL="621792" lvl="1" fontAlgn="auto">
              <a:spcBef>
                <a:spcPts val="324"/>
              </a:spcBef>
              <a:spcAft>
                <a:spcPts val="0"/>
              </a:spcAft>
              <a:buFont typeface="Wingdings" pitchFamily="2" charset="2"/>
              <a:buChar char="§"/>
              <a:defRPr/>
            </a:pPr>
            <a:r>
              <a:rPr lang="en-US" dirty="0" smtClean="0"/>
              <a:t>They all have behavior</a:t>
            </a:r>
          </a:p>
          <a:p>
            <a:pPr marL="365760" indent="-256032" fontAlgn="auto">
              <a:spcAft>
                <a:spcPts val="0"/>
              </a:spcAft>
              <a:buFont typeface="Wingdings" pitchFamily="2" charset="2"/>
              <a:buChar char="ü"/>
              <a:defRPr/>
            </a:pPr>
            <a:r>
              <a:rPr lang="en-IN" dirty="0" smtClean="0"/>
              <a:t>Identifying the state and </a:t>
            </a:r>
            <a:r>
              <a:rPr lang="en-US" dirty="0" smtClean="0"/>
              <a:t>behavior </a:t>
            </a:r>
            <a:r>
              <a:rPr lang="en-IN" dirty="0" smtClean="0"/>
              <a:t>for real-world objects is a great way to begin thinking in terms of object-oriented programming</a:t>
            </a:r>
          </a:p>
          <a:p>
            <a:pPr marL="365760" indent="-256032" fontAlgn="auto">
              <a:spcAft>
                <a:spcPts val="0"/>
              </a:spcAft>
              <a:buFont typeface="Wingdings" pitchFamily="2" charset="2"/>
              <a:buChar char="ü"/>
              <a:defRPr/>
            </a:pPr>
            <a:r>
              <a:rPr lang="en-US" dirty="0" smtClean="0"/>
              <a:t>Two Questions</a:t>
            </a:r>
          </a:p>
          <a:p>
            <a:pPr marL="621792" lvl="1" fontAlgn="auto">
              <a:spcBef>
                <a:spcPts val="324"/>
              </a:spcBef>
              <a:spcAft>
                <a:spcPts val="0"/>
              </a:spcAft>
              <a:buFont typeface="Wingdings" pitchFamily="2" charset="2"/>
              <a:buChar char="§"/>
              <a:defRPr/>
            </a:pPr>
            <a:r>
              <a:rPr lang="en-IN" dirty="0" smtClean="0"/>
              <a:t>What possible states can this object be in?</a:t>
            </a:r>
          </a:p>
          <a:p>
            <a:pPr marL="621792" lvl="1" fontAlgn="auto">
              <a:spcBef>
                <a:spcPts val="324"/>
              </a:spcBef>
              <a:spcAft>
                <a:spcPts val="0"/>
              </a:spcAft>
              <a:buFont typeface="Wingdings" pitchFamily="2" charset="2"/>
              <a:buChar char="§"/>
              <a:defRPr/>
            </a:pPr>
            <a:r>
              <a:rPr lang="en-IN" dirty="0" smtClean="0"/>
              <a:t>What possible </a:t>
            </a:r>
            <a:r>
              <a:rPr lang="en-US" dirty="0" smtClean="0"/>
              <a:t>behavior </a:t>
            </a:r>
            <a:r>
              <a:rPr lang="en-IN" dirty="0" smtClean="0"/>
              <a:t>can this object perform?</a:t>
            </a:r>
          </a:p>
          <a:p>
            <a:pPr marL="621792" lvl="1" fontAlgn="auto">
              <a:spcBef>
                <a:spcPts val="324"/>
              </a:spcBef>
              <a:spcAft>
                <a:spcPts val="0"/>
              </a:spcAft>
              <a:buFont typeface="Wingdings" pitchFamily="2" charset="2"/>
              <a:buChar char="§"/>
              <a:defRPr/>
            </a:pPr>
            <a:r>
              <a:rPr lang="en-US" dirty="0" smtClean="0"/>
              <a:t>Write down your observation</a:t>
            </a:r>
          </a:p>
          <a:p>
            <a:pPr marL="365760" indent="-256032" fontAlgn="auto">
              <a:spcAft>
                <a:spcPts val="0"/>
              </a:spcAft>
              <a:buFont typeface="Wingdings" pitchFamily="2" charset="2"/>
              <a:buChar char="ü"/>
              <a:defRPr/>
            </a:pPr>
            <a:r>
              <a:rPr lang="en-US" dirty="0" smtClean="0"/>
              <a:t>Real world objects vary in complexity (Radio, Table Lamp)</a:t>
            </a:r>
          </a:p>
          <a:p>
            <a:pPr marL="365760" indent="-256032" fontAlgn="auto">
              <a:spcAft>
                <a:spcPts val="0"/>
              </a:spcAft>
              <a:buFont typeface="Wingdings" pitchFamily="2" charset="2"/>
              <a:buChar char="ü"/>
              <a:defRPr/>
            </a:pPr>
            <a:r>
              <a:rPr lang="en-US" dirty="0" smtClean="0"/>
              <a:t>Objects may contain other objects</a:t>
            </a:r>
          </a:p>
          <a:p>
            <a:pPr marL="365760" indent="-256032" fontAlgn="auto">
              <a:spcAft>
                <a:spcPts val="0"/>
              </a:spcAft>
              <a:buFont typeface="Wingdings" pitchFamily="2" charset="2"/>
              <a:buChar char="ü"/>
              <a:defRPr/>
            </a:pPr>
            <a:r>
              <a:rPr lang="en-US" dirty="0" smtClean="0"/>
              <a:t>These real world observations all translate into object oriented programming</a:t>
            </a:r>
          </a:p>
          <a:p>
            <a:pPr marL="365760" indent="-256032" fontAlgn="auto">
              <a:spcAft>
                <a:spcPts val="0"/>
              </a:spcAft>
              <a:buFont typeface="Wingdings 3"/>
              <a:buChar char=""/>
              <a:defRPr/>
            </a:pPr>
            <a:endParaRPr lang="en-IN" dirty="0"/>
          </a:p>
        </p:txBody>
      </p:sp>
      <p:sp>
        <p:nvSpPr>
          <p:cNvPr id="48134" name="Slide Number Placeholder 4"/>
          <p:cNvSpPr txBox="1">
            <a:spLocks noGrp="1"/>
          </p:cNvSpPr>
          <p:nvPr/>
        </p:nvSpPr>
        <p:spPr bwMode="auto">
          <a:xfrm>
            <a:off x="8647113" y="6172200"/>
            <a:ext cx="366712" cy="365125"/>
          </a:xfrm>
          <a:prstGeom prst="rect">
            <a:avLst/>
          </a:prstGeom>
          <a:noFill/>
          <a:ln w="9525">
            <a:noFill/>
            <a:miter lim="800000"/>
            <a:headEnd/>
            <a:tailEnd/>
          </a:ln>
        </p:spPr>
        <p:txBody>
          <a:bodyPr anchor="b"/>
          <a:lstStyle/>
          <a:p>
            <a:pPr algn="r"/>
            <a:fld id="{F4EEFAFE-8D13-4AA1-8FB6-40E06845AC0B}" type="slidenum">
              <a:rPr lang="en-US" sz="1000"/>
              <a:pPr algn="r"/>
              <a:t>49</a:t>
            </a:fld>
            <a:endParaRPr lang="en-US" sz="1000"/>
          </a:p>
        </p:txBody>
      </p:sp>
      <p:sp>
        <p:nvSpPr>
          <p:cNvPr id="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49</a:t>
            </a:fld>
            <a:endParaRPr lang="en-US" sz="1200" b="1"/>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nodeType="clickEffect">
                                  <p:stCondLst>
                                    <p:cond delay="0"/>
                                  </p:stCondLst>
                                  <p:iterate type="lt">
                                    <p:tmPct val="10000"/>
                                  </p:iterate>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p:cTn id="23" dur="500" fill="hold"/>
                                        <p:tgtEl>
                                          <p:spTgt spid="2">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2">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2">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2">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nodeType="clickEffect">
                                  <p:stCondLst>
                                    <p:cond delay="0"/>
                                  </p:stCondLst>
                                  <p:iterate type="lt">
                                    <p:tmPct val="10000"/>
                                  </p:iterate>
                                  <p:childTnLst>
                                    <p:set>
                                      <p:cBhvr>
                                        <p:cTn id="31" dur="1" fill="hold">
                                          <p:stCondLst>
                                            <p:cond delay="0"/>
                                          </p:stCondLst>
                                        </p:cTn>
                                        <p:tgtEl>
                                          <p:spTgt spid="2">
                                            <p:txEl>
                                              <p:pRg st="3" end="3"/>
                                            </p:txEl>
                                          </p:spTgt>
                                        </p:tgtEl>
                                        <p:attrNameLst>
                                          <p:attrName>style.visibility</p:attrName>
                                        </p:attrNameLst>
                                      </p:cBhvr>
                                      <p:to>
                                        <p:strVal val="visible"/>
                                      </p:to>
                                    </p:set>
                                    <p:anim calcmode="lin" valueType="num">
                                      <p:cBhvr>
                                        <p:cTn id="32" dur="500" fill="hold"/>
                                        <p:tgtEl>
                                          <p:spTgt spid="2">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
                                            <p:txEl>
                                              <p:pRg st="3" end="3"/>
                                            </p:txEl>
                                          </p:spTgt>
                                        </p:tgtEl>
                                        <p:attrNameLst>
                                          <p:attrName>ppt_y</p:attrName>
                                        </p:attrNameLst>
                                      </p:cBhvr>
                                      <p:tavLst>
                                        <p:tav tm="0">
                                          <p:val>
                                            <p:strVal val="#ppt_y"/>
                                          </p:val>
                                        </p:tav>
                                        <p:tav tm="100000">
                                          <p:val>
                                            <p:strVal val="#ppt_y"/>
                                          </p:val>
                                        </p:tav>
                                      </p:tavLst>
                                    </p:anim>
                                    <p:anim calcmode="lin" valueType="num">
                                      <p:cBhvr>
                                        <p:cTn id="34" dur="500" fill="hold"/>
                                        <p:tgtEl>
                                          <p:spTgt spid="2">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nodeType="clickEffect">
                                  <p:stCondLst>
                                    <p:cond delay="0"/>
                                  </p:stCondLst>
                                  <p:childTnLst>
                                    <p:set>
                                      <p:cBhvr>
                                        <p:cTn id="40" dur="1" fill="hold">
                                          <p:stCondLst>
                                            <p:cond delay="0"/>
                                          </p:stCondLst>
                                        </p:cTn>
                                        <p:tgtEl>
                                          <p:spTgt spid="2">
                                            <p:txEl>
                                              <p:pRg st="4" end="4"/>
                                            </p:txEl>
                                          </p:spTgt>
                                        </p:tgtEl>
                                        <p:attrNameLst>
                                          <p:attrName>style.visibility</p:attrName>
                                        </p:attrNameLst>
                                      </p:cBhvr>
                                      <p:to>
                                        <p:strVal val="visible"/>
                                      </p:to>
                                    </p:set>
                                    <p:anim calcmode="lin" valueType="num">
                                      <p:cBhvr>
                                        <p:cTn id="41"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2"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43"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p:stCondLst>
                        <p:cond delay="indefinite"/>
                      </p:stCondLst>
                      <p:childTnLst>
                        <p:par>
                          <p:cTn id="46" fill="hold">
                            <p:stCondLst>
                              <p:cond delay="0"/>
                            </p:stCondLst>
                            <p:childTnLst>
                              <p:par>
                                <p:cTn id="47" presetID="15" presetClass="entr" presetSubtype="0" fill="hold"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 calcmode="lin" valueType="num">
                                      <p:cBhvr>
                                        <p:cTn id="49"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2">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2">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3" fill="hold">
                      <p:stCondLst>
                        <p:cond delay="indefinite"/>
                      </p:stCondLst>
                      <p:childTnLst>
                        <p:par>
                          <p:cTn id="54" fill="hold">
                            <p:stCondLst>
                              <p:cond delay="0"/>
                            </p:stCondLst>
                            <p:childTnLst>
                              <p:par>
                                <p:cTn id="55" presetID="41" presetClass="entr" presetSubtype="0" fill="hold" nodeType="clickEffect">
                                  <p:stCondLst>
                                    <p:cond delay="0"/>
                                  </p:stCondLst>
                                  <p:iterate type="lt">
                                    <p:tmPct val="10000"/>
                                  </p:iterate>
                                  <p:childTnLst>
                                    <p:set>
                                      <p:cBhvr>
                                        <p:cTn id="56" dur="1" fill="hold">
                                          <p:stCondLst>
                                            <p:cond delay="0"/>
                                          </p:stCondLst>
                                        </p:cTn>
                                        <p:tgtEl>
                                          <p:spTgt spid="2">
                                            <p:txEl>
                                              <p:pRg st="6" end="6"/>
                                            </p:txEl>
                                          </p:spTgt>
                                        </p:tgtEl>
                                        <p:attrNameLst>
                                          <p:attrName>style.visibility</p:attrName>
                                        </p:attrNameLst>
                                      </p:cBhvr>
                                      <p:to>
                                        <p:strVal val="visible"/>
                                      </p:to>
                                    </p:set>
                                    <p:anim calcmode="lin" valueType="num">
                                      <p:cBhvr>
                                        <p:cTn id="57" dur="500" fill="hold"/>
                                        <p:tgtEl>
                                          <p:spTgt spid="2">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2">
                                            <p:txEl>
                                              <p:pRg st="6" end="6"/>
                                            </p:txEl>
                                          </p:spTgt>
                                        </p:tgtEl>
                                        <p:attrNameLst>
                                          <p:attrName>ppt_y</p:attrName>
                                        </p:attrNameLst>
                                      </p:cBhvr>
                                      <p:tavLst>
                                        <p:tav tm="0">
                                          <p:val>
                                            <p:strVal val="#ppt_y"/>
                                          </p:val>
                                        </p:tav>
                                        <p:tav tm="100000">
                                          <p:val>
                                            <p:strVal val="#ppt_y"/>
                                          </p:val>
                                        </p:tav>
                                      </p:tavLst>
                                    </p:anim>
                                    <p:anim calcmode="lin" valueType="num">
                                      <p:cBhvr>
                                        <p:cTn id="59" dur="500" fill="hold"/>
                                        <p:tgtEl>
                                          <p:spTgt spid="2">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2">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2">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1" presetClass="entr" presetSubtype="0" fill="hold" nodeType="clickEffect">
                                  <p:stCondLst>
                                    <p:cond delay="0"/>
                                  </p:stCondLst>
                                  <p:iterate type="lt">
                                    <p:tmPct val="10000"/>
                                  </p:iterate>
                                  <p:childTnLst>
                                    <p:set>
                                      <p:cBhvr>
                                        <p:cTn id="65" dur="1" fill="hold">
                                          <p:stCondLst>
                                            <p:cond delay="0"/>
                                          </p:stCondLst>
                                        </p:cTn>
                                        <p:tgtEl>
                                          <p:spTgt spid="2">
                                            <p:txEl>
                                              <p:pRg st="7" end="7"/>
                                            </p:txEl>
                                          </p:spTgt>
                                        </p:tgtEl>
                                        <p:attrNameLst>
                                          <p:attrName>style.visibility</p:attrName>
                                        </p:attrNameLst>
                                      </p:cBhvr>
                                      <p:to>
                                        <p:strVal val="visible"/>
                                      </p:to>
                                    </p:set>
                                    <p:anim calcmode="lin" valueType="num">
                                      <p:cBhvr>
                                        <p:cTn id="66" dur="500" fill="hold"/>
                                        <p:tgtEl>
                                          <p:spTgt spid="2">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2">
                                            <p:txEl>
                                              <p:pRg st="7" end="7"/>
                                            </p:txEl>
                                          </p:spTgt>
                                        </p:tgtEl>
                                        <p:attrNameLst>
                                          <p:attrName>ppt_y</p:attrName>
                                        </p:attrNameLst>
                                      </p:cBhvr>
                                      <p:tavLst>
                                        <p:tav tm="0">
                                          <p:val>
                                            <p:strVal val="#ppt_y"/>
                                          </p:val>
                                        </p:tav>
                                        <p:tav tm="100000">
                                          <p:val>
                                            <p:strVal val="#ppt_y"/>
                                          </p:val>
                                        </p:tav>
                                      </p:tavLst>
                                    </p:anim>
                                    <p:anim calcmode="lin" valueType="num">
                                      <p:cBhvr>
                                        <p:cTn id="68" dur="500" fill="hold"/>
                                        <p:tgtEl>
                                          <p:spTgt spid="2">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2">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2">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1" presetClass="entr" presetSubtype="0" fill="hold" nodeType="clickEffect">
                                  <p:stCondLst>
                                    <p:cond delay="0"/>
                                  </p:stCondLst>
                                  <p:iterate type="lt">
                                    <p:tmPct val="10000"/>
                                  </p:iterate>
                                  <p:childTnLst>
                                    <p:set>
                                      <p:cBhvr>
                                        <p:cTn id="74" dur="1" fill="hold">
                                          <p:stCondLst>
                                            <p:cond delay="0"/>
                                          </p:stCondLst>
                                        </p:cTn>
                                        <p:tgtEl>
                                          <p:spTgt spid="2">
                                            <p:txEl>
                                              <p:pRg st="8" end="8"/>
                                            </p:txEl>
                                          </p:spTgt>
                                        </p:tgtEl>
                                        <p:attrNameLst>
                                          <p:attrName>style.visibility</p:attrName>
                                        </p:attrNameLst>
                                      </p:cBhvr>
                                      <p:to>
                                        <p:strVal val="visible"/>
                                      </p:to>
                                    </p:set>
                                    <p:anim calcmode="lin" valueType="num">
                                      <p:cBhvr>
                                        <p:cTn id="75" dur="500" fill="hold"/>
                                        <p:tgtEl>
                                          <p:spTgt spid="2">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2">
                                            <p:txEl>
                                              <p:pRg st="8" end="8"/>
                                            </p:txEl>
                                          </p:spTgt>
                                        </p:tgtEl>
                                        <p:attrNameLst>
                                          <p:attrName>ppt_y</p:attrName>
                                        </p:attrNameLst>
                                      </p:cBhvr>
                                      <p:tavLst>
                                        <p:tav tm="0">
                                          <p:val>
                                            <p:strVal val="#ppt_y"/>
                                          </p:val>
                                        </p:tav>
                                        <p:tav tm="100000">
                                          <p:val>
                                            <p:strVal val="#ppt_y"/>
                                          </p:val>
                                        </p:tav>
                                      </p:tavLst>
                                    </p:anim>
                                    <p:anim calcmode="lin" valueType="num">
                                      <p:cBhvr>
                                        <p:cTn id="77" dur="500" fill="hold"/>
                                        <p:tgtEl>
                                          <p:spTgt spid="2">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2">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2">
                                            <p:txEl>
                                              <p:pRg st="8" end="8"/>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5" presetClass="entr" presetSubtype="0" fill="hold" nodeType="clickEffect">
                                  <p:stCondLst>
                                    <p:cond delay="0"/>
                                  </p:stCondLst>
                                  <p:childTnLst>
                                    <p:set>
                                      <p:cBhvr>
                                        <p:cTn id="83" dur="1" fill="hold">
                                          <p:stCondLst>
                                            <p:cond delay="0"/>
                                          </p:stCondLst>
                                        </p:cTn>
                                        <p:tgtEl>
                                          <p:spTgt spid="2">
                                            <p:txEl>
                                              <p:pRg st="9" end="9"/>
                                            </p:txEl>
                                          </p:spTgt>
                                        </p:tgtEl>
                                        <p:attrNameLst>
                                          <p:attrName>style.visibility</p:attrName>
                                        </p:attrNameLst>
                                      </p:cBhvr>
                                      <p:to>
                                        <p:strVal val="visible"/>
                                      </p:to>
                                    </p:set>
                                    <p:anim calcmode="lin" valueType="num">
                                      <p:cBhvr>
                                        <p:cTn id="84" dur="1000" fill="hold"/>
                                        <p:tgtEl>
                                          <p:spTgt spid="2">
                                            <p:txEl>
                                              <p:pRg st="9" end="9"/>
                                            </p:txEl>
                                          </p:spTgt>
                                        </p:tgtEl>
                                        <p:attrNameLst>
                                          <p:attrName>ppt_w</p:attrName>
                                        </p:attrNameLst>
                                      </p:cBhvr>
                                      <p:tavLst>
                                        <p:tav tm="0">
                                          <p:val>
                                            <p:fltVal val="0"/>
                                          </p:val>
                                        </p:tav>
                                        <p:tav tm="100000">
                                          <p:val>
                                            <p:strVal val="#ppt_w"/>
                                          </p:val>
                                        </p:tav>
                                      </p:tavLst>
                                    </p:anim>
                                    <p:anim calcmode="lin" valueType="num">
                                      <p:cBhvr>
                                        <p:cTn id="85" dur="1000" fill="hold"/>
                                        <p:tgtEl>
                                          <p:spTgt spid="2">
                                            <p:txEl>
                                              <p:pRg st="9" end="9"/>
                                            </p:txEl>
                                          </p:spTgt>
                                        </p:tgtEl>
                                        <p:attrNameLst>
                                          <p:attrName>ppt_h</p:attrName>
                                        </p:attrNameLst>
                                      </p:cBhvr>
                                      <p:tavLst>
                                        <p:tav tm="0">
                                          <p:val>
                                            <p:fltVal val="0"/>
                                          </p:val>
                                        </p:tav>
                                        <p:tav tm="100000">
                                          <p:val>
                                            <p:strVal val="#ppt_h"/>
                                          </p:val>
                                        </p:tav>
                                      </p:tavLst>
                                    </p:anim>
                                    <p:anim calcmode="lin" valueType="num">
                                      <p:cBhvr>
                                        <p:cTn id="86" dur="1000" fill="hold"/>
                                        <p:tgtEl>
                                          <p:spTgt spid="2">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2">
                                            <p:txEl>
                                              <p:pRg st="9" end="9"/>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8" fill="hold">
                      <p:stCondLst>
                        <p:cond delay="indefinite"/>
                      </p:stCondLst>
                      <p:childTnLst>
                        <p:par>
                          <p:cTn id="89" fill="hold">
                            <p:stCondLst>
                              <p:cond delay="0"/>
                            </p:stCondLst>
                            <p:childTnLst>
                              <p:par>
                                <p:cTn id="90" presetID="15" presetClass="entr" presetSubtype="0" fill="hold" nodeType="clickEffect">
                                  <p:stCondLst>
                                    <p:cond delay="0"/>
                                  </p:stCondLst>
                                  <p:childTnLst>
                                    <p:set>
                                      <p:cBhvr>
                                        <p:cTn id="91" dur="1" fill="hold">
                                          <p:stCondLst>
                                            <p:cond delay="0"/>
                                          </p:stCondLst>
                                        </p:cTn>
                                        <p:tgtEl>
                                          <p:spTgt spid="2">
                                            <p:txEl>
                                              <p:pRg st="10" end="10"/>
                                            </p:txEl>
                                          </p:spTgt>
                                        </p:tgtEl>
                                        <p:attrNameLst>
                                          <p:attrName>style.visibility</p:attrName>
                                        </p:attrNameLst>
                                      </p:cBhvr>
                                      <p:to>
                                        <p:strVal val="visible"/>
                                      </p:to>
                                    </p:set>
                                    <p:anim calcmode="lin" valueType="num">
                                      <p:cBhvr>
                                        <p:cTn id="92" dur="10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93" dur="1000" fill="hold"/>
                                        <p:tgtEl>
                                          <p:spTgt spid="2">
                                            <p:txEl>
                                              <p:pRg st="10" end="10"/>
                                            </p:txEl>
                                          </p:spTgt>
                                        </p:tgtEl>
                                        <p:attrNameLst>
                                          <p:attrName>ppt_h</p:attrName>
                                        </p:attrNameLst>
                                      </p:cBhvr>
                                      <p:tavLst>
                                        <p:tav tm="0">
                                          <p:val>
                                            <p:fltVal val="0"/>
                                          </p:val>
                                        </p:tav>
                                        <p:tav tm="100000">
                                          <p:val>
                                            <p:strVal val="#ppt_h"/>
                                          </p:val>
                                        </p:tav>
                                      </p:tavLst>
                                    </p:anim>
                                    <p:anim calcmode="lin" valueType="num">
                                      <p:cBhvr>
                                        <p:cTn id="94" dur="1000" fill="hold"/>
                                        <p:tgtEl>
                                          <p:spTgt spid="2">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95" dur="1000" fill="hold"/>
                                        <p:tgtEl>
                                          <p:spTgt spid="2">
                                            <p:txEl>
                                              <p:pRg st="10" end="1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6" fill="hold">
                      <p:stCondLst>
                        <p:cond delay="indefinite"/>
                      </p:stCondLst>
                      <p:childTnLst>
                        <p:par>
                          <p:cTn id="97" fill="hold">
                            <p:stCondLst>
                              <p:cond delay="0"/>
                            </p:stCondLst>
                            <p:childTnLst>
                              <p:par>
                                <p:cTn id="98" presetID="15" presetClass="entr" presetSubtype="0" fill="hold" nodeType="clickEffect">
                                  <p:stCondLst>
                                    <p:cond delay="0"/>
                                  </p:stCondLst>
                                  <p:childTnLst>
                                    <p:set>
                                      <p:cBhvr>
                                        <p:cTn id="99" dur="1" fill="hold">
                                          <p:stCondLst>
                                            <p:cond delay="0"/>
                                          </p:stCondLst>
                                        </p:cTn>
                                        <p:tgtEl>
                                          <p:spTgt spid="2">
                                            <p:txEl>
                                              <p:pRg st="11" end="11"/>
                                            </p:txEl>
                                          </p:spTgt>
                                        </p:tgtEl>
                                        <p:attrNameLst>
                                          <p:attrName>style.visibility</p:attrName>
                                        </p:attrNameLst>
                                      </p:cBhvr>
                                      <p:to>
                                        <p:strVal val="visible"/>
                                      </p:to>
                                    </p:set>
                                    <p:anim calcmode="lin" valueType="num">
                                      <p:cBhvr>
                                        <p:cTn id="100" dur="1000" fill="hold"/>
                                        <p:tgtEl>
                                          <p:spTgt spid="2">
                                            <p:txEl>
                                              <p:pRg st="11" end="11"/>
                                            </p:txEl>
                                          </p:spTgt>
                                        </p:tgtEl>
                                        <p:attrNameLst>
                                          <p:attrName>ppt_w</p:attrName>
                                        </p:attrNameLst>
                                      </p:cBhvr>
                                      <p:tavLst>
                                        <p:tav tm="0">
                                          <p:val>
                                            <p:fltVal val="0"/>
                                          </p:val>
                                        </p:tav>
                                        <p:tav tm="100000">
                                          <p:val>
                                            <p:strVal val="#ppt_w"/>
                                          </p:val>
                                        </p:tav>
                                      </p:tavLst>
                                    </p:anim>
                                    <p:anim calcmode="lin" valueType="num">
                                      <p:cBhvr>
                                        <p:cTn id="101" dur="1000" fill="hold"/>
                                        <p:tgtEl>
                                          <p:spTgt spid="2">
                                            <p:txEl>
                                              <p:pRg st="11" end="11"/>
                                            </p:txEl>
                                          </p:spTgt>
                                        </p:tgtEl>
                                        <p:attrNameLst>
                                          <p:attrName>ppt_h</p:attrName>
                                        </p:attrNameLst>
                                      </p:cBhvr>
                                      <p:tavLst>
                                        <p:tav tm="0">
                                          <p:val>
                                            <p:fltVal val="0"/>
                                          </p:val>
                                        </p:tav>
                                        <p:tav tm="100000">
                                          <p:val>
                                            <p:strVal val="#ppt_h"/>
                                          </p:val>
                                        </p:tav>
                                      </p:tavLst>
                                    </p:anim>
                                    <p:anim calcmode="lin" valueType="num">
                                      <p:cBhvr>
                                        <p:cTn id="102" dur="1000" fill="hold"/>
                                        <p:tgtEl>
                                          <p:spTgt spid="2">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103" dur="1000" fill="hold"/>
                                        <p:tgtEl>
                                          <p:spTgt spid="2">
                                            <p:txEl>
                                              <p:pRg st="11" end="1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182688" y="2017713"/>
            <a:ext cx="7772400" cy="1335087"/>
          </a:xfrm>
        </p:spPr>
        <p:txBody>
          <a:bodyPr>
            <a:normAutofit/>
          </a:bodyPr>
          <a:lstStyle/>
          <a:p>
            <a:pPr eaLnBrk="1" hangingPunct="1">
              <a:buClr>
                <a:schemeClr val="hlink"/>
              </a:buClr>
              <a:buFont typeface="Wingdings" pitchFamily="2" charset="2"/>
              <a:buChar char="§"/>
            </a:pPr>
            <a:r>
              <a:rPr lang="en-US" sz="2000" dirty="0" smtClean="0">
                <a:solidFill>
                  <a:schemeClr val="hlink"/>
                </a:solidFill>
                <a:latin typeface="Tahoma" charset="0"/>
              </a:rPr>
              <a:t>OO Analysis </a:t>
            </a:r>
            <a:r>
              <a:rPr lang="en-US" sz="2000" dirty="0" smtClean="0">
                <a:latin typeface="Tahoma" charset="0"/>
              </a:rPr>
              <a:t>- in the case of library information systems, one would find concepts like book, library, patron</a:t>
            </a:r>
          </a:p>
        </p:txBody>
      </p:sp>
      <p:sp>
        <p:nvSpPr>
          <p:cNvPr id="10243" name="Rectangle 2"/>
          <p:cNvSpPr>
            <a:spLocks noGrp="1" noChangeArrowheads="1"/>
          </p:cNvSpPr>
          <p:nvPr>
            <p:ph type="title"/>
          </p:nvPr>
        </p:nvSpPr>
        <p:spPr/>
        <p:txBody>
          <a:bodyPr/>
          <a:lstStyle/>
          <a:p>
            <a:pPr eaLnBrk="1" hangingPunct="1"/>
            <a:r>
              <a:rPr lang="en-US" smtClean="0"/>
              <a:t>Examples</a:t>
            </a:r>
          </a:p>
        </p:txBody>
      </p:sp>
      <p:sp>
        <p:nvSpPr>
          <p:cNvPr id="15364" name="Rectangle 4"/>
          <p:cNvSpPr>
            <a:spLocks noChangeArrowheads="1"/>
          </p:cNvSpPr>
          <p:nvPr/>
        </p:nvSpPr>
        <p:spPr bwMode="auto">
          <a:xfrm>
            <a:off x="1182688" y="3505200"/>
            <a:ext cx="7772400" cy="1219200"/>
          </a:xfrm>
          <a:prstGeom prst="rect">
            <a:avLst/>
          </a:prstGeom>
          <a:noFill/>
          <a:ln w="9525">
            <a:noFill/>
            <a:miter lim="800000"/>
            <a:headEnd/>
            <a:tailEnd/>
          </a:ln>
        </p:spPr>
        <p:txBody>
          <a:bodyPr/>
          <a:lstStyle/>
          <a:p>
            <a:pPr marL="342900" indent="-342900" eaLnBrk="1" hangingPunct="1">
              <a:spcBef>
                <a:spcPct val="20000"/>
              </a:spcBef>
              <a:buClr>
                <a:schemeClr val="hlink"/>
              </a:buClr>
              <a:buSzPct val="60000"/>
              <a:buFont typeface="Wingdings" pitchFamily="2" charset="2"/>
              <a:buChar char="n"/>
            </a:pPr>
            <a:r>
              <a:rPr lang="en-US" sz="2000" dirty="0">
                <a:solidFill>
                  <a:schemeClr val="hlink"/>
                </a:solidFill>
              </a:rPr>
              <a:t>OO Design</a:t>
            </a:r>
            <a:r>
              <a:rPr lang="en-US" sz="2000" dirty="0"/>
              <a:t> - emphasis on defining the software objects; ultimately these objects are implemented in some programming language; </a:t>
            </a:r>
            <a:r>
              <a:rPr lang="en-US" sz="2000" i="1" dirty="0">
                <a:solidFill>
                  <a:schemeClr val="hlink"/>
                </a:solidFill>
              </a:rPr>
              <a:t>Book</a:t>
            </a:r>
            <a:r>
              <a:rPr lang="en-US" sz="2000" dirty="0"/>
              <a:t> may have a method named </a:t>
            </a:r>
            <a:r>
              <a:rPr lang="en-US" sz="2000" i="1" dirty="0">
                <a:solidFill>
                  <a:schemeClr val="hlink"/>
                </a:solidFill>
              </a:rPr>
              <a:t>print</a:t>
            </a:r>
            <a:r>
              <a:rPr lang="en-US" sz="2000" i="1" dirty="0"/>
              <a:t>.</a:t>
            </a:r>
            <a:endParaRPr lang="en-US" sz="2000" dirty="0"/>
          </a:p>
        </p:txBody>
      </p:sp>
      <p:sp>
        <p:nvSpPr>
          <p:cNvPr id="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5</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P spid="15364"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156" name="Slide Number Placeholder 4"/>
          <p:cNvSpPr txBox="1">
            <a:spLocks noGrp="1"/>
          </p:cNvSpPr>
          <p:nvPr/>
        </p:nvSpPr>
        <p:spPr bwMode="auto">
          <a:xfrm>
            <a:off x="8647113" y="6172200"/>
            <a:ext cx="366712" cy="365125"/>
          </a:xfrm>
          <a:prstGeom prst="rect">
            <a:avLst/>
          </a:prstGeom>
          <a:noFill/>
          <a:ln w="9525">
            <a:noFill/>
            <a:miter lim="800000"/>
            <a:headEnd/>
            <a:tailEnd/>
          </a:ln>
        </p:spPr>
        <p:txBody>
          <a:bodyPr anchor="b"/>
          <a:lstStyle/>
          <a:p>
            <a:pPr algn="r"/>
            <a:fld id="{7671CE73-BA6F-418D-9168-F3F677EAC231}" type="slidenum">
              <a:rPr lang="en-US" sz="1000"/>
              <a:pPr algn="r"/>
              <a:t>50</a:t>
            </a:fld>
            <a:endParaRPr lang="en-US" sz="1000" dirty="0"/>
          </a:p>
        </p:txBody>
      </p:sp>
      <p:pic>
        <p:nvPicPr>
          <p:cNvPr id="2" name="Picture 2"/>
          <p:cNvPicPr>
            <a:picLocks noChangeAspect="1" noChangeArrowheads="1"/>
          </p:cNvPicPr>
          <p:nvPr/>
        </p:nvPicPr>
        <p:blipFill>
          <a:blip r:embed="rId3" cstate="print"/>
          <a:srcRect/>
          <a:stretch>
            <a:fillRect/>
          </a:stretch>
        </p:blipFill>
        <p:spPr bwMode="auto">
          <a:xfrm>
            <a:off x="5715000" y="4191000"/>
            <a:ext cx="3429000" cy="2120725"/>
          </a:xfrm>
          <a:prstGeom prst="rect">
            <a:avLst/>
          </a:prstGeom>
          <a:noFill/>
          <a:ln w="9525">
            <a:noFill/>
            <a:miter lim="800000"/>
            <a:headEnd/>
            <a:tailEnd/>
          </a:ln>
        </p:spPr>
      </p:pic>
      <p:sp>
        <p:nvSpPr>
          <p:cNvPr id="8" name="Rectangle 2"/>
          <p:cNvSpPr txBox="1">
            <a:spLocks noChangeArrowheads="1"/>
          </p:cNvSpPr>
          <p:nvPr/>
        </p:nvSpPr>
        <p:spPr>
          <a:xfrm>
            <a:off x="381000" y="381000"/>
            <a:ext cx="5105400" cy="762000"/>
          </a:xfrm>
          <a:prstGeom prst="rect">
            <a:avLst/>
          </a:prstGeom>
        </p:spPr>
        <p:txBody>
          <a:bodyPr anchor="ctr">
            <a:normAutofit fontScale="97500"/>
            <a:scene3d>
              <a:camera prst="orthographicFront"/>
              <a:lightRig rig="soft" dir="t"/>
            </a:scene3d>
            <a:sp3d prstMaterial="softEdge">
              <a:bevelT w="25400" h="25400"/>
            </a:sp3d>
          </a:bodyPr>
          <a:lstStyle/>
          <a:p>
            <a:pPr fontAlgn="auto">
              <a:spcAft>
                <a:spcPts val="0"/>
              </a:spcAft>
              <a:defRPr/>
            </a:pPr>
            <a:r>
              <a:rPr lang="en-US" sz="3100" dirty="0">
                <a:ea typeface="+mj-ea"/>
                <a:cs typeface="+mj-cs"/>
              </a:rPr>
              <a:t>What is an object? (Contd.)</a:t>
            </a:r>
          </a:p>
        </p:txBody>
      </p:sp>
      <p:sp>
        <p:nvSpPr>
          <p:cNvPr id="9" name="Subtitle 5"/>
          <p:cNvSpPr txBox="1">
            <a:spLocks/>
          </p:cNvSpPr>
          <p:nvPr/>
        </p:nvSpPr>
        <p:spPr>
          <a:xfrm>
            <a:off x="228600" y="1447800"/>
            <a:ext cx="6172200" cy="4114800"/>
          </a:xfrm>
          <a:prstGeom prst="rect">
            <a:avLst/>
          </a:prstGeom>
        </p:spPr>
        <p:txBody>
          <a:bodyPr>
            <a:normAutofit/>
          </a:bodyPr>
          <a:lstStyle/>
          <a:p>
            <a:pPr marL="514350" indent="-514350" fontAlgn="auto">
              <a:spcBef>
                <a:spcPts val="400"/>
              </a:spcBef>
              <a:spcAft>
                <a:spcPts val="0"/>
              </a:spcAft>
              <a:buClr>
                <a:schemeClr val="accent1"/>
              </a:buClr>
              <a:buSzPct val="95000"/>
              <a:buFont typeface="Wingdings" pitchFamily="2" charset="2"/>
              <a:buChar char="ü"/>
              <a:defRPr/>
            </a:pPr>
            <a:r>
              <a:rPr lang="en-US" sz="2000" dirty="0">
                <a:latin typeface="+mn-lt"/>
              </a:rPr>
              <a:t>Software objects are conceptually similar to real world objects: they too consist of state and related behavior</a:t>
            </a:r>
          </a:p>
          <a:p>
            <a:pPr marL="514350" indent="-514350" fontAlgn="auto">
              <a:spcBef>
                <a:spcPts val="400"/>
              </a:spcBef>
              <a:spcAft>
                <a:spcPts val="0"/>
              </a:spcAft>
              <a:buClr>
                <a:schemeClr val="accent1"/>
              </a:buClr>
              <a:buSzPct val="95000"/>
              <a:buFont typeface="Wingdings" pitchFamily="2" charset="2"/>
              <a:buChar char="ü"/>
              <a:defRPr/>
            </a:pPr>
            <a:r>
              <a:rPr lang="en-US" sz="2000" dirty="0">
                <a:latin typeface="+mn-lt"/>
              </a:rPr>
              <a:t>An object store its state in fields and exposes its behavior through methods</a:t>
            </a:r>
          </a:p>
          <a:p>
            <a:pPr marL="514350" indent="-514350" fontAlgn="auto">
              <a:spcBef>
                <a:spcPts val="400"/>
              </a:spcBef>
              <a:spcAft>
                <a:spcPts val="0"/>
              </a:spcAft>
              <a:buClr>
                <a:schemeClr val="accent1"/>
              </a:buClr>
              <a:buSzPct val="95000"/>
              <a:buFont typeface="Wingdings" pitchFamily="2" charset="2"/>
              <a:buChar char="ü"/>
              <a:defRPr/>
            </a:pPr>
            <a:r>
              <a:rPr lang="en-US" sz="2000" dirty="0">
                <a:latin typeface="+mn-lt"/>
              </a:rPr>
              <a:t>Methods operate on objects internal state and serve as the primary mechanism for object-to-object communication</a:t>
            </a:r>
          </a:p>
          <a:p>
            <a:pPr marL="514350" indent="-514350" fontAlgn="auto">
              <a:spcBef>
                <a:spcPts val="400"/>
              </a:spcBef>
              <a:spcAft>
                <a:spcPts val="0"/>
              </a:spcAft>
              <a:buClr>
                <a:schemeClr val="accent1"/>
              </a:buClr>
              <a:buSzPct val="95000"/>
              <a:buFont typeface="Wingdings" pitchFamily="2" charset="2"/>
              <a:buChar char="ü"/>
              <a:defRPr/>
            </a:pPr>
            <a:r>
              <a:rPr lang="en-US" sz="2000" dirty="0">
                <a:latin typeface="+mn-lt"/>
              </a:rPr>
              <a:t>Hiding internal state and requiring all interaction through an object’s method is known as </a:t>
            </a:r>
            <a:r>
              <a:rPr lang="en-US" sz="2000" b="1" dirty="0">
                <a:latin typeface="+mn-lt"/>
              </a:rPr>
              <a:t>data encapsulation  - </a:t>
            </a:r>
            <a:r>
              <a:rPr lang="en-US" sz="2000" dirty="0">
                <a:latin typeface="+mn-lt"/>
              </a:rPr>
              <a:t>a fundamental principle of OOP</a:t>
            </a:r>
            <a:endParaRPr lang="en-US" sz="2000" b="1" dirty="0">
              <a:latin typeface="+mn-lt"/>
            </a:endParaRPr>
          </a:p>
        </p:txBody>
      </p:sp>
      <p:sp>
        <p:nvSpPr>
          <p:cNvPr id="10"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1"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2"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50</a:t>
            </a:fld>
            <a:endParaRPr lang="en-US" sz="1200" b="1"/>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p:cTn id="15" dur="1000" fill="hold"/>
                                        <p:tgtEl>
                                          <p:spTgt spid="9">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9">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9">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9">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p:cTn id="23" dur="1000" fill="hold"/>
                                        <p:tgtEl>
                                          <p:spTgt spid="9">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9">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9">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9">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p:cTn id="31" dur="1000" fill="hold"/>
                                        <p:tgtEl>
                                          <p:spTgt spid="9">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9">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9">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9">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5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770" decel="100000"/>
                                        <p:tgtEl>
                                          <p:spTgt spid="2"/>
                                        </p:tgtEl>
                                      </p:cBhvr>
                                    </p:animEffect>
                                    <p:animScale>
                                      <p:cBhvr>
                                        <p:cTn id="40" dur="770" decel="100000"/>
                                        <p:tgtEl>
                                          <p:spTgt spid="2"/>
                                        </p:tgtEl>
                                      </p:cBhvr>
                                      <p:from x="10000" y="10000"/>
                                      <p:to x="200000" y="450000"/>
                                    </p:animScale>
                                    <p:animScale>
                                      <p:cBhvr>
                                        <p:cTn id="41" dur="1230" accel="100000" fill="hold">
                                          <p:stCondLst>
                                            <p:cond delay="770"/>
                                          </p:stCondLst>
                                        </p:cTn>
                                        <p:tgtEl>
                                          <p:spTgt spid="2"/>
                                        </p:tgtEl>
                                      </p:cBhvr>
                                      <p:from x="200000" y="450000"/>
                                      <p:to x="100000" y="100000"/>
                                    </p:animScale>
                                    <p:set>
                                      <p:cBhvr>
                                        <p:cTn id="42" dur="770" fill="hold"/>
                                        <p:tgtEl>
                                          <p:spTgt spid="2"/>
                                        </p:tgtEl>
                                        <p:attrNameLst>
                                          <p:attrName>ppt_x</p:attrName>
                                        </p:attrNameLst>
                                      </p:cBhvr>
                                      <p:to>
                                        <p:strVal val="(0.5)"/>
                                      </p:to>
                                    </p:set>
                                    <p:anim from="(0.5)" to="(#ppt_x)" calcmode="lin" valueType="num">
                                      <p:cBhvr>
                                        <p:cTn id="43" dur="1230" accel="100000" fill="hold">
                                          <p:stCondLst>
                                            <p:cond delay="770"/>
                                          </p:stCondLst>
                                        </p:cTn>
                                        <p:tgtEl>
                                          <p:spTgt spid="2"/>
                                        </p:tgtEl>
                                        <p:attrNameLst>
                                          <p:attrName>ppt_x</p:attrName>
                                        </p:attrNameLst>
                                      </p:cBhvr>
                                    </p:anim>
                                    <p:set>
                                      <p:cBhvr>
                                        <p:cTn id="44" dur="770" fill="hold"/>
                                        <p:tgtEl>
                                          <p:spTgt spid="2"/>
                                        </p:tgtEl>
                                        <p:attrNameLst>
                                          <p:attrName>ppt_y</p:attrName>
                                        </p:attrNameLst>
                                      </p:cBhvr>
                                      <p:to>
                                        <p:strVal val="(#ppt_y+0.4)"/>
                                      </p:to>
                                    </p:set>
                                    <p:anim from="(#ppt_y+0.4)" to="(#ppt_y)" calcmode="lin" valueType="num">
                                      <p:cBhvr>
                                        <p:cTn id="45" dur="1230" accel="100000" fill="hold">
                                          <p:stCondLst>
                                            <p:cond delay="770"/>
                                          </p:stCondLst>
                                        </p:cTn>
                                        <p:tgtEl>
                                          <p:spTgt spid="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180" name="Slide Number Placeholder 4"/>
          <p:cNvSpPr txBox="1">
            <a:spLocks noGrp="1"/>
          </p:cNvSpPr>
          <p:nvPr/>
        </p:nvSpPr>
        <p:spPr bwMode="auto">
          <a:xfrm>
            <a:off x="8647113" y="6172200"/>
            <a:ext cx="366712" cy="365125"/>
          </a:xfrm>
          <a:prstGeom prst="rect">
            <a:avLst/>
          </a:prstGeom>
          <a:noFill/>
          <a:ln w="9525">
            <a:noFill/>
            <a:miter lim="800000"/>
            <a:headEnd/>
            <a:tailEnd/>
          </a:ln>
        </p:spPr>
        <p:txBody>
          <a:bodyPr anchor="b"/>
          <a:lstStyle/>
          <a:p>
            <a:pPr algn="r"/>
            <a:fld id="{64A4FD72-F696-4213-8890-BB37C4629ACF}" type="slidenum">
              <a:rPr lang="en-US" sz="1000"/>
              <a:pPr algn="r"/>
              <a:t>51</a:t>
            </a:fld>
            <a:endParaRPr lang="en-US" sz="1000"/>
          </a:p>
        </p:txBody>
      </p:sp>
      <p:pic>
        <p:nvPicPr>
          <p:cNvPr id="2" name="Picture 2"/>
          <p:cNvPicPr>
            <a:picLocks noChangeAspect="1" noChangeArrowheads="1"/>
          </p:cNvPicPr>
          <p:nvPr/>
        </p:nvPicPr>
        <p:blipFill>
          <a:blip r:embed="rId3" cstate="print"/>
          <a:srcRect/>
          <a:stretch>
            <a:fillRect/>
          </a:stretch>
        </p:blipFill>
        <p:spPr bwMode="auto">
          <a:xfrm>
            <a:off x="5812970" y="3505200"/>
            <a:ext cx="3331029" cy="2590800"/>
          </a:xfrm>
          <a:prstGeom prst="rect">
            <a:avLst/>
          </a:prstGeom>
          <a:noFill/>
          <a:ln w="9525">
            <a:noFill/>
            <a:miter lim="800000"/>
            <a:headEnd/>
            <a:tailEnd/>
          </a:ln>
        </p:spPr>
      </p:pic>
      <p:sp>
        <p:nvSpPr>
          <p:cNvPr id="8" name="Subtitle 5"/>
          <p:cNvSpPr txBox="1">
            <a:spLocks/>
          </p:cNvSpPr>
          <p:nvPr/>
        </p:nvSpPr>
        <p:spPr bwMode="auto">
          <a:xfrm>
            <a:off x="228600" y="1524000"/>
            <a:ext cx="6096000" cy="3810000"/>
          </a:xfrm>
          <a:prstGeom prst="rect">
            <a:avLst/>
          </a:prstGeom>
          <a:noFill/>
          <a:ln w="9525">
            <a:noFill/>
            <a:miter lim="800000"/>
            <a:headEnd/>
            <a:tailEnd/>
          </a:ln>
        </p:spPr>
        <p:txBody>
          <a:bodyPr/>
          <a:lstStyle/>
          <a:p>
            <a:pPr marL="514350" indent="-514350">
              <a:lnSpc>
                <a:spcPct val="90000"/>
              </a:lnSpc>
              <a:spcBef>
                <a:spcPts val="400"/>
              </a:spcBef>
              <a:buClr>
                <a:schemeClr val="accent1"/>
              </a:buClr>
              <a:buSzPct val="95000"/>
              <a:buFont typeface="Wingdings" pitchFamily="2" charset="2"/>
              <a:buChar char="ü"/>
            </a:pPr>
            <a:r>
              <a:rPr lang="en-US" sz="2000" b="1" dirty="0">
                <a:latin typeface="Lucida Sans Unicode" pitchFamily="34" charset="0"/>
              </a:rPr>
              <a:t>Bicycle - </a:t>
            </a:r>
            <a:r>
              <a:rPr lang="en-IN" sz="2000" dirty="0">
                <a:latin typeface="Lucida Sans Unicode" pitchFamily="34" charset="0"/>
              </a:rPr>
              <a:t>By attributing state and providing methods for changing that state, the object remains in control of how the outside world is allowed to use it. For example, if the bicycle only has 6 gears, a method to change gears could reject any value that is less than 1 or greater than 6. </a:t>
            </a:r>
          </a:p>
          <a:p>
            <a:pPr marL="514350" indent="-514350">
              <a:lnSpc>
                <a:spcPct val="90000"/>
              </a:lnSpc>
              <a:spcBef>
                <a:spcPts val="400"/>
              </a:spcBef>
              <a:buClr>
                <a:schemeClr val="accent1"/>
              </a:buClr>
              <a:buSzPct val="95000"/>
              <a:buFont typeface="Wingdings" pitchFamily="2" charset="2"/>
              <a:buChar char="ü"/>
            </a:pPr>
            <a:r>
              <a:rPr lang="en-US" sz="2000" b="1" dirty="0">
                <a:latin typeface="Lucida Sans Unicode" pitchFamily="34" charset="0"/>
              </a:rPr>
              <a:t>Benefits of building code into individual software objects</a:t>
            </a:r>
          </a:p>
          <a:p>
            <a:pPr marL="1143000" lvl="2" indent="-228600">
              <a:lnSpc>
                <a:spcPct val="90000"/>
              </a:lnSpc>
              <a:buClr>
                <a:schemeClr val="accent1"/>
              </a:buClr>
              <a:buSzPct val="95000"/>
              <a:buFont typeface="Wingdings" pitchFamily="2" charset="2"/>
              <a:buChar char="§"/>
            </a:pPr>
            <a:r>
              <a:rPr lang="en-IN" sz="2000" dirty="0">
                <a:latin typeface="Lucida Sans Unicode" pitchFamily="34" charset="0"/>
              </a:rPr>
              <a:t>Modularity</a:t>
            </a:r>
          </a:p>
          <a:p>
            <a:pPr marL="1143000" lvl="2" indent="-228600">
              <a:lnSpc>
                <a:spcPct val="90000"/>
              </a:lnSpc>
              <a:buClr>
                <a:schemeClr val="accent1"/>
              </a:buClr>
              <a:buSzPct val="95000"/>
              <a:buFont typeface="Wingdings" pitchFamily="2" charset="2"/>
              <a:buChar char="§"/>
            </a:pPr>
            <a:r>
              <a:rPr lang="en-IN" sz="2000" dirty="0">
                <a:latin typeface="Lucida Sans Unicode" pitchFamily="34" charset="0"/>
              </a:rPr>
              <a:t>Information-hiding</a:t>
            </a:r>
          </a:p>
          <a:p>
            <a:pPr marL="1143000" lvl="2" indent="-228600">
              <a:lnSpc>
                <a:spcPct val="90000"/>
              </a:lnSpc>
              <a:buClr>
                <a:schemeClr val="accent1"/>
              </a:buClr>
              <a:buSzPct val="95000"/>
              <a:buFont typeface="Wingdings" pitchFamily="2" charset="2"/>
              <a:buChar char="§"/>
            </a:pPr>
            <a:r>
              <a:rPr lang="en-IN" sz="2000" dirty="0">
                <a:latin typeface="Lucida Sans Unicode" pitchFamily="34" charset="0"/>
              </a:rPr>
              <a:t>Code re-use</a:t>
            </a:r>
          </a:p>
          <a:p>
            <a:pPr marL="1143000" lvl="2" indent="-228600">
              <a:lnSpc>
                <a:spcPct val="90000"/>
              </a:lnSpc>
              <a:buClr>
                <a:schemeClr val="accent1"/>
              </a:buClr>
              <a:buSzPct val="95000"/>
              <a:buFont typeface="Wingdings" pitchFamily="2" charset="2"/>
              <a:buChar char="§"/>
            </a:pPr>
            <a:r>
              <a:rPr lang="en-IN" sz="2000" dirty="0">
                <a:latin typeface="Lucida Sans Unicode" pitchFamily="34" charset="0"/>
              </a:rPr>
              <a:t>Plug-ability and debugging ease</a:t>
            </a:r>
            <a:endParaRPr lang="en-US" sz="2000" dirty="0">
              <a:latin typeface="Lucida Sans Unicode" pitchFamily="34" charset="0"/>
            </a:endParaRPr>
          </a:p>
        </p:txBody>
      </p:sp>
      <p:sp>
        <p:nvSpPr>
          <p:cNvPr id="9" name="Rectangle 2"/>
          <p:cNvSpPr txBox="1">
            <a:spLocks noChangeArrowheads="1"/>
          </p:cNvSpPr>
          <p:nvPr/>
        </p:nvSpPr>
        <p:spPr>
          <a:xfrm>
            <a:off x="381000" y="381000"/>
            <a:ext cx="5105400" cy="762000"/>
          </a:xfrm>
          <a:prstGeom prst="rect">
            <a:avLst/>
          </a:prstGeom>
        </p:spPr>
        <p:txBody>
          <a:bodyPr anchor="ctr">
            <a:normAutofit fontScale="97500"/>
          </a:bodyPr>
          <a:lstStyle/>
          <a:p>
            <a:pPr fontAlgn="auto">
              <a:spcAft>
                <a:spcPts val="0"/>
              </a:spcAft>
              <a:defRPr/>
            </a:pPr>
            <a:r>
              <a:rPr lang="en-US" sz="3200" dirty="0">
                <a:ea typeface="+mj-ea"/>
                <a:cs typeface="+mj-cs"/>
              </a:rPr>
              <a:t>What is an object? (Contd.)</a:t>
            </a:r>
          </a:p>
        </p:txBody>
      </p:sp>
      <p:sp>
        <p:nvSpPr>
          <p:cNvPr id="10"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1"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2"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51</a:t>
            </a:fld>
            <a:endParaRPr lang="en-US" sz="1200" b="1"/>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8">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 calcmode="lin" valueType="num">
                                      <p:cBhvr>
                                        <p:cTn id="15"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8">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8">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nodeType="clickEffect">
                                  <p:stCondLst>
                                    <p:cond delay="0"/>
                                  </p:stCondLst>
                                  <p:iterate type="lt">
                                    <p:tmPct val="10000"/>
                                  </p:iterate>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p:cTn id="23" dur="500" fill="hold"/>
                                        <p:tgtEl>
                                          <p:spTgt spid="8">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8">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8">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8">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nodeType="clickEffect">
                                  <p:stCondLst>
                                    <p:cond delay="0"/>
                                  </p:stCondLst>
                                  <p:iterate type="lt">
                                    <p:tmPct val="10000"/>
                                  </p:iterate>
                                  <p:childTnLst>
                                    <p:set>
                                      <p:cBhvr>
                                        <p:cTn id="31" dur="1" fill="hold">
                                          <p:stCondLst>
                                            <p:cond delay="0"/>
                                          </p:stCondLst>
                                        </p:cTn>
                                        <p:tgtEl>
                                          <p:spTgt spid="8">
                                            <p:txEl>
                                              <p:pRg st="3" end="3"/>
                                            </p:txEl>
                                          </p:spTgt>
                                        </p:tgtEl>
                                        <p:attrNameLst>
                                          <p:attrName>style.visibility</p:attrName>
                                        </p:attrNameLst>
                                      </p:cBhvr>
                                      <p:to>
                                        <p:strVal val="visible"/>
                                      </p:to>
                                    </p:set>
                                    <p:anim calcmode="lin" valueType="num">
                                      <p:cBhvr>
                                        <p:cTn id="32" dur="500" fill="hold"/>
                                        <p:tgtEl>
                                          <p:spTgt spid="8">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8">
                                            <p:txEl>
                                              <p:pRg st="3" end="3"/>
                                            </p:txEl>
                                          </p:spTgt>
                                        </p:tgtEl>
                                        <p:attrNameLst>
                                          <p:attrName>ppt_y</p:attrName>
                                        </p:attrNameLst>
                                      </p:cBhvr>
                                      <p:tavLst>
                                        <p:tav tm="0">
                                          <p:val>
                                            <p:strVal val="#ppt_y"/>
                                          </p:val>
                                        </p:tav>
                                        <p:tav tm="100000">
                                          <p:val>
                                            <p:strVal val="#ppt_y"/>
                                          </p:val>
                                        </p:tav>
                                      </p:tavLst>
                                    </p:anim>
                                    <p:anim calcmode="lin" valueType="num">
                                      <p:cBhvr>
                                        <p:cTn id="34" dur="500" fill="hold"/>
                                        <p:tgtEl>
                                          <p:spTgt spid="8">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8">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8">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1" presetClass="entr" presetSubtype="0" fill="hold" nodeType="clickEffect">
                                  <p:stCondLst>
                                    <p:cond delay="0"/>
                                  </p:stCondLst>
                                  <p:iterate type="lt">
                                    <p:tmPct val="10000"/>
                                  </p:iterate>
                                  <p:childTnLst>
                                    <p:set>
                                      <p:cBhvr>
                                        <p:cTn id="40" dur="1" fill="hold">
                                          <p:stCondLst>
                                            <p:cond delay="0"/>
                                          </p:stCondLst>
                                        </p:cTn>
                                        <p:tgtEl>
                                          <p:spTgt spid="8">
                                            <p:txEl>
                                              <p:pRg st="4" end="4"/>
                                            </p:txEl>
                                          </p:spTgt>
                                        </p:tgtEl>
                                        <p:attrNameLst>
                                          <p:attrName>style.visibility</p:attrName>
                                        </p:attrNameLst>
                                      </p:cBhvr>
                                      <p:to>
                                        <p:strVal val="visible"/>
                                      </p:to>
                                    </p:set>
                                    <p:anim calcmode="lin" valueType="num">
                                      <p:cBhvr>
                                        <p:cTn id="41" dur="500" fill="hold"/>
                                        <p:tgtEl>
                                          <p:spTgt spid="8">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8">
                                            <p:txEl>
                                              <p:pRg st="4" end="4"/>
                                            </p:txEl>
                                          </p:spTgt>
                                        </p:tgtEl>
                                        <p:attrNameLst>
                                          <p:attrName>ppt_y</p:attrName>
                                        </p:attrNameLst>
                                      </p:cBhvr>
                                      <p:tavLst>
                                        <p:tav tm="0">
                                          <p:val>
                                            <p:strVal val="#ppt_y"/>
                                          </p:val>
                                        </p:tav>
                                        <p:tav tm="100000">
                                          <p:val>
                                            <p:strVal val="#ppt_y"/>
                                          </p:val>
                                        </p:tav>
                                      </p:tavLst>
                                    </p:anim>
                                    <p:anim calcmode="lin" valueType="num">
                                      <p:cBhvr>
                                        <p:cTn id="43" dur="500" fill="hold"/>
                                        <p:tgtEl>
                                          <p:spTgt spid="8">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8">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8">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1" presetClass="entr" presetSubtype="0" fill="hold" nodeType="clickEffect">
                                  <p:stCondLst>
                                    <p:cond delay="0"/>
                                  </p:stCondLst>
                                  <p:iterate type="lt">
                                    <p:tmPct val="10000"/>
                                  </p:iterate>
                                  <p:childTnLst>
                                    <p:set>
                                      <p:cBhvr>
                                        <p:cTn id="49" dur="1" fill="hold">
                                          <p:stCondLst>
                                            <p:cond delay="0"/>
                                          </p:stCondLst>
                                        </p:cTn>
                                        <p:tgtEl>
                                          <p:spTgt spid="8">
                                            <p:txEl>
                                              <p:pRg st="5" end="5"/>
                                            </p:txEl>
                                          </p:spTgt>
                                        </p:tgtEl>
                                        <p:attrNameLst>
                                          <p:attrName>style.visibility</p:attrName>
                                        </p:attrNameLst>
                                      </p:cBhvr>
                                      <p:to>
                                        <p:strVal val="visible"/>
                                      </p:to>
                                    </p:set>
                                    <p:anim calcmode="lin" valueType="num">
                                      <p:cBhvr>
                                        <p:cTn id="50" dur="500" fill="hold"/>
                                        <p:tgtEl>
                                          <p:spTgt spid="8">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8">
                                            <p:txEl>
                                              <p:pRg st="5" end="5"/>
                                            </p:txEl>
                                          </p:spTgt>
                                        </p:tgtEl>
                                        <p:attrNameLst>
                                          <p:attrName>ppt_y</p:attrName>
                                        </p:attrNameLst>
                                      </p:cBhvr>
                                      <p:tavLst>
                                        <p:tav tm="0">
                                          <p:val>
                                            <p:strVal val="#ppt_y"/>
                                          </p:val>
                                        </p:tav>
                                        <p:tav tm="100000">
                                          <p:val>
                                            <p:strVal val="#ppt_y"/>
                                          </p:val>
                                        </p:tav>
                                      </p:tavLst>
                                    </p:anim>
                                    <p:anim calcmode="lin" valueType="num">
                                      <p:cBhvr>
                                        <p:cTn id="52" dur="500" fill="hold"/>
                                        <p:tgtEl>
                                          <p:spTgt spid="8">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8">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8">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1"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770" decel="100000"/>
                                        <p:tgtEl>
                                          <p:spTgt spid="2"/>
                                        </p:tgtEl>
                                      </p:cBhvr>
                                    </p:animEffect>
                                    <p:animScale>
                                      <p:cBhvr>
                                        <p:cTn id="60" dur="770" decel="100000"/>
                                        <p:tgtEl>
                                          <p:spTgt spid="2"/>
                                        </p:tgtEl>
                                      </p:cBhvr>
                                      <p:from x="10000" y="10000"/>
                                      <p:to x="200000" y="450000"/>
                                    </p:animScale>
                                    <p:animScale>
                                      <p:cBhvr>
                                        <p:cTn id="61" dur="1230" accel="100000" fill="hold">
                                          <p:stCondLst>
                                            <p:cond delay="770"/>
                                          </p:stCondLst>
                                        </p:cTn>
                                        <p:tgtEl>
                                          <p:spTgt spid="2"/>
                                        </p:tgtEl>
                                      </p:cBhvr>
                                      <p:from x="200000" y="450000"/>
                                      <p:to x="100000" y="100000"/>
                                    </p:animScale>
                                    <p:set>
                                      <p:cBhvr>
                                        <p:cTn id="62" dur="770" fill="hold"/>
                                        <p:tgtEl>
                                          <p:spTgt spid="2"/>
                                        </p:tgtEl>
                                        <p:attrNameLst>
                                          <p:attrName>ppt_x</p:attrName>
                                        </p:attrNameLst>
                                      </p:cBhvr>
                                      <p:to>
                                        <p:strVal val="(0.5)"/>
                                      </p:to>
                                    </p:set>
                                    <p:anim from="(0.5)" to="(#ppt_x)" calcmode="lin" valueType="num">
                                      <p:cBhvr>
                                        <p:cTn id="63" dur="1230" accel="100000" fill="hold">
                                          <p:stCondLst>
                                            <p:cond delay="770"/>
                                          </p:stCondLst>
                                        </p:cTn>
                                        <p:tgtEl>
                                          <p:spTgt spid="2"/>
                                        </p:tgtEl>
                                        <p:attrNameLst>
                                          <p:attrName>ppt_x</p:attrName>
                                        </p:attrNameLst>
                                      </p:cBhvr>
                                    </p:anim>
                                    <p:set>
                                      <p:cBhvr>
                                        <p:cTn id="64" dur="770" fill="hold"/>
                                        <p:tgtEl>
                                          <p:spTgt spid="2"/>
                                        </p:tgtEl>
                                        <p:attrNameLst>
                                          <p:attrName>ppt_y</p:attrName>
                                        </p:attrNameLst>
                                      </p:cBhvr>
                                      <p:to>
                                        <p:strVal val="(#ppt_y+0.4)"/>
                                      </p:to>
                                    </p:set>
                                    <p:anim from="(#ppt_y+0.4)" to="(#ppt_y)" calcmode="lin" valueType="num">
                                      <p:cBhvr>
                                        <p:cTn id="65" dur="1230" accel="100000" fill="hold">
                                          <p:stCondLst>
                                            <p:cond delay="770"/>
                                          </p:stCondLst>
                                        </p:cTn>
                                        <p:tgtEl>
                                          <p:spTgt spid="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fontAlgn="auto">
              <a:spcAft>
                <a:spcPts val="0"/>
              </a:spcAft>
              <a:defRPr/>
            </a:pPr>
            <a:r>
              <a:rPr lang="en-US" dirty="0" smtClean="0"/>
              <a:t>What is a Class?</a:t>
            </a:r>
            <a:endParaRPr lang="en-IN" dirty="0"/>
          </a:p>
        </p:txBody>
      </p:sp>
      <p:sp>
        <p:nvSpPr>
          <p:cNvPr id="2" name="Content Placeholder 1"/>
          <p:cNvSpPr>
            <a:spLocks noGrp="1"/>
          </p:cNvSpPr>
          <p:nvPr>
            <p:ph idx="1"/>
          </p:nvPr>
        </p:nvSpPr>
        <p:spPr/>
        <p:txBody>
          <a:bodyPr/>
          <a:lstStyle/>
          <a:p>
            <a:pPr>
              <a:buSzPct val="95000"/>
            </a:pPr>
            <a:r>
              <a:rPr lang="en-IN" sz="2400" smtClean="0">
                <a:latin typeface="Arial" charset="0"/>
                <a:cs typeface="Arial" charset="0"/>
              </a:rPr>
              <a:t>A class is a blueprint or prototype from which objects are created</a:t>
            </a:r>
          </a:p>
          <a:p>
            <a:pPr>
              <a:buSzPct val="95000"/>
            </a:pPr>
            <a:r>
              <a:rPr lang="en-US" sz="2400" smtClean="0">
                <a:latin typeface="Arial" charset="0"/>
                <a:cs typeface="Arial" charset="0"/>
              </a:rPr>
              <a:t>A class defines the general nature of a collection of objects of the same type</a:t>
            </a:r>
          </a:p>
          <a:p>
            <a:pPr>
              <a:buSzPct val="95000"/>
            </a:pPr>
            <a:r>
              <a:rPr lang="en-US" sz="2400" smtClean="0">
                <a:latin typeface="Arial" charset="0"/>
                <a:cs typeface="Arial" charset="0"/>
              </a:rPr>
              <a:t>The process creating an object from a class is called instantiation</a:t>
            </a:r>
          </a:p>
          <a:p>
            <a:pPr>
              <a:buSzPct val="95000"/>
            </a:pPr>
            <a:r>
              <a:rPr lang="en-US" sz="2400" smtClean="0">
                <a:latin typeface="Arial" charset="0"/>
                <a:cs typeface="Arial" charset="0"/>
              </a:rPr>
              <a:t>Every object is an instance of a particular class.</a:t>
            </a:r>
          </a:p>
          <a:p>
            <a:pPr>
              <a:buSzPct val="95000"/>
            </a:pPr>
            <a:r>
              <a:rPr lang="en-US" sz="2400" smtClean="0">
                <a:latin typeface="Arial" charset="0"/>
                <a:cs typeface="Arial" charset="0"/>
              </a:rPr>
              <a:t>There can be many instances of objects from the same class possible with different values for data</a:t>
            </a:r>
          </a:p>
          <a:p>
            <a:endParaRPr lang="en-IN" smtClean="0">
              <a:latin typeface="Arial" charset="0"/>
              <a:cs typeface="Arial" charset="0"/>
            </a:endParaRPr>
          </a:p>
        </p:txBody>
      </p:sp>
      <p:sp>
        <p:nvSpPr>
          <p:cNvPr id="51206" name="Slide Number Placeholder 4"/>
          <p:cNvSpPr txBox="1">
            <a:spLocks noGrp="1"/>
          </p:cNvSpPr>
          <p:nvPr/>
        </p:nvSpPr>
        <p:spPr bwMode="auto">
          <a:xfrm>
            <a:off x="8647113" y="6188075"/>
            <a:ext cx="366712" cy="365125"/>
          </a:xfrm>
          <a:prstGeom prst="rect">
            <a:avLst/>
          </a:prstGeom>
          <a:noFill/>
          <a:ln w="9525">
            <a:noFill/>
            <a:miter lim="800000"/>
            <a:headEnd/>
            <a:tailEnd/>
          </a:ln>
        </p:spPr>
        <p:txBody>
          <a:bodyPr anchor="b"/>
          <a:lstStyle/>
          <a:p>
            <a:pPr algn="r"/>
            <a:fld id="{1E3C10BE-D57E-46CC-AE33-D549F94F3372}" type="slidenum">
              <a:rPr lang="en-US" sz="1000"/>
              <a:pPr algn="r"/>
              <a:t>52</a:t>
            </a:fld>
            <a:endParaRPr lang="en-US" sz="1000"/>
          </a:p>
        </p:txBody>
      </p:sp>
      <p:sp>
        <p:nvSpPr>
          <p:cNvPr id="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52</a:t>
            </a:fld>
            <a:endParaRPr lang="en-US" sz="1200" b="1"/>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p:cTn id="23"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p:cTn id="31"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p:cTn id="39"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4" name="Rectangle 4"/>
          <p:cNvSpPr>
            <a:spLocks noGrp="1" noChangeArrowheads="1"/>
          </p:cNvSpPr>
          <p:nvPr>
            <p:ph type="title" idx="4294967295"/>
          </p:nvPr>
        </p:nvSpPr>
        <p:spPr>
          <a:xfrm>
            <a:off x="0" y="274638"/>
            <a:ext cx="8229600" cy="1143000"/>
          </a:xfrm>
          <a:prstGeom prst="rect">
            <a:avLst/>
          </a:prstGeom>
        </p:spPr>
        <p:txBody>
          <a:bodyPr lIns="90488" tIns="44450" rIns="90488" bIns="44450"/>
          <a:lstStyle/>
          <a:p>
            <a:pPr fontAlgn="auto">
              <a:spcAft>
                <a:spcPts val="0"/>
              </a:spcAft>
              <a:defRPr/>
            </a:pPr>
            <a:r>
              <a:rPr lang="en-US" dirty="0" smtClean="0"/>
              <a:t>Example</a:t>
            </a:r>
          </a:p>
        </p:txBody>
      </p:sp>
      <p:sp>
        <p:nvSpPr>
          <p:cNvPr id="1032" name="Slide Number Placeholder 4"/>
          <p:cNvSpPr txBox="1">
            <a:spLocks noGrp="1"/>
          </p:cNvSpPr>
          <p:nvPr/>
        </p:nvSpPr>
        <p:spPr bwMode="auto">
          <a:xfrm>
            <a:off x="8647113" y="6172200"/>
            <a:ext cx="366712" cy="365125"/>
          </a:xfrm>
          <a:prstGeom prst="rect">
            <a:avLst/>
          </a:prstGeom>
          <a:noFill/>
          <a:ln w="9525">
            <a:noFill/>
            <a:miter lim="800000"/>
            <a:headEnd/>
            <a:tailEnd/>
          </a:ln>
        </p:spPr>
        <p:txBody>
          <a:bodyPr anchor="b"/>
          <a:lstStyle/>
          <a:p>
            <a:pPr algn="r"/>
            <a:fld id="{41BBC765-0329-4497-B7BD-99ECF8599FAA}" type="slidenum">
              <a:rPr lang="en-US" sz="1000"/>
              <a:pPr algn="r"/>
              <a:t>53</a:t>
            </a:fld>
            <a:endParaRPr lang="en-US" sz="1000" dirty="0"/>
          </a:p>
        </p:txBody>
      </p:sp>
      <p:sp>
        <p:nvSpPr>
          <p:cNvPr id="1033" name="Rectangle 2"/>
          <p:cNvSpPr>
            <a:spLocks noChangeArrowheads="1"/>
          </p:cNvSpPr>
          <p:nvPr/>
        </p:nvSpPr>
        <p:spPr bwMode="auto">
          <a:xfrm>
            <a:off x="431800" y="6229350"/>
            <a:ext cx="1905000" cy="457200"/>
          </a:xfrm>
          <a:prstGeom prst="rect">
            <a:avLst/>
          </a:prstGeom>
          <a:noFill/>
          <a:ln w="12700">
            <a:noFill/>
            <a:miter lim="800000"/>
            <a:headEnd/>
            <a:tailEnd/>
          </a:ln>
        </p:spPr>
        <p:txBody>
          <a:bodyPr wrap="none" anchor="ctr"/>
          <a:lstStyle/>
          <a:p>
            <a:endParaRPr lang="en-US"/>
          </a:p>
        </p:txBody>
      </p:sp>
      <p:sp>
        <p:nvSpPr>
          <p:cNvPr id="2" name="Rectangle 3"/>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US"/>
          </a:p>
        </p:txBody>
      </p:sp>
      <p:graphicFrame>
        <p:nvGraphicFramePr>
          <p:cNvPr id="1026" name="Object 2">
            <a:hlinkClick r:id="" action="ppaction://ole?verb=0"/>
          </p:cNvPr>
          <p:cNvGraphicFramePr>
            <a:graphicFrameLocks/>
          </p:cNvGraphicFramePr>
          <p:nvPr/>
        </p:nvGraphicFramePr>
        <p:xfrm>
          <a:off x="5257800" y="1371600"/>
          <a:ext cx="1852613" cy="2674938"/>
        </p:xfrm>
        <a:graphic>
          <a:graphicData uri="http://schemas.openxmlformats.org/presentationml/2006/ole">
            <p:oleObj spid="_x0000_s1026" name="Clip" r:id="rId4" imgW="1850760" imgH="2673000" progId="">
              <p:embed/>
            </p:oleObj>
          </a:graphicData>
        </a:graphic>
      </p:graphicFrame>
      <p:graphicFrame>
        <p:nvGraphicFramePr>
          <p:cNvPr id="1027" name="Object 3">
            <a:hlinkClick r:id="" action="ppaction://ole?verb=0"/>
          </p:cNvPr>
          <p:cNvGraphicFramePr>
            <a:graphicFrameLocks/>
          </p:cNvGraphicFramePr>
          <p:nvPr/>
        </p:nvGraphicFramePr>
        <p:xfrm>
          <a:off x="457200" y="1905000"/>
          <a:ext cx="1852613" cy="2674938"/>
        </p:xfrm>
        <a:graphic>
          <a:graphicData uri="http://schemas.openxmlformats.org/presentationml/2006/ole">
            <p:oleObj spid="_x0000_s1027" name="Clip" r:id="rId5" imgW="1850760" imgH="2673000" progId="">
              <p:embed/>
            </p:oleObj>
          </a:graphicData>
        </a:graphic>
      </p:graphicFrame>
      <p:sp>
        <p:nvSpPr>
          <p:cNvPr id="1035" name="Text Box 7"/>
          <p:cNvSpPr txBox="1">
            <a:spLocks noChangeArrowheads="1"/>
          </p:cNvSpPr>
          <p:nvPr/>
        </p:nvSpPr>
        <p:spPr bwMode="auto">
          <a:xfrm>
            <a:off x="822325" y="4613275"/>
            <a:ext cx="1538288" cy="457200"/>
          </a:xfrm>
          <a:prstGeom prst="rect">
            <a:avLst/>
          </a:prstGeom>
          <a:noFill/>
          <a:ln w="12700">
            <a:noFill/>
            <a:miter lim="800000"/>
            <a:headEnd/>
            <a:tailEnd/>
          </a:ln>
        </p:spPr>
        <p:txBody>
          <a:bodyPr wrap="none">
            <a:spAutoFit/>
          </a:bodyPr>
          <a:lstStyle/>
          <a:p>
            <a:r>
              <a:rPr lang="en-US"/>
              <a:t>class Rose </a:t>
            </a:r>
          </a:p>
        </p:txBody>
      </p:sp>
      <p:sp>
        <p:nvSpPr>
          <p:cNvPr id="1036" name="Text Box 9"/>
          <p:cNvSpPr txBox="1">
            <a:spLocks noChangeArrowheads="1"/>
          </p:cNvSpPr>
          <p:nvPr/>
        </p:nvSpPr>
        <p:spPr bwMode="auto">
          <a:xfrm>
            <a:off x="7162800" y="5257800"/>
            <a:ext cx="1371600" cy="457200"/>
          </a:xfrm>
          <a:prstGeom prst="rect">
            <a:avLst/>
          </a:prstGeom>
          <a:noFill/>
          <a:ln w="12700">
            <a:noFill/>
            <a:miter lim="800000"/>
            <a:headEnd/>
            <a:tailEnd/>
          </a:ln>
        </p:spPr>
        <p:txBody>
          <a:bodyPr>
            <a:spAutoFit/>
          </a:bodyPr>
          <a:lstStyle/>
          <a:p>
            <a:r>
              <a:rPr lang="en-US"/>
              <a:t>blueRose</a:t>
            </a:r>
          </a:p>
        </p:txBody>
      </p:sp>
      <p:sp>
        <p:nvSpPr>
          <p:cNvPr id="1037" name="Text Box 10"/>
          <p:cNvSpPr txBox="1">
            <a:spLocks noChangeArrowheads="1"/>
          </p:cNvSpPr>
          <p:nvPr/>
        </p:nvSpPr>
        <p:spPr bwMode="auto">
          <a:xfrm>
            <a:off x="7086600" y="3276600"/>
            <a:ext cx="1182688" cy="457200"/>
          </a:xfrm>
          <a:prstGeom prst="rect">
            <a:avLst/>
          </a:prstGeom>
          <a:noFill/>
          <a:ln w="12700">
            <a:noFill/>
            <a:miter lim="800000"/>
            <a:headEnd/>
            <a:tailEnd/>
          </a:ln>
        </p:spPr>
        <p:txBody>
          <a:bodyPr wrap="none">
            <a:spAutoFit/>
          </a:bodyPr>
          <a:lstStyle/>
          <a:p>
            <a:r>
              <a:rPr lang="en-US"/>
              <a:t>redRose</a:t>
            </a:r>
          </a:p>
        </p:txBody>
      </p:sp>
      <p:sp>
        <p:nvSpPr>
          <p:cNvPr id="1038" name="Line 11"/>
          <p:cNvSpPr>
            <a:spLocks noChangeShapeType="1"/>
          </p:cNvSpPr>
          <p:nvPr/>
        </p:nvSpPr>
        <p:spPr bwMode="auto">
          <a:xfrm>
            <a:off x="3886200" y="1600200"/>
            <a:ext cx="0" cy="4724400"/>
          </a:xfrm>
          <a:prstGeom prst="line">
            <a:avLst/>
          </a:prstGeom>
          <a:noFill/>
          <a:ln w="12700">
            <a:solidFill>
              <a:schemeClr val="tx1"/>
            </a:solidFill>
            <a:prstDash val="dash"/>
            <a:round/>
            <a:headEnd/>
            <a:tailEnd/>
          </a:ln>
        </p:spPr>
        <p:txBody>
          <a:bodyPr wrap="none" anchor="ctr"/>
          <a:lstStyle/>
          <a:p>
            <a:endParaRPr lang="en-US"/>
          </a:p>
        </p:txBody>
      </p:sp>
      <p:sp>
        <p:nvSpPr>
          <p:cNvPr id="1039" name="Line 12"/>
          <p:cNvSpPr>
            <a:spLocks noChangeShapeType="1"/>
          </p:cNvSpPr>
          <p:nvPr/>
        </p:nvSpPr>
        <p:spPr bwMode="auto">
          <a:xfrm flipH="1">
            <a:off x="3276600" y="6324600"/>
            <a:ext cx="609600" cy="0"/>
          </a:xfrm>
          <a:prstGeom prst="line">
            <a:avLst/>
          </a:prstGeom>
          <a:noFill/>
          <a:ln w="12700">
            <a:solidFill>
              <a:schemeClr val="tx1"/>
            </a:solidFill>
            <a:round/>
            <a:headEnd/>
            <a:tailEnd type="triangle" w="med" len="med"/>
          </a:ln>
        </p:spPr>
        <p:txBody>
          <a:bodyPr wrap="none" anchor="ctr"/>
          <a:lstStyle/>
          <a:p>
            <a:endParaRPr lang="en-US"/>
          </a:p>
        </p:txBody>
      </p:sp>
      <p:sp>
        <p:nvSpPr>
          <p:cNvPr id="1040" name="Line 13"/>
          <p:cNvSpPr>
            <a:spLocks noChangeShapeType="1"/>
          </p:cNvSpPr>
          <p:nvPr/>
        </p:nvSpPr>
        <p:spPr bwMode="auto">
          <a:xfrm>
            <a:off x="3886200" y="1600200"/>
            <a:ext cx="457200" cy="0"/>
          </a:xfrm>
          <a:prstGeom prst="line">
            <a:avLst/>
          </a:prstGeom>
          <a:noFill/>
          <a:ln w="12700">
            <a:solidFill>
              <a:schemeClr val="tx1"/>
            </a:solidFill>
            <a:round/>
            <a:headEnd/>
            <a:tailEnd type="triangle" w="med" len="med"/>
          </a:ln>
        </p:spPr>
        <p:txBody>
          <a:bodyPr wrap="none" anchor="ctr"/>
          <a:lstStyle/>
          <a:p>
            <a:endParaRPr lang="en-US"/>
          </a:p>
        </p:txBody>
      </p:sp>
      <p:sp>
        <p:nvSpPr>
          <p:cNvPr id="1041" name="Text Box 14"/>
          <p:cNvSpPr txBox="1">
            <a:spLocks noChangeArrowheads="1"/>
          </p:cNvSpPr>
          <p:nvPr/>
        </p:nvSpPr>
        <p:spPr bwMode="auto">
          <a:xfrm>
            <a:off x="2574925" y="6061075"/>
            <a:ext cx="776288" cy="457200"/>
          </a:xfrm>
          <a:prstGeom prst="rect">
            <a:avLst/>
          </a:prstGeom>
          <a:noFill/>
          <a:ln w="12700">
            <a:noFill/>
            <a:miter lim="800000"/>
            <a:headEnd/>
            <a:tailEnd/>
          </a:ln>
        </p:spPr>
        <p:txBody>
          <a:bodyPr wrap="none">
            <a:spAutoFit/>
          </a:bodyPr>
          <a:lstStyle/>
          <a:p>
            <a:r>
              <a:rPr lang="en-US"/>
              <a:t>class</a:t>
            </a:r>
          </a:p>
        </p:txBody>
      </p:sp>
      <p:sp>
        <p:nvSpPr>
          <p:cNvPr id="1042" name="Text Box 15"/>
          <p:cNvSpPr txBox="1">
            <a:spLocks noChangeArrowheads="1"/>
          </p:cNvSpPr>
          <p:nvPr/>
        </p:nvSpPr>
        <p:spPr bwMode="auto">
          <a:xfrm>
            <a:off x="4251325" y="1336675"/>
            <a:ext cx="1046163" cy="457200"/>
          </a:xfrm>
          <a:prstGeom prst="rect">
            <a:avLst/>
          </a:prstGeom>
          <a:noFill/>
          <a:ln w="12700">
            <a:noFill/>
            <a:miter lim="800000"/>
            <a:headEnd/>
            <a:tailEnd/>
          </a:ln>
        </p:spPr>
        <p:txBody>
          <a:bodyPr wrap="none">
            <a:spAutoFit/>
          </a:bodyPr>
          <a:lstStyle/>
          <a:p>
            <a:r>
              <a:rPr lang="en-US"/>
              <a:t>objects</a:t>
            </a:r>
          </a:p>
        </p:txBody>
      </p:sp>
      <p:sp>
        <p:nvSpPr>
          <p:cNvPr id="1043" name="Text Box 16"/>
          <p:cNvSpPr txBox="1">
            <a:spLocks noChangeArrowheads="1"/>
          </p:cNvSpPr>
          <p:nvPr/>
        </p:nvSpPr>
        <p:spPr bwMode="auto">
          <a:xfrm>
            <a:off x="7146925" y="1489075"/>
            <a:ext cx="1536700" cy="822325"/>
          </a:xfrm>
          <a:prstGeom prst="rect">
            <a:avLst/>
          </a:prstGeom>
          <a:noFill/>
          <a:ln w="12700">
            <a:noFill/>
            <a:miter lim="800000"/>
            <a:headEnd/>
            <a:tailEnd/>
          </a:ln>
        </p:spPr>
        <p:txBody>
          <a:bodyPr wrap="none">
            <a:spAutoFit/>
          </a:bodyPr>
          <a:lstStyle/>
          <a:p>
            <a:r>
              <a:rPr lang="en-US"/>
              <a:t>Object </a:t>
            </a:r>
          </a:p>
          <a:p>
            <a:r>
              <a:rPr lang="en-US"/>
              <a:t>References</a:t>
            </a:r>
          </a:p>
        </p:txBody>
      </p:sp>
      <p:sp>
        <p:nvSpPr>
          <p:cNvPr id="1044" name="Line 17"/>
          <p:cNvSpPr>
            <a:spLocks noChangeShapeType="1"/>
          </p:cNvSpPr>
          <p:nvPr/>
        </p:nvSpPr>
        <p:spPr bwMode="auto">
          <a:xfrm>
            <a:off x="7086600" y="1524000"/>
            <a:ext cx="0" cy="4724400"/>
          </a:xfrm>
          <a:prstGeom prst="line">
            <a:avLst/>
          </a:prstGeom>
          <a:noFill/>
          <a:ln w="9525">
            <a:solidFill>
              <a:schemeClr val="tx1"/>
            </a:solidFill>
            <a:prstDash val="dash"/>
            <a:round/>
            <a:headEnd/>
            <a:tailEnd/>
          </a:ln>
        </p:spPr>
        <p:txBody>
          <a:bodyPr wrap="none" anchor="ctr"/>
          <a:lstStyle/>
          <a:p>
            <a:endParaRPr lang="en-US"/>
          </a:p>
        </p:txBody>
      </p:sp>
      <p:graphicFrame>
        <p:nvGraphicFramePr>
          <p:cNvPr id="1028" name="Object 4">
            <a:hlinkClick r:id="" action="ppaction://ole?verb=0"/>
          </p:cNvPr>
          <p:cNvGraphicFramePr>
            <a:graphicFrameLocks/>
          </p:cNvGraphicFramePr>
          <p:nvPr/>
        </p:nvGraphicFramePr>
        <p:xfrm>
          <a:off x="4495800" y="3733800"/>
          <a:ext cx="1852613" cy="2674938"/>
        </p:xfrm>
        <a:graphic>
          <a:graphicData uri="http://schemas.openxmlformats.org/presentationml/2006/ole">
            <p:oleObj spid="_x0000_s1028" name="Clip" r:id="rId6" imgW="1850760" imgH="2673000" progId="">
              <p:embed/>
            </p:oleObj>
          </a:graphicData>
        </a:graphic>
      </p:graphicFrame>
      <p:sp>
        <p:nvSpPr>
          <p:cNvPr id="22"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23"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24"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53</a:t>
            </a:fld>
            <a:endParaRPr lang="en-US" sz="1200" b="1"/>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770" decel="100000"/>
                                        <p:tgtEl>
                                          <p:spTgt spid="1027"/>
                                        </p:tgtEl>
                                      </p:cBhvr>
                                    </p:animEffect>
                                    <p:animScale>
                                      <p:cBhvr>
                                        <p:cTn id="8" dur="770" decel="100000"/>
                                        <p:tgtEl>
                                          <p:spTgt spid="1027"/>
                                        </p:tgtEl>
                                      </p:cBhvr>
                                      <p:from x="10000" y="10000"/>
                                      <p:to x="200000" y="450000"/>
                                    </p:animScale>
                                    <p:animScale>
                                      <p:cBhvr>
                                        <p:cTn id="9" dur="1230" accel="100000" fill="hold">
                                          <p:stCondLst>
                                            <p:cond delay="770"/>
                                          </p:stCondLst>
                                        </p:cTn>
                                        <p:tgtEl>
                                          <p:spTgt spid="1027"/>
                                        </p:tgtEl>
                                      </p:cBhvr>
                                      <p:from x="200000" y="450000"/>
                                      <p:to x="100000" y="100000"/>
                                    </p:animScale>
                                    <p:set>
                                      <p:cBhvr>
                                        <p:cTn id="10" dur="770" fill="hold"/>
                                        <p:tgtEl>
                                          <p:spTgt spid="1027"/>
                                        </p:tgtEl>
                                        <p:attrNameLst>
                                          <p:attrName>ppt_x</p:attrName>
                                        </p:attrNameLst>
                                      </p:cBhvr>
                                      <p:to>
                                        <p:strVal val="(0.5)"/>
                                      </p:to>
                                    </p:set>
                                    <p:anim from="(0.5)" to="(#ppt_x)" calcmode="lin" valueType="num">
                                      <p:cBhvr>
                                        <p:cTn id="11" dur="1230" accel="100000" fill="hold">
                                          <p:stCondLst>
                                            <p:cond delay="770"/>
                                          </p:stCondLst>
                                        </p:cTn>
                                        <p:tgtEl>
                                          <p:spTgt spid="1027"/>
                                        </p:tgtEl>
                                        <p:attrNameLst>
                                          <p:attrName>ppt_x</p:attrName>
                                        </p:attrNameLst>
                                      </p:cBhvr>
                                    </p:anim>
                                    <p:set>
                                      <p:cBhvr>
                                        <p:cTn id="12" dur="770" fill="hold"/>
                                        <p:tgtEl>
                                          <p:spTgt spid="1027"/>
                                        </p:tgtEl>
                                        <p:attrNameLst>
                                          <p:attrName>ppt_y</p:attrName>
                                        </p:attrNameLst>
                                      </p:cBhvr>
                                      <p:to>
                                        <p:strVal val="(#ppt_y+0.4)"/>
                                      </p:to>
                                    </p:set>
                                    <p:anim from="(#ppt_y+0.4)" to="(#ppt_y)" calcmode="lin" valueType="num">
                                      <p:cBhvr>
                                        <p:cTn id="13" dur="1230" accel="100000" fill="hold">
                                          <p:stCondLst>
                                            <p:cond delay="770"/>
                                          </p:stCondLst>
                                        </p:cTn>
                                        <p:tgtEl>
                                          <p:spTgt spid="1027"/>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770" decel="100000"/>
                                        <p:tgtEl>
                                          <p:spTgt spid="1026"/>
                                        </p:tgtEl>
                                      </p:cBhvr>
                                    </p:animEffect>
                                    <p:animScale>
                                      <p:cBhvr>
                                        <p:cTn id="19" dur="770" decel="100000"/>
                                        <p:tgtEl>
                                          <p:spTgt spid="1026"/>
                                        </p:tgtEl>
                                      </p:cBhvr>
                                      <p:from x="10000" y="10000"/>
                                      <p:to x="200000" y="450000"/>
                                    </p:animScale>
                                    <p:animScale>
                                      <p:cBhvr>
                                        <p:cTn id="20" dur="1230" accel="100000" fill="hold">
                                          <p:stCondLst>
                                            <p:cond delay="770"/>
                                          </p:stCondLst>
                                        </p:cTn>
                                        <p:tgtEl>
                                          <p:spTgt spid="1026"/>
                                        </p:tgtEl>
                                      </p:cBhvr>
                                      <p:from x="200000" y="450000"/>
                                      <p:to x="100000" y="100000"/>
                                    </p:animScale>
                                    <p:set>
                                      <p:cBhvr>
                                        <p:cTn id="21" dur="770" fill="hold"/>
                                        <p:tgtEl>
                                          <p:spTgt spid="1026"/>
                                        </p:tgtEl>
                                        <p:attrNameLst>
                                          <p:attrName>ppt_x</p:attrName>
                                        </p:attrNameLst>
                                      </p:cBhvr>
                                      <p:to>
                                        <p:strVal val="(0.5)"/>
                                      </p:to>
                                    </p:set>
                                    <p:anim from="(0.5)" to="(#ppt_x)" calcmode="lin" valueType="num">
                                      <p:cBhvr>
                                        <p:cTn id="22" dur="1230" accel="100000" fill="hold">
                                          <p:stCondLst>
                                            <p:cond delay="770"/>
                                          </p:stCondLst>
                                        </p:cTn>
                                        <p:tgtEl>
                                          <p:spTgt spid="1026"/>
                                        </p:tgtEl>
                                        <p:attrNameLst>
                                          <p:attrName>ppt_x</p:attrName>
                                        </p:attrNameLst>
                                      </p:cBhvr>
                                    </p:anim>
                                    <p:set>
                                      <p:cBhvr>
                                        <p:cTn id="23" dur="770" fill="hold"/>
                                        <p:tgtEl>
                                          <p:spTgt spid="1026"/>
                                        </p:tgtEl>
                                        <p:attrNameLst>
                                          <p:attrName>ppt_y</p:attrName>
                                        </p:attrNameLst>
                                      </p:cBhvr>
                                      <p:to>
                                        <p:strVal val="(#ppt_y+0.4)"/>
                                      </p:to>
                                    </p:set>
                                    <p:anim from="(#ppt_y+0.4)" to="(#ppt_y)" calcmode="lin" valueType="num">
                                      <p:cBhvr>
                                        <p:cTn id="24" dur="1230" accel="100000" fill="hold">
                                          <p:stCondLst>
                                            <p:cond delay="770"/>
                                          </p:stCondLst>
                                        </p:cTn>
                                        <p:tgtEl>
                                          <p:spTgt spid="1026"/>
                                        </p:tgtEl>
                                        <p:attrNameLst>
                                          <p:attrName>ppt_y</p:attrName>
                                        </p:attrNameLst>
                                      </p:cBhvr>
                                    </p:anim>
                                  </p:childTnLst>
                                </p:cTn>
                              </p:par>
                            </p:childTnLst>
                          </p:cTn>
                        </p:par>
                      </p:childTnLst>
                    </p:cTn>
                  </p:par>
                  <p:par>
                    <p:cTn id="25" fill="hold">
                      <p:stCondLst>
                        <p:cond delay="indefinite"/>
                      </p:stCondLst>
                      <p:childTnLst>
                        <p:par>
                          <p:cTn id="26" fill="hold">
                            <p:stCondLst>
                              <p:cond delay="0"/>
                            </p:stCondLst>
                            <p:childTnLst>
                              <p:par>
                                <p:cTn id="27" presetID="51" presetClass="entr" presetSubtype="0" fill="hold" nodeType="click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fade">
                                      <p:cBhvr>
                                        <p:cTn id="29" dur="770" decel="100000"/>
                                        <p:tgtEl>
                                          <p:spTgt spid="1028"/>
                                        </p:tgtEl>
                                      </p:cBhvr>
                                    </p:animEffect>
                                    <p:animScale>
                                      <p:cBhvr>
                                        <p:cTn id="30" dur="770" decel="100000"/>
                                        <p:tgtEl>
                                          <p:spTgt spid="1028"/>
                                        </p:tgtEl>
                                      </p:cBhvr>
                                      <p:from x="10000" y="10000"/>
                                      <p:to x="200000" y="450000"/>
                                    </p:animScale>
                                    <p:animScale>
                                      <p:cBhvr>
                                        <p:cTn id="31" dur="1230" accel="100000" fill="hold">
                                          <p:stCondLst>
                                            <p:cond delay="770"/>
                                          </p:stCondLst>
                                        </p:cTn>
                                        <p:tgtEl>
                                          <p:spTgt spid="1028"/>
                                        </p:tgtEl>
                                      </p:cBhvr>
                                      <p:from x="200000" y="450000"/>
                                      <p:to x="100000" y="100000"/>
                                    </p:animScale>
                                    <p:set>
                                      <p:cBhvr>
                                        <p:cTn id="32" dur="770" fill="hold"/>
                                        <p:tgtEl>
                                          <p:spTgt spid="1028"/>
                                        </p:tgtEl>
                                        <p:attrNameLst>
                                          <p:attrName>ppt_x</p:attrName>
                                        </p:attrNameLst>
                                      </p:cBhvr>
                                      <p:to>
                                        <p:strVal val="(0.5)"/>
                                      </p:to>
                                    </p:set>
                                    <p:anim from="(0.5)" to="(#ppt_x)" calcmode="lin" valueType="num">
                                      <p:cBhvr>
                                        <p:cTn id="33" dur="1230" accel="100000" fill="hold">
                                          <p:stCondLst>
                                            <p:cond delay="770"/>
                                          </p:stCondLst>
                                        </p:cTn>
                                        <p:tgtEl>
                                          <p:spTgt spid="1028"/>
                                        </p:tgtEl>
                                        <p:attrNameLst>
                                          <p:attrName>ppt_x</p:attrName>
                                        </p:attrNameLst>
                                      </p:cBhvr>
                                    </p:anim>
                                    <p:set>
                                      <p:cBhvr>
                                        <p:cTn id="34" dur="770" fill="hold"/>
                                        <p:tgtEl>
                                          <p:spTgt spid="1028"/>
                                        </p:tgtEl>
                                        <p:attrNameLst>
                                          <p:attrName>ppt_y</p:attrName>
                                        </p:attrNameLst>
                                      </p:cBhvr>
                                      <p:to>
                                        <p:strVal val="(#ppt_y+0.4)"/>
                                      </p:to>
                                    </p:set>
                                    <p:anim from="(#ppt_y+0.4)" to="(#ppt_y)" calcmode="lin" valueType="num">
                                      <p:cBhvr>
                                        <p:cTn id="35" dur="1230" accel="100000" fill="hold">
                                          <p:stCondLst>
                                            <p:cond delay="770"/>
                                          </p:stCondLst>
                                        </p:cTn>
                                        <p:tgtEl>
                                          <p:spTgt spid="1028"/>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fontAlgn="auto">
              <a:spcAft>
                <a:spcPts val="0"/>
              </a:spcAft>
              <a:defRPr/>
            </a:pPr>
            <a:r>
              <a:rPr lang="en-US" dirty="0" smtClean="0"/>
              <a:t>What is Inheritance?</a:t>
            </a:r>
            <a:endParaRPr lang="en-IN" dirty="0"/>
          </a:p>
        </p:txBody>
      </p:sp>
      <p:sp>
        <p:nvSpPr>
          <p:cNvPr id="2" name="Content Placeholder 1"/>
          <p:cNvSpPr>
            <a:spLocks noGrp="1"/>
          </p:cNvSpPr>
          <p:nvPr>
            <p:ph idx="1"/>
          </p:nvPr>
        </p:nvSpPr>
        <p:spPr/>
        <p:txBody>
          <a:bodyPr/>
          <a:lstStyle/>
          <a:p>
            <a:pPr marL="365125" indent="-255588">
              <a:buSzPct val="95000"/>
              <a:buFont typeface="Wingdings 3" pitchFamily="18" charset="2"/>
              <a:buChar char=""/>
            </a:pPr>
            <a:r>
              <a:rPr lang="en-IN" sz="2400" dirty="0" smtClean="0">
                <a:latin typeface="Arial" charset="0"/>
                <a:cs typeface="Arial" charset="0"/>
              </a:rPr>
              <a:t>Different kinds of objects have a certain amount in common with each other</a:t>
            </a:r>
          </a:p>
          <a:p>
            <a:pPr marL="365125" indent="-255588">
              <a:buSzPct val="95000"/>
              <a:buFont typeface="Wingdings 3" pitchFamily="18" charset="2"/>
              <a:buChar char=""/>
            </a:pPr>
            <a:r>
              <a:rPr lang="en-IN" sz="2400" dirty="0" smtClean="0">
                <a:latin typeface="Arial" charset="0"/>
                <a:cs typeface="Arial" charset="0"/>
              </a:rPr>
              <a:t>For example mountain bikes, road bikes, and tandem Bikes all share the characteristics of bicycles (current speed, current pedal cadence, current gear)</a:t>
            </a:r>
          </a:p>
          <a:p>
            <a:pPr marL="365125" indent="-255588">
              <a:buSzPct val="95000"/>
              <a:buFont typeface="Wingdings 3" pitchFamily="18" charset="2"/>
              <a:buChar char=""/>
            </a:pPr>
            <a:r>
              <a:rPr lang="en-IN" sz="2400" dirty="0" smtClean="0">
                <a:latin typeface="Arial" charset="0"/>
                <a:cs typeface="Arial" charset="0"/>
              </a:rPr>
              <a:t>Yet each also defines additional features that make them different: tandem bicycles have two seats and two sets of handlebars; road bikes have drop handlebars etc</a:t>
            </a:r>
          </a:p>
          <a:p>
            <a:pPr marL="365125" indent="-255588">
              <a:buSzPct val="95000"/>
              <a:buFont typeface="Wingdings 3" pitchFamily="18" charset="2"/>
              <a:buChar char=""/>
            </a:pPr>
            <a:r>
              <a:rPr lang="en-IN" sz="2400" dirty="0" smtClean="0">
                <a:latin typeface="Arial" charset="0"/>
                <a:cs typeface="Arial" charset="0"/>
              </a:rPr>
              <a:t>Object-oriented programming allows classes to </a:t>
            </a:r>
            <a:r>
              <a:rPr lang="en-IN" sz="2400" i="1" dirty="0" smtClean="0">
                <a:latin typeface="Arial" charset="0"/>
                <a:cs typeface="Arial" charset="0"/>
              </a:rPr>
              <a:t>inherit</a:t>
            </a:r>
            <a:r>
              <a:rPr lang="en-IN" sz="2400" dirty="0" smtClean="0">
                <a:latin typeface="Arial" charset="0"/>
                <a:cs typeface="Arial" charset="0"/>
              </a:rPr>
              <a:t> commonly used state and behaviour from other classes</a:t>
            </a:r>
          </a:p>
        </p:txBody>
      </p:sp>
      <p:sp>
        <p:nvSpPr>
          <p:cNvPr id="52230" name="Slide Number Placeholder 4"/>
          <p:cNvSpPr txBox="1">
            <a:spLocks noGrp="1"/>
          </p:cNvSpPr>
          <p:nvPr/>
        </p:nvSpPr>
        <p:spPr bwMode="auto">
          <a:xfrm>
            <a:off x="8647113" y="6172200"/>
            <a:ext cx="366712" cy="365125"/>
          </a:xfrm>
          <a:prstGeom prst="rect">
            <a:avLst/>
          </a:prstGeom>
          <a:noFill/>
          <a:ln w="9525">
            <a:noFill/>
            <a:miter lim="800000"/>
            <a:headEnd/>
            <a:tailEnd/>
          </a:ln>
        </p:spPr>
        <p:txBody>
          <a:bodyPr anchor="b"/>
          <a:lstStyle/>
          <a:p>
            <a:pPr algn="r"/>
            <a:fld id="{1D84DE8C-4474-42DE-995D-B49A6F711DD8}" type="slidenum">
              <a:rPr lang="en-US" sz="1000"/>
              <a:pPr algn="r"/>
              <a:t>54</a:t>
            </a:fld>
            <a:endParaRPr lang="en-US" sz="1000" dirty="0"/>
          </a:p>
        </p:txBody>
      </p:sp>
      <p:sp>
        <p:nvSpPr>
          <p:cNvPr id="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54</a:t>
            </a:fld>
            <a:endParaRPr lang="en-US" sz="1200" b="1"/>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p:cTn id="23"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p:cTn id="31"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fontAlgn="auto">
              <a:spcAft>
                <a:spcPts val="0"/>
              </a:spcAft>
              <a:defRPr/>
            </a:pPr>
            <a:r>
              <a:rPr lang="en-US" dirty="0" smtClean="0"/>
              <a:t>What is Inheritance?</a:t>
            </a:r>
            <a:endParaRPr lang="en-IN" dirty="0"/>
          </a:p>
        </p:txBody>
      </p:sp>
      <p:sp>
        <p:nvSpPr>
          <p:cNvPr id="53253" name="Slide Number Placeholder 4"/>
          <p:cNvSpPr txBox="1">
            <a:spLocks noGrp="1"/>
          </p:cNvSpPr>
          <p:nvPr/>
        </p:nvSpPr>
        <p:spPr bwMode="auto">
          <a:xfrm>
            <a:off x="8647113" y="6172200"/>
            <a:ext cx="366712" cy="365125"/>
          </a:xfrm>
          <a:prstGeom prst="rect">
            <a:avLst/>
          </a:prstGeom>
          <a:noFill/>
          <a:ln w="9525">
            <a:noFill/>
            <a:miter lim="800000"/>
            <a:headEnd/>
            <a:tailEnd/>
          </a:ln>
        </p:spPr>
        <p:txBody>
          <a:bodyPr anchor="b"/>
          <a:lstStyle/>
          <a:p>
            <a:pPr algn="r"/>
            <a:fld id="{B977F952-6FB6-4C09-A1C2-69735BEF0DED}" type="slidenum">
              <a:rPr lang="en-US" sz="1000"/>
              <a:pPr algn="r"/>
              <a:t>55</a:t>
            </a:fld>
            <a:endParaRPr lang="en-US" sz="1000"/>
          </a:p>
        </p:txBody>
      </p:sp>
      <p:pic>
        <p:nvPicPr>
          <p:cNvPr id="18438" name="Picture 2" descr="A diagram of classes in a hierarchy."/>
          <p:cNvPicPr>
            <a:picLocks noChangeAspect="1" noChangeArrowheads="1"/>
          </p:cNvPicPr>
          <p:nvPr/>
        </p:nvPicPr>
        <p:blipFill>
          <a:blip r:embed="rId3" cstate="print"/>
          <a:srcRect/>
          <a:stretch>
            <a:fillRect/>
          </a:stretch>
        </p:blipFill>
        <p:spPr bwMode="auto">
          <a:xfrm>
            <a:off x="1905000" y="1641475"/>
            <a:ext cx="5638800" cy="4454525"/>
          </a:xfrm>
          <a:prstGeom prst="rect">
            <a:avLst/>
          </a:prstGeom>
          <a:noFill/>
          <a:ln w="9525">
            <a:noFill/>
            <a:miter lim="800000"/>
            <a:headEnd/>
            <a:tailEnd/>
          </a:ln>
        </p:spPr>
      </p:pic>
      <p:sp>
        <p:nvSpPr>
          <p:cNvPr id="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55</a:t>
            </a:fld>
            <a:endParaRPr lang="en-US" sz="1200" b="1"/>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checkerboard(across)">
                                      <p:cBhvr>
                                        <p:cTn id="7"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fontAlgn="auto">
              <a:spcAft>
                <a:spcPts val="0"/>
              </a:spcAft>
              <a:defRPr/>
            </a:pPr>
            <a:r>
              <a:rPr lang="en-US" dirty="0" smtClean="0"/>
              <a:t>What is a Interface?</a:t>
            </a:r>
            <a:endParaRPr lang="en-IN" dirty="0"/>
          </a:p>
        </p:txBody>
      </p:sp>
      <p:sp>
        <p:nvSpPr>
          <p:cNvPr id="2" name="Content Placeholder 1"/>
          <p:cNvSpPr>
            <a:spLocks noGrp="1"/>
          </p:cNvSpPr>
          <p:nvPr>
            <p:ph idx="1"/>
          </p:nvPr>
        </p:nvSpPr>
        <p:spPr/>
        <p:txBody>
          <a:bodyPr rtlCol="0">
            <a:normAutofit fontScale="92500"/>
          </a:bodyPr>
          <a:lstStyle/>
          <a:p>
            <a:pPr fontAlgn="auto">
              <a:spcAft>
                <a:spcPts val="0"/>
              </a:spcAft>
              <a:buSzPct val="95000"/>
              <a:buFont typeface="Arial" pitchFamily="34" charset="0"/>
              <a:buChar char="•"/>
              <a:defRPr/>
            </a:pPr>
            <a:r>
              <a:rPr lang="en-IN" smtClean="0"/>
              <a:t>Objects define their interaction with the outside world through the methods that they expose</a:t>
            </a:r>
          </a:p>
          <a:p>
            <a:pPr fontAlgn="auto">
              <a:spcAft>
                <a:spcPts val="0"/>
              </a:spcAft>
              <a:buSzPct val="95000"/>
              <a:buFont typeface="Arial" pitchFamily="34" charset="0"/>
              <a:buChar char="•"/>
              <a:defRPr/>
            </a:pPr>
            <a:r>
              <a:rPr lang="en-IN" smtClean="0"/>
              <a:t>Methods form the object's </a:t>
            </a:r>
            <a:r>
              <a:rPr lang="en-IN" i="1" smtClean="0"/>
              <a:t>interface</a:t>
            </a:r>
            <a:r>
              <a:rPr lang="en-IN" smtClean="0"/>
              <a:t> with the outside world</a:t>
            </a:r>
          </a:p>
          <a:p>
            <a:pPr fontAlgn="auto">
              <a:spcAft>
                <a:spcPts val="0"/>
              </a:spcAft>
              <a:buSzPct val="95000"/>
              <a:buFont typeface="Arial" pitchFamily="34" charset="0"/>
              <a:buChar char="•"/>
              <a:defRPr/>
            </a:pPr>
            <a:r>
              <a:rPr lang="en-IN" smtClean="0"/>
              <a:t>The buttons on the front of your television set, for example, are the interface between you and the electrical wiring on the other side of its plastic casing. You press the "power" button to turn the television on and off </a:t>
            </a:r>
          </a:p>
        </p:txBody>
      </p:sp>
      <p:sp>
        <p:nvSpPr>
          <p:cNvPr id="54278" name="Slide Number Placeholder 4"/>
          <p:cNvSpPr txBox="1">
            <a:spLocks noGrp="1"/>
          </p:cNvSpPr>
          <p:nvPr/>
        </p:nvSpPr>
        <p:spPr bwMode="auto">
          <a:xfrm>
            <a:off x="8647113" y="6172200"/>
            <a:ext cx="366712" cy="365125"/>
          </a:xfrm>
          <a:prstGeom prst="rect">
            <a:avLst/>
          </a:prstGeom>
          <a:noFill/>
          <a:ln w="9525">
            <a:noFill/>
            <a:miter lim="800000"/>
            <a:headEnd/>
            <a:tailEnd/>
          </a:ln>
        </p:spPr>
        <p:txBody>
          <a:bodyPr anchor="b"/>
          <a:lstStyle/>
          <a:p>
            <a:pPr algn="r"/>
            <a:fld id="{3ADE9765-9DD2-4B5E-8451-B897EF297295}" type="slidenum">
              <a:rPr lang="en-US" sz="1000"/>
              <a:pPr algn="r"/>
              <a:t>56</a:t>
            </a:fld>
            <a:endParaRPr lang="en-US" sz="1000" dirty="0"/>
          </a:p>
        </p:txBody>
      </p:sp>
      <p:sp>
        <p:nvSpPr>
          <p:cNvPr id="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56</a:t>
            </a:fld>
            <a:endParaRPr lang="en-US" sz="1200" b="1"/>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heckerboard(across)">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fontAlgn="auto">
              <a:spcAft>
                <a:spcPts val="0"/>
              </a:spcAft>
              <a:defRPr/>
            </a:pPr>
            <a:r>
              <a:rPr lang="en-US" dirty="0" smtClean="0"/>
              <a:t>Questions</a:t>
            </a:r>
            <a:endParaRPr lang="en-IN" dirty="0"/>
          </a:p>
        </p:txBody>
      </p:sp>
      <p:sp>
        <p:nvSpPr>
          <p:cNvPr id="2" name="Content Placeholder 1"/>
          <p:cNvSpPr>
            <a:spLocks noGrp="1"/>
          </p:cNvSpPr>
          <p:nvPr>
            <p:ph idx="1"/>
          </p:nvPr>
        </p:nvSpPr>
        <p:spPr/>
        <p:txBody>
          <a:bodyPr/>
          <a:lstStyle/>
          <a:p>
            <a:pPr>
              <a:buSzPct val="95000"/>
            </a:pPr>
            <a:r>
              <a:rPr lang="en-IN" sz="2600" dirty="0" smtClean="0">
                <a:latin typeface="Arial" charset="0"/>
                <a:cs typeface="Arial" charset="0"/>
              </a:rPr>
              <a:t>Real-world objects contain _____ and ________</a:t>
            </a:r>
          </a:p>
          <a:p>
            <a:pPr>
              <a:buSzPct val="95000"/>
            </a:pPr>
            <a:r>
              <a:rPr lang="en-IN" sz="2600" dirty="0" smtClean="0">
                <a:latin typeface="Arial" charset="0"/>
                <a:cs typeface="Arial" charset="0"/>
              </a:rPr>
              <a:t>A software object's state is stored in its _____</a:t>
            </a:r>
          </a:p>
          <a:p>
            <a:pPr>
              <a:buSzPct val="95000"/>
            </a:pPr>
            <a:r>
              <a:rPr lang="en-IN" sz="2600" dirty="0" smtClean="0">
                <a:latin typeface="Arial" charset="0"/>
                <a:cs typeface="Arial" charset="0"/>
              </a:rPr>
              <a:t>A software object's behaviour is exposed through _______</a:t>
            </a:r>
          </a:p>
          <a:p>
            <a:pPr>
              <a:buSzPct val="95000"/>
            </a:pPr>
            <a:r>
              <a:rPr lang="en-IN" sz="2600" dirty="0" smtClean="0">
                <a:latin typeface="Arial" charset="0"/>
                <a:cs typeface="Arial" charset="0"/>
              </a:rPr>
              <a:t>Hiding internal data from the outside world, and accessing it only through publicly exposed methods is known as data ___________</a:t>
            </a:r>
          </a:p>
          <a:p>
            <a:pPr>
              <a:buSzPct val="95000"/>
            </a:pPr>
            <a:r>
              <a:rPr lang="en-IN" sz="2600" dirty="0" smtClean="0">
                <a:latin typeface="Arial" charset="0"/>
                <a:cs typeface="Arial" charset="0"/>
              </a:rPr>
              <a:t>A blueprint for a software object is called a ____</a:t>
            </a:r>
          </a:p>
          <a:p>
            <a:pPr>
              <a:buSzPct val="95000"/>
            </a:pPr>
            <a:r>
              <a:rPr lang="en-IN" sz="2600" dirty="0" smtClean="0">
                <a:latin typeface="Arial" charset="0"/>
                <a:cs typeface="Arial" charset="0"/>
              </a:rPr>
              <a:t>Common behaviour can be defined in a _________  and inherited into a _______</a:t>
            </a:r>
            <a:endParaRPr lang="en-IN" dirty="0" smtClean="0">
              <a:latin typeface="Arial" charset="0"/>
              <a:cs typeface="Arial" charset="0"/>
            </a:endParaRPr>
          </a:p>
        </p:txBody>
      </p:sp>
      <p:sp>
        <p:nvSpPr>
          <p:cNvPr id="55302" name="Slide Number Placeholder 4"/>
          <p:cNvSpPr txBox="1">
            <a:spLocks noGrp="1"/>
          </p:cNvSpPr>
          <p:nvPr/>
        </p:nvSpPr>
        <p:spPr bwMode="auto">
          <a:xfrm>
            <a:off x="8647113" y="6172200"/>
            <a:ext cx="366712" cy="365125"/>
          </a:xfrm>
          <a:prstGeom prst="rect">
            <a:avLst/>
          </a:prstGeom>
          <a:noFill/>
          <a:ln w="9525">
            <a:noFill/>
            <a:miter lim="800000"/>
            <a:headEnd/>
            <a:tailEnd/>
          </a:ln>
        </p:spPr>
        <p:txBody>
          <a:bodyPr anchor="b"/>
          <a:lstStyle/>
          <a:p>
            <a:pPr algn="r"/>
            <a:fld id="{EA7B52A0-F500-48E1-B281-6D5C4EEF5778}" type="slidenum">
              <a:rPr lang="en-US" sz="1000"/>
              <a:pPr algn="r"/>
              <a:t>57</a:t>
            </a:fld>
            <a:endParaRPr lang="en-US" sz="1000" dirty="0"/>
          </a:p>
        </p:txBody>
      </p:sp>
      <p:sp>
        <p:nvSpPr>
          <p:cNvPr id="20488" name="Rectangle 8"/>
          <p:cNvSpPr>
            <a:spLocks noChangeArrowheads="1"/>
          </p:cNvSpPr>
          <p:nvPr/>
        </p:nvSpPr>
        <p:spPr bwMode="auto">
          <a:xfrm>
            <a:off x="4876800" y="1660525"/>
            <a:ext cx="827087" cy="396875"/>
          </a:xfrm>
          <a:prstGeom prst="rect">
            <a:avLst/>
          </a:prstGeom>
          <a:noFill/>
          <a:ln w="9525">
            <a:noFill/>
            <a:miter lim="800000"/>
            <a:headEnd/>
            <a:tailEnd/>
          </a:ln>
        </p:spPr>
        <p:txBody>
          <a:bodyPr wrap="none">
            <a:spAutoFit/>
          </a:bodyPr>
          <a:lstStyle/>
          <a:p>
            <a:r>
              <a:rPr lang="en-IN" sz="2000" b="1" dirty="0"/>
              <a:t>state</a:t>
            </a:r>
            <a:endParaRPr lang="en-US" sz="2000" b="1" dirty="0"/>
          </a:p>
        </p:txBody>
      </p:sp>
      <p:sp>
        <p:nvSpPr>
          <p:cNvPr id="20489" name="Rectangle 9"/>
          <p:cNvSpPr>
            <a:spLocks noChangeArrowheads="1"/>
          </p:cNvSpPr>
          <p:nvPr/>
        </p:nvSpPr>
        <p:spPr bwMode="auto">
          <a:xfrm>
            <a:off x="6400800" y="1660525"/>
            <a:ext cx="1462087" cy="396875"/>
          </a:xfrm>
          <a:prstGeom prst="rect">
            <a:avLst/>
          </a:prstGeom>
          <a:noFill/>
          <a:ln w="9525">
            <a:noFill/>
            <a:miter lim="800000"/>
            <a:headEnd/>
            <a:tailEnd/>
          </a:ln>
        </p:spPr>
        <p:txBody>
          <a:bodyPr wrap="none">
            <a:spAutoFit/>
          </a:bodyPr>
          <a:lstStyle/>
          <a:p>
            <a:r>
              <a:rPr lang="en-IN" sz="2000" b="1" dirty="0"/>
              <a:t>behaviour</a:t>
            </a:r>
            <a:endParaRPr lang="en-US" sz="2000" b="1" dirty="0"/>
          </a:p>
        </p:txBody>
      </p:sp>
      <p:sp>
        <p:nvSpPr>
          <p:cNvPr id="20490" name="Rectangle 10"/>
          <p:cNvSpPr>
            <a:spLocks noChangeArrowheads="1"/>
          </p:cNvSpPr>
          <p:nvPr/>
        </p:nvSpPr>
        <p:spPr bwMode="auto">
          <a:xfrm>
            <a:off x="6629400" y="2133600"/>
            <a:ext cx="874713" cy="396875"/>
          </a:xfrm>
          <a:prstGeom prst="rect">
            <a:avLst/>
          </a:prstGeom>
          <a:noFill/>
          <a:ln w="9525">
            <a:noFill/>
            <a:miter lim="800000"/>
            <a:headEnd/>
            <a:tailEnd/>
          </a:ln>
        </p:spPr>
        <p:txBody>
          <a:bodyPr wrap="none">
            <a:spAutoFit/>
          </a:bodyPr>
          <a:lstStyle/>
          <a:p>
            <a:r>
              <a:rPr lang="en-US" sz="2000" b="1" dirty="0"/>
              <a:t>fields</a:t>
            </a:r>
          </a:p>
        </p:txBody>
      </p:sp>
      <p:sp>
        <p:nvSpPr>
          <p:cNvPr id="20491" name="Rectangle 11"/>
          <p:cNvSpPr>
            <a:spLocks noChangeArrowheads="1"/>
          </p:cNvSpPr>
          <p:nvPr/>
        </p:nvSpPr>
        <p:spPr bwMode="auto">
          <a:xfrm>
            <a:off x="838200" y="3032125"/>
            <a:ext cx="1292225" cy="396875"/>
          </a:xfrm>
          <a:prstGeom prst="rect">
            <a:avLst/>
          </a:prstGeom>
          <a:noFill/>
          <a:ln w="9525">
            <a:noFill/>
            <a:miter lim="800000"/>
            <a:headEnd/>
            <a:tailEnd/>
          </a:ln>
        </p:spPr>
        <p:txBody>
          <a:bodyPr wrap="none">
            <a:spAutoFit/>
          </a:bodyPr>
          <a:lstStyle/>
          <a:p>
            <a:r>
              <a:rPr lang="en-US" sz="2000" b="1" dirty="0"/>
              <a:t>methods</a:t>
            </a:r>
          </a:p>
        </p:txBody>
      </p:sp>
      <p:sp>
        <p:nvSpPr>
          <p:cNvPr id="20492" name="Rectangle 12"/>
          <p:cNvSpPr>
            <a:spLocks noChangeArrowheads="1"/>
          </p:cNvSpPr>
          <p:nvPr/>
        </p:nvSpPr>
        <p:spPr bwMode="auto">
          <a:xfrm>
            <a:off x="3352800" y="4267200"/>
            <a:ext cx="1963737" cy="396875"/>
          </a:xfrm>
          <a:prstGeom prst="rect">
            <a:avLst/>
          </a:prstGeom>
          <a:noFill/>
          <a:ln w="9525">
            <a:noFill/>
            <a:miter lim="800000"/>
            <a:headEnd/>
            <a:tailEnd/>
          </a:ln>
        </p:spPr>
        <p:txBody>
          <a:bodyPr wrap="none">
            <a:spAutoFit/>
          </a:bodyPr>
          <a:lstStyle/>
          <a:p>
            <a:r>
              <a:rPr lang="en-US" sz="2000" b="1" dirty="0"/>
              <a:t>encapsulation</a:t>
            </a:r>
          </a:p>
        </p:txBody>
      </p:sp>
      <p:sp>
        <p:nvSpPr>
          <p:cNvPr id="20494" name="Rectangle 14"/>
          <p:cNvSpPr>
            <a:spLocks noChangeArrowheads="1"/>
          </p:cNvSpPr>
          <p:nvPr/>
        </p:nvSpPr>
        <p:spPr bwMode="auto">
          <a:xfrm>
            <a:off x="7092592" y="4733209"/>
            <a:ext cx="806450" cy="396875"/>
          </a:xfrm>
          <a:prstGeom prst="rect">
            <a:avLst/>
          </a:prstGeom>
          <a:noFill/>
          <a:ln w="9525">
            <a:noFill/>
            <a:miter lim="800000"/>
            <a:headEnd/>
            <a:tailEnd/>
          </a:ln>
        </p:spPr>
        <p:txBody>
          <a:bodyPr wrap="none">
            <a:spAutoFit/>
          </a:bodyPr>
          <a:lstStyle/>
          <a:p>
            <a:r>
              <a:rPr lang="en-US" sz="2000" b="1" dirty="0"/>
              <a:t>class</a:t>
            </a:r>
          </a:p>
        </p:txBody>
      </p:sp>
      <p:sp>
        <p:nvSpPr>
          <p:cNvPr id="20495" name="Rectangle 15"/>
          <p:cNvSpPr>
            <a:spLocks noChangeArrowheads="1"/>
          </p:cNvSpPr>
          <p:nvPr/>
        </p:nvSpPr>
        <p:spPr bwMode="auto">
          <a:xfrm>
            <a:off x="3705225" y="5622925"/>
            <a:ext cx="1628775" cy="396875"/>
          </a:xfrm>
          <a:prstGeom prst="rect">
            <a:avLst/>
          </a:prstGeom>
          <a:noFill/>
          <a:ln w="9525">
            <a:noFill/>
            <a:miter lim="800000"/>
            <a:headEnd/>
            <a:tailEnd/>
          </a:ln>
        </p:spPr>
        <p:txBody>
          <a:bodyPr wrap="none">
            <a:spAutoFit/>
          </a:bodyPr>
          <a:lstStyle/>
          <a:p>
            <a:r>
              <a:rPr lang="en-IN" sz="2000" b="1" dirty="0"/>
              <a:t>super-class</a:t>
            </a:r>
            <a:endParaRPr lang="en-US" sz="2000" b="1" dirty="0"/>
          </a:p>
        </p:txBody>
      </p:sp>
      <p:sp>
        <p:nvSpPr>
          <p:cNvPr id="20496" name="Rectangle 16"/>
          <p:cNvSpPr>
            <a:spLocks noChangeArrowheads="1"/>
          </p:cNvSpPr>
          <p:nvPr/>
        </p:nvSpPr>
        <p:spPr bwMode="auto">
          <a:xfrm>
            <a:off x="6915018" y="5212992"/>
            <a:ext cx="1381125" cy="400050"/>
          </a:xfrm>
          <a:prstGeom prst="rect">
            <a:avLst/>
          </a:prstGeom>
          <a:noFill/>
          <a:ln w="9525">
            <a:noFill/>
            <a:miter lim="800000"/>
            <a:headEnd/>
            <a:tailEnd/>
          </a:ln>
        </p:spPr>
        <p:txBody>
          <a:bodyPr wrap="none">
            <a:spAutoFit/>
          </a:bodyPr>
          <a:lstStyle/>
          <a:p>
            <a:r>
              <a:rPr lang="en-IN" sz="2000" b="1" dirty="0"/>
              <a:t>sub-class</a:t>
            </a:r>
            <a:endParaRPr lang="en-US" sz="2000" b="1" dirty="0"/>
          </a:p>
        </p:txBody>
      </p:sp>
      <p:sp>
        <p:nvSpPr>
          <p:cNvPr id="15"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6"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7"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57</a:t>
            </a:fld>
            <a:endParaRPr lang="en-US" sz="1200" b="1"/>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20488"/>
                                        </p:tgtEl>
                                        <p:attrNameLst>
                                          <p:attrName>style.visibility</p:attrName>
                                        </p:attrNameLst>
                                      </p:cBhvr>
                                      <p:to>
                                        <p:strVal val="visible"/>
                                      </p:to>
                                    </p:set>
                                    <p:anim by="(-#ppt_w*2)" calcmode="lin" valueType="num">
                                      <p:cBhvr rctx="PPT">
                                        <p:cTn id="16" dur="500" autoRev="1" fill="hold">
                                          <p:stCondLst>
                                            <p:cond delay="0"/>
                                          </p:stCondLst>
                                        </p:cTn>
                                        <p:tgtEl>
                                          <p:spTgt spid="20488"/>
                                        </p:tgtEl>
                                        <p:attrNameLst>
                                          <p:attrName>ppt_w</p:attrName>
                                        </p:attrNameLst>
                                      </p:cBhvr>
                                    </p:anim>
                                    <p:anim by="(#ppt_w*0.50)" calcmode="lin" valueType="num">
                                      <p:cBhvr>
                                        <p:cTn id="17" dur="500" decel="50000" autoRev="1" fill="hold">
                                          <p:stCondLst>
                                            <p:cond delay="0"/>
                                          </p:stCondLst>
                                        </p:cTn>
                                        <p:tgtEl>
                                          <p:spTgt spid="20488"/>
                                        </p:tgtEl>
                                        <p:attrNameLst>
                                          <p:attrName>ppt_x</p:attrName>
                                        </p:attrNameLst>
                                      </p:cBhvr>
                                    </p:anim>
                                    <p:anim from="(-#ppt_h/2)" to="(#ppt_y)" calcmode="lin" valueType="num">
                                      <p:cBhvr>
                                        <p:cTn id="18" dur="1000" fill="hold">
                                          <p:stCondLst>
                                            <p:cond delay="0"/>
                                          </p:stCondLst>
                                        </p:cTn>
                                        <p:tgtEl>
                                          <p:spTgt spid="20488"/>
                                        </p:tgtEl>
                                        <p:attrNameLst>
                                          <p:attrName>ppt_y</p:attrName>
                                        </p:attrNameLst>
                                      </p:cBhvr>
                                    </p:anim>
                                    <p:animRot by="21600000">
                                      <p:cBhvr>
                                        <p:cTn id="19" dur="1000" fill="hold">
                                          <p:stCondLst>
                                            <p:cond delay="0"/>
                                          </p:stCondLst>
                                        </p:cTn>
                                        <p:tgtEl>
                                          <p:spTgt spid="20488"/>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20489"/>
                                        </p:tgtEl>
                                        <p:attrNameLst>
                                          <p:attrName>style.visibility</p:attrName>
                                        </p:attrNameLst>
                                      </p:cBhvr>
                                      <p:to>
                                        <p:strVal val="visible"/>
                                      </p:to>
                                    </p:set>
                                    <p:anim by="(-#ppt_w*2)" calcmode="lin" valueType="num">
                                      <p:cBhvr rctx="PPT">
                                        <p:cTn id="24" dur="500" autoRev="1" fill="hold">
                                          <p:stCondLst>
                                            <p:cond delay="0"/>
                                          </p:stCondLst>
                                        </p:cTn>
                                        <p:tgtEl>
                                          <p:spTgt spid="20489"/>
                                        </p:tgtEl>
                                        <p:attrNameLst>
                                          <p:attrName>ppt_w</p:attrName>
                                        </p:attrNameLst>
                                      </p:cBhvr>
                                    </p:anim>
                                    <p:anim by="(#ppt_w*0.50)" calcmode="lin" valueType="num">
                                      <p:cBhvr>
                                        <p:cTn id="25" dur="500" decel="50000" autoRev="1" fill="hold">
                                          <p:stCondLst>
                                            <p:cond delay="0"/>
                                          </p:stCondLst>
                                        </p:cTn>
                                        <p:tgtEl>
                                          <p:spTgt spid="20489"/>
                                        </p:tgtEl>
                                        <p:attrNameLst>
                                          <p:attrName>ppt_x</p:attrName>
                                        </p:attrNameLst>
                                      </p:cBhvr>
                                    </p:anim>
                                    <p:anim from="(-#ppt_h/2)" to="(#ppt_y)" calcmode="lin" valueType="num">
                                      <p:cBhvr>
                                        <p:cTn id="26" dur="1000" fill="hold">
                                          <p:stCondLst>
                                            <p:cond delay="0"/>
                                          </p:stCondLst>
                                        </p:cTn>
                                        <p:tgtEl>
                                          <p:spTgt spid="20489"/>
                                        </p:tgtEl>
                                        <p:attrNameLst>
                                          <p:attrName>ppt_y</p:attrName>
                                        </p:attrNameLst>
                                      </p:cBhvr>
                                    </p:anim>
                                    <p:animRot by="21600000">
                                      <p:cBhvr>
                                        <p:cTn id="27" dur="1000" fill="hold">
                                          <p:stCondLst>
                                            <p:cond delay="0"/>
                                          </p:stCondLst>
                                        </p:cTn>
                                        <p:tgtEl>
                                          <p:spTgt spid="20489"/>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nodeType="clickEffect">
                                  <p:stCondLst>
                                    <p:cond delay="0"/>
                                  </p:stCondLst>
                                  <p:iterate type="lt">
                                    <p:tmPct val="10000"/>
                                  </p:iterate>
                                  <p:childTnLst>
                                    <p:set>
                                      <p:cBhvr>
                                        <p:cTn id="31" dur="1" fill="hold">
                                          <p:stCondLst>
                                            <p:cond delay="0"/>
                                          </p:stCondLst>
                                        </p:cTn>
                                        <p:tgtEl>
                                          <p:spTgt spid="2">
                                            <p:txEl>
                                              <p:pRg st="1" end="1"/>
                                            </p:txEl>
                                          </p:spTgt>
                                        </p:tgtEl>
                                        <p:attrNameLst>
                                          <p:attrName>style.visibility</p:attrName>
                                        </p:attrNameLst>
                                      </p:cBhvr>
                                      <p:to>
                                        <p:strVal val="visible"/>
                                      </p:to>
                                    </p:set>
                                    <p:anim calcmode="lin" valueType="num">
                                      <p:cBhvr>
                                        <p:cTn id="32" dur="500" fill="hold"/>
                                        <p:tgtEl>
                                          <p:spTgt spid="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
                                            <p:txEl>
                                              <p:pRg st="1" end="1"/>
                                            </p:txEl>
                                          </p:spTgt>
                                        </p:tgtEl>
                                        <p:attrNameLst>
                                          <p:attrName>ppt_y</p:attrName>
                                        </p:attrNameLst>
                                      </p:cBhvr>
                                      <p:tavLst>
                                        <p:tav tm="0">
                                          <p:val>
                                            <p:strVal val="#ppt_y"/>
                                          </p:val>
                                        </p:tav>
                                        <p:tav tm="100000">
                                          <p:val>
                                            <p:strVal val="#ppt_y"/>
                                          </p:val>
                                        </p:tav>
                                      </p:tavLst>
                                    </p:anim>
                                    <p:anim calcmode="lin" valueType="num">
                                      <p:cBhvr>
                                        <p:cTn id="34" dur="500" fill="hold"/>
                                        <p:tgtEl>
                                          <p:spTgt spid="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6" presetClass="entr" presetSubtype="0" fill="hold" grpId="0" nodeType="clickEffect">
                                  <p:stCondLst>
                                    <p:cond delay="0"/>
                                  </p:stCondLst>
                                  <p:iterate type="lt">
                                    <p:tmPct val="10000"/>
                                  </p:iterate>
                                  <p:childTnLst>
                                    <p:set>
                                      <p:cBhvr>
                                        <p:cTn id="40" dur="1" fill="hold">
                                          <p:stCondLst>
                                            <p:cond delay="0"/>
                                          </p:stCondLst>
                                        </p:cTn>
                                        <p:tgtEl>
                                          <p:spTgt spid="20490"/>
                                        </p:tgtEl>
                                        <p:attrNameLst>
                                          <p:attrName>style.visibility</p:attrName>
                                        </p:attrNameLst>
                                      </p:cBhvr>
                                      <p:to>
                                        <p:strVal val="visible"/>
                                      </p:to>
                                    </p:set>
                                    <p:anim by="(-#ppt_w*2)" calcmode="lin" valueType="num">
                                      <p:cBhvr rctx="PPT">
                                        <p:cTn id="41" dur="500" autoRev="1" fill="hold">
                                          <p:stCondLst>
                                            <p:cond delay="0"/>
                                          </p:stCondLst>
                                        </p:cTn>
                                        <p:tgtEl>
                                          <p:spTgt spid="20490"/>
                                        </p:tgtEl>
                                        <p:attrNameLst>
                                          <p:attrName>ppt_w</p:attrName>
                                        </p:attrNameLst>
                                      </p:cBhvr>
                                    </p:anim>
                                    <p:anim by="(#ppt_w*0.50)" calcmode="lin" valueType="num">
                                      <p:cBhvr>
                                        <p:cTn id="42" dur="500" decel="50000" autoRev="1" fill="hold">
                                          <p:stCondLst>
                                            <p:cond delay="0"/>
                                          </p:stCondLst>
                                        </p:cTn>
                                        <p:tgtEl>
                                          <p:spTgt spid="20490"/>
                                        </p:tgtEl>
                                        <p:attrNameLst>
                                          <p:attrName>ppt_x</p:attrName>
                                        </p:attrNameLst>
                                      </p:cBhvr>
                                    </p:anim>
                                    <p:anim from="(-#ppt_h/2)" to="(#ppt_y)" calcmode="lin" valueType="num">
                                      <p:cBhvr>
                                        <p:cTn id="43" dur="1000" fill="hold">
                                          <p:stCondLst>
                                            <p:cond delay="0"/>
                                          </p:stCondLst>
                                        </p:cTn>
                                        <p:tgtEl>
                                          <p:spTgt spid="20490"/>
                                        </p:tgtEl>
                                        <p:attrNameLst>
                                          <p:attrName>ppt_y</p:attrName>
                                        </p:attrNameLst>
                                      </p:cBhvr>
                                    </p:anim>
                                    <p:animRot by="21600000">
                                      <p:cBhvr>
                                        <p:cTn id="44" dur="1000" fill="hold">
                                          <p:stCondLst>
                                            <p:cond delay="0"/>
                                          </p:stCondLst>
                                        </p:cTn>
                                        <p:tgtEl>
                                          <p:spTgt spid="20490"/>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41" presetClass="entr" presetSubtype="0" fill="hold" nodeType="clickEffect">
                                  <p:stCondLst>
                                    <p:cond delay="0"/>
                                  </p:stCondLst>
                                  <p:iterate type="lt">
                                    <p:tmPct val="10000"/>
                                  </p:iterate>
                                  <p:childTnLst>
                                    <p:set>
                                      <p:cBhvr>
                                        <p:cTn id="48" dur="1" fill="hold">
                                          <p:stCondLst>
                                            <p:cond delay="0"/>
                                          </p:stCondLst>
                                        </p:cTn>
                                        <p:tgtEl>
                                          <p:spTgt spid="2">
                                            <p:txEl>
                                              <p:pRg st="2" end="2"/>
                                            </p:txEl>
                                          </p:spTgt>
                                        </p:tgtEl>
                                        <p:attrNameLst>
                                          <p:attrName>style.visibility</p:attrName>
                                        </p:attrNameLst>
                                      </p:cBhvr>
                                      <p:to>
                                        <p:strVal val="visible"/>
                                      </p:to>
                                    </p:set>
                                    <p:anim calcmode="lin" valueType="num">
                                      <p:cBhvr>
                                        <p:cTn id="49" dur="500" fill="hold"/>
                                        <p:tgtEl>
                                          <p:spTgt spid="2">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2">
                                            <p:txEl>
                                              <p:pRg st="2" end="2"/>
                                            </p:txEl>
                                          </p:spTgt>
                                        </p:tgtEl>
                                        <p:attrNameLst>
                                          <p:attrName>ppt_y</p:attrName>
                                        </p:attrNameLst>
                                      </p:cBhvr>
                                      <p:tavLst>
                                        <p:tav tm="0">
                                          <p:val>
                                            <p:strVal val="#ppt_y"/>
                                          </p:val>
                                        </p:tav>
                                        <p:tav tm="100000">
                                          <p:val>
                                            <p:strVal val="#ppt_y"/>
                                          </p:val>
                                        </p:tav>
                                      </p:tavLst>
                                    </p:anim>
                                    <p:anim calcmode="lin" valueType="num">
                                      <p:cBhvr>
                                        <p:cTn id="51" dur="500" fill="hold"/>
                                        <p:tgtEl>
                                          <p:spTgt spid="2">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2">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2">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6" presetClass="entr" presetSubtype="0" fill="hold" grpId="0" nodeType="clickEffect">
                                  <p:stCondLst>
                                    <p:cond delay="0"/>
                                  </p:stCondLst>
                                  <p:iterate type="lt">
                                    <p:tmPct val="10000"/>
                                  </p:iterate>
                                  <p:childTnLst>
                                    <p:set>
                                      <p:cBhvr>
                                        <p:cTn id="57" dur="1" fill="hold">
                                          <p:stCondLst>
                                            <p:cond delay="0"/>
                                          </p:stCondLst>
                                        </p:cTn>
                                        <p:tgtEl>
                                          <p:spTgt spid="20491"/>
                                        </p:tgtEl>
                                        <p:attrNameLst>
                                          <p:attrName>style.visibility</p:attrName>
                                        </p:attrNameLst>
                                      </p:cBhvr>
                                      <p:to>
                                        <p:strVal val="visible"/>
                                      </p:to>
                                    </p:set>
                                    <p:anim by="(-#ppt_w*2)" calcmode="lin" valueType="num">
                                      <p:cBhvr rctx="PPT">
                                        <p:cTn id="58" dur="500" autoRev="1" fill="hold">
                                          <p:stCondLst>
                                            <p:cond delay="0"/>
                                          </p:stCondLst>
                                        </p:cTn>
                                        <p:tgtEl>
                                          <p:spTgt spid="20491"/>
                                        </p:tgtEl>
                                        <p:attrNameLst>
                                          <p:attrName>ppt_w</p:attrName>
                                        </p:attrNameLst>
                                      </p:cBhvr>
                                    </p:anim>
                                    <p:anim by="(#ppt_w*0.50)" calcmode="lin" valueType="num">
                                      <p:cBhvr>
                                        <p:cTn id="59" dur="500" decel="50000" autoRev="1" fill="hold">
                                          <p:stCondLst>
                                            <p:cond delay="0"/>
                                          </p:stCondLst>
                                        </p:cTn>
                                        <p:tgtEl>
                                          <p:spTgt spid="20491"/>
                                        </p:tgtEl>
                                        <p:attrNameLst>
                                          <p:attrName>ppt_x</p:attrName>
                                        </p:attrNameLst>
                                      </p:cBhvr>
                                    </p:anim>
                                    <p:anim from="(-#ppt_h/2)" to="(#ppt_y)" calcmode="lin" valueType="num">
                                      <p:cBhvr>
                                        <p:cTn id="60" dur="1000" fill="hold">
                                          <p:stCondLst>
                                            <p:cond delay="0"/>
                                          </p:stCondLst>
                                        </p:cTn>
                                        <p:tgtEl>
                                          <p:spTgt spid="20491"/>
                                        </p:tgtEl>
                                        <p:attrNameLst>
                                          <p:attrName>ppt_y</p:attrName>
                                        </p:attrNameLst>
                                      </p:cBhvr>
                                    </p:anim>
                                    <p:animRot by="21600000">
                                      <p:cBhvr>
                                        <p:cTn id="61" dur="1000" fill="hold">
                                          <p:stCondLst>
                                            <p:cond delay="0"/>
                                          </p:stCondLst>
                                        </p:cTn>
                                        <p:tgtEl>
                                          <p:spTgt spid="20491"/>
                                        </p:tgtEl>
                                        <p:attrNameLst>
                                          <p:attrName>r</p:attrName>
                                        </p:attrNameLst>
                                      </p:cBhvr>
                                    </p:animRot>
                                  </p:childTnLst>
                                </p:cTn>
                              </p:par>
                            </p:childTnLst>
                          </p:cTn>
                        </p:par>
                      </p:childTnLst>
                    </p:cTn>
                  </p:par>
                  <p:par>
                    <p:cTn id="62" fill="hold">
                      <p:stCondLst>
                        <p:cond delay="indefinite"/>
                      </p:stCondLst>
                      <p:childTnLst>
                        <p:par>
                          <p:cTn id="63" fill="hold">
                            <p:stCondLst>
                              <p:cond delay="0"/>
                            </p:stCondLst>
                            <p:childTnLst>
                              <p:par>
                                <p:cTn id="64" presetID="41" presetClass="entr" presetSubtype="0" fill="hold" nodeType="clickEffect">
                                  <p:stCondLst>
                                    <p:cond delay="0"/>
                                  </p:stCondLst>
                                  <p:iterate type="lt">
                                    <p:tmPct val="10000"/>
                                  </p:iterate>
                                  <p:childTnLst>
                                    <p:set>
                                      <p:cBhvr>
                                        <p:cTn id="65" dur="1" fill="hold">
                                          <p:stCondLst>
                                            <p:cond delay="0"/>
                                          </p:stCondLst>
                                        </p:cTn>
                                        <p:tgtEl>
                                          <p:spTgt spid="2">
                                            <p:txEl>
                                              <p:pRg st="3" end="3"/>
                                            </p:txEl>
                                          </p:spTgt>
                                        </p:tgtEl>
                                        <p:attrNameLst>
                                          <p:attrName>style.visibility</p:attrName>
                                        </p:attrNameLst>
                                      </p:cBhvr>
                                      <p:to>
                                        <p:strVal val="visible"/>
                                      </p:to>
                                    </p:set>
                                    <p:anim calcmode="lin" valueType="num">
                                      <p:cBhvr>
                                        <p:cTn id="66" dur="500" fill="hold"/>
                                        <p:tgtEl>
                                          <p:spTgt spid="2">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2">
                                            <p:txEl>
                                              <p:pRg st="3" end="3"/>
                                            </p:txEl>
                                          </p:spTgt>
                                        </p:tgtEl>
                                        <p:attrNameLst>
                                          <p:attrName>ppt_y</p:attrName>
                                        </p:attrNameLst>
                                      </p:cBhvr>
                                      <p:tavLst>
                                        <p:tav tm="0">
                                          <p:val>
                                            <p:strVal val="#ppt_y"/>
                                          </p:val>
                                        </p:tav>
                                        <p:tav tm="100000">
                                          <p:val>
                                            <p:strVal val="#ppt_y"/>
                                          </p:val>
                                        </p:tav>
                                      </p:tavLst>
                                    </p:anim>
                                    <p:anim calcmode="lin" valueType="num">
                                      <p:cBhvr>
                                        <p:cTn id="68" dur="500" fill="hold"/>
                                        <p:tgtEl>
                                          <p:spTgt spid="2">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2">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2">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56" presetClass="entr" presetSubtype="0" fill="hold" grpId="0" nodeType="clickEffect">
                                  <p:stCondLst>
                                    <p:cond delay="0"/>
                                  </p:stCondLst>
                                  <p:iterate type="lt">
                                    <p:tmPct val="10000"/>
                                  </p:iterate>
                                  <p:childTnLst>
                                    <p:set>
                                      <p:cBhvr>
                                        <p:cTn id="74" dur="1" fill="hold">
                                          <p:stCondLst>
                                            <p:cond delay="0"/>
                                          </p:stCondLst>
                                        </p:cTn>
                                        <p:tgtEl>
                                          <p:spTgt spid="20492"/>
                                        </p:tgtEl>
                                        <p:attrNameLst>
                                          <p:attrName>style.visibility</p:attrName>
                                        </p:attrNameLst>
                                      </p:cBhvr>
                                      <p:to>
                                        <p:strVal val="visible"/>
                                      </p:to>
                                    </p:set>
                                    <p:anim by="(-#ppt_w*2)" calcmode="lin" valueType="num">
                                      <p:cBhvr rctx="PPT">
                                        <p:cTn id="75" dur="500" autoRev="1" fill="hold">
                                          <p:stCondLst>
                                            <p:cond delay="0"/>
                                          </p:stCondLst>
                                        </p:cTn>
                                        <p:tgtEl>
                                          <p:spTgt spid="20492"/>
                                        </p:tgtEl>
                                        <p:attrNameLst>
                                          <p:attrName>ppt_w</p:attrName>
                                        </p:attrNameLst>
                                      </p:cBhvr>
                                    </p:anim>
                                    <p:anim by="(#ppt_w*0.50)" calcmode="lin" valueType="num">
                                      <p:cBhvr>
                                        <p:cTn id="76" dur="500" decel="50000" autoRev="1" fill="hold">
                                          <p:stCondLst>
                                            <p:cond delay="0"/>
                                          </p:stCondLst>
                                        </p:cTn>
                                        <p:tgtEl>
                                          <p:spTgt spid="20492"/>
                                        </p:tgtEl>
                                        <p:attrNameLst>
                                          <p:attrName>ppt_x</p:attrName>
                                        </p:attrNameLst>
                                      </p:cBhvr>
                                    </p:anim>
                                    <p:anim from="(-#ppt_h/2)" to="(#ppt_y)" calcmode="lin" valueType="num">
                                      <p:cBhvr>
                                        <p:cTn id="77" dur="1000" fill="hold">
                                          <p:stCondLst>
                                            <p:cond delay="0"/>
                                          </p:stCondLst>
                                        </p:cTn>
                                        <p:tgtEl>
                                          <p:spTgt spid="20492"/>
                                        </p:tgtEl>
                                        <p:attrNameLst>
                                          <p:attrName>ppt_y</p:attrName>
                                        </p:attrNameLst>
                                      </p:cBhvr>
                                    </p:anim>
                                    <p:animRot by="21600000">
                                      <p:cBhvr>
                                        <p:cTn id="78" dur="1000" fill="hold">
                                          <p:stCondLst>
                                            <p:cond delay="0"/>
                                          </p:stCondLst>
                                        </p:cTn>
                                        <p:tgtEl>
                                          <p:spTgt spid="20492"/>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41" presetClass="entr" presetSubtype="0" fill="hold" nodeType="clickEffect">
                                  <p:stCondLst>
                                    <p:cond delay="0"/>
                                  </p:stCondLst>
                                  <p:iterate type="lt">
                                    <p:tmPct val="10000"/>
                                  </p:iterate>
                                  <p:childTnLst>
                                    <p:set>
                                      <p:cBhvr>
                                        <p:cTn id="82" dur="1" fill="hold">
                                          <p:stCondLst>
                                            <p:cond delay="0"/>
                                          </p:stCondLst>
                                        </p:cTn>
                                        <p:tgtEl>
                                          <p:spTgt spid="2">
                                            <p:txEl>
                                              <p:pRg st="4" end="4"/>
                                            </p:txEl>
                                          </p:spTgt>
                                        </p:tgtEl>
                                        <p:attrNameLst>
                                          <p:attrName>style.visibility</p:attrName>
                                        </p:attrNameLst>
                                      </p:cBhvr>
                                      <p:to>
                                        <p:strVal val="visible"/>
                                      </p:to>
                                    </p:set>
                                    <p:anim calcmode="lin" valueType="num">
                                      <p:cBhvr>
                                        <p:cTn id="83" dur="500" fill="hold"/>
                                        <p:tgtEl>
                                          <p:spTgt spid="2">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84" dur="500" fill="hold"/>
                                        <p:tgtEl>
                                          <p:spTgt spid="2">
                                            <p:txEl>
                                              <p:pRg st="4" end="4"/>
                                            </p:txEl>
                                          </p:spTgt>
                                        </p:tgtEl>
                                        <p:attrNameLst>
                                          <p:attrName>ppt_y</p:attrName>
                                        </p:attrNameLst>
                                      </p:cBhvr>
                                      <p:tavLst>
                                        <p:tav tm="0">
                                          <p:val>
                                            <p:strVal val="#ppt_y"/>
                                          </p:val>
                                        </p:tav>
                                        <p:tav tm="100000">
                                          <p:val>
                                            <p:strVal val="#ppt_y"/>
                                          </p:val>
                                        </p:tav>
                                      </p:tavLst>
                                    </p:anim>
                                    <p:anim calcmode="lin" valueType="num">
                                      <p:cBhvr>
                                        <p:cTn id="85" dur="500" fill="hold"/>
                                        <p:tgtEl>
                                          <p:spTgt spid="2">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6" dur="500" fill="hold"/>
                                        <p:tgtEl>
                                          <p:spTgt spid="2">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7" dur="500" tmFilter="0,0; .5, 1; 1, 1"/>
                                        <p:tgtEl>
                                          <p:spTgt spid="2">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6" presetClass="entr" presetSubtype="0" fill="hold" grpId="0" nodeType="clickEffect">
                                  <p:stCondLst>
                                    <p:cond delay="0"/>
                                  </p:stCondLst>
                                  <p:iterate type="lt">
                                    <p:tmPct val="10000"/>
                                  </p:iterate>
                                  <p:childTnLst>
                                    <p:set>
                                      <p:cBhvr>
                                        <p:cTn id="91" dur="1" fill="hold">
                                          <p:stCondLst>
                                            <p:cond delay="0"/>
                                          </p:stCondLst>
                                        </p:cTn>
                                        <p:tgtEl>
                                          <p:spTgt spid="20494"/>
                                        </p:tgtEl>
                                        <p:attrNameLst>
                                          <p:attrName>style.visibility</p:attrName>
                                        </p:attrNameLst>
                                      </p:cBhvr>
                                      <p:to>
                                        <p:strVal val="visible"/>
                                      </p:to>
                                    </p:set>
                                    <p:anim by="(-#ppt_w*2)" calcmode="lin" valueType="num">
                                      <p:cBhvr rctx="PPT">
                                        <p:cTn id="92" dur="500" autoRev="1" fill="hold">
                                          <p:stCondLst>
                                            <p:cond delay="0"/>
                                          </p:stCondLst>
                                        </p:cTn>
                                        <p:tgtEl>
                                          <p:spTgt spid="20494"/>
                                        </p:tgtEl>
                                        <p:attrNameLst>
                                          <p:attrName>ppt_w</p:attrName>
                                        </p:attrNameLst>
                                      </p:cBhvr>
                                    </p:anim>
                                    <p:anim by="(#ppt_w*0.50)" calcmode="lin" valueType="num">
                                      <p:cBhvr>
                                        <p:cTn id="93" dur="500" decel="50000" autoRev="1" fill="hold">
                                          <p:stCondLst>
                                            <p:cond delay="0"/>
                                          </p:stCondLst>
                                        </p:cTn>
                                        <p:tgtEl>
                                          <p:spTgt spid="20494"/>
                                        </p:tgtEl>
                                        <p:attrNameLst>
                                          <p:attrName>ppt_x</p:attrName>
                                        </p:attrNameLst>
                                      </p:cBhvr>
                                    </p:anim>
                                    <p:anim from="(-#ppt_h/2)" to="(#ppt_y)" calcmode="lin" valueType="num">
                                      <p:cBhvr>
                                        <p:cTn id="94" dur="1000" fill="hold">
                                          <p:stCondLst>
                                            <p:cond delay="0"/>
                                          </p:stCondLst>
                                        </p:cTn>
                                        <p:tgtEl>
                                          <p:spTgt spid="20494"/>
                                        </p:tgtEl>
                                        <p:attrNameLst>
                                          <p:attrName>ppt_y</p:attrName>
                                        </p:attrNameLst>
                                      </p:cBhvr>
                                    </p:anim>
                                    <p:animRot by="21600000">
                                      <p:cBhvr>
                                        <p:cTn id="95" dur="1000" fill="hold">
                                          <p:stCondLst>
                                            <p:cond delay="0"/>
                                          </p:stCondLst>
                                        </p:cTn>
                                        <p:tgtEl>
                                          <p:spTgt spid="20494"/>
                                        </p:tgtEl>
                                        <p:attrNameLst>
                                          <p:attrName>r</p:attrName>
                                        </p:attrNameLst>
                                      </p:cBhvr>
                                    </p:animRot>
                                  </p:childTnLst>
                                </p:cTn>
                              </p:par>
                            </p:childTnLst>
                          </p:cTn>
                        </p:par>
                      </p:childTnLst>
                    </p:cTn>
                  </p:par>
                  <p:par>
                    <p:cTn id="96" fill="hold">
                      <p:stCondLst>
                        <p:cond delay="indefinite"/>
                      </p:stCondLst>
                      <p:childTnLst>
                        <p:par>
                          <p:cTn id="97" fill="hold">
                            <p:stCondLst>
                              <p:cond delay="0"/>
                            </p:stCondLst>
                            <p:childTnLst>
                              <p:par>
                                <p:cTn id="98" presetID="41" presetClass="entr" presetSubtype="0" fill="hold" nodeType="clickEffect">
                                  <p:stCondLst>
                                    <p:cond delay="0"/>
                                  </p:stCondLst>
                                  <p:iterate type="lt">
                                    <p:tmPct val="10000"/>
                                  </p:iterate>
                                  <p:childTnLst>
                                    <p:set>
                                      <p:cBhvr>
                                        <p:cTn id="99" dur="1" fill="hold">
                                          <p:stCondLst>
                                            <p:cond delay="0"/>
                                          </p:stCondLst>
                                        </p:cTn>
                                        <p:tgtEl>
                                          <p:spTgt spid="2">
                                            <p:txEl>
                                              <p:pRg st="5" end="5"/>
                                            </p:txEl>
                                          </p:spTgt>
                                        </p:tgtEl>
                                        <p:attrNameLst>
                                          <p:attrName>style.visibility</p:attrName>
                                        </p:attrNameLst>
                                      </p:cBhvr>
                                      <p:to>
                                        <p:strVal val="visible"/>
                                      </p:to>
                                    </p:set>
                                    <p:anim calcmode="lin" valueType="num">
                                      <p:cBhvr>
                                        <p:cTn id="100" dur="500" fill="hold"/>
                                        <p:tgtEl>
                                          <p:spTgt spid="2">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2">
                                            <p:txEl>
                                              <p:pRg st="5" end="5"/>
                                            </p:txEl>
                                          </p:spTgt>
                                        </p:tgtEl>
                                        <p:attrNameLst>
                                          <p:attrName>ppt_y</p:attrName>
                                        </p:attrNameLst>
                                      </p:cBhvr>
                                      <p:tavLst>
                                        <p:tav tm="0">
                                          <p:val>
                                            <p:strVal val="#ppt_y"/>
                                          </p:val>
                                        </p:tav>
                                        <p:tav tm="100000">
                                          <p:val>
                                            <p:strVal val="#ppt_y"/>
                                          </p:val>
                                        </p:tav>
                                      </p:tavLst>
                                    </p:anim>
                                    <p:anim calcmode="lin" valueType="num">
                                      <p:cBhvr>
                                        <p:cTn id="102" dur="500" fill="hold"/>
                                        <p:tgtEl>
                                          <p:spTgt spid="2">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2">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tmFilter="0,0; .5, 1; 1, 1"/>
                                        <p:tgtEl>
                                          <p:spTgt spid="2">
                                            <p:txEl>
                                              <p:pRg st="5" end="5"/>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56" presetClass="entr" presetSubtype="0" fill="hold" grpId="0" nodeType="clickEffect">
                                  <p:stCondLst>
                                    <p:cond delay="0"/>
                                  </p:stCondLst>
                                  <p:iterate type="lt">
                                    <p:tmPct val="10000"/>
                                  </p:iterate>
                                  <p:childTnLst>
                                    <p:set>
                                      <p:cBhvr>
                                        <p:cTn id="108" dur="1" fill="hold">
                                          <p:stCondLst>
                                            <p:cond delay="0"/>
                                          </p:stCondLst>
                                        </p:cTn>
                                        <p:tgtEl>
                                          <p:spTgt spid="20495"/>
                                        </p:tgtEl>
                                        <p:attrNameLst>
                                          <p:attrName>style.visibility</p:attrName>
                                        </p:attrNameLst>
                                      </p:cBhvr>
                                      <p:to>
                                        <p:strVal val="visible"/>
                                      </p:to>
                                    </p:set>
                                    <p:anim by="(-#ppt_w*2)" calcmode="lin" valueType="num">
                                      <p:cBhvr rctx="PPT">
                                        <p:cTn id="109" dur="500" autoRev="1" fill="hold">
                                          <p:stCondLst>
                                            <p:cond delay="0"/>
                                          </p:stCondLst>
                                        </p:cTn>
                                        <p:tgtEl>
                                          <p:spTgt spid="20495"/>
                                        </p:tgtEl>
                                        <p:attrNameLst>
                                          <p:attrName>ppt_w</p:attrName>
                                        </p:attrNameLst>
                                      </p:cBhvr>
                                    </p:anim>
                                    <p:anim by="(#ppt_w*0.50)" calcmode="lin" valueType="num">
                                      <p:cBhvr>
                                        <p:cTn id="110" dur="500" decel="50000" autoRev="1" fill="hold">
                                          <p:stCondLst>
                                            <p:cond delay="0"/>
                                          </p:stCondLst>
                                        </p:cTn>
                                        <p:tgtEl>
                                          <p:spTgt spid="20495"/>
                                        </p:tgtEl>
                                        <p:attrNameLst>
                                          <p:attrName>ppt_x</p:attrName>
                                        </p:attrNameLst>
                                      </p:cBhvr>
                                    </p:anim>
                                    <p:anim from="(-#ppt_h/2)" to="(#ppt_y)" calcmode="lin" valueType="num">
                                      <p:cBhvr>
                                        <p:cTn id="111" dur="1000" fill="hold">
                                          <p:stCondLst>
                                            <p:cond delay="0"/>
                                          </p:stCondLst>
                                        </p:cTn>
                                        <p:tgtEl>
                                          <p:spTgt spid="20495"/>
                                        </p:tgtEl>
                                        <p:attrNameLst>
                                          <p:attrName>ppt_y</p:attrName>
                                        </p:attrNameLst>
                                      </p:cBhvr>
                                    </p:anim>
                                    <p:animRot by="21600000">
                                      <p:cBhvr>
                                        <p:cTn id="112" dur="1000" fill="hold">
                                          <p:stCondLst>
                                            <p:cond delay="0"/>
                                          </p:stCondLst>
                                        </p:cTn>
                                        <p:tgtEl>
                                          <p:spTgt spid="20495"/>
                                        </p:tgtEl>
                                        <p:attrNameLst>
                                          <p:attrName>r</p:attrName>
                                        </p:attrNameLst>
                                      </p:cBhvr>
                                    </p:animRot>
                                  </p:childTnLst>
                                </p:cTn>
                              </p:par>
                            </p:childTnLst>
                          </p:cTn>
                        </p:par>
                      </p:childTnLst>
                    </p:cTn>
                  </p:par>
                  <p:par>
                    <p:cTn id="113" fill="hold">
                      <p:stCondLst>
                        <p:cond delay="indefinite"/>
                      </p:stCondLst>
                      <p:childTnLst>
                        <p:par>
                          <p:cTn id="114" fill="hold">
                            <p:stCondLst>
                              <p:cond delay="0"/>
                            </p:stCondLst>
                            <p:childTnLst>
                              <p:par>
                                <p:cTn id="115" presetID="56" presetClass="entr" presetSubtype="0" fill="hold" grpId="0" nodeType="clickEffect">
                                  <p:stCondLst>
                                    <p:cond delay="0"/>
                                  </p:stCondLst>
                                  <p:iterate type="lt">
                                    <p:tmPct val="10000"/>
                                  </p:iterate>
                                  <p:childTnLst>
                                    <p:set>
                                      <p:cBhvr>
                                        <p:cTn id="116" dur="1" fill="hold">
                                          <p:stCondLst>
                                            <p:cond delay="0"/>
                                          </p:stCondLst>
                                        </p:cTn>
                                        <p:tgtEl>
                                          <p:spTgt spid="20496"/>
                                        </p:tgtEl>
                                        <p:attrNameLst>
                                          <p:attrName>style.visibility</p:attrName>
                                        </p:attrNameLst>
                                      </p:cBhvr>
                                      <p:to>
                                        <p:strVal val="visible"/>
                                      </p:to>
                                    </p:set>
                                    <p:anim by="(-#ppt_w*2)" calcmode="lin" valueType="num">
                                      <p:cBhvr rctx="PPT">
                                        <p:cTn id="117" dur="500" autoRev="1" fill="hold">
                                          <p:stCondLst>
                                            <p:cond delay="0"/>
                                          </p:stCondLst>
                                        </p:cTn>
                                        <p:tgtEl>
                                          <p:spTgt spid="20496"/>
                                        </p:tgtEl>
                                        <p:attrNameLst>
                                          <p:attrName>ppt_w</p:attrName>
                                        </p:attrNameLst>
                                      </p:cBhvr>
                                    </p:anim>
                                    <p:anim by="(#ppt_w*0.50)" calcmode="lin" valueType="num">
                                      <p:cBhvr>
                                        <p:cTn id="118" dur="500" decel="50000" autoRev="1" fill="hold">
                                          <p:stCondLst>
                                            <p:cond delay="0"/>
                                          </p:stCondLst>
                                        </p:cTn>
                                        <p:tgtEl>
                                          <p:spTgt spid="20496"/>
                                        </p:tgtEl>
                                        <p:attrNameLst>
                                          <p:attrName>ppt_x</p:attrName>
                                        </p:attrNameLst>
                                      </p:cBhvr>
                                    </p:anim>
                                    <p:anim from="(-#ppt_h/2)" to="(#ppt_y)" calcmode="lin" valueType="num">
                                      <p:cBhvr>
                                        <p:cTn id="119" dur="1000" fill="hold">
                                          <p:stCondLst>
                                            <p:cond delay="0"/>
                                          </p:stCondLst>
                                        </p:cTn>
                                        <p:tgtEl>
                                          <p:spTgt spid="20496"/>
                                        </p:tgtEl>
                                        <p:attrNameLst>
                                          <p:attrName>ppt_y</p:attrName>
                                        </p:attrNameLst>
                                      </p:cBhvr>
                                    </p:anim>
                                    <p:animRot by="21600000">
                                      <p:cBhvr>
                                        <p:cTn id="120" dur="1000" fill="hold">
                                          <p:stCondLst>
                                            <p:cond delay="0"/>
                                          </p:stCondLst>
                                        </p:cTn>
                                        <p:tgtEl>
                                          <p:spTgt spid="204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p:bldP spid="20489" grpId="0"/>
      <p:bldP spid="20490" grpId="0"/>
      <p:bldP spid="20491" grpId="0"/>
      <p:bldP spid="20492" grpId="0"/>
      <p:bldP spid="20494" grpId="0"/>
      <p:bldP spid="20495" grpId="0"/>
      <p:bldP spid="20496"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323" name="Slide Number Placeholder 4"/>
          <p:cNvSpPr txBox="1">
            <a:spLocks noGrp="1"/>
          </p:cNvSpPr>
          <p:nvPr/>
        </p:nvSpPr>
        <p:spPr bwMode="auto">
          <a:xfrm>
            <a:off x="8647113" y="6172200"/>
            <a:ext cx="366712" cy="365125"/>
          </a:xfrm>
          <a:prstGeom prst="rect">
            <a:avLst/>
          </a:prstGeom>
          <a:noFill/>
          <a:ln w="9525">
            <a:noFill/>
            <a:miter lim="800000"/>
            <a:headEnd/>
            <a:tailEnd/>
          </a:ln>
        </p:spPr>
        <p:txBody>
          <a:bodyPr anchor="b"/>
          <a:lstStyle/>
          <a:p>
            <a:pPr algn="r"/>
            <a:fld id="{92460EB9-0C93-40BE-9102-A8B34DCC56C7}" type="slidenum">
              <a:rPr lang="en-US" sz="1000"/>
              <a:pPr algn="r"/>
              <a:t>58</a:t>
            </a:fld>
            <a:endParaRPr lang="en-US" sz="1000" dirty="0"/>
          </a:p>
        </p:txBody>
      </p:sp>
      <p:sp>
        <p:nvSpPr>
          <p:cNvPr id="56324" name="Content Placeholder 1"/>
          <p:cNvSpPr txBox="1">
            <a:spLocks/>
          </p:cNvSpPr>
          <p:nvPr/>
        </p:nvSpPr>
        <p:spPr bwMode="auto">
          <a:xfrm>
            <a:off x="1828800" y="2819400"/>
            <a:ext cx="5334000" cy="685800"/>
          </a:xfrm>
          <a:prstGeom prst="rect">
            <a:avLst/>
          </a:prstGeom>
          <a:noFill/>
          <a:ln w="9525">
            <a:noFill/>
            <a:miter lim="800000"/>
            <a:headEnd/>
            <a:tailEnd/>
          </a:ln>
        </p:spPr>
        <p:txBody>
          <a:bodyPr/>
          <a:lstStyle/>
          <a:p>
            <a:pPr marL="365125" indent="-255588" algn="ctr">
              <a:spcBef>
                <a:spcPts val="400"/>
              </a:spcBef>
              <a:buClr>
                <a:schemeClr val="accent1"/>
              </a:buClr>
              <a:buSzPct val="68000"/>
              <a:buFont typeface="Wingdings 3" pitchFamily="18" charset="2"/>
              <a:buNone/>
            </a:pPr>
            <a:r>
              <a:rPr lang="en-US" sz="4400" dirty="0">
                <a:cs typeface="Tahoma" charset="0"/>
              </a:rPr>
              <a:t>THANK YOU</a:t>
            </a:r>
            <a:endParaRPr lang="en-IN" sz="4400" dirty="0">
              <a:cs typeface="Tahoma" charset="0"/>
            </a:endParaRPr>
          </a:p>
        </p:txBody>
      </p:sp>
      <p:sp>
        <p:nvSpPr>
          <p:cNvPr id="6" name="Content Placeholder 1"/>
          <p:cNvSpPr txBox="1">
            <a:spLocks/>
          </p:cNvSpPr>
          <p:nvPr/>
        </p:nvSpPr>
        <p:spPr bwMode="auto">
          <a:xfrm>
            <a:off x="1981200" y="3886200"/>
            <a:ext cx="5943600" cy="685800"/>
          </a:xfrm>
          <a:prstGeom prst="rect">
            <a:avLst/>
          </a:prstGeom>
          <a:noFill/>
          <a:ln w="9525">
            <a:noFill/>
            <a:miter lim="800000"/>
            <a:headEnd/>
            <a:tailEnd/>
          </a:ln>
        </p:spPr>
        <p:txBody>
          <a:bodyPr/>
          <a:lstStyle/>
          <a:p>
            <a:pPr marL="365125" indent="-255588">
              <a:spcBef>
                <a:spcPts val="400"/>
              </a:spcBef>
              <a:buClr>
                <a:schemeClr val="accent1"/>
              </a:buClr>
              <a:buSzPct val="68000"/>
              <a:buFont typeface="+mj-lt"/>
              <a:buAutoNum type="arabicPeriod"/>
            </a:pPr>
            <a:r>
              <a:rPr lang="en-US" sz="1200" dirty="0" smtClean="0">
                <a:cs typeface="Tahoma" charset="0"/>
              </a:rPr>
              <a:t>The material presented in these slides is used only for academic purpose</a:t>
            </a:r>
          </a:p>
          <a:p>
            <a:pPr marL="365125" indent="-255588">
              <a:spcBef>
                <a:spcPts val="400"/>
              </a:spcBef>
              <a:buClr>
                <a:schemeClr val="accent1"/>
              </a:buClr>
              <a:buSzPct val="68000"/>
              <a:buFont typeface="+mj-lt"/>
              <a:buAutoNum type="arabicPeriod"/>
            </a:pPr>
            <a:r>
              <a:rPr lang="en-US" sz="1200" dirty="0" smtClean="0">
                <a:cs typeface="Tahoma" charset="0"/>
              </a:rPr>
              <a:t>Copyright © Oracle Sun Microsystems</a:t>
            </a:r>
            <a:endParaRPr lang="en-IN" sz="1200" dirty="0">
              <a:cs typeface="Tahoma" charset="0"/>
            </a:endParaRPr>
          </a:p>
        </p:txBody>
      </p:sp>
      <p:sp>
        <p:nvSpPr>
          <p:cNvPr id="8"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58</a:t>
            </a:fld>
            <a:endParaRPr lang="en-US" sz="1200" b="1"/>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algn="l" eaLnBrk="1" hangingPunct="1"/>
            <a:r>
              <a:rPr lang="en-US" dirty="0" smtClean="0"/>
              <a:t>Example - contd.</a:t>
            </a:r>
          </a:p>
        </p:txBody>
      </p:sp>
      <p:grpSp>
        <p:nvGrpSpPr>
          <p:cNvPr id="2" name="Group 14"/>
          <p:cNvGrpSpPr>
            <a:grpSpLocks/>
          </p:cNvGrpSpPr>
          <p:nvPr/>
        </p:nvGrpSpPr>
        <p:grpSpPr bwMode="auto">
          <a:xfrm>
            <a:off x="1447800" y="1676400"/>
            <a:ext cx="6553200" cy="830263"/>
            <a:chOff x="1000" y="1128"/>
            <a:chExt cx="3810" cy="344"/>
          </a:xfrm>
        </p:grpSpPr>
        <p:sp>
          <p:nvSpPr>
            <p:cNvPr id="1040" name="Text Box 4"/>
            <p:cNvSpPr txBox="1">
              <a:spLocks noChangeArrowheads="1"/>
            </p:cNvSpPr>
            <p:nvPr/>
          </p:nvSpPr>
          <p:spPr bwMode="auto">
            <a:xfrm>
              <a:off x="1000" y="1223"/>
              <a:ext cx="1019" cy="217"/>
            </a:xfrm>
            <a:prstGeom prst="rect">
              <a:avLst/>
            </a:prstGeom>
            <a:noFill/>
            <a:ln w="9525">
              <a:noFill/>
              <a:miter lim="800000"/>
              <a:headEnd/>
              <a:tailEnd/>
            </a:ln>
          </p:spPr>
          <p:txBody>
            <a:bodyPr>
              <a:spAutoFit/>
            </a:bodyPr>
            <a:lstStyle/>
            <a:p>
              <a:r>
                <a:rPr lang="en-US" sz="1400">
                  <a:latin typeface="Times New Roman" pitchFamily="18" charset="0"/>
                </a:rPr>
                <a:t>                       Domain concept</a:t>
              </a:r>
            </a:p>
          </p:txBody>
        </p:sp>
        <p:sp>
          <p:nvSpPr>
            <p:cNvPr id="1041" name="Text Box 5"/>
            <p:cNvSpPr txBox="1">
              <a:spLocks noChangeArrowheads="1"/>
            </p:cNvSpPr>
            <p:nvPr/>
          </p:nvSpPr>
          <p:spPr bwMode="auto">
            <a:xfrm>
              <a:off x="3600" y="1128"/>
              <a:ext cx="1210" cy="344"/>
            </a:xfrm>
            <a:prstGeom prst="rect">
              <a:avLst/>
            </a:prstGeom>
            <a:noFill/>
            <a:ln w="9525">
              <a:noFill/>
              <a:miter lim="800000"/>
              <a:headEnd/>
              <a:tailEnd/>
            </a:ln>
          </p:spPr>
          <p:txBody>
            <a:bodyPr>
              <a:spAutoFit/>
            </a:bodyPr>
            <a:lstStyle/>
            <a:p>
              <a:r>
                <a:rPr lang="en-US" sz="1600">
                  <a:latin typeface="Times New Roman" pitchFamily="18" charset="0"/>
                </a:rPr>
                <a:t>                 Representation in analysis of concepts</a:t>
              </a:r>
            </a:p>
          </p:txBody>
        </p:sp>
      </p:grpSp>
      <p:graphicFrame>
        <p:nvGraphicFramePr>
          <p:cNvPr id="16391" name="Object 7"/>
          <p:cNvGraphicFramePr>
            <a:graphicFrameLocks noChangeAspect="1"/>
          </p:cNvGraphicFramePr>
          <p:nvPr/>
        </p:nvGraphicFramePr>
        <p:xfrm>
          <a:off x="1981200" y="3200400"/>
          <a:ext cx="750888" cy="533400"/>
        </p:xfrm>
        <a:graphic>
          <a:graphicData uri="http://schemas.openxmlformats.org/presentationml/2006/ole">
            <p:oleObj spid="_x0000_s67586" name="Clip" r:id="rId3" imgW="751637" imgH="534924" progId="">
              <p:embed/>
            </p:oleObj>
          </a:graphicData>
        </a:graphic>
      </p:graphicFrame>
      <p:grpSp>
        <p:nvGrpSpPr>
          <p:cNvPr id="3" name="Group 15"/>
          <p:cNvGrpSpPr>
            <a:grpSpLocks/>
          </p:cNvGrpSpPr>
          <p:nvPr/>
        </p:nvGrpSpPr>
        <p:grpSpPr bwMode="auto">
          <a:xfrm>
            <a:off x="3200400" y="2971800"/>
            <a:ext cx="3581400" cy="1371600"/>
            <a:chOff x="2016" y="1872"/>
            <a:chExt cx="2256" cy="864"/>
          </a:xfrm>
        </p:grpSpPr>
        <p:sp>
          <p:nvSpPr>
            <p:cNvPr id="1038" name="Rectangle 8"/>
            <p:cNvSpPr>
              <a:spLocks noChangeArrowheads="1"/>
            </p:cNvSpPr>
            <p:nvPr/>
          </p:nvSpPr>
          <p:spPr bwMode="auto">
            <a:xfrm>
              <a:off x="3696" y="1872"/>
              <a:ext cx="576" cy="864"/>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Times New Roman" pitchFamily="18" charset="0"/>
                </a:rPr>
                <a:t>Book</a:t>
              </a:r>
            </a:p>
            <a:p>
              <a:pPr algn="ctr"/>
              <a:r>
                <a:rPr lang="en-US" sz="1400">
                  <a:latin typeface="Times New Roman" pitchFamily="18" charset="0"/>
                </a:rPr>
                <a:t>______</a:t>
              </a:r>
            </a:p>
            <a:p>
              <a:pPr algn="ctr"/>
              <a:r>
                <a:rPr lang="en-US" sz="1400">
                  <a:latin typeface="Times New Roman" pitchFamily="18" charset="0"/>
                </a:rPr>
                <a:t>title</a:t>
              </a:r>
            </a:p>
            <a:p>
              <a:pPr algn="ctr"/>
              <a:r>
                <a:rPr lang="en-US" sz="1400" i="1">
                  <a:latin typeface="Times New Roman" pitchFamily="18" charset="0"/>
                </a:rPr>
                <a:t>print()</a:t>
              </a:r>
              <a:endParaRPr lang="en-US" sz="1400">
                <a:latin typeface="Times New Roman" pitchFamily="18" charset="0"/>
              </a:endParaRPr>
            </a:p>
          </p:txBody>
        </p:sp>
        <p:sp>
          <p:nvSpPr>
            <p:cNvPr id="1039" name="Line 10"/>
            <p:cNvSpPr>
              <a:spLocks noChangeShapeType="1"/>
            </p:cNvSpPr>
            <p:nvPr/>
          </p:nvSpPr>
          <p:spPr bwMode="auto">
            <a:xfrm>
              <a:off x="2016" y="2208"/>
              <a:ext cx="1440" cy="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4" name="Group 17"/>
          <p:cNvGrpSpPr>
            <a:grpSpLocks/>
          </p:cNvGrpSpPr>
          <p:nvPr/>
        </p:nvGrpSpPr>
        <p:grpSpPr bwMode="auto">
          <a:xfrm>
            <a:off x="2667000" y="4419600"/>
            <a:ext cx="4435475" cy="1489075"/>
            <a:chOff x="1814" y="2880"/>
            <a:chExt cx="2794" cy="938"/>
          </a:xfrm>
        </p:grpSpPr>
        <p:sp>
          <p:nvSpPr>
            <p:cNvPr id="1034" name="Line 12"/>
            <p:cNvSpPr>
              <a:spLocks noChangeShapeType="1"/>
            </p:cNvSpPr>
            <p:nvPr/>
          </p:nvSpPr>
          <p:spPr bwMode="auto">
            <a:xfrm>
              <a:off x="4032" y="2880"/>
              <a:ext cx="0" cy="192"/>
            </a:xfrm>
            <a:prstGeom prst="line">
              <a:avLst/>
            </a:prstGeom>
            <a:noFill/>
            <a:ln w="9525">
              <a:solidFill>
                <a:schemeClr val="tx1"/>
              </a:solidFill>
              <a:round/>
              <a:headEnd/>
              <a:tailEnd type="triangle" w="med" len="med"/>
            </a:ln>
          </p:spPr>
          <p:txBody>
            <a:bodyPr wrap="none" anchor="ctr"/>
            <a:lstStyle/>
            <a:p>
              <a:endParaRPr lang="en-US"/>
            </a:p>
          </p:txBody>
        </p:sp>
        <p:grpSp>
          <p:nvGrpSpPr>
            <p:cNvPr id="5" name="Group 16"/>
            <p:cNvGrpSpPr>
              <a:grpSpLocks/>
            </p:cNvGrpSpPr>
            <p:nvPr/>
          </p:nvGrpSpPr>
          <p:grpSpPr bwMode="auto">
            <a:xfrm>
              <a:off x="1814" y="3081"/>
              <a:ext cx="2794" cy="737"/>
              <a:chOff x="1814" y="3081"/>
              <a:chExt cx="2794" cy="737"/>
            </a:xfrm>
          </p:grpSpPr>
          <p:sp>
            <p:nvSpPr>
              <p:cNvPr id="1036" name="Text Box 11"/>
              <p:cNvSpPr txBox="1">
                <a:spLocks noChangeArrowheads="1"/>
              </p:cNvSpPr>
              <p:nvPr/>
            </p:nvSpPr>
            <p:spPr bwMode="auto">
              <a:xfrm>
                <a:off x="3600" y="3081"/>
                <a:ext cx="1008" cy="737"/>
              </a:xfrm>
              <a:prstGeom prst="rect">
                <a:avLst/>
              </a:prstGeom>
              <a:noFill/>
              <a:ln w="9525">
                <a:noFill/>
                <a:miter lim="800000"/>
                <a:headEnd/>
                <a:tailEnd/>
              </a:ln>
            </p:spPr>
            <p:txBody>
              <a:bodyPr wrap="none">
                <a:spAutoFit/>
              </a:bodyPr>
              <a:lstStyle/>
              <a:p>
                <a:r>
                  <a:rPr lang="en-US" sz="1400" b="1">
                    <a:latin typeface="Times New Roman" pitchFamily="18" charset="0"/>
                  </a:rPr>
                  <a:t>public</a:t>
                </a:r>
                <a:r>
                  <a:rPr lang="en-US" sz="1400">
                    <a:latin typeface="Times New Roman" pitchFamily="18" charset="0"/>
                  </a:rPr>
                  <a:t> </a:t>
                </a:r>
                <a:r>
                  <a:rPr lang="en-US" sz="1400" b="1">
                    <a:latin typeface="Times New Roman" pitchFamily="18" charset="0"/>
                  </a:rPr>
                  <a:t>class </a:t>
                </a:r>
                <a:r>
                  <a:rPr lang="en-US" sz="1400">
                    <a:solidFill>
                      <a:schemeClr val="hlink"/>
                    </a:solidFill>
                    <a:latin typeface="Times New Roman" pitchFamily="18" charset="0"/>
                  </a:rPr>
                  <a:t>Book</a:t>
                </a:r>
                <a:endParaRPr lang="en-US" sz="1400">
                  <a:latin typeface="Times New Roman" pitchFamily="18" charset="0"/>
                </a:endParaRPr>
              </a:p>
              <a:p>
                <a:r>
                  <a:rPr lang="en-US" sz="1400">
                    <a:latin typeface="Times New Roman" pitchFamily="18" charset="0"/>
                  </a:rPr>
                  <a:t>{</a:t>
                </a:r>
              </a:p>
              <a:p>
                <a:r>
                  <a:rPr lang="en-US" sz="1400" b="1">
                    <a:latin typeface="Times New Roman" pitchFamily="18" charset="0"/>
                  </a:rPr>
                  <a:t>public</a:t>
                </a:r>
                <a:r>
                  <a:rPr lang="en-US" sz="1400">
                    <a:latin typeface="Times New Roman" pitchFamily="18" charset="0"/>
                  </a:rPr>
                  <a:t> </a:t>
                </a:r>
                <a:r>
                  <a:rPr lang="en-US" sz="1400" b="1">
                    <a:latin typeface="Times New Roman" pitchFamily="18" charset="0"/>
                  </a:rPr>
                  <a:t>void</a:t>
                </a:r>
                <a:r>
                  <a:rPr lang="en-US" sz="1400">
                    <a:latin typeface="Times New Roman" pitchFamily="18" charset="0"/>
                  </a:rPr>
                  <a:t> </a:t>
                </a:r>
                <a:r>
                  <a:rPr lang="en-US" sz="1400">
                    <a:solidFill>
                      <a:schemeClr val="hlink"/>
                    </a:solidFill>
                    <a:latin typeface="Times New Roman" pitchFamily="18" charset="0"/>
                  </a:rPr>
                  <a:t>print();</a:t>
                </a:r>
              </a:p>
              <a:p>
                <a:r>
                  <a:rPr lang="en-US" sz="1400" b="1">
                    <a:latin typeface="Times New Roman" pitchFamily="18" charset="0"/>
                  </a:rPr>
                  <a:t>private string</a:t>
                </a:r>
                <a:r>
                  <a:rPr lang="en-US" sz="1400">
                    <a:latin typeface="Times New Roman" pitchFamily="18" charset="0"/>
                  </a:rPr>
                  <a:t> </a:t>
                </a:r>
                <a:r>
                  <a:rPr lang="en-US" sz="1400">
                    <a:solidFill>
                      <a:schemeClr val="hlink"/>
                    </a:solidFill>
                    <a:latin typeface="Times New Roman" pitchFamily="18" charset="0"/>
                  </a:rPr>
                  <a:t>title;</a:t>
                </a:r>
              </a:p>
              <a:p>
                <a:r>
                  <a:rPr lang="en-US" sz="1400">
                    <a:latin typeface="Times New Roman" pitchFamily="18" charset="0"/>
                  </a:rPr>
                  <a:t>}</a:t>
                </a:r>
              </a:p>
            </p:txBody>
          </p:sp>
          <p:sp>
            <p:nvSpPr>
              <p:cNvPr id="1037" name="Text Box 13"/>
              <p:cNvSpPr txBox="1">
                <a:spLocks noChangeArrowheads="1"/>
              </p:cNvSpPr>
              <p:nvPr/>
            </p:nvSpPr>
            <p:spPr bwMode="auto">
              <a:xfrm>
                <a:off x="1814" y="3168"/>
                <a:ext cx="1450" cy="601"/>
              </a:xfrm>
              <a:prstGeom prst="rect">
                <a:avLst/>
              </a:prstGeom>
              <a:noFill/>
              <a:ln w="9525">
                <a:noFill/>
                <a:miter lim="800000"/>
                <a:headEnd/>
                <a:tailEnd/>
              </a:ln>
            </p:spPr>
            <p:txBody>
              <a:bodyPr>
                <a:spAutoFit/>
              </a:bodyPr>
              <a:lstStyle/>
              <a:p>
                <a:pPr>
                  <a:defRPr/>
                </a:pPr>
                <a:endParaRPr lang="en-US" sz="1400" dirty="0">
                  <a:solidFill>
                    <a:schemeClr val="folHlink"/>
                  </a:solidFill>
                  <a:latin typeface="Times New Roman" pitchFamily="18" charset="0"/>
                </a:endParaRPr>
              </a:p>
              <a:p>
                <a:pPr>
                  <a:defRPr/>
                </a:pPr>
                <a:r>
                  <a:rPr lang="en-US" sz="1400" dirty="0">
                    <a:solidFill>
                      <a:schemeClr val="folHlink"/>
                    </a:solidFill>
                    <a:latin typeface="Times New Roman" pitchFamily="18" charset="0"/>
                  </a:rPr>
                  <a:t>Representation in OO </a:t>
                </a:r>
                <a:r>
                  <a:rPr lang="en-US" sz="1400" kern="0" dirty="0">
                    <a:solidFill>
                      <a:schemeClr val="folHlink"/>
                    </a:solidFill>
                    <a:latin typeface="Times New Roman" pitchFamily="18" charset="0"/>
                  </a:rPr>
                  <a:t>programming language</a:t>
                </a:r>
              </a:p>
              <a:p>
                <a:pPr>
                  <a:defRPr/>
                </a:pPr>
                <a:endParaRPr lang="en-US" sz="1400" kern="0" dirty="0">
                  <a:solidFill>
                    <a:schemeClr val="folHlink"/>
                  </a:solidFill>
                  <a:latin typeface="Times New Roman" pitchFamily="18" charset="0"/>
                </a:endParaRPr>
              </a:p>
            </p:txBody>
          </p:sp>
        </p:grpSp>
      </p:grpSp>
      <p:sp>
        <p:nvSpPr>
          <p:cNvPr id="18" name="Date Placeholder 2"/>
          <p:cNvSpPr>
            <a:spLocks noGrp="1"/>
          </p:cNvSpPr>
          <p:nvPr>
            <p:ph type="dt" sz="half" idx="10"/>
          </p:nvPr>
        </p:nvSpPr>
        <p:spPr>
          <a:xfrm>
            <a:off x="304800" y="6553200"/>
            <a:ext cx="2133600" cy="365125"/>
          </a:xfrm>
          <a:noFill/>
        </p:spPr>
        <p:txBody>
          <a:bodyPr/>
          <a:lstStyle/>
          <a:p>
            <a:fld id="{7BAF9515-EE3B-47EF-A143-819D2971E821}" type="datetime1">
              <a:rPr lang="en-US" sz="1200" b="1" smtClean="0"/>
              <a:pPr/>
              <a:t>7/26/2014</a:t>
            </a:fld>
            <a:endParaRPr lang="en-US" sz="1200" b="1" dirty="0" smtClean="0"/>
          </a:p>
        </p:txBody>
      </p:sp>
      <p:sp>
        <p:nvSpPr>
          <p:cNvPr id="19"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20"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6</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6391"/>
                                        </p:tgtEl>
                                        <p:attrNameLst>
                                          <p:attrName>style.visibility</p:attrName>
                                        </p:attrNameLst>
                                      </p:cBhvr>
                                      <p:to>
                                        <p:strVal val="visible"/>
                                      </p:to>
                                    </p:set>
                                    <p:anim calcmode="lin" valueType="num">
                                      <p:cBhvr additive="base">
                                        <p:cTn id="11" dur="500" fill="hold"/>
                                        <p:tgtEl>
                                          <p:spTgt spid="16391"/>
                                        </p:tgtEl>
                                        <p:attrNameLst>
                                          <p:attrName>ppt_x</p:attrName>
                                        </p:attrNameLst>
                                      </p:cBhvr>
                                      <p:tavLst>
                                        <p:tav tm="0">
                                          <p:val>
                                            <p:strVal val="0-#ppt_w/2"/>
                                          </p:val>
                                        </p:tav>
                                        <p:tav tm="100000">
                                          <p:val>
                                            <p:strVal val="#ppt_x"/>
                                          </p:val>
                                        </p:tav>
                                      </p:tavLst>
                                    </p:anim>
                                    <p:anim calcmode="lin" valueType="num">
                                      <p:cBhvr additive="base">
                                        <p:cTn id="12"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3" name="Rectangle 1027"/>
          <p:cNvSpPr>
            <a:spLocks noGrp="1" noChangeArrowheads="1"/>
          </p:cNvSpPr>
          <p:nvPr>
            <p:ph idx="1"/>
          </p:nvPr>
        </p:nvSpPr>
        <p:spPr>
          <a:xfrm>
            <a:off x="609600" y="1676400"/>
            <a:ext cx="7772400" cy="573087"/>
          </a:xfrm>
        </p:spPr>
        <p:txBody>
          <a:bodyPr/>
          <a:lstStyle/>
          <a:p>
            <a:pPr eaLnBrk="1" hangingPunct="1"/>
            <a:r>
              <a:rPr lang="en-US" sz="2000" dirty="0" smtClean="0">
                <a:solidFill>
                  <a:srgbClr val="000000"/>
                </a:solidFill>
                <a:latin typeface="Lucida Grande" charset="0"/>
              </a:rPr>
              <a:t>http://java.sun.com/docs/books/tutorial/java/concepts/</a:t>
            </a:r>
            <a:endParaRPr lang="en-US" sz="1300" dirty="0" smtClean="0">
              <a:solidFill>
                <a:srgbClr val="000000"/>
              </a:solidFill>
              <a:latin typeface="Lucida Grande" charset="0"/>
            </a:endParaRPr>
          </a:p>
        </p:txBody>
      </p:sp>
      <p:sp>
        <p:nvSpPr>
          <p:cNvPr id="11267" name="Rectangle 1026"/>
          <p:cNvSpPr>
            <a:spLocks noGrp="1" noChangeArrowheads="1"/>
          </p:cNvSpPr>
          <p:nvPr>
            <p:ph type="title"/>
          </p:nvPr>
        </p:nvSpPr>
        <p:spPr>
          <a:xfrm>
            <a:off x="304800" y="381000"/>
            <a:ext cx="7793037" cy="914400"/>
          </a:xfrm>
        </p:spPr>
        <p:txBody>
          <a:bodyPr/>
          <a:lstStyle/>
          <a:p>
            <a:pPr eaLnBrk="1" hangingPunct="1"/>
            <a:r>
              <a:rPr lang="en-US" sz="3600" dirty="0" smtClean="0"/>
              <a:t>OO Concepts-Objects</a:t>
            </a:r>
            <a:endParaRPr lang="en-US" dirty="0" smtClean="0"/>
          </a:p>
        </p:txBody>
      </p:sp>
      <p:sp>
        <p:nvSpPr>
          <p:cNvPr id="179204" name="Rectangle 1028"/>
          <p:cNvSpPr>
            <a:spLocks noChangeArrowheads="1"/>
          </p:cNvSpPr>
          <p:nvPr/>
        </p:nvSpPr>
        <p:spPr bwMode="auto">
          <a:xfrm>
            <a:off x="609600" y="2339975"/>
            <a:ext cx="7772400" cy="4572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dirty="0">
                <a:solidFill>
                  <a:schemeClr val="hlink"/>
                </a:solidFill>
              </a:rPr>
              <a:t>Objects: </a:t>
            </a:r>
            <a:r>
              <a:rPr lang="en-US" sz="2000" dirty="0">
                <a:solidFill>
                  <a:schemeClr val="folHlink"/>
                </a:solidFill>
              </a:rPr>
              <a:t>Anything that has a state and exhibits behavior.</a:t>
            </a:r>
            <a:endParaRPr lang="en-US" sz="2000" dirty="0"/>
          </a:p>
        </p:txBody>
      </p:sp>
      <p:sp>
        <p:nvSpPr>
          <p:cNvPr id="179205" name="Rectangle 1029"/>
          <p:cNvSpPr>
            <a:spLocks noChangeArrowheads="1"/>
          </p:cNvSpPr>
          <p:nvPr/>
        </p:nvSpPr>
        <p:spPr bwMode="auto">
          <a:xfrm>
            <a:off x="609600" y="2889250"/>
            <a:ext cx="7772400" cy="4572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solidFill>
                  <a:schemeClr val="hlink"/>
                </a:solidFill>
              </a:rPr>
              <a:t>Real world objects: </a:t>
            </a:r>
            <a:r>
              <a:rPr lang="en-US" sz="2000">
                <a:solidFill>
                  <a:schemeClr val="folHlink"/>
                </a:solidFill>
              </a:rPr>
              <a:t>Bicycle, student, course, dog, university,….</a:t>
            </a:r>
            <a:endParaRPr lang="en-US" sz="2000"/>
          </a:p>
        </p:txBody>
      </p:sp>
      <p:sp>
        <p:nvSpPr>
          <p:cNvPr id="179206" name="Rectangle 1030"/>
          <p:cNvSpPr>
            <a:spLocks noChangeArrowheads="1"/>
          </p:cNvSpPr>
          <p:nvPr/>
        </p:nvSpPr>
        <p:spPr bwMode="auto">
          <a:xfrm>
            <a:off x="609600" y="3436937"/>
            <a:ext cx="7772400" cy="6858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solidFill>
                  <a:schemeClr val="hlink"/>
                </a:solidFill>
              </a:rPr>
              <a:t>Software objects: </a:t>
            </a:r>
            <a:r>
              <a:rPr lang="en-US" sz="2000">
                <a:solidFill>
                  <a:schemeClr val="folHlink"/>
                </a:solidFill>
              </a:rPr>
              <a:t>Model real-world or abstract objects (e.g. a list).</a:t>
            </a:r>
          </a:p>
        </p:txBody>
      </p:sp>
      <p:sp>
        <p:nvSpPr>
          <p:cNvPr id="179207" name="Rectangle 1031"/>
          <p:cNvSpPr>
            <a:spLocks noChangeArrowheads="1"/>
          </p:cNvSpPr>
          <p:nvPr/>
        </p:nvSpPr>
        <p:spPr bwMode="auto">
          <a:xfrm>
            <a:off x="609600" y="4214812"/>
            <a:ext cx="7772400" cy="990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solidFill>
                  <a:schemeClr val="hlink"/>
                </a:solidFill>
              </a:rPr>
              <a:t>Methods: </a:t>
            </a:r>
            <a:r>
              <a:rPr lang="en-US" sz="2000">
                <a:solidFill>
                  <a:schemeClr val="folHlink"/>
                </a:solidFill>
              </a:rPr>
              <a:t>Procedures through which objects communicate amongst themselves.</a:t>
            </a:r>
            <a:r>
              <a:rPr lang="en-US" sz="2000">
                <a:solidFill>
                  <a:schemeClr val="hlink"/>
                </a:solidFill>
              </a:rPr>
              <a:t> Example: Bicycle: brake, park. Dog: bark, eat. Student: register, study.</a:t>
            </a:r>
            <a:endParaRPr lang="en-US" sz="2000"/>
          </a:p>
        </p:txBody>
      </p:sp>
      <p:sp>
        <p:nvSpPr>
          <p:cNvPr id="179208" name="Rectangle 1032"/>
          <p:cNvSpPr>
            <a:spLocks noChangeArrowheads="1"/>
          </p:cNvSpPr>
          <p:nvPr/>
        </p:nvSpPr>
        <p:spPr bwMode="auto">
          <a:xfrm>
            <a:off x="609600" y="5297487"/>
            <a:ext cx="7772400" cy="762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dirty="0">
                <a:solidFill>
                  <a:schemeClr val="hlink"/>
                </a:solidFill>
              </a:rPr>
              <a:t>Attributes: </a:t>
            </a:r>
            <a:r>
              <a:rPr lang="en-US" sz="2000" dirty="0">
                <a:solidFill>
                  <a:schemeClr val="folHlink"/>
                </a:solidFill>
              </a:rPr>
              <a:t>Variables that hold state information. Bicycle: speed, color, owner. </a:t>
            </a:r>
            <a:r>
              <a:rPr lang="en-US" sz="2000" dirty="0" err="1">
                <a:solidFill>
                  <a:schemeClr val="folHlink"/>
                </a:solidFill>
              </a:rPr>
              <a:t>Dog:name</a:t>
            </a:r>
            <a:r>
              <a:rPr lang="en-US" sz="2000" dirty="0">
                <a:solidFill>
                  <a:schemeClr val="folHlink"/>
                </a:solidFill>
              </a:rPr>
              <a:t>, breed. Student: name, ID. </a:t>
            </a:r>
            <a:endParaRPr lang="en-US" sz="2000" dirty="0"/>
          </a:p>
        </p:txBody>
      </p:sp>
      <p:sp>
        <p:nvSpPr>
          <p:cNvPr id="12"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3"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4"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7</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9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92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9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92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92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9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autoUpdateAnimBg="0"/>
      <p:bldP spid="179204" grpId="0" autoUpdateAnimBg="0"/>
      <p:bldP spid="179205" grpId="0" autoUpdateAnimBg="0"/>
      <p:bldP spid="179206" grpId="0" autoUpdateAnimBg="0"/>
      <p:bldP spid="179207" grpId="0" autoUpdateAnimBg="0"/>
      <p:bldP spid="17920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7" name="Rectangle 1027"/>
          <p:cNvSpPr>
            <a:spLocks noGrp="1" noChangeArrowheads="1"/>
          </p:cNvSpPr>
          <p:nvPr>
            <p:ph idx="1"/>
          </p:nvPr>
        </p:nvSpPr>
        <p:spPr>
          <a:xfrm>
            <a:off x="609600" y="1752600"/>
            <a:ext cx="7772400" cy="725487"/>
          </a:xfrm>
        </p:spPr>
        <p:txBody>
          <a:bodyPr/>
          <a:lstStyle/>
          <a:p>
            <a:pPr eaLnBrk="1" hangingPunct="1"/>
            <a:r>
              <a:rPr lang="en-US" sz="2000" smtClean="0">
                <a:solidFill>
                  <a:schemeClr val="hlink"/>
                </a:solidFill>
                <a:latin typeface="Lucida Grande" charset="0"/>
              </a:rPr>
              <a:t>Class:</a:t>
            </a:r>
            <a:r>
              <a:rPr lang="en-US" sz="2000" smtClean="0">
                <a:solidFill>
                  <a:srgbClr val="000000"/>
                </a:solidFill>
                <a:latin typeface="Lucida Grande" charset="0"/>
              </a:rPr>
              <a:t> </a:t>
            </a:r>
            <a:r>
              <a:rPr lang="en-US" sz="2000" smtClean="0">
                <a:solidFill>
                  <a:schemeClr val="folHlink"/>
                </a:solidFill>
                <a:latin typeface="Lucida Grande" charset="0"/>
              </a:rPr>
              <a:t>Prototype for all objects of a certain kind. Student, animal, university, shape, etc. </a:t>
            </a:r>
          </a:p>
        </p:txBody>
      </p:sp>
      <p:sp>
        <p:nvSpPr>
          <p:cNvPr id="12291" name="Rectangle 1026"/>
          <p:cNvSpPr>
            <a:spLocks noGrp="1" noChangeArrowheads="1"/>
          </p:cNvSpPr>
          <p:nvPr>
            <p:ph type="title"/>
          </p:nvPr>
        </p:nvSpPr>
        <p:spPr>
          <a:xfrm>
            <a:off x="381000" y="304800"/>
            <a:ext cx="7793037" cy="914400"/>
          </a:xfrm>
        </p:spPr>
        <p:txBody>
          <a:bodyPr/>
          <a:lstStyle/>
          <a:p>
            <a:pPr eaLnBrk="1" hangingPunct="1"/>
            <a:r>
              <a:rPr lang="en-US" sz="3600" dirty="0" smtClean="0"/>
              <a:t>OO Concepts-Class</a:t>
            </a:r>
            <a:endParaRPr lang="en-US" dirty="0" smtClean="0"/>
          </a:p>
        </p:txBody>
      </p:sp>
      <p:sp>
        <p:nvSpPr>
          <p:cNvPr id="180228" name="Rectangle 1028"/>
          <p:cNvSpPr>
            <a:spLocks noChangeArrowheads="1"/>
          </p:cNvSpPr>
          <p:nvPr/>
        </p:nvSpPr>
        <p:spPr bwMode="auto">
          <a:xfrm>
            <a:off x="609600" y="2706687"/>
            <a:ext cx="7772400" cy="762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solidFill>
                  <a:schemeClr val="hlink"/>
                </a:solidFill>
              </a:rPr>
              <a:t>Objects: </a:t>
            </a:r>
            <a:r>
              <a:rPr lang="en-US" sz="2000">
                <a:solidFill>
                  <a:schemeClr val="folHlink"/>
                </a:solidFill>
              </a:rPr>
              <a:t>Created from a class. For example: </a:t>
            </a:r>
            <a:r>
              <a:rPr lang="en-US" sz="2000">
                <a:solidFill>
                  <a:schemeClr val="hlink"/>
                </a:solidFill>
              </a:rPr>
              <a:t>s1, s2</a:t>
            </a:r>
            <a:r>
              <a:rPr lang="en-US" sz="2000">
                <a:solidFill>
                  <a:schemeClr val="folHlink"/>
                </a:solidFill>
              </a:rPr>
              <a:t> are objects from class </a:t>
            </a:r>
            <a:r>
              <a:rPr lang="en-US" sz="2000">
                <a:solidFill>
                  <a:schemeClr val="hlink"/>
                </a:solidFill>
              </a:rPr>
              <a:t>Student. </a:t>
            </a:r>
            <a:endParaRPr lang="en-US" sz="2000">
              <a:solidFill>
                <a:schemeClr val="folHlink"/>
              </a:solidFill>
            </a:endParaRPr>
          </a:p>
        </p:txBody>
      </p:sp>
      <p:sp>
        <p:nvSpPr>
          <p:cNvPr id="180233" name="Rectangle 1033"/>
          <p:cNvSpPr>
            <a:spLocks noChangeArrowheads="1"/>
          </p:cNvSpPr>
          <p:nvPr/>
        </p:nvSpPr>
        <p:spPr bwMode="auto">
          <a:xfrm>
            <a:off x="609600" y="4306887"/>
            <a:ext cx="7772400" cy="762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solidFill>
                  <a:schemeClr val="hlink"/>
                </a:solidFill>
              </a:rPr>
              <a:t>Inheritence: </a:t>
            </a:r>
            <a:r>
              <a:rPr lang="en-US" sz="2000">
                <a:solidFill>
                  <a:schemeClr val="folHlink"/>
                </a:solidFill>
              </a:rPr>
              <a:t>A class inherits attributes and methods from its super class. This allows hierarchical organization of classes.</a:t>
            </a:r>
            <a:endParaRPr lang="en-US" sz="2000"/>
          </a:p>
        </p:txBody>
      </p:sp>
      <p:sp>
        <p:nvSpPr>
          <p:cNvPr id="180234" name="Rectangle 1034"/>
          <p:cNvSpPr>
            <a:spLocks noChangeArrowheads="1"/>
          </p:cNvSpPr>
          <p:nvPr/>
        </p:nvSpPr>
        <p:spPr bwMode="auto">
          <a:xfrm>
            <a:off x="609600" y="5297487"/>
            <a:ext cx="7772400" cy="762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solidFill>
                  <a:schemeClr val="hlink"/>
                </a:solidFill>
              </a:rPr>
              <a:t>Interface: </a:t>
            </a:r>
            <a:r>
              <a:rPr lang="en-US" sz="2000">
                <a:solidFill>
                  <a:schemeClr val="folHlink"/>
                </a:solidFill>
              </a:rPr>
              <a:t>A contract between a class and its users. A class implements an interface (methods and attributes).</a:t>
            </a:r>
            <a:endParaRPr lang="en-US" sz="2000"/>
          </a:p>
        </p:txBody>
      </p:sp>
      <p:sp>
        <p:nvSpPr>
          <p:cNvPr id="180235" name="Rectangle 1035"/>
          <p:cNvSpPr>
            <a:spLocks noChangeArrowheads="1"/>
          </p:cNvSpPr>
          <p:nvPr/>
        </p:nvSpPr>
        <p:spPr bwMode="auto">
          <a:xfrm>
            <a:off x="990600" y="3468687"/>
            <a:ext cx="7467600" cy="7620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None/>
            </a:pPr>
            <a:r>
              <a:rPr lang="en-US" sz="2000" dirty="0">
                <a:solidFill>
                  <a:schemeClr val="hlink"/>
                </a:solidFill>
              </a:rPr>
              <a:t>	</a:t>
            </a:r>
            <a:r>
              <a:rPr lang="en-US" sz="2000" dirty="0" err="1" smtClean="0">
                <a:solidFill>
                  <a:schemeClr val="folHlink"/>
                </a:solidFill>
              </a:rPr>
              <a:t>myCircle</a:t>
            </a:r>
            <a:r>
              <a:rPr lang="en-US" sz="2000" dirty="0" smtClean="0">
                <a:solidFill>
                  <a:schemeClr val="folHlink"/>
                </a:solidFill>
              </a:rPr>
              <a:t> </a:t>
            </a:r>
            <a:r>
              <a:rPr lang="en-US" sz="2000" dirty="0">
                <a:solidFill>
                  <a:schemeClr val="folHlink"/>
                </a:solidFill>
              </a:rPr>
              <a:t>and </a:t>
            </a:r>
            <a:r>
              <a:rPr lang="en-US" sz="2000" dirty="0" err="1">
                <a:solidFill>
                  <a:schemeClr val="folHlink"/>
                </a:solidFill>
              </a:rPr>
              <a:t>mySquare</a:t>
            </a:r>
            <a:r>
              <a:rPr lang="en-US" sz="2000" dirty="0">
                <a:solidFill>
                  <a:schemeClr val="folHlink"/>
                </a:solidFill>
              </a:rPr>
              <a:t> are objects from class </a:t>
            </a:r>
            <a:r>
              <a:rPr lang="en-US" sz="2000" dirty="0">
                <a:solidFill>
                  <a:schemeClr val="hlink"/>
                </a:solidFill>
              </a:rPr>
              <a:t>Shape</a:t>
            </a:r>
            <a:r>
              <a:rPr lang="en-US" sz="2000" dirty="0">
                <a:solidFill>
                  <a:schemeClr val="folHlink"/>
                </a:solidFill>
              </a:rPr>
              <a:t>.</a:t>
            </a:r>
          </a:p>
        </p:txBody>
      </p:sp>
      <p:sp>
        <p:nvSpPr>
          <p:cNvPr id="11"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12"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13"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8</a:t>
            </a:fld>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0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02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02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02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0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P spid="180228" grpId="0" autoUpdateAnimBg="0"/>
      <p:bldP spid="180233" grpId="0" autoUpdateAnimBg="0"/>
      <p:bldP spid="180234" grpId="0" autoUpdateAnimBg="0"/>
      <p:bldP spid="18023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p:txBody>
          <a:bodyPr/>
          <a:lstStyle/>
          <a:p>
            <a:pPr eaLnBrk="1" hangingPunct="1"/>
            <a:r>
              <a:rPr lang="en-US" i="1" smtClean="0"/>
              <a:t>With traditional analysis methods, we model the world using functions or behaviors as our building blocks… With object-oriented analysis, we model reality with objects as our building blocks.”</a:t>
            </a:r>
          </a:p>
        </p:txBody>
      </p:sp>
      <p:sp>
        <p:nvSpPr>
          <p:cNvPr id="13315" name="Rectangle 2"/>
          <p:cNvSpPr>
            <a:spLocks noGrp="1" noChangeArrowheads="1"/>
          </p:cNvSpPr>
          <p:nvPr>
            <p:ph type="title"/>
          </p:nvPr>
        </p:nvSpPr>
        <p:spPr/>
        <p:txBody>
          <a:bodyPr/>
          <a:lstStyle/>
          <a:p>
            <a:pPr eaLnBrk="1" hangingPunct="1"/>
            <a:r>
              <a:rPr lang="en-GB" smtClean="0"/>
              <a:t/>
            </a:r>
            <a:br>
              <a:rPr lang="en-GB" smtClean="0"/>
            </a:br>
            <a:r>
              <a:rPr lang="en-GB" smtClean="0"/>
              <a:t>Object-oriented Design</a:t>
            </a:r>
            <a:endParaRPr lang="en-US" smtClean="0"/>
          </a:p>
        </p:txBody>
      </p:sp>
      <p:sp>
        <p:nvSpPr>
          <p:cNvPr id="7" name="Date Placeholder 2"/>
          <p:cNvSpPr txBox="1">
            <a:spLocks/>
          </p:cNvSpPr>
          <p:nvPr/>
        </p:nvSpPr>
        <p:spPr>
          <a:xfrm>
            <a:off x="304800" y="6553200"/>
            <a:ext cx="2133600" cy="365125"/>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BAF9515-EE3B-47EF-A143-819D2971E821}" type="datetime1">
              <a:rPr kumimoji="0" lang="en-US" sz="1200" b="1" i="0" u="none" strike="noStrike" kern="1200" cap="none" spc="0" normalizeH="0" baseline="0" noProof="0" smtClean="0">
                <a:ln>
                  <a:noFill/>
                </a:ln>
                <a:solidFill>
                  <a:schemeClr val="tx1"/>
                </a:solidFill>
                <a:effectLst/>
                <a:uLnTx/>
                <a:uFillTx/>
                <a:latin typeface="Tahoma"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7/26/2014</a:t>
            </a:fld>
            <a:endParaRPr kumimoji="0" lang="en-US" sz="1200" b="1" i="0" u="none" strike="noStrike" kern="1200" cap="none" spc="0" normalizeH="0" baseline="0" noProof="0" dirty="0" smtClean="0">
              <a:ln>
                <a:noFill/>
              </a:ln>
              <a:solidFill>
                <a:schemeClr val="tx1"/>
              </a:solidFill>
              <a:effectLst/>
              <a:uLnTx/>
              <a:uFillTx/>
              <a:latin typeface="Tahoma" charset="0"/>
              <a:ea typeface="+mn-ea"/>
              <a:cs typeface="+mn-cs"/>
            </a:endParaRPr>
          </a:p>
        </p:txBody>
      </p:sp>
      <p:sp>
        <p:nvSpPr>
          <p:cNvPr id="8" name="Footer Placeholder 6"/>
          <p:cNvSpPr>
            <a:spLocks noGrp="1"/>
          </p:cNvSpPr>
          <p:nvPr>
            <p:ph type="ftr" sz="quarter" idx="11"/>
          </p:nvPr>
        </p:nvSpPr>
        <p:spPr>
          <a:xfrm>
            <a:off x="2971800" y="6553200"/>
            <a:ext cx="2895600" cy="365125"/>
          </a:xfrm>
          <a:noFill/>
        </p:spPr>
        <p:txBody>
          <a:bodyPr/>
          <a:lstStyle/>
          <a:p>
            <a:r>
              <a:rPr lang="en-US" sz="1200" b="1" smtClean="0"/>
              <a:t>SS ZG514</a:t>
            </a:r>
          </a:p>
        </p:txBody>
      </p:sp>
      <p:sp>
        <p:nvSpPr>
          <p:cNvPr id="9" name="Slide Number Placeholder 7"/>
          <p:cNvSpPr>
            <a:spLocks noGrp="1"/>
          </p:cNvSpPr>
          <p:nvPr>
            <p:ph type="sldNum" sz="quarter" idx="12"/>
          </p:nvPr>
        </p:nvSpPr>
        <p:spPr>
          <a:xfrm>
            <a:off x="6400800" y="6553200"/>
            <a:ext cx="2133600" cy="365125"/>
          </a:xfrm>
          <a:noFill/>
        </p:spPr>
        <p:txBody>
          <a:bodyPr/>
          <a:lstStyle/>
          <a:p>
            <a:fld id="{0C682E5A-8242-4104-85DA-2F94126B4F4E}" type="slidenum">
              <a:rPr lang="en-US" sz="1200" b="1"/>
              <a:pPr/>
              <a:t>9</a:t>
            </a:fld>
            <a:endParaRPr lang="en-US" sz="1200" b="1"/>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IS-ZC351-LEC-03</Template>
  <TotalTime>2102</TotalTime>
  <Words>3156</Words>
  <Application>Microsoft Office PowerPoint</Application>
  <PresentationFormat>On-screen Show (4:3)</PresentationFormat>
  <Paragraphs>571</Paragraphs>
  <Slides>58</Slides>
  <Notes>11</Notes>
  <HiddenSlides>0</HiddenSlides>
  <MMClips>0</MMClips>
  <ScaleCrop>false</ScaleCrop>
  <HeadingPairs>
    <vt:vector size="6" baseType="variant">
      <vt:variant>
        <vt:lpstr>Theme</vt:lpstr>
      </vt:variant>
      <vt:variant>
        <vt:i4>4</vt:i4>
      </vt:variant>
      <vt:variant>
        <vt:lpstr>Embedded OLE Servers</vt:lpstr>
      </vt:variant>
      <vt:variant>
        <vt:i4>3</vt:i4>
      </vt:variant>
      <vt:variant>
        <vt:lpstr>Slide Titles</vt:lpstr>
      </vt:variant>
      <vt:variant>
        <vt:i4>58</vt:i4>
      </vt:variant>
    </vt:vector>
  </HeadingPairs>
  <TitlesOfParts>
    <vt:vector size="65" baseType="lpstr">
      <vt:lpstr>1_Office Theme</vt:lpstr>
      <vt:lpstr>Office Theme</vt:lpstr>
      <vt:lpstr>2_Office Theme</vt:lpstr>
      <vt:lpstr>3_Office Theme</vt:lpstr>
      <vt:lpstr>Clip</vt:lpstr>
      <vt:lpstr>Document</vt:lpstr>
      <vt:lpstr>Chart</vt:lpstr>
      <vt:lpstr>BITS Pilani</vt:lpstr>
      <vt:lpstr>Slide 2</vt:lpstr>
      <vt:lpstr>What is Analysis and Design?</vt:lpstr>
      <vt:lpstr>What is OO analysis and design?</vt:lpstr>
      <vt:lpstr>Examples</vt:lpstr>
      <vt:lpstr>Example - contd.</vt:lpstr>
      <vt:lpstr>OO Concepts-Objects</vt:lpstr>
      <vt:lpstr>OO Concepts-Class</vt:lpstr>
      <vt:lpstr> Object-oriented Design</vt:lpstr>
      <vt:lpstr>Why we use objects ?</vt:lpstr>
      <vt:lpstr>The problem: How do we find objects ?</vt:lpstr>
      <vt:lpstr>What are business processes?</vt:lpstr>
      <vt:lpstr>Roles in the organization</vt:lpstr>
      <vt:lpstr>Who does what? Collaboration</vt:lpstr>
      <vt:lpstr>In Summary...</vt:lpstr>
      <vt:lpstr>Simple example to see big picture</vt:lpstr>
      <vt:lpstr>Define use cases</vt:lpstr>
      <vt:lpstr>Define domain model</vt:lpstr>
      <vt:lpstr>Domain model - game of dice</vt:lpstr>
      <vt:lpstr>Collaboration diagram</vt:lpstr>
      <vt:lpstr>Example - collaboration diagram</vt:lpstr>
      <vt:lpstr>Defining class diagrams</vt:lpstr>
      <vt:lpstr>Class diagram </vt:lpstr>
      <vt:lpstr>Example - Class diagram</vt:lpstr>
      <vt:lpstr>Defining Models and Artifacts</vt:lpstr>
      <vt:lpstr>Analysis and Design models</vt:lpstr>
      <vt:lpstr>Software Development Process</vt:lpstr>
      <vt:lpstr>The software process</vt:lpstr>
      <vt:lpstr>Software Process Model descriptions</vt:lpstr>
      <vt:lpstr>Software Development Process</vt:lpstr>
      <vt:lpstr>Software Life Cycle</vt:lpstr>
      <vt:lpstr>Software Life Cycle Model</vt:lpstr>
      <vt:lpstr>Importance of Lifecycle Models</vt:lpstr>
      <vt:lpstr>Life Cycle Models: Summary [1]</vt:lpstr>
      <vt:lpstr>Life Cycle Models: Summary [2]</vt:lpstr>
      <vt:lpstr>Lifecycle Models</vt:lpstr>
      <vt:lpstr>Build and fix model [1]</vt:lpstr>
      <vt:lpstr>Build and fix model [2]</vt:lpstr>
      <vt:lpstr>Build and fix model [3]</vt:lpstr>
      <vt:lpstr>Waterfall Model</vt:lpstr>
      <vt:lpstr>Waterfall model [1]</vt:lpstr>
      <vt:lpstr>Waterfall model [2]</vt:lpstr>
      <vt:lpstr>Waterfall model [3]</vt:lpstr>
      <vt:lpstr>Waterfall model: Advantages</vt:lpstr>
      <vt:lpstr>Waterfall model: Disadvantages</vt:lpstr>
      <vt:lpstr>Programming Paradigms [1]</vt:lpstr>
      <vt:lpstr>Programming Paradigms [2]</vt:lpstr>
      <vt:lpstr>OOP Concepts</vt:lpstr>
      <vt:lpstr>What is an object?</vt:lpstr>
      <vt:lpstr>Slide 50</vt:lpstr>
      <vt:lpstr>Slide 51</vt:lpstr>
      <vt:lpstr>What is a Class?</vt:lpstr>
      <vt:lpstr>Example</vt:lpstr>
      <vt:lpstr>What is Inheritance?</vt:lpstr>
      <vt:lpstr>What is Inheritance?</vt:lpstr>
      <vt:lpstr>What is a Interface?</vt:lpstr>
      <vt:lpstr>Questions</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dc:title>
  <cp:lastModifiedBy>Dell</cp:lastModifiedBy>
  <cp:revision>4</cp:revision>
  <cp:lastPrinted>1601-01-01T00:00:00Z</cp:lastPrinted>
  <dcterms:created xsi:type="dcterms:W3CDTF">2001-10-10T03:11:58Z</dcterms:created>
  <dcterms:modified xsi:type="dcterms:W3CDTF">2014-07-26T06:47:15Z</dcterms:modified>
</cp:coreProperties>
</file>