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256" r:id="rId3"/>
    <p:sldId id="267" r:id="rId4"/>
    <p:sldId id="268" r:id="rId5"/>
    <p:sldId id="257" r:id="rId6"/>
    <p:sldId id="258" r:id="rId7"/>
    <p:sldId id="259" r:id="rId8"/>
    <p:sldId id="261" r:id="rId9"/>
    <p:sldId id="262" r:id="rId10"/>
    <p:sldId id="263" r:id="rId11"/>
    <p:sldId id="264" r:id="rId12"/>
    <p:sldId id="265" r:id="rId13"/>
    <p:sldId id="269" r:id="rId14"/>
    <p:sldId id="272" r:id="rId15"/>
    <p:sldId id="271" r:id="rId16"/>
    <p:sldId id="270"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454" autoAdjust="0"/>
  </p:normalViewPr>
  <p:slideViewPr>
    <p:cSldViewPr snapToGrid="0">
      <p:cViewPr varScale="1">
        <p:scale>
          <a:sx n="53" d="100"/>
          <a:sy n="53"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D586C-67D9-432C-B828-2405F3FF35C0}" type="datetimeFigureOut">
              <a:rPr lang="en-US" smtClean="0"/>
              <a:t>6/5/2014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DE404-48D0-478D-8D2E-C6BD2B0C80EF}" type="slidenum">
              <a:rPr lang="en-US" smtClean="0"/>
              <a:t>‹#›</a:t>
            </a:fld>
            <a:endParaRPr lang="en-US"/>
          </a:p>
        </p:txBody>
      </p:sp>
    </p:spTree>
    <p:extLst>
      <p:ext uri="{BB962C8B-B14F-4D97-AF65-F5344CB8AC3E}">
        <p14:creationId xmlns:p14="http://schemas.microsoft.com/office/powerpoint/2010/main" val="3995838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DE404-48D0-478D-8D2E-C6BD2B0C80EF}" type="slidenum">
              <a:rPr lang="en-US" smtClean="0"/>
              <a:t>1</a:t>
            </a:fld>
            <a:endParaRPr lang="en-US"/>
          </a:p>
        </p:txBody>
      </p:sp>
    </p:spTree>
    <p:extLst>
      <p:ext uri="{BB962C8B-B14F-4D97-AF65-F5344CB8AC3E}">
        <p14:creationId xmlns:p14="http://schemas.microsoft.com/office/powerpoint/2010/main" val="280122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10"/>
          </p:nvPr>
        </p:nvSpPr>
        <p:spPr/>
        <p:txBody>
          <a:bodyPr/>
          <a:lstStyle/>
          <a:p>
            <a:fld id="{336DE404-48D0-478D-8D2E-C6BD2B0C80EF}" type="slidenum">
              <a:rPr lang="en-US" smtClean="0"/>
              <a:t>2</a:t>
            </a:fld>
            <a:endParaRPr lang="en-US"/>
          </a:p>
        </p:txBody>
      </p:sp>
    </p:spTree>
    <p:extLst>
      <p:ext uri="{BB962C8B-B14F-4D97-AF65-F5344CB8AC3E}">
        <p14:creationId xmlns:p14="http://schemas.microsoft.com/office/powerpoint/2010/main" val="3437603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DE404-48D0-478D-8D2E-C6BD2B0C80EF}" type="slidenum">
              <a:rPr lang="en-US" smtClean="0"/>
              <a:t>6</a:t>
            </a:fld>
            <a:endParaRPr lang="en-US"/>
          </a:p>
        </p:txBody>
      </p:sp>
    </p:spTree>
    <p:extLst>
      <p:ext uri="{BB962C8B-B14F-4D97-AF65-F5344CB8AC3E}">
        <p14:creationId xmlns:p14="http://schemas.microsoft.com/office/powerpoint/2010/main" val="108305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DE404-48D0-478D-8D2E-C6BD2B0C80EF}" type="slidenum">
              <a:rPr lang="en-US" smtClean="0"/>
              <a:t>9</a:t>
            </a:fld>
            <a:endParaRPr lang="en-US"/>
          </a:p>
        </p:txBody>
      </p:sp>
    </p:spTree>
    <p:extLst>
      <p:ext uri="{BB962C8B-B14F-4D97-AF65-F5344CB8AC3E}">
        <p14:creationId xmlns:p14="http://schemas.microsoft.com/office/powerpoint/2010/main" val="327945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DE404-48D0-478D-8D2E-C6BD2B0C80EF}" type="slidenum">
              <a:rPr lang="en-US" smtClean="0"/>
              <a:t>12</a:t>
            </a:fld>
            <a:endParaRPr lang="en-US"/>
          </a:p>
        </p:txBody>
      </p:sp>
    </p:spTree>
    <p:extLst>
      <p:ext uri="{BB962C8B-B14F-4D97-AF65-F5344CB8AC3E}">
        <p14:creationId xmlns:p14="http://schemas.microsoft.com/office/powerpoint/2010/main" val="206742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14E714-3B5D-46A0-BF2B-F79E6B2C5598}"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389001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4E714-3B5D-46A0-BF2B-F79E6B2C5598}"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249935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4E714-3B5D-46A0-BF2B-F79E6B2C5598}"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64556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4E714-3B5D-46A0-BF2B-F79E6B2C5598}"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207861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4E714-3B5D-46A0-BF2B-F79E6B2C5598}"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31759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14E714-3B5D-46A0-BF2B-F79E6B2C5598}" type="datetimeFigureOut">
              <a:rPr lang="en-US" smtClean="0"/>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235963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4E714-3B5D-46A0-BF2B-F79E6B2C5598}" type="datetimeFigureOut">
              <a:rPr lang="en-US" smtClean="0"/>
              <a:t>6/5/2014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298314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14E714-3B5D-46A0-BF2B-F79E6B2C5598}" type="datetimeFigureOut">
              <a:rPr lang="en-US" smtClean="0"/>
              <a:t>6/5/2014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286706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4E714-3B5D-46A0-BF2B-F79E6B2C5598}" type="datetimeFigureOut">
              <a:rPr lang="en-US" smtClean="0"/>
              <a:t>6/5/2014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208677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4E714-3B5D-46A0-BF2B-F79E6B2C5598}" type="datetimeFigureOut">
              <a:rPr lang="en-US" smtClean="0"/>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3561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4E714-3B5D-46A0-BF2B-F79E6B2C5598}" type="datetimeFigureOut">
              <a:rPr lang="en-US" smtClean="0"/>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D8217-033F-423F-B9F8-720D19AE9238}" type="slidenum">
              <a:rPr lang="en-US" smtClean="0"/>
              <a:t>‹#›</a:t>
            </a:fld>
            <a:endParaRPr lang="en-US"/>
          </a:p>
        </p:txBody>
      </p:sp>
    </p:spTree>
    <p:extLst>
      <p:ext uri="{BB962C8B-B14F-4D97-AF65-F5344CB8AC3E}">
        <p14:creationId xmlns:p14="http://schemas.microsoft.com/office/powerpoint/2010/main" val="65851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4E714-3B5D-46A0-BF2B-F79E6B2C5598}" type="datetimeFigureOut">
              <a:rPr lang="en-US" smtClean="0"/>
              <a:t>6/5/2014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D8217-033F-423F-B9F8-720D19AE9238}" type="slidenum">
              <a:rPr lang="en-US" smtClean="0"/>
              <a:t>‹#›</a:t>
            </a:fld>
            <a:endParaRPr lang="en-US"/>
          </a:p>
        </p:txBody>
      </p:sp>
    </p:spTree>
    <p:extLst>
      <p:ext uri="{BB962C8B-B14F-4D97-AF65-F5344CB8AC3E}">
        <p14:creationId xmlns:p14="http://schemas.microsoft.com/office/powerpoint/2010/main" val="152259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2487167"/>
            <a:ext cx="10329672" cy="3689795"/>
          </a:xfrm>
        </p:spPr>
        <p:txBody>
          <a:bodyPr>
            <a:normAutofit lnSpcReduction="10000"/>
          </a:bodyPr>
          <a:lstStyle/>
          <a:p>
            <a:pPr marL="0" indent="0">
              <a:buNone/>
            </a:pPr>
            <a:r>
              <a:rPr lang="en-US" sz="1800" b="1" u="sng" dirty="0" smtClean="0">
                <a:latin typeface="Arial" panose="020B0604020202020204" pitchFamily="34" charset="0"/>
                <a:cs typeface="Arial" panose="020B0604020202020204" pitchFamily="34" charset="0"/>
              </a:rPr>
              <a:t>AGENDA</a:t>
            </a:r>
          </a:p>
          <a:p>
            <a:endParaRPr lang="en-US"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Architecture Diagram</a:t>
            </a:r>
          </a:p>
          <a:p>
            <a:r>
              <a:rPr lang="en-US" sz="1800" dirty="0" smtClean="0">
                <a:latin typeface="Arial" panose="020B0604020202020204" pitchFamily="34" charset="0"/>
                <a:cs typeface="Arial" panose="020B0604020202020204" pitchFamily="34" charset="0"/>
              </a:rPr>
              <a:t>Database Schema</a:t>
            </a:r>
          </a:p>
          <a:p>
            <a:r>
              <a:rPr lang="en-US" sz="1800" dirty="0" smtClean="0">
                <a:latin typeface="Arial" panose="020B0604020202020204" pitchFamily="34" charset="0"/>
                <a:cs typeface="Arial" panose="020B0604020202020204" pitchFamily="34" charset="0"/>
              </a:rPr>
              <a:t>UI Design</a:t>
            </a:r>
          </a:p>
          <a:p>
            <a:r>
              <a:rPr lang="en-US" sz="1800" dirty="0" smtClean="0">
                <a:latin typeface="Arial" panose="020B0604020202020204" pitchFamily="34" charset="0"/>
                <a:cs typeface="Arial" panose="020B0604020202020204" pitchFamily="34" charset="0"/>
              </a:rPr>
              <a:t>Algorithm/Functional Logic</a:t>
            </a:r>
          </a:p>
          <a:p>
            <a:r>
              <a:rPr lang="en-US" sz="1800" dirty="0" smtClean="0">
                <a:latin typeface="Arial" panose="020B0604020202020204" pitchFamily="34" charset="0"/>
                <a:cs typeface="Arial" panose="020B0604020202020204" pitchFamily="34" charset="0"/>
              </a:rPr>
              <a:t>Advantages</a:t>
            </a:r>
          </a:p>
          <a:p>
            <a:endParaRPr lang="en-US" sz="1800" dirty="0">
              <a:latin typeface="Arial" panose="020B0604020202020204" pitchFamily="34" charset="0"/>
              <a:cs typeface="Arial" panose="020B0604020202020204" pitchFamily="34" charset="0"/>
            </a:endParaRPr>
          </a:p>
          <a:p>
            <a:pPr marL="3657600" lvl="8" indent="0">
              <a:buNone/>
            </a:pPr>
            <a:r>
              <a:rPr lang="en-US" sz="1400" dirty="0" smtClean="0">
                <a:latin typeface="Arial" panose="020B0604020202020204" pitchFamily="34" charset="0"/>
                <a:cs typeface="Arial" panose="020B0604020202020204" pitchFamily="34" charset="0"/>
              </a:rPr>
              <a:t>       Version 1.0.0.0</a:t>
            </a:r>
          </a:p>
          <a:p>
            <a:pPr marL="3657600" lvl="8" indent="0">
              <a:buNone/>
            </a:pPr>
            <a:r>
              <a:rPr lang="en-US" sz="1400" dirty="0" smtClean="0">
                <a:latin typeface="Arial" panose="020B0604020202020204" pitchFamily="34" charset="0"/>
                <a:cs typeface="Arial" panose="020B0604020202020204" pitchFamily="34" charset="0"/>
              </a:rPr>
              <a:t>Prepared By – Santhosh</a:t>
            </a:r>
          </a:p>
          <a:p>
            <a:pPr marL="3657600" lvl="8" indent="0">
              <a:buNone/>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Dated – 23/5/2014</a:t>
            </a:r>
            <a:endParaRPr lang="en-US" sz="1400"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normAutofit/>
          </a:bodyPr>
          <a:lstStyle/>
          <a:p>
            <a:pPr algn="ctr"/>
            <a:r>
              <a:rPr lang="en-US" sz="2800" b="1" u="sng" dirty="0" smtClean="0">
                <a:latin typeface="Arial" panose="020B0604020202020204" pitchFamily="34" charset="0"/>
                <a:cs typeface="Arial" panose="020B0604020202020204" pitchFamily="34" charset="0"/>
              </a:rPr>
              <a:t>High Level Design </a:t>
            </a:r>
            <a:br>
              <a:rPr lang="en-US" sz="2800" b="1" u="sng" dirty="0" smtClean="0">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 CSV Upload Using MSMQ/Batch Service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0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264" y="524024"/>
            <a:ext cx="11824840" cy="5078313"/>
          </a:xfrm>
          <a:prstGeom prst="rect">
            <a:avLst/>
          </a:prstGeom>
          <a:noFill/>
        </p:spPr>
        <p:txBody>
          <a:bodyPr wrap="none" rtlCol="0">
            <a:spAutoFit/>
          </a:bodyPr>
          <a:lstStyle/>
          <a:p>
            <a:r>
              <a:rPr lang="en-US" b="1" u="sng" dirty="0" smtClean="0">
                <a:latin typeface="Arial" panose="020B0604020202020204" pitchFamily="34" charset="0"/>
                <a:cs typeface="Arial" panose="020B0604020202020204" pitchFamily="34" charset="0"/>
              </a:rPr>
              <a:t>User Story/Module 3 (Functional Logic To Upload, Process and Download Processed Documents) :-</a:t>
            </a:r>
          </a:p>
          <a:p>
            <a:endParaRPr lang="en-US" dirty="0" smtClean="0">
              <a:latin typeface="Arial" panose="020B0604020202020204" pitchFamily="34" charset="0"/>
              <a:cs typeface="Arial" panose="020B0604020202020204" pitchFamily="34" charset="0"/>
            </a:endParaRPr>
          </a:p>
          <a:p>
            <a:r>
              <a:rPr lang="en-US" b="1" u="sng" dirty="0" smtClean="0">
                <a:latin typeface="Arial" panose="020B0604020202020204" pitchFamily="34" charset="0"/>
                <a:cs typeface="Arial" panose="020B0604020202020204" pitchFamily="34" charset="0"/>
              </a:rPr>
              <a:t>User Story/SubModule 3.1 (Data Upload) :-</a:t>
            </a:r>
            <a:endParaRPr lang="en-US" b="1" u="sng"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342900" indent="-342900">
              <a:buAutoNum type="arabicPeriod"/>
            </a:pPr>
            <a:r>
              <a:rPr lang="en-US" dirty="0" smtClean="0">
                <a:latin typeface="Arial" panose="020B0604020202020204" pitchFamily="34" charset="0"/>
                <a:cs typeface="Arial" panose="020B0604020202020204" pitchFamily="34" charset="0"/>
              </a:rPr>
              <a:t>Upload the template from the front end and store it in the templatfile path and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store the associated data in the database. </a:t>
            </a:r>
          </a:p>
          <a:p>
            <a:pPr marL="342900" indent="-342900">
              <a:buAutoNum type="arabicPeriod" startAt="2"/>
            </a:pPr>
            <a:r>
              <a:rPr lang="en-US" dirty="0" smtClean="0">
                <a:latin typeface="Arial" panose="020B0604020202020204" pitchFamily="34" charset="0"/>
                <a:cs typeface="Arial" panose="020B0604020202020204" pitchFamily="34" charset="0"/>
              </a:rPr>
              <a:t>Create an MSMQ and associate the system where batch service is configured to use the </a:t>
            </a:r>
          </a:p>
          <a:p>
            <a:r>
              <a:rPr lang="en-US" dirty="0" smtClean="0">
                <a:latin typeface="Arial" panose="020B0604020202020204" pitchFamily="34" charset="0"/>
                <a:cs typeface="Arial" panose="020B0604020202020204" pitchFamily="34" charset="0"/>
              </a:rPr>
              <a:t>       MSMQ. Set priority to each MSMQ.</a:t>
            </a:r>
          </a:p>
          <a:p>
            <a:pPr marL="342900" indent="-342900">
              <a:buAutoNum type="arabicPeriod" startAt="3"/>
            </a:pPr>
            <a:r>
              <a:rPr lang="en-US" dirty="0" smtClean="0">
                <a:latin typeface="Arial" panose="020B0604020202020204" pitchFamily="34" charset="0"/>
                <a:cs typeface="Arial" panose="020B0604020202020204" pitchFamily="34" charset="0"/>
              </a:rPr>
              <a:t>Upload the data using the corresponding template type.</a:t>
            </a:r>
          </a:p>
          <a:p>
            <a:pPr marL="342900" indent="-342900">
              <a:buAutoNum type="arabicPeriod" startAt="3"/>
            </a:pPr>
            <a:r>
              <a:rPr lang="en-US" dirty="0" smtClean="0">
                <a:latin typeface="Arial" panose="020B0604020202020204" pitchFamily="34" charset="0"/>
                <a:cs typeface="Arial" panose="020B0604020202020204" pitchFamily="34" charset="0"/>
              </a:rPr>
              <a:t>A record will be inserted in the </a:t>
            </a:r>
            <a:r>
              <a:rPr lang="en-US" b="1" dirty="0" smtClean="0">
                <a:latin typeface="Arial" panose="020B0604020202020204" pitchFamily="34" charset="0"/>
                <a:cs typeface="Arial" panose="020B0604020202020204" pitchFamily="34" charset="0"/>
              </a:rPr>
              <a:t>BulkUpload</a:t>
            </a:r>
            <a:r>
              <a:rPr lang="en-US" dirty="0" smtClean="0">
                <a:latin typeface="Arial" panose="020B0604020202020204" pitchFamily="34" charset="0"/>
                <a:cs typeface="Arial" panose="020B0604020202020204" pitchFamily="34" charset="0"/>
              </a:rPr>
              <a:t> table with the “</a:t>
            </a:r>
            <a:r>
              <a:rPr lang="en-US" b="1" dirty="0" smtClean="0">
                <a:latin typeface="Arial" panose="020B0604020202020204" pitchFamily="34" charset="0"/>
                <a:cs typeface="Arial" panose="020B0604020202020204" pitchFamily="34" charset="0"/>
              </a:rPr>
              <a:t>templatename</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templatetypeid</a:t>
            </a:r>
            <a:r>
              <a:rPr lang="en-US" dirty="0" smtClean="0">
                <a:latin typeface="Arial" panose="020B0604020202020204" pitchFamily="34" charset="0"/>
                <a:cs typeface="Arial" panose="020B0604020202020204" pitchFamily="34" charset="0"/>
              </a:rPr>
              <a:t>, </a:t>
            </a:r>
          </a:p>
          <a:p>
            <a:r>
              <a:rPr lang="en-US" b="0" u="none" baseline="0" dirty="0">
                <a:latin typeface="Arial" panose="020B0604020202020204" pitchFamily="34" charset="0"/>
                <a:cs typeface="Arial" panose="020B0604020202020204" pitchFamily="34" charset="0"/>
              </a:rPr>
              <a:t> </a:t>
            </a:r>
            <a:r>
              <a:rPr lang="en-US" b="0" u="none" baseline="0" dirty="0" smtClean="0">
                <a:latin typeface="Arial" panose="020B0604020202020204" pitchFamily="34" charset="0"/>
                <a:cs typeface="Arial" panose="020B0604020202020204" pitchFamily="34" charset="0"/>
              </a:rPr>
              <a:t>     </a:t>
            </a:r>
            <a:r>
              <a:rPr lang="en-US" b="1" u="none" baseline="0" dirty="0" smtClean="0">
                <a:latin typeface="Arial" panose="020B0604020202020204" pitchFamily="34" charset="0"/>
                <a:cs typeface="Arial" panose="020B0604020202020204" pitchFamily="34" charset="0"/>
              </a:rPr>
              <a:t>TemplateSubmittedToBeProcessed</a:t>
            </a:r>
            <a:r>
              <a:rPr lang="en-US" b="0" u="none" baseline="0" dirty="0" smtClean="0">
                <a:latin typeface="Arial" panose="020B0604020202020204" pitchFamily="34" charset="0"/>
                <a:cs typeface="Arial" panose="020B0604020202020204" pitchFamily="34" charset="0"/>
              </a:rPr>
              <a:t>, </a:t>
            </a:r>
            <a:r>
              <a:rPr lang="en-US" b="1" u="none" baseline="0" dirty="0" smtClean="0">
                <a:latin typeface="Arial" panose="020B0604020202020204" pitchFamily="34" charset="0"/>
                <a:cs typeface="Arial" panose="020B0604020202020204" pitchFamily="34" charset="0"/>
              </a:rPr>
              <a:t>TemplatePriority</a:t>
            </a:r>
            <a:r>
              <a:rPr lang="en-US" b="0" u="none" baseline="0" dirty="0" smtClean="0">
                <a:latin typeface="Arial" panose="020B0604020202020204" pitchFamily="34" charset="0"/>
                <a:cs typeface="Arial" panose="020B0604020202020204" pitchFamily="34" charset="0"/>
              </a:rPr>
              <a:t> with one of the value</a:t>
            </a:r>
            <a:r>
              <a:rPr lang="en-US" b="0" u="none" baseline="0" dirty="0" smtClean="0">
                <a:solidFill>
                  <a:srgbClr val="FF0000"/>
                </a:solidFill>
                <a:latin typeface="Arial" panose="020B0604020202020204" pitchFamily="34" charset="0"/>
                <a:cs typeface="Arial" panose="020B0604020202020204" pitchFamily="34" charset="0"/>
              </a:rPr>
              <a:t> ( E- Emergency,H – High, </a:t>
            </a:r>
          </a:p>
          <a:p>
            <a:r>
              <a:rPr lang="en-US" dirty="0">
                <a:solidFill>
                  <a:srgbClr val="FF0000"/>
                </a:solidFill>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     </a:t>
            </a:r>
            <a:r>
              <a:rPr lang="en-US" b="0" u="none" baseline="0" dirty="0" smtClean="0">
                <a:solidFill>
                  <a:srgbClr val="FF0000"/>
                </a:solidFill>
                <a:latin typeface="Arial" panose="020B0604020202020204" pitchFamily="34" charset="0"/>
                <a:cs typeface="Arial" panose="020B0604020202020204" pitchFamily="34" charset="0"/>
              </a:rPr>
              <a:t>M – Medium, L – Low),</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TemplateScheduleProcessing(if</a:t>
            </a:r>
            <a:r>
              <a:rPr lang="en-US" dirty="0" smtClean="0">
                <a:latin typeface="Arial" panose="020B0604020202020204" pitchFamily="34" charset="0"/>
                <a:cs typeface="Arial" panose="020B0604020202020204" pitchFamily="34" charset="0"/>
              </a:rPr>
              <a:t> any),</a:t>
            </a:r>
            <a:r>
              <a:rPr lang="en-US" b="1" dirty="0" smtClean="0">
                <a:latin typeface="Arial" panose="020B0604020202020204" pitchFamily="34" charset="0"/>
                <a:cs typeface="Arial" panose="020B0604020202020204" pitchFamily="34" charset="0"/>
              </a:rPr>
              <a:t>TemplateProcessStatus</a:t>
            </a:r>
            <a:r>
              <a:rPr lang="en-US" dirty="0" smtClean="0">
                <a:latin typeface="Arial" panose="020B0604020202020204" pitchFamily="34" charset="0"/>
                <a:cs typeface="Arial" panose="020B0604020202020204" pitchFamily="34" charset="0"/>
              </a:rPr>
              <a:t> as S”.</a:t>
            </a:r>
          </a:p>
          <a:p>
            <a:pPr>
              <a:defRPr/>
            </a:pPr>
            <a:r>
              <a:rPr lang="en-US" dirty="0" smtClean="0">
                <a:latin typeface="Arial" panose="020B0604020202020204" pitchFamily="34" charset="0"/>
                <a:cs typeface="Arial" panose="020B0604020202020204" pitchFamily="34" charset="0"/>
              </a:rPr>
              <a:t>5.   A msmq message will be created in the MSMQ, which has less traffic and less amount of data to be processed</a:t>
            </a:r>
          </a:p>
          <a:p>
            <a:r>
              <a:rPr lang="en-US" dirty="0" smtClean="0">
                <a:latin typeface="Arial" panose="020B0604020202020204" pitchFamily="34" charset="0"/>
                <a:cs typeface="Arial" panose="020B0604020202020204" pitchFamily="34" charset="0"/>
              </a:rPr>
              <a:t>      and the file will be placed in the corresponding MSMQ file upload folder path with the message body having</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BulkUploadId</a:t>
            </a:r>
            <a:r>
              <a:rPr lang="en-US" dirty="0" smtClean="0">
                <a:latin typeface="Arial" panose="020B0604020202020204" pitchFamily="34" charset="0"/>
                <a:cs typeface="Arial" panose="020B0604020202020204" pitchFamily="34" charset="0"/>
              </a:rPr>
              <a:t>” and “</a:t>
            </a:r>
            <a:r>
              <a:rPr lang="en-US" b="1" dirty="0" smtClean="0">
                <a:latin typeface="Arial" panose="020B0604020202020204" pitchFamily="34" charset="0"/>
                <a:cs typeface="Arial" panose="020B0604020202020204" pitchFamily="34" charset="0"/>
              </a:rPr>
              <a:t>UploadContactiD</a:t>
            </a:r>
            <a:r>
              <a:rPr lang="en-US" dirty="0" smtClean="0">
                <a:latin typeface="Arial" panose="020B0604020202020204" pitchFamily="34" charset="0"/>
                <a:cs typeface="Arial" panose="020B0604020202020204" pitchFamily="34" charset="0"/>
              </a:rPr>
              <a:t>” which can be used for correlation.</a:t>
            </a:r>
          </a:p>
          <a:p>
            <a:pPr>
              <a:defRPr/>
            </a:pPr>
            <a:endParaRPr lang="en-US" dirty="0" smtClean="0">
              <a:latin typeface="Arial" panose="020B0604020202020204" pitchFamily="34" charset="0"/>
              <a:cs typeface="Arial" panose="020B0604020202020204" pitchFamily="34" charset="0"/>
            </a:endParaRPr>
          </a:p>
          <a:p>
            <a:pPr marL="342900" indent="-342900">
              <a:buAutoNum type="arabicPeriod"/>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8082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112" y="322856"/>
            <a:ext cx="12316385" cy="7571303"/>
          </a:xfrm>
          <a:prstGeom prst="rect">
            <a:avLst/>
          </a:prstGeom>
          <a:noFill/>
        </p:spPr>
        <p:txBody>
          <a:bodyPr wrap="none" rtlCol="0">
            <a:spAutoFit/>
          </a:bodyPr>
          <a:lstStyle/>
          <a:p>
            <a:r>
              <a:rPr lang="en-US" b="1" u="sng" dirty="0" smtClean="0">
                <a:latin typeface="Arial" panose="020B0604020202020204" pitchFamily="34" charset="0"/>
                <a:cs typeface="Arial" panose="020B0604020202020204" pitchFamily="34" charset="0"/>
              </a:rPr>
              <a:t>User Story/SubModule 3.2 (Batch Service) :-</a:t>
            </a:r>
            <a:endParaRPr lang="en-US" b="1" u="sng"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342900" indent="-342900">
              <a:buAutoNum type="arabicPeriod"/>
            </a:pPr>
            <a:r>
              <a:rPr lang="en-US" dirty="0" smtClean="0">
                <a:latin typeface="Arial" panose="020B0604020202020204" pitchFamily="34" charset="0"/>
                <a:cs typeface="Arial" panose="020B0604020202020204" pitchFamily="34" charset="0"/>
              </a:rPr>
              <a:t>Batch Service from differenct machine can choose it’s corresponding queues from the MSMQ table.</a:t>
            </a:r>
          </a:p>
          <a:p>
            <a:pPr marL="342900" indent="-342900">
              <a:buAutoNum type="arabicPeriod"/>
            </a:pPr>
            <a:r>
              <a:rPr lang="en-US" dirty="0" smtClean="0">
                <a:latin typeface="Arial" panose="020B0604020202020204" pitchFamily="34" charset="0"/>
                <a:cs typeface="Arial" panose="020B0604020202020204" pitchFamily="34" charset="0"/>
              </a:rPr>
              <a:t>Based on MSMQ priority, the priority queues and their files will be processed one a time.</a:t>
            </a:r>
          </a:p>
          <a:p>
            <a:pPr marL="342900" indent="-342900">
              <a:buAutoNum type="arabicPeriod"/>
            </a:pPr>
            <a:r>
              <a:rPr lang="en-US" dirty="0" smtClean="0">
                <a:latin typeface="Arial" panose="020B0604020202020204" pitchFamily="34" charset="0"/>
                <a:cs typeface="Arial" panose="020B0604020202020204" pitchFamily="34" charset="0"/>
              </a:rPr>
              <a:t>The status of the processing document should be notified to the end user through user interface, thus when the</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document is taken for processing, “</a:t>
            </a:r>
            <a:r>
              <a:rPr lang="en-US" b="1" dirty="0" smtClean="0">
                <a:latin typeface="Arial" panose="020B0604020202020204" pitchFamily="34" charset="0"/>
                <a:cs typeface="Arial" panose="020B0604020202020204" pitchFamily="34" charset="0"/>
              </a:rPr>
              <a:t>TemplateProcessingInitiated</a:t>
            </a:r>
            <a:r>
              <a:rPr lang="en-US" dirty="0" smtClean="0">
                <a:latin typeface="Arial" panose="020B0604020202020204" pitchFamily="34" charset="0"/>
                <a:cs typeface="Arial" panose="020B0604020202020204" pitchFamily="34" charset="0"/>
              </a:rPr>
              <a:t>” column will be updated with the datetime,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TemplateProcessStatus</a:t>
            </a:r>
            <a:r>
              <a:rPr lang="en-US" dirty="0" smtClean="0">
                <a:latin typeface="Arial" panose="020B0604020202020204" pitchFamily="34" charset="0"/>
                <a:cs typeface="Arial" panose="020B0604020202020204" pitchFamily="34" charset="0"/>
              </a:rPr>
              <a:t>” will update to Inprogress/Initiated,”</a:t>
            </a:r>
            <a:r>
              <a:rPr lang="en-US" b="0" u="none" baseline="0" dirty="0" smtClean="0">
                <a:latin typeface="Arial" panose="020B0604020202020204" pitchFamily="34" charset="0"/>
                <a:cs typeface="Arial" panose="020B0604020202020204" pitchFamily="34" charset="0"/>
              </a:rPr>
              <a:t> </a:t>
            </a:r>
            <a:r>
              <a:rPr lang="en-US" b="1" u="none" baseline="0" dirty="0" err="1" smtClean="0">
                <a:latin typeface="Arial" panose="020B0604020202020204" pitchFamily="34" charset="0"/>
                <a:cs typeface="Arial" panose="020B0604020202020204" pitchFamily="34" charset="0"/>
              </a:rPr>
              <a:t>TemplateTotalRecordsToBeProcessed</a:t>
            </a:r>
            <a:r>
              <a:rPr lang="en-US" b="0" u="none" baseline="0" dirty="0" smtClean="0">
                <a:latin typeface="Arial" panose="020B0604020202020204" pitchFamily="34" charset="0"/>
                <a:cs typeface="Arial" panose="020B0604020202020204" pitchFamily="34" charset="0"/>
              </a:rPr>
              <a:t> “ will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0" u="none" baseline="0" dirty="0" smtClean="0">
                <a:latin typeface="Arial" panose="020B0604020202020204" pitchFamily="34" charset="0"/>
                <a:cs typeface="Arial" panose="020B0604020202020204" pitchFamily="34" charset="0"/>
              </a:rPr>
              <a:t>update to the total number of rows that needs to be processed in the excel.</a:t>
            </a:r>
          </a:p>
          <a:p>
            <a:pPr marL="342900" indent="-342900">
              <a:buAutoNum type="arabicPeriod" startAt="4"/>
            </a:pPr>
            <a:r>
              <a:rPr lang="en-US" dirty="0" smtClean="0">
                <a:latin typeface="Arial" panose="020B0604020202020204" pitchFamily="34" charset="0"/>
                <a:cs typeface="Arial" panose="020B0604020202020204" pitchFamily="34" charset="0"/>
              </a:rPr>
              <a:t>Once the document has completed processing, the document will be moved from msmq uploaded folder path to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msmq download folder path and the link will be updated in the database for file to be downloaded in the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TemplateDownloadPath</a:t>
            </a:r>
            <a:r>
              <a:rPr lang="en-US" dirty="0" smtClean="0">
                <a:latin typeface="Arial" panose="020B0604020202020204" pitchFamily="34" charset="0"/>
                <a:cs typeface="Arial" panose="020B0604020202020204" pitchFamily="34" charset="0"/>
              </a:rPr>
              <a:t>”   column.</a:t>
            </a:r>
          </a:p>
          <a:p>
            <a:pPr marL="342900" indent="-342900">
              <a:buAutoNum type="arabicPeriod" startAt="5"/>
            </a:pPr>
            <a:r>
              <a:rPr lang="en-US" dirty="0" smtClean="0">
                <a:latin typeface="Arial" panose="020B0604020202020204" pitchFamily="34" charset="0"/>
                <a:cs typeface="Arial" panose="020B0604020202020204" pitchFamily="34" charset="0"/>
              </a:rPr>
              <a:t>Notification will be triggered to the user informing him to login and download the processed file and verify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the status in excel using the “updatecontactid” in msmq message. “</a:t>
            </a:r>
            <a:r>
              <a:rPr lang="en-US" b="1" dirty="0" err="1" smtClean="0">
                <a:latin typeface="Arial" panose="020B0604020202020204" pitchFamily="34" charset="0"/>
                <a:cs typeface="Arial" panose="020B0604020202020204" pitchFamily="34" charset="0"/>
              </a:rPr>
              <a:t>TemplateNotificationStatus</a:t>
            </a:r>
            <a:r>
              <a:rPr lang="en-US" dirty="0" smtClean="0">
                <a:latin typeface="Arial" panose="020B0604020202020204" pitchFamily="34" charset="0"/>
                <a:cs typeface="Arial" panose="020B0604020202020204" pitchFamily="34" charset="0"/>
              </a:rPr>
              <a:t>“ will be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updated to S. If for any reason, notification failed due to SMTP, “</a:t>
            </a:r>
            <a:r>
              <a:rPr lang="en-US" b="1" dirty="0" err="1" smtClean="0">
                <a:latin typeface="Arial" panose="020B0604020202020204" pitchFamily="34" charset="0"/>
                <a:cs typeface="Arial" panose="020B0604020202020204" pitchFamily="34" charset="0"/>
              </a:rPr>
              <a:t>TemplateNotificationStatus</a:t>
            </a:r>
            <a:r>
              <a:rPr lang="en-US" dirty="0" smtClean="0">
                <a:latin typeface="Arial" panose="020B0604020202020204" pitchFamily="34" charset="0"/>
                <a:cs typeface="Arial" panose="020B0604020202020204" pitchFamily="34" charset="0"/>
              </a:rPr>
              <a:t>“ will be </a:t>
            </a:r>
          </a:p>
          <a:p>
            <a:r>
              <a:rPr lang="en-US" dirty="0" smtClean="0">
                <a:latin typeface="Arial" panose="020B0604020202020204" pitchFamily="34" charset="0"/>
                <a:cs typeface="Arial" panose="020B0604020202020204" pitchFamily="34" charset="0"/>
              </a:rPr>
              <a:t>       updated to F or NC.</a:t>
            </a:r>
          </a:p>
          <a:p>
            <a:r>
              <a:rPr lang="en-US" dirty="0" smtClean="0">
                <a:latin typeface="Arial" panose="020B0604020202020204" pitchFamily="34" charset="0"/>
                <a:cs typeface="Arial" panose="020B0604020202020204" pitchFamily="34" charset="0"/>
              </a:rPr>
              <a:t>6.    From the database front these columns will be updated, ”</a:t>
            </a:r>
            <a:r>
              <a:rPr lang="en-US" b="0" u="none" baseline="0" dirty="0" smtClean="0">
                <a:latin typeface="Arial" panose="020B0604020202020204" pitchFamily="34" charset="0"/>
                <a:cs typeface="Arial" panose="020B0604020202020204" pitchFamily="34" charset="0"/>
              </a:rPr>
              <a:t> </a:t>
            </a:r>
            <a:r>
              <a:rPr lang="en-US" b="1" u="none" baseline="0" dirty="0" err="1" smtClean="0">
                <a:latin typeface="Arial" panose="020B0604020202020204" pitchFamily="34" charset="0"/>
                <a:cs typeface="Arial" panose="020B0604020202020204" pitchFamily="34" charset="0"/>
              </a:rPr>
              <a:t>TemplateTotalRecordsSucceeded</a:t>
            </a:r>
            <a:r>
              <a:rPr lang="en-US" b="0" u="none" baseline="0" dirty="0" smtClean="0">
                <a:latin typeface="Arial" panose="020B0604020202020204" pitchFamily="34" charset="0"/>
                <a:cs typeface="Arial" panose="020B0604020202020204" pitchFamily="34" charset="0"/>
              </a:rPr>
              <a:t>“ will update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0" u="none" baseline="0" dirty="0" smtClean="0">
                <a:latin typeface="Arial" panose="020B0604020202020204" pitchFamily="34" charset="0"/>
                <a:cs typeface="Arial" panose="020B0604020202020204" pitchFamily="34" charset="0"/>
              </a:rPr>
              <a:t>to</a:t>
            </a:r>
            <a:r>
              <a:rPr lang="en-US" b="0" u="none" dirty="0" smtClean="0">
                <a:latin typeface="Arial" panose="020B0604020202020204" pitchFamily="34" charset="0"/>
                <a:cs typeface="Arial" panose="020B0604020202020204" pitchFamily="34" charset="0"/>
              </a:rPr>
              <a:t> number of successful records processed,</a:t>
            </a:r>
            <a:r>
              <a:rPr lang="en-US" dirty="0" smtClean="0">
                <a:latin typeface="Arial" panose="020B0604020202020204" pitchFamily="34" charset="0"/>
                <a:cs typeface="Arial" panose="020B0604020202020204" pitchFamily="34" charset="0"/>
              </a:rPr>
              <a:t> ”</a:t>
            </a:r>
            <a:r>
              <a:rPr lang="en-US" b="0" u="none" baseline="0" dirty="0" smtClean="0">
                <a:latin typeface="Arial" panose="020B0604020202020204" pitchFamily="34" charset="0"/>
                <a:cs typeface="Arial" panose="020B0604020202020204" pitchFamily="34" charset="0"/>
              </a:rPr>
              <a:t> </a:t>
            </a:r>
            <a:r>
              <a:rPr lang="en-US" b="1" u="none" baseline="0" dirty="0" err="1" smtClean="0">
                <a:latin typeface="Arial" panose="020B0604020202020204" pitchFamily="34" charset="0"/>
                <a:cs typeface="Arial" panose="020B0604020202020204" pitchFamily="34" charset="0"/>
              </a:rPr>
              <a:t>TemplateTotalRecordsFailed</a:t>
            </a:r>
            <a:r>
              <a:rPr lang="en-US" b="0" u="none" baseline="0" dirty="0" smtClean="0">
                <a:latin typeface="Arial" panose="020B0604020202020204" pitchFamily="34" charset="0"/>
                <a:cs typeface="Arial" panose="020B0604020202020204" pitchFamily="34" charset="0"/>
              </a:rPr>
              <a:t>“ will update to</a:t>
            </a:r>
            <a:r>
              <a:rPr lang="en-US" b="0" u="none" dirty="0" smtClean="0">
                <a:latin typeface="Arial" panose="020B0604020202020204" pitchFamily="34" charset="0"/>
                <a:cs typeface="Arial" panose="020B0604020202020204" pitchFamily="34" charset="0"/>
              </a:rPr>
              <a:t> number of failed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0" u="none" dirty="0" smtClean="0">
                <a:latin typeface="Arial" panose="020B0604020202020204" pitchFamily="34" charset="0"/>
                <a:cs typeface="Arial" panose="020B0604020202020204" pitchFamily="34" charset="0"/>
              </a:rPr>
              <a:t>records, </a:t>
            </a:r>
            <a:r>
              <a:rPr lang="en-US" dirty="0" smtClean="0">
                <a:latin typeface="Arial" panose="020B0604020202020204" pitchFamily="34" charset="0"/>
                <a:cs typeface="Arial" panose="020B0604020202020204" pitchFamily="34" charset="0"/>
              </a:rPr>
              <a:t>“</a:t>
            </a:r>
            <a:r>
              <a:rPr lang="en-US" b="1" dirty="0" err="1" smtClean="0">
                <a:latin typeface="Arial" panose="020B0604020202020204" pitchFamily="34" charset="0"/>
                <a:cs typeface="Arial" panose="020B0604020202020204" pitchFamily="34" charset="0"/>
              </a:rPr>
              <a:t>TemplateProcessingCompleted</a:t>
            </a:r>
            <a:r>
              <a:rPr lang="en-US" dirty="0" smtClean="0">
                <a:latin typeface="Arial" panose="020B0604020202020204" pitchFamily="34" charset="0"/>
                <a:cs typeface="Arial" panose="020B0604020202020204" pitchFamily="34" charset="0"/>
              </a:rPr>
              <a:t>” column will be updated with the datetime. The difference between the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time taken to “</a:t>
            </a:r>
            <a:r>
              <a:rPr lang="en-US" b="1" dirty="0" smtClean="0">
                <a:latin typeface="Arial" panose="020B0604020202020204" pitchFamily="34" charset="0"/>
                <a:cs typeface="Arial" panose="020B0604020202020204" pitchFamily="34" charset="0"/>
              </a:rPr>
              <a:t>TemplateProcessingInitiated</a:t>
            </a:r>
            <a:r>
              <a:rPr lang="en-US" dirty="0" smtClean="0">
                <a:latin typeface="Arial" panose="020B0604020202020204" pitchFamily="34" charset="0"/>
                <a:cs typeface="Arial" panose="020B0604020202020204" pitchFamily="34" charset="0"/>
              </a:rPr>
              <a:t>” and  “</a:t>
            </a:r>
            <a:r>
              <a:rPr lang="en-US" b="1" dirty="0" err="1" smtClean="0">
                <a:latin typeface="Arial" panose="020B0604020202020204" pitchFamily="34" charset="0"/>
                <a:cs typeface="Arial" panose="020B0604020202020204" pitchFamily="34" charset="0"/>
              </a:rPr>
              <a:t>TemplateProcessingCompleted</a:t>
            </a:r>
            <a:r>
              <a:rPr lang="en-US" dirty="0" smtClean="0">
                <a:latin typeface="Arial" panose="020B0604020202020204" pitchFamily="34" charset="0"/>
                <a:cs typeface="Arial" panose="020B0604020202020204" pitchFamily="34" charset="0"/>
              </a:rPr>
              <a:t>” will give you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DocumentProcessingTime</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7.     MSMQ message will be purged for that specific template after this process.</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p>
          <a:p>
            <a:pPr marL="342900" indent="-342900">
              <a:buAutoNum type="arabicPeriod" startAt="2"/>
            </a:pPr>
            <a:endParaRPr lang="en-US" dirty="0" smtClean="0">
              <a:latin typeface="Arial" panose="020B0604020202020204" pitchFamily="34" charset="0"/>
              <a:cs typeface="Arial" panose="020B0604020202020204" pitchFamily="34" charset="0"/>
            </a:endParaRPr>
          </a:p>
          <a:p>
            <a:pPr>
              <a:defRPr/>
            </a:pPr>
            <a:endParaRPr lang="en-US" dirty="0" smtClean="0">
              <a:latin typeface="Arial" panose="020B0604020202020204" pitchFamily="34" charset="0"/>
              <a:cs typeface="Arial" panose="020B0604020202020204" pitchFamily="34" charset="0"/>
            </a:endParaRPr>
          </a:p>
          <a:p>
            <a:pPr marL="342900" indent="-342900">
              <a:buAutoNum type="arabicPeriod"/>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1612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968" y="716751"/>
            <a:ext cx="11686032" cy="6186309"/>
          </a:xfrm>
          <a:prstGeom prst="rect">
            <a:avLst/>
          </a:prstGeom>
        </p:spPr>
        <p:txBody>
          <a:bodyPr wrap="square">
            <a:spAutoFit/>
          </a:bodyPr>
          <a:lstStyle/>
          <a:p>
            <a:r>
              <a:rPr lang="en-US" b="1" u="sng" dirty="0" smtClean="0">
                <a:latin typeface="Arial" panose="020B0604020202020204" pitchFamily="34" charset="0"/>
                <a:cs typeface="Arial" panose="020B0604020202020204" pitchFamily="34" charset="0"/>
              </a:rPr>
              <a:t>User Story/SubModule 3.3 (Batch Service Exception) :-</a:t>
            </a:r>
          </a:p>
          <a:p>
            <a:endParaRPr lang="en-US" dirty="0" smtClean="0">
              <a:latin typeface="Arial" panose="020B0604020202020204" pitchFamily="34" charset="0"/>
              <a:cs typeface="Arial" panose="020B0604020202020204" pitchFamily="34" charset="0"/>
            </a:endParaRPr>
          </a:p>
          <a:p>
            <a:pPr marL="342900" indent="-342900">
              <a:buAutoNum type="arabicPeriod"/>
            </a:pPr>
            <a:r>
              <a:rPr lang="en-US" dirty="0" smtClean="0">
                <a:latin typeface="Arial" panose="020B0604020202020204" pitchFamily="34" charset="0"/>
                <a:cs typeface="Arial" panose="020B0604020202020204" pitchFamily="34" charset="0"/>
              </a:rPr>
              <a:t>Incase of any exception in the Batch Service at the time of processing due to invalid template uploaded, etc</a:t>
            </a:r>
          </a:p>
          <a:p>
            <a:pPr marL="342900" indent="-342900">
              <a:buAutoNum type="arabicPeriod"/>
            </a:pPr>
            <a:r>
              <a:rPr lang="en-US" dirty="0" smtClean="0">
                <a:latin typeface="Arial" panose="020B0604020202020204" pitchFamily="34" charset="0"/>
                <a:cs typeface="Arial" panose="020B0604020202020204" pitchFamily="34" charset="0"/>
              </a:rPr>
              <a:t>Corresponding failure message will be stored in the “</a:t>
            </a:r>
            <a:r>
              <a:rPr lang="en-US" b="1" dirty="0" err="1" smtClean="0">
                <a:latin typeface="Arial" panose="020B0604020202020204" pitchFamily="34" charset="0"/>
                <a:cs typeface="Arial" panose="020B0604020202020204" pitchFamily="34" charset="0"/>
              </a:rPr>
              <a:t>TemplateException</a:t>
            </a:r>
            <a:r>
              <a:rPr lang="en-US" dirty="0" smtClean="0">
                <a:latin typeface="Arial" panose="020B0604020202020204" pitchFamily="34" charset="0"/>
                <a:cs typeface="Arial" panose="020B0604020202020204" pitchFamily="34" charset="0"/>
              </a:rPr>
              <a:t>” column, “</a:t>
            </a:r>
            <a:r>
              <a:rPr lang="en-US" b="1" dirty="0" smtClean="0">
                <a:latin typeface="Arial" panose="020B0604020202020204" pitchFamily="34" charset="0"/>
                <a:cs typeface="Arial" panose="020B0604020202020204" pitchFamily="34" charset="0"/>
              </a:rPr>
              <a:t>TemplateProcessStatus</a:t>
            </a:r>
            <a:r>
              <a:rPr lang="en-US" dirty="0" smtClean="0">
                <a:latin typeface="Arial" panose="020B0604020202020204" pitchFamily="34" charset="0"/>
                <a:cs typeface="Arial" panose="020B0604020202020204" pitchFamily="34" charset="0"/>
              </a:rPr>
              <a:t>“ will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be updated to F. All the other columns whichever is applicable should be updated.</a:t>
            </a:r>
          </a:p>
          <a:p>
            <a:r>
              <a:rPr lang="en-US" dirty="0" smtClean="0">
                <a:latin typeface="Arial" panose="020B0604020202020204" pitchFamily="34" charset="0"/>
                <a:cs typeface="Arial" panose="020B0604020202020204" pitchFamily="34" charset="0"/>
              </a:rPr>
              <a:t>3.  Notification will be triggered to the user informing him to login and download the processed file and verify </a:t>
            </a:r>
          </a:p>
          <a:p>
            <a:r>
              <a:rPr lang="en-US" dirty="0" smtClean="0">
                <a:latin typeface="Arial" panose="020B0604020202020204" pitchFamily="34" charset="0"/>
                <a:cs typeface="Arial" panose="020B0604020202020204" pitchFamily="34" charset="0"/>
              </a:rPr>
              <a:t>       the status in excel using the “</a:t>
            </a:r>
            <a:r>
              <a:rPr lang="en-US" b="1" dirty="0" smtClean="0">
                <a:latin typeface="Arial" panose="020B0604020202020204" pitchFamily="34" charset="0"/>
                <a:cs typeface="Arial" panose="020B0604020202020204" pitchFamily="34" charset="0"/>
              </a:rPr>
              <a:t>updatecontactid</a:t>
            </a:r>
            <a:r>
              <a:rPr lang="en-US" dirty="0" smtClean="0">
                <a:latin typeface="Arial" panose="020B0604020202020204" pitchFamily="34" charset="0"/>
                <a:cs typeface="Arial" panose="020B0604020202020204" pitchFamily="34" charset="0"/>
              </a:rPr>
              <a:t>” in msmq message. “</a:t>
            </a:r>
            <a:r>
              <a:rPr lang="en-US" b="1" dirty="0" err="1" smtClean="0">
                <a:latin typeface="Arial" panose="020B0604020202020204" pitchFamily="34" charset="0"/>
                <a:cs typeface="Arial" panose="020B0604020202020204" pitchFamily="34" charset="0"/>
              </a:rPr>
              <a:t>TemplateNotificationStatus</a:t>
            </a:r>
            <a:r>
              <a:rPr lang="en-US" dirty="0" smtClean="0">
                <a:latin typeface="Arial" panose="020B0604020202020204" pitchFamily="34" charset="0"/>
                <a:cs typeface="Arial" panose="020B0604020202020204" pitchFamily="34" charset="0"/>
              </a:rPr>
              <a:t>“ will be </a:t>
            </a:r>
          </a:p>
          <a:p>
            <a:r>
              <a:rPr lang="en-US" dirty="0" smtClean="0">
                <a:latin typeface="Arial" panose="020B0604020202020204" pitchFamily="34" charset="0"/>
                <a:cs typeface="Arial" panose="020B0604020202020204" pitchFamily="34" charset="0"/>
              </a:rPr>
              <a:t>       updated to S. If for any reason, notification failed due to SMTP, “</a:t>
            </a:r>
            <a:r>
              <a:rPr lang="en-US" b="1" dirty="0" err="1" smtClean="0">
                <a:latin typeface="Arial" panose="020B0604020202020204" pitchFamily="34" charset="0"/>
                <a:cs typeface="Arial" panose="020B0604020202020204" pitchFamily="34" charset="0"/>
              </a:rPr>
              <a:t>TemplateNotificationStatus</a:t>
            </a:r>
            <a:r>
              <a:rPr lang="en-US" dirty="0" smtClean="0">
                <a:latin typeface="Arial" panose="020B0604020202020204" pitchFamily="34" charset="0"/>
                <a:cs typeface="Arial" panose="020B0604020202020204" pitchFamily="34" charset="0"/>
              </a:rPr>
              <a:t>“ will be </a:t>
            </a:r>
          </a:p>
          <a:p>
            <a:r>
              <a:rPr lang="en-US" dirty="0" smtClean="0">
                <a:latin typeface="Arial" panose="020B0604020202020204" pitchFamily="34" charset="0"/>
                <a:cs typeface="Arial" panose="020B0604020202020204" pitchFamily="34" charset="0"/>
              </a:rPr>
              <a:t>       updated to F or NC.</a:t>
            </a:r>
          </a:p>
          <a:p>
            <a:r>
              <a:rPr lang="en-US" dirty="0" smtClean="0">
                <a:latin typeface="Arial" panose="020B0604020202020204" pitchFamily="34" charset="0"/>
                <a:cs typeface="Arial" panose="020B0604020202020204" pitchFamily="34" charset="0"/>
              </a:rPr>
              <a:t>4.  Uploaded File needs to be deleted from MSMQ Folder Path.</a:t>
            </a:r>
          </a:p>
          <a:p>
            <a:pPr marL="342900" indent="-342900">
              <a:buAutoNum type="arabicPeriod" startAt="5"/>
            </a:pPr>
            <a:r>
              <a:rPr lang="en-US" dirty="0" smtClean="0">
                <a:latin typeface="Arial" panose="020B0604020202020204" pitchFamily="34" charset="0"/>
                <a:cs typeface="Arial" panose="020B0604020202020204" pitchFamily="34" charset="0"/>
              </a:rPr>
              <a:t>MSMQ message will be purged for that specific template after this process.</a:t>
            </a:r>
          </a:p>
          <a:p>
            <a:pPr marL="342900" indent="-342900">
              <a:buAutoNum type="arabicPeriod" startAt="5"/>
            </a:pPr>
            <a:endParaRPr lang="en-US" dirty="0">
              <a:latin typeface="Arial" panose="020B0604020202020204" pitchFamily="34" charset="0"/>
              <a:cs typeface="Arial" panose="020B0604020202020204" pitchFamily="34" charset="0"/>
            </a:endParaRPr>
          </a:p>
          <a:p>
            <a:pPr marL="342900" indent="-342900">
              <a:buAutoNum type="arabicPeriod" startAt="5"/>
            </a:pPr>
            <a:endParaRPr lang="en-US" dirty="0" smtClean="0">
              <a:latin typeface="Arial" panose="020B0604020202020204" pitchFamily="34" charset="0"/>
              <a:cs typeface="Arial" panose="020B0604020202020204" pitchFamily="34" charset="0"/>
            </a:endParaRPr>
          </a:p>
          <a:p>
            <a:r>
              <a:rPr lang="en-US" b="1" u="sng" dirty="0" smtClean="0">
                <a:latin typeface="Arial" panose="020B0604020202020204" pitchFamily="34" charset="0"/>
                <a:cs typeface="Arial" panose="020B0604020202020204" pitchFamily="34" charset="0"/>
              </a:rPr>
              <a:t>User Story/SubModule 3.4 (Download Processed Document) :-</a:t>
            </a:r>
          </a:p>
          <a:p>
            <a:endParaRPr lang="en-US" b="1" u="sng"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1.  The UI should be available to display the download location of the processed CSV Document from “</a:t>
            </a:r>
            <a:r>
              <a:rPr lang="en-US" b="1" dirty="0" smtClean="0">
                <a:latin typeface="Arial" panose="020B0604020202020204" pitchFamily="34" charset="0"/>
                <a:cs typeface="Arial" panose="020B0604020202020204" pitchFamily="34" charset="0"/>
              </a:rPr>
              <a:t>TemplateFileDownloadPath</a:t>
            </a:r>
            <a:r>
              <a:rPr lang="en-US" dirty="0" smtClean="0">
                <a:latin typeface="Arial" panose="020B0604020202020204" pitchFamily="34" charset="0"/>
                <a:cs typeface="Arial" panose="020B0604020202020204" pitchFamily="34" charset="0"/>
              </a:rPr>
              <a:t> “ in BulkUpload Table.</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Note:- Each module is split, so that no dependency exists between other modules. However, based on developers understanding it can be split further.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2513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0885" y="682752"/>
            <a:ext cx="9458325" cy="5638800"/>
          </a:xfrm>
          <a:prstGeom prst="rect">
            <a:avLst/>
          </a:prstGeom>
        </p:spPr>
      </p:pic>
      <p:sp>
        <p:nvSpPr>
          <p:cNvPr id="3" name="TextBox 2"/>
          <p:cNvSpPr txBox="1"/>
          <p:nvPr/>
        </p:nvSpPr>
        <p:spPr>
          <a:xfrm>
            <a:off x="493776" y="313420"/>
            <a:ext cx="1963936" cy="369332"/>
          </a:xfrm>
          <a:prstGeom prst="rect">
            <a:avLst/>
          </a:prstGeom>
          <a:noFill/>
        </p:spPr>
        <p:txBody>
          <a:bodyPr wrap="none" rtlCol="0">
            <a:spAutoFit/>
          </a:bodyPr>
          <a:lstStyle/>
          <a:p>
            <a:r>
              <a:rPr lang="en-US" dirty="0" smtClean="0"/>
              <a:t>4. CLASS DIAGRAM</a:t>
            </a:r>
            <a:endParaRPr lang="en-US" dirty="0"/>
          </a:p>
        </p:txBody>
      </p:sp>
    </p:spTree>
    <p:extLst>
      <p:ext uri="{BB962C8B-B14F-4D97-AF65-F5344CB8AC3E}">
        <p14:creationId xmlns:p14="http://schemas.microsoft.com/office/powerpoint/2010/main" val="364231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2585" y="832105"/>
            <a:ext cx="10236327" cy="5755124"/>
          </a:xfrm>
          <a:prstGeom prst="rect">
            <a:avLst/>
          </a:prstGeom>
        </p:spPr>
      </p:pic>
    </p:spTree>
    <p:extLst>
      <p:ext uri="{BB962C8B-B14F-4D97-AF65-F5344CB8AC3E}">
        <p14:creationId xmlns:p14="http://schemas.microsoft.com/office/powerpoint/2010/main" val="255362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5840" y="731520"/>
            <a:ext cx="3368423" cy="369332"/>
          </a:xfrm>
          <a:prstGeom prst="rect">
            <a:avLst/>
          </a:prstGeom>
          <a:noFill/>
        </p:spPr>
        <p:txBody>
          <a:bodyPr wrap="none" rtlCol="0">
            <a:spAutoFit/>
          </a:bodyPr>
          <a:lstStyle/>
          <a:p>
            <a:r>
              <a:rPr lang="en-US" dirty="0" smtClean="0"/>
              <a:t>5. DB DIAGRAM OF METADATA DB</a:t>
            </a:r>
            <a:endParaRPr lang="en-US" dirty="0"/>
          </a:p>
        </p:txBody>
      </p:sp>
      <p:pic>
        <p:nvPicPr>
          <p:cNvPr id="4" name="Picture 3"/>
          <p:cNvPicPr>
            <a:picLocks noChangeAspect="1"/>
          </p:cNvPicPr>
          <p:nvPr/>
        </p:nvPicPr>
        <p:blipFill>
          <a:blip r:embed="rId2"/>
          <a:stretch>
            <a:fillRect/>
          </a:stretch>
        </p:blipFill>
        <p:spPr>
          <a:xfrm>
            <a:off x="4644301" y="1247156"/>
            <a:ext cx="6237059" cy="4989647"/>
          </a:xfrm>
          <a:prstGeom prst="rect">
            <a:avLst/>
          </a:prstGeom>
        </p:spPr>
      </p:pic>
    </p:spTree>
    <p:extLst>
      <p:ext uri="{BB962C8B-B14F-4D97-AF65-F5344CB8AC3E}">
        <p14:creationId xmlns:p14="http://schemas.microsoft.com/office/powerpoint/2010/main" val="2574051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8368" y="365760"/>
            <a:ext cx="3118098" cy="369332"/>
          </a:xfrm>
          <a:prstGeom prst="rect">
            <a:avLst/>
          </a:prstGeom>
          <a:noFill/>
        </p:spPr>
        <p:txBody>
          <a:bodyPr wrap="none" rtlCol="0">
            <a:spAutoFit/>
          </a:bodyPr>
          <a:lstStyle/>
          <a:p>
            <a:r>
              <a:rPr lang="en-US" dirty="0" smtClean="0"/>
              <a:t>6. DB DIAGRAM OF TENANT DB</a:t>
            </a:r>
            <a:endParaRPr lang="en-US" dirty="0"/>
          </a:p>
        </p:txBody>
      </p:sp>
      <p:pic>
        <p:nvPicPr>
          <p:cNvPr id="4" name="Picture 3"/>
          <p:cNvPicPr>
            <a:picLocks noChangeAspect="1"/>
          </p:cNvPicPr>
          <p:nvPr/>
        </p:nvPicPr>
        <p:blipFill>
          <a:blip r:embed="rId2"/>
          <a:stretch>
            <a:fillRect/>
          </a:stretch>
        </p:blipFill>
        <p:spPr>
          <a:xfrm>
            <a:off x="2961805" y="1367872"/>
            <a:ext cx="6657683" cy="5326146"/>
          </a:xfrm>
          <a:prstGeom prst="rect">
            <a:avLst/>
          </a:prstGeom>
        </p:spPr>
      </p:pic>
    </p:spTree>
    <p:extLst>
      <p:ext uri="{BB962C8B-B14F-4D97-AF65-F5344CB8AC3E}">
        <p14:creationId xmlns:p14="http://schemas.microsoft.com/office/powerpoint/2010/main" val="936884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264" y="713232"/>
            <a:ext cx="10918374" cy="3693319"/>
          </a:xfrm>
          <a:prstGeom prst="rect">
            <a:avLst/>
          </a:prstGeom>
          <a:noFill/>
        </p:spPr>
        <p:txBody>
          <a:bodyPr wrap="none" rtlCol="0">
            <a:spAutoFit/>
          </a:bodyPr>
          <a:lstStyle/>
          <a:p>
            <a:r>
              <a:rPr lang="en-US" b="1" u="sng" dirty="0" smtClean="0">
                <a:latin typeface="Arial" panose="020B0604020202020204" pitchFamily="34" charset="0"/>
                <a:cs typeface="Arial" panose="020B0604020202020204" pitchFamily="34" charset="0"/>
              </a:rPr>
              <a:t>Advantages</a:t>
            </a:r>
          </a:p>
          <a:p>
            <a:endParaRPr lang="en-US" b="1" u="sng" dirty="0">
              <a:latin typeface="Arial" panose="020B0604020202020204" pitchFamily="34" charset="0"/>
              <a:cs typeface="Arial" panose="020B0604020202020204" pitchFamily="34" charset="0"/>
            </a:endParaRPr>
          </a:p>
          <a:p>
            <a:pPr marL="342900" indent="-342900">
              <a:buAutoNum type="arabicPeriod"/>
            </a:pPr>
            <a:r>
              <a:rPr lang="en-US" dirty="0" smtClean="0">
                <a:latin typeface="Arial" panose="020B0604020202020204" pitchFamily="34" charset="0"/>
                <a:cs typeface="Arial" panose="020B0604020202020204" pitchFamily="34" charset="0"/>
              </a:rPr>
              <a:t>Move CSV upload processing logic from front end to batch service.</a:t>
            </a:r>
          </a:p>
          <a:p>
            <a:pPr marL="342900" indent="-342900">
              <a:buAutoNum type="arabicPeriod"/>
            </a:pPr>
            <a:r>
              <a:rPr lang="en-US" dirty="0" smtClean="0">
                <a:latin typeface="Arial" panose="020B0604020202020204" pitchFamily="34" charset="0"/>
                <a:cs typeface="Arial" panose="020B0604020202020204" pitchFamily="34" charset="0"/>
              </a:rPr>
              <a:t>Ability to span multiple msmq and assign separate batch service instance to process separate queues</a:t>
            </a:r>
          </a:p>
          <a:p>
            <a:r>
              <a:rPr lang="en-US" dirty="0" smtClean="0">
                <a:latin typeface="Arial" panose="020B0604020202020204" pitchFamily="34" charset="0"/>
                <a:cs typeface="Arial" panose="020B0604020202020204" pitchFamily="34" charset="0"/>
              </a:rPr>
              <a:t>       leveraging the power of CPU and multiple process to process simultaneously.</a:t>
            </a:r>
          </a:p>
          <a:p>
            <a:pPr marL="342900" indent="-342900">
              <a:buAutoNum type="arabicPeriod" startAt="3"/>
            </a:pPr>
            <a:r>
              <a:rPr lang="en-US" dirty="0" smtClean="0">
                <a:latin typeface="Arial" panose="020B0604020202020204" pitchFamily="34" charset="0"/>
                <a:cs typeface="Arial" panose="020B0604020202020204" pitchFamily="34" charset="0"/>
              </a:rPr>
              <a:t>Reduce processing time and increase productivity from the end user perspective.</a:t>
            </a:r>
          </a:p>
          <a:p>
            <a:pPr marL="342900" indent="-342900">
              <a:buAutoNum type="arabicPeriod" startAt="3"/>
            </a:pPr>
            <a:r>
              <a:rPr lang="en-US" dirty="0" smtClean="0">
                <a:latin typeface="Arial" panose="020B0604020202020204" pitchFamily="34" charset="0"/>
                <a:cs typeface="Arial" panose="020B0604020202020204" pitchFamily="34" charset="0"/>
              </a:rPr>
              <a:t>Schedule uploaded document to process at specified time.</a:t>
            </a:r>
          </a:p>
          <a:p>
            <a:pPr marL="342900" indent="-342900">
              <a:buAutoNum type="arabicPeriod" startAt="3"/>
            </a:pPr>
            <a:r>
              <a:rPr lang="en-US" dirty="0" smtClean="0">
                <a:latin typeface="Arial" panose="020B0604020202020204" pitchFamily="34" charset="0"/>
                <a:cs typeface="Arial" panose="020B0604020202020204" pitchFamily="34" charset="0"/>
              </a:rPr>
              <a:t>Provision to view the status of processing from the admin site.</a:t>
            </a:r>
          </a:p>
          <a:p>
            <a:pPr marL="342900" indent="-342900">
              <a:buAutoNum type="arabicPeriod" startAt="3"/>
            </a:pPr>
            <a:r>
              <a:rPr lang="en-US" dirty="0" smtClean="0">
                <a:latin typeface="Arial" panose="020B0604020202020204" pitchFamily="34" charset="0"/>
                <a:cs typeface="Arial" panose="020B0604020202020204" pitchFamily="34" charset="0"/>
              </a:rPr>
              <a:t>Centralized repository for templates and processing logic.</a:t>
            </a:r>
          </a:p>
          <a:p>
            <a:pPr marL="342900" indent="-342900">
              <a:buAutoNum type="arabicPeriod" startAt="3"/>
            </a:pPr>
            <a:r>
              <a:rPr lang="en-US" dirty="0" smtClean="0">
                <a:latin typeface="Arial" panose="020B0604020202020204" pitchFamily="34" charset="0"/>
                <a:cs typeface="Arial" panose="020B0604020202020204" pitchFamily="34" charset="0"/>
              </a:rPr>
              <a:t>Reduce maintenance time for upload and download.</a:t>
            </a:r>
          </a:p>
          <a:p>
            <a:pPr marL="342900" indent="-342900">
              <a:buAutoNum type="arabicPeriod" startAt="3"/>
            </a:pPr>
            <a:r>
              <a:rPr lang="en-US" dirty="0" smtClean="0">
                <a:latin typeface="Arial" panose="020B0604020202020204" pitchFamily="34" charset="0"/>
                <a:cs typeface="Arial" panose="020B0604020202020204" pitchFamily="34" charset="0"/>
              </a:rPr>
              <a:t>Ability to get historical information for running loads using different time stored based on which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processing machine and queues can be increased in a fly.</a:t>
            </a:r>
          </a:p>
          <a:p>
            <a:r>
              <a:rPr lang="en-US" dirty="0" smtClean="0">
                <a:latin typeface="Arial" panose="020B0604020202020204" pitchFamily="34" charset="0"/>
                <a:cs typeface="Arial" panose="020B0604020202020204" pitchFamily="34" charset="0"/>
              </a:rPr>
              <a:t>9.   Emergency queue available to process only  emergency documents.</a:t>
            </a:r>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4187952" y="5614416"/>
            <a:ext cx="1697901"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Thanks you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575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280" y="875763"/>
            <a:ext cx="2772524" cy="1389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endParaRPr lang="en-US" sz="1000" dirty="0"/>
          </a:p>
          <a:p>
            <a:pPr algn="ctr"/>
            <a:r>
              <a:rPr lang="en-US" sz="1000" dirty="0" smtClean="0"/>
              <a:t>Admin Site CSV Per Day Price</a:t>
            </a:r>
          </a:p>
          <a:p>
            <a:pPr algn="ctr"/>
            <a:r>
              <a:rPr lang="en-US" sz="1000" dirty="0" smtClean="0"/>
              <a:t>Upload Screen</a:t>
            </a:r>
            <a:endParaRPr lang="en-US" sz="1000" dirty="0"/>
          </a:p>
        </p:txBody>
      </p:sp>
      <p:sp>
        <p:nvSpPr>
          <p:cNvPr id="5" name="Rectangle 4"/>
          <p:cNvSpPr/>
          <p:nvPr/>
        </p:nvSpPr>
        <p:spPr>
          <a:xfrm>
            <a:off x="2560320" y="1275008"/>
            <a:ext cx="672277" cy="1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rgbClr val="FF0000"/>
                </a:solidFill>
              </a:rPr>
              <a:t>Upload</a:t>
            </a:r>
            <a:endParaRPr lang="en-US" sz="800" dirty="0">
              <a:solidFill>
                <a:srgbClr val="FF0000"/>
              </a:solidFill>
            </a:endParaRPr>
          </a:p>
        </p:txBody>
      </p:sp>
      <p:sp>
        <p:nvSpPr>
          <p:cNvPr id="6" name="Rectangle 5"/>
          <p:cNvSpPr/>
          <p:nvPr/>
        </p:nvSpPr>
        <p:spPr>
          <a:xfrm>
            <a:off x="1153551" y="1275008"/>
            <a:ext cx="1308295" cy="1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891976" y="407964"/>
            <a:ext cx="3784209" cy="167405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 Folder</a:t>
            </a:r>
          </a:p>
          <a:p>
            <a:pPr algn="ctr"/>
            <a:r>
              <a:rPr lang="en-US" dirty="0" smtClean="0"/>
              <a:t>(File I/O)</a:t>
            </a:r>
            <a:endParaRPr lang="en-US" dirty="0"/>
          </a:p>
        </p:txBody>
      </p:sp>
      <p:sp>
        <p:nvSpPr>
          <p:cNvPr id="10" name="Rectangle 9"/>
          <p:cNvSpPr/>
          <p:nvPr/>
        </p:nvSpPr>
        <p:spPr>
          <a:xfrm>
            <a:off x="927281" y="2573595"/>
            <a:ext cx="2801100" cy="1547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Admin Site - CSV Upload Status Display &amp; Download Processed File Screen</a:t>
            </a:r>
            <a:endParaRPr lang="en-US" sz="1000" dirty="0"/>
          </a:p>
        </p:txBody>
      </p:sp>
      <p:cxnSp>
        <p:nvCxnSpPr>
          <p:cNvPr id="12" name="Elbow Connector 11"/>
          <p:cNvCxnSpPr>
            <a:stCxn id="5" idx="3"/>
          </p:cNvCxnSpPr>
          <p:nvPr/>
        </p:nvCxnSpPr>
        <p:spPr>
          <a:xfrm flipV="1">
            <a:off x="3232597" y="684067"/>
            <a:ext cx="4997004" cy="68495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2172" y="168812"/>
            <a:ext cx="2826968" cy="1107996"/>
          </a:xfrm>
          <a:prstGeom prst="rect">
            <a:avLst/>
          </a:prstGeom>
          <a:noFill/>
        </p:spPr>
        <p:txBody>
          <a:bodyPr wrap="square" rtlCol="0">
            <a:spAutoFit/>
          </a:bodyPr>
          <a:lstStyle/>
          <a:p>
            <a:r>
              <a:rPr lang="en-US" sz="1100" dirty="0" smtClean="0"/>
              <a:t>Excel uploaded for processing per day price. Message displayed to end user instantaneously stating ”The document has been submitted for processing and the notification will be send to the user once the document completes processing.”</a:t>
            </a:r>
            <a:endParaRPr lang="en-US" sz="1100" dirty="0"/>
          </a:p>
        </p:txBody>
      </p:sp>
      <p:sp>
        <p:nvSpPr>
          <p:cNvPr id="19" name="Flowchart: Multidocument 18"/>
          <p:cNvSpPr/>
          <p:nvPr/>
        </p:nvSpPr>
        <p:spPr>
          <a:xfrm>
            <a:off x="10534919" y="1244991"/>
            <a:ext cx="1060704" cy="583809"/>
          </a:xfrm>
          <a:prstGeom prst="flowChartMulti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Location to download CSV</a:t>
            </a:r>
            <a:endParaRPr lang="en-US" sz="900" dirty="0"/>
          </a:p>
        </p:txBody>
      </p:sp>
      <p:sp>
        <p:nvSpPr>
          <p:cNvPr id="20" name="Flowchart: Multidocument 19"/>
          <p:cNvSpPr/>
          <p:nvPr/>
        </p:nvSpPr>
        <p:spPr>
          <a:xfrm>
            <a:off x="8229600" y="496286"/>
            <a:ext cx="1227171" cy="502519"/>
          </a:xfrm>
          <a:prstGeom prst="flowChartMulti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Location to upload CSV</a:t>
            </a:r>
            <a:endParaRPr lang="en-US" sz="900" dirty="0"/>
          </a:p>
        </p:txBody>
      </p:sp>
      <p:sp>
        <p:nvSpPr>
          <p:cNvPr id="21" name="Cube 20"/>
          <p:cNvSpPr/>
          <p:nvPr/>
        </p:nvSpPr>
        <p:spPr>
          <a:xfrm>
            <a:off x="8420988" y="3123028"/>
            <a:ext cx="2553926" cy="3300658"/>
          </a:xfrm>
          <a:prstGeom prst="cub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1. Batch Service To Process Uploaded CSV Document.</a:t>
            </a:r>
          </a:p>
          <a:p>
            <a:r>
              <a:rPr lang="en-US" sz="1200" dirty="0" smtClean="0"/>
              <a:t>2. Notify the status to the user after processing the document.</a:t>
            </a:r>
          </a:p>
          <a:p>
            <a:r>
              <a:rPr lang="en-US" sz="1200" dirty="0" smtClean="0"/>
              <a:t>3. Move the processed document from Upload location to Download Location.</a:t>
            </a:r>
          </a:p>
          <a:p>
            <a:r>
              <a:rPr lang="en-US" sz="1200" dirty="0" smtClean="0"/>
              <a:t>4. Change the status from “Inprogress” to “Completed” to intimate the user in the admin site.</a:t>
            </a:r>
          </a:p>
          <a:p>
            <a:endParaRPr lang="en-US" sz="1200" dirty="0"/>
          </a:p>
        </p:txBody>
      </p:sp>
      <p:sp>
        <p:nvSpPr>
          <p:cNvPr id="50" name="TextBox 49"/>
          <p:cNvSpPr txBox="1"/>
          <p:nvPr/>
        </p:nvSpPr>
        <p:spPr>
          <a:xfrm>
            <a:off x="10080512" y="2187813"/>
            <a:ext cx="1736350" cy="1015663"/>
          </a:xfrm>
          <a:prstGeom prst="rect">
            <a:avLst/>
          </a:prstGeom>
          <a:noFill/>
        </p:spPr>
        <p:txBody>
          <a:bodyPr wrap="square" rtlCol="0">
            <a:spAutoFit/>
          </a:bodyPr>
          <a:lstStyle/>
          <a:p>
            <a:r>
              <a:rPr lang="en-US" sz="1000" dirty="0" smtClean="0"/>
              <a:t>Move the processed document from Upload location to Download Location after processing through Batch Service.</a:t>
            </a:r>
          </a:p>
          <a:p>
            <a:endParaRPr lang="en-US" sz="1000" dirty="0"/>
          </a:p>
        </p:txBody>
      </p:sp>
      <p:sp>
        <p:nvSpPr>
          <p:cNvPr id="51" name="Can 50"/>
          <p:cNvSpPr/>
          <p:nvPr/>
        </p:nvSpPr>
        <p:spPr>
          <a:xfrm>
            <a:off x="4529797" y="3179299"/>
            <a:ext cx="2050059" cy="3573194"/>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000" dirty="0" smtClean="0">
                <a:solidFill>
                  <a:schemeClr val="tx1"/>
                </a:solidFill>
              </a:rPr>
              <a:t>Table needs to be created to monitor the status of CSV processing logic.</a:t>
            </a:r>
          </a:p>
          <a:p>
            <a:pPr marL="228600" indent="-228600">
              <a:buAutoNum type="arabicPeriod" startAt="2"/>
            </a:pPr>
            <a:r>
              <a:rPr lang="en-US" sz="1000" dirty="0" smtClean="0">
                <a:solidFill>
                  <a:schemeClr val="tx1"/>
                </a:solidFill>
              </a:rPr>
              <a:t>When the document is uploaded for processing the status should be “Document Submitted For Processing”.</a:t>
            </a:r>
          </a:p>
          <a:p>
            <a:pPr marL="228600" indent="-228600">
              <a:buAutoNum type="arabicPeriod" startAt="2"/>
            </a:pPr>
            <a:r>
              <a:rPr lang="en-US" sz="1000" dirty="0" smtClean="0">
                <a:solidFill>
                  <a:schemeClr val="tx1"/>
                </a:solidFill>
              </a:rPr>
              <a:t>When the CSV is taken up for processing the batch service should update the status to “Document Inprogress”.</a:t>
            </a:r>
          </a:p>
          <a:p>
            <a:r>
              <a:rPr lang="en-US" sz="1000" dirty="0" smtClean="0">
                <a:solidFill>
                  <a:schemeClr val="tx1"/>
                </a:solidFill>
              </a:rPr>
              <a:t>4.  When the processing is    completed, the processed file should be moved to download csv location and the location should be inserted in the database and the status should change to “Completed”</a:t>
            </a:r>
            <a:endParaRPr lang="en-US" sz="1000" dirty="0">
              <a:solidFill>
                <a:schemeClr val="tx1"/>
              </a:solidFill>
            </a:endParaRPr>
          </a:p>
        </p:txBody>
      </p:sp>
      <p:sp>
        <p:nvSpPr>
          <p:cNvPr id="55" name="TextBox 54"/>
          <p:cNvSpPr txBox="1"/>
          <p:nvPr/>
        </p:nvSpPr>
        <p:spPr>
          <a:xfrm>
            <a:off x="8947052" y="3179298"/>
            <a:ext cx="1540351" cy="646331"/>
          </a:xfrm>
          <a:prstGeom prst="rect">
            <a:avLst/>
          </a:prstGeom>
          <a:noFill/>
        </p:spPr>
        <p:txBody>
          <a:bodyPr wrap="square" rtlCol="0">
            <a:spAutoFit/>
          </a:bodyPr>
          <a:lstStyle/>
          <a:p>
            <a:pPr algn="ctr"/>
            <a:r>
              <a:rPr lang="en-US" dirty="0" smtClean="0">
                <a:solidFill>
                  <a:schemeClr val="bg1"/>
                </a:solidFill>
              </a:rPr>
              <a:t>Batch Service</a:t>
            </a:r>
          </a:p>
          <a:p>
            <a:pPr algn="ctr"/>
            <a:r>
              <a:rPr lang="en-US" dirty="0" smtClean="0">
                <a:solidFill>
                  <a:schemeClr val="bg1"/>
                </a:solidFill>
              </a:rPr>
              <a:t>Server</a:t>
            </a:r>
            <a:endParaRPr lang="en-US" dirty="0">
              <a:solidFill>
                <a:schemeClr val="bg1"/>
              </a:solidFill>
            </a:endParaRPr>
          </a:p>
        </p:txBody>
      </p:sp>
      <p:sp>
        <p:nvSpPr>
          <p:cNvPr id="56" name="TextBox 55"/>
          <p:cNvSpPr txBox="1"/>
          <p:nvPr/>
        </p:nvSpPr>
        <p:spPr>
          <a:xfrm>
            <a:off x="5267469" y="3261122"/>
            <a:ext cx="452368" cy="369332"/>
          </a:xfrm>
          <a:prstGeom prst="rect">
            <a:avLst/>
          </a:prstGeom>
          <a:noFill/>
        </p:spPr>
        <p:txBody>
          <a:bodyPr wrap="none" rtlCol="0">
            <a:spAutoFit/>
          </a:bodyPr>
          <a:lstStyle/>
          <a:p>
            <a:r>
              <a:rPr lang="en-US" dirty="0" smtClean="0"/>
              <a:t>DB</a:t>
            </a:r>
            <a:endParaRPr lang="en-US" dirty="0"/>
          </a:p>
        </p:txBody>
      </p:sp>
      <p:cxnSp>
        <p:nvCxnSpPr>
          <p:cNvPr id="58" name="Straight Arrow Connector 57"/>
          <p:cNvCxnSpPr>
            <a:stCxn id="21" idx="2"/>
          </p:cNvCxnSpPr>
          <p:nvPr/>
        </p:nvCxnSpPr>
        <p:spPr>
          <a:xfrm flipH="1">
            <a:off x="6579856" y="5092598"/>
            <a:ext cx="1841132" cy="28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696222" y="4276580"/>
            <a:ext cx="1800493" cy="707886"/>
          </a:xfrm>
          <a:prstGeom prst="rect">
            <a:avLst/>
          </a:prstGeom>
          <a:noFill/>
        </p:spPr>
        <p:txBody>
          <a:bodyPr wrap="none" rtlCol="0">
            <a:spAutoFit/>
          </a:bodyPr>
          <a:lstStyle/>
          <a:p>
            <a:r>
              <a:rPr lang="en-US" sz="1000" dirty="0" smtClean="0"/>
              <a:t>Batch Service processes and </a:t>
            </a:r>
          </a:p>
          <a:p>
            <a:r>
              <a:rPr lang="en-US" sz="1000" dirty="0" smtClean="0"/>
              <a:t>Inserts  records</a:t>
            </a:r>
          </a:p>
          <a:p>
            <a:r>
              <a:rPr lang="en-US" sz="1000" dirty="0"/>
              <a:t>i</a:t>
            </a:r>
            <a:r>
              <a:rPr lang="en-US" sz="1000" dirty="0" smtClean="0"/>
              <a:t>nto the database and updates </a:t>
            </a:r>
          </a:p>
          <a:p>
            <a:r>
              <a:rPr lang="en-US" sz="1000" dirty="0" smtClean="0"/>
              <a:t>the status.</a:t>
            </a:r>
            <a:endParaRPr lang="en-US" sz="1000" dirty="0"/>
          </a:p>
        </p:txBody>
      </p:sp>
      <p:cxnSp>
        <p:nvCxnSpPr>
          <p:cNvPr id="69" name="Elbow Connector 68"/>
          <p:cNvCxnSpPr>
            <a:stCxn id="10" idx="2"/>
            <a:endCxn id="51" idx="2"/>
          </p:cNvCxnSpPr>
          <p:nvPr/>
        </p:nvCxnSpPr>
        <p:spPr>
          <a:xfrm rot="16200000" flipH="1">
            <a:off x="3006387" y="3442485"/>
            <a:ext cx="844855" cy="2201966"/>
          </a:xfrm>
          <a:prstGeom prst="bent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406769" y="5219113"/>
            <a:ext cx="3006662" cy="769441"/>
          </a:xfrm>
          <a:prstGeom prst="rect">
            <a:avLst/>
          </a:prstGeom>
          <a:noFill/>
        </p:spPr>
        <p:txBody>
          <a:bodyPr wrap="square" rtlCol="0">
            <a:spAutoFit/>
          </a:bodyPr>
          <a:lstStyle/>
          <a:p>
            <a:r>
              <a:rPr lang="en-US" sz="1100" dirty="0" smtClean="0"/>
              <a:t>Status of the document  can be viewed in the</a:t>
            </a:r>
          </a:p>
          <a:p>
            <a:r>
              <a:rPr lang="en-US" sz="1100" dirty="0" smtClean="0"/>
              <a:t>Frontend and the download url should</a:t>
            </a:r>
          </a:p>
          <a:p>
            <a:r>
              <a:rPr lang="en-US" sz="1100" dirty="0" smtClean="0"/>
              <a:t>be available for processed document in the frontend as well..</a:t>
            </a:r>
            <a:endParaRPr lang="en-US" sz="1100" dirty="0"/>
          </a:p>
        </p:txBody>
      </p:sp>
      <p:sp>
        <p:nvSpPr>
          <p:cNvPr id="71" name="Rectangle 70"/>
          <p:cNvSpPr/>
          <p:nvPr/>
        </p:nvSpPr>
        <p:spPr>
          <a:xfrm>
            <a:off x="4937763" y="1631856"/>
            <a:ext cx="2311322" cy="142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u="sng" dirty="0" smtClean="0">
                <a:solidFill>
                  <a:schemeClr val="tx1"/>
                </a:solidFill>
              </a:rPr>
              <a:t>MSMQ</a:t>
            </a:r>
          </a:p>
          <a:p>
            <a:pPr marL="228600" indent="-228600">
              <a:buAutoNum type="arabicPeriod"/>
            </a:pPr>
            <a:r>
              <a:rPr lang="en-US" sz="1000" dirty="0" smtClean="0">
                <a:solidFill>
                  <a:schemeClr val="tx1"/>
                </a:solidFill>
              </a:rPr>
              <a:t>Place the file details in the queue along with user details to notify and correlation id.</a:t>
            </a:r>
          </a:p>
          <a:p>
            <a:pPr marL="228600" indent="-228600">
              <a:buAutoNum type="arabicPeriod"/>
            </a:pPr>
            <a:r>
              <a:rPr lang="en-US" sz="1000" dirty="0" smtClean="0">
                <a:solidFill>
                  <a:schemeClr val="tx1"/>
                </a:solidFill>
              </a:rPr>
              <a:t>Batch Service will process the file using the details from the queue and update the status in the database and purge the message after processing.</a:t>
            </a:r>
            <a:endParaRPr lang="en-US" sz="1000" dirty="0">
              <a:solidFill>
                <a:schemeClr val="tx1"/>
              </a:solidFill>
            </a:endParaRPr>
          </a:p>
        </p:txBody>
      </p:sp>
      <p:cxnSp>
        <p:nvCxnSpPr>
          <p:cNvPr id="75" name="Elbow Connector 74"/>
          <p:cNvCxnSpPr>
            <a:stCxn id="5" idx="2"/>
            <a:endCxn id="71" idx="1"/>
          </p:cNvCxnSpPr>
          <p:nvPr/>
        </p:nvCxnSpPr>
        <p:spPr>
          <a:xfrm rot="16200000" flipH="1">
            <a:off x="3477492" y="882007"/>
            <a:ext cx="879238" cy="204130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71" idx="3"/>
          </p:cNvCxnSpPr>
          <p:nvPr/>
        </p:nvCxnSpPr>
        <p:spPr>
          <a:xfrm rot="10800000">
            <a:off x="7249085" y="2342278"/>
            <a:ext cx="1472884" cy="128719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20" idx="2"/>
            <a:endCxn id="21" idx="0"/>
          </p:cNvCxnSpPr>
          <p:nvPr/>
        </p:nvCxnSpPr>
        <p:spPr>
          <a:xfrm rot="16200000" flipH="1">
            <a:off x="8315895" y="1421731"/>
            <a:ext cx="2143254" cy="125934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21" idx="5"/>
            <a:endCxn id="19" idx="3"/>
          </p:cNvCxnSpPr>
          <p:nvPr/>
        </p:nvCxnSpPr>
        <p:spPr>
          <a:xfrm flipV="1">
            <a:off x="10974914" y="1536896"/>
            <a:ext cx="620709" cy="2917220"/>
          </a:xfrm>
          <a:prstGeom prst="bentConnector3">
            <a:avLst>
              <a:gd name="adj1" fmla="val 13682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74320" y="407964"/>
            <a:ext cx="1514261" cy="369332"/>
          </a:xfrm>
          <a:prstGeom prst="rect">
            <a:avLst/>
          </a:prstGeom>
          <a:noFill/>
        </p:spPr>
        <p:txBody>
          <a:bodyPr wrap="none" rtlCol="0">
            <a:spAutoFit/>
          </a:bodyPr>
          <a:lstStyle/>
          <a:p>
            <a:r>
              <a:rPr lang="en-US" dirty="0"/>
              <a:t>I</a:t>
            </a:r>
            <a:r>
              <a:rPr lang="en-US" dirty="0" smtClean="0"/>
              <a:t>. Architecture</a:t>
            </a:r>
            <a:endParaRPr lang="en-US" dirty="0"/>
          </a:p>
        </p:txBody>
      </p:sp>
      <p:cxnSp>
        <p:nvCxnSpPr>
          <p:cNvPr id="3" name="Elbow Connector 2"/>
          <p:cNvCxnSpPr>
            <a:stCxn id="5" idx="3"/>
          </p:cNvCxnSpPr>
          <p:nvPr/>
        </p:nvCxnSpPr>
        <p:spPr>
          <a:xfrm>
            <a:off x="3232597" y="1369024"/>
            <a:ext cx="1449131" cy="189209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40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608576" y="347472"/>
            <a:ext cx="6839712" cy="599846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202935" y="658368"/>
            <a:ext cx="5586985" cy="526694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6161992" y="1664208"/>
            <a:ext cx="2084832" cy="19751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943268" y="365760"/>
            <a:ext cx="2850780" cy="369332"/>
          </a:xfrm>
          <a:prstGeom prst="rect">
            <a:avLst/>
          </a:prstGeom>
          <a:noFill/>
        </p:spPr>
        <p:txBody>
          <a:bodyPr wrap="none" rtlCol="0">
            <a:spAutoFit/>
          </a:bodyPr>
          <a:lstStyle/>
          <a:p>
            <a:r>
              <a:rPr lang="en-US" dirty="0" smtClean="0"/>
              <a:t>I a </a:t>
            </a:r>
            <a:r>
              <a:rPr lang="en-US" dirty="0" smtClean="0"/>
              <a:t>SYSTEM BLOCK DIAGRAM</a:t>
            </a:r>
            <a:endParaRPr lang="en-US" dirty="0"/>
          </a:p>
        </p:txBody>
      </p:sp>
      <p:sp>
        <p:nvSpPr>
          <p:cNvPr id="5" name="Oval 4"/>
          <p:cNvSpPr/>
          <p:nvPr/>
        </p:nvSpPr>
        <p:spPr>
          <a:xfrm>
            <a:off x="8704025" y="2415802"/>
            <a:ext cx="1591056" cy="1481328"/>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7" name="TextBox 6"/>
          <p:cNvSpPr txBox="1"/>
          <p:nvPr/>
        </p:nvSpPr>
        <p:spPr>
          <a:xfrm>
            <a:off x="6400801" y="2062972"/>
            <a:ext cx="1737360" cy="923330"/>
          </a:xfrm>
          <a:prstGeom prst="rect">
            <a:avLst/>
          </a:prstGeom>
          <a:noFill/>
        </p:spPr>
        <p:txBody>
          <a:bodyPr wrap="square" rtlCol="0">
            <a:spAutoFit/>
          </a:bodyPr>
          <a:lstStyle/>
          <a:p>
            <a:r>
              <a:rPr lang="en-US" dirty="0" smtClean="0"/>
              <a:t>File Server (File Upload/ File Download)</a:t>
            </a:r>
            <a:endParaRPr lang="en-US" dirty="0"/>
          </a:p>
        </p:txBody>
      </p:sp>
      <p:sp>
        <p:nvSpPr>
          <p:cNvPr id="9" name="Oval 8"/>
          <p:cNvSpPr/>
          <p:nvPr/>
        </p:nvSpPr>
        <p:spPr>
          <a:xfrm>
            <a:off x="6400801" y="3897130"/>
            <a:ext cx="1188721" cy="11686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MSMQ</a:t>
            </a:r>
            <a:endParaRPr lang="en-US" dirty="0">
              <a:solidFill>
                <a:schemeClr val="tx1"/>
              </a:solidFill>
            </a:endParaRPr>
          </a:p>
        </p:txBody>
      </p:sp>
      <p:sp>
        <p:nvSpPr>
          <p:cNvPr id="10" name="Oval 9"/>
          <p:cNvSpPr/>
          <p:nvPr/>
        </p:nvSpPr>
        <p:spPr>
          <a:xfrm>
            <a:off x="8246824" y="4151376"/>
            <a:ext cx="1134919" cy="106249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SMTP</a:t>
            </a:r>
            <a:endParaRPr lang="en-US" dirty="0">
              <a:solidFill>
                <a:schemeClr val="tx1"/>
              </a:solidFill>
            </a:endParaRPr>
          </a:p>
        </p:txBody>
      </p:sp>
      <p:sp>
        <p:nvSpPr>
          <p:cNvPr id="11" name="TextBox 10"/>
          <p:cNvSpPr txBox="1"/>
          <p:nvPr/>
        </p:nvSpPr>
        <p:spPr>
          <a:xfrm>
            <a:off x="7375684" y="1095494"/>
            <a:ext cx="1438599" cy="369332"/>
          </a:xfrm>
          <a:prstGeom prst="rect">
            <a:avLst/>
          </a:prstGeom>
          <a:noFill/>
        </p:spPr>
        <p:txBody>
          <a:bodyPr wrap="none" rtlCol="0">
            <a:spAutoFit/>
          </a:bodyPr>
          <a:lstStyle/>
          <a:p>
            <a:r>
              <a:rPr lang="en-US" dirty="0" smtClean="0">
                <a:solidFill>
                  <a:schemeClr val="bg1"/>
                </a:solidFill>
              </a:rPr>
              <a:t>Batch</a:t>
            </a:r>
            <a:r>
              <a:rPr lang="en-US" dirty="0" smtClean="0"/>
              <a:t> </a:t>
            </a:r>
            <a:r>
              <a:rPr lang="en-US" dirty="0" smtClean="0">
                <a:solidFill>
                  <a:schemeClr val="bg1"/>
                </a:solidFill>
              </a:rPr>
              <a:t>Service</a:t>
            </a:r>
            <a:endParaRPr lang="en-US" dirty="0">
              <a:solidFill>
                <a:schemeClr val="bg1"/>
              </a:solidFill>
            </a:endParaRPr>
          </a:p>
        </p:txBody>
      </p:sp>
      <p:sp>
        <p:nvSpPr>
          <p:cNvPr id="14" name="TextBox 13"/>
          <p:cNvSpPr txBox="1"/>
          <p:nvPr/>
        </p:nvSpPr>
        <p:spPr>
          <a:xfrm>
            <a:off x="4928615" y="530352"/>
            <a:ext cx="2001830" cy="369332"/>
          </a:xfrm>
          <a:prstGeom prst="rect">
            <a:avLst/>
          </a:prstGeom>
          <a:noFill/>
        </p:spPr>
        <p:txBody>
          <a:bodyPr wrap="none" rtlCol="0">
            <a:spAutoFit/>
          </a:bodyPr>
          <a:lstStyle/>
          <a:p>
            <a:r>
              <a:rPr lang="en-US" b="1" u="sng" dirty="0" smtClean="0">
                <a:solidFill>
                  <a:schemeClr val="bg1"/>
                </a:solidFill>
              </a:rPr>
              <a:t>Job</a:t>
            </a:r>
            <a:r>
              <a:rPr lang="en-US" b="1" u="sng" dirty="0" smtClean="0"/>
              <a:t> </a:t>
            </a:r>
            <a:r>
              <a:rPr lang="en-US" b="1" u="sng" dirty="0" smtClean="0">
                <a:solidFill>
                  <a:schemeClr val="bg1"/>
                </a:solidFill>
              </a:rPr>
              <a:t>Control</a:t>
            </a:r>
            <a:r>
              <a:rPr lang="en-US" b="1" u="sng" dirty="0" smtClean="0"/>
              <a:t> </a:t>
            </a:r>
            <a:r>
              <a:rPr lang="en-US" b="1" u="sng" dirty="0" smtClean="0">
                <a:solidFill>
                  <a:schemeClr val="bg1"/>
                </a:solidFill>
              </a:rPr>
              <a:t>System</a:t>
            </a:r>
            <a:endParaRPr lang="en-US" b="1" u="sng" dirty="0">
              <a:solidFill>
                <a:schemeClr val="bg1"/>
              </a:solidFill>
            </a:endParaRPr>
          </a:p>
        </p:txBody>
      </p:sp>
      <p:sp>
        <p:nvSpPr>
          <p:cNvPr id="15" name="Rectangle 14"/>
          <p:cNvSpPr/>
          <p:nvPr/>
        </p:nvSpPr>
        <p:spPr>
          <a:xfrm>
            <a:off x="1207007" y="2986302"/>
            <a:ext cx="2287065" cy="2372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Front End</a:t>
            </a:r>
          </a:p>
          <a:p>
            <a:endParaRPr lang="en-US" dirty="0"/>
          </a:p>
          <a:p>
            <a:r>
              <a:rPr lang="en-US" dirty="0" smtClean="0"/>
              <a:t>1. User Interface To Upload/Download.</a:t>
            </a:r>
          </a:p>
          <a:p>
            <a:r>
              <a:rPr lang="en-US" dirty="0" smtClean="0"/>
              <a:t>2. Monitor the various decision parameters of the Job.</a:t>
            </a:r>
            <a:endParaRPr lang="en-US" dirty="0"/>
          </a:p>
        </p:txBody>
      </p:sp>
    </p:spTree>
    <p:extLst>
      <p:ext uri="{BB962C8B-B14F-4D97-AF65-F5344CB8AC3E}">
        <p14:creationId xmlns:p14="http://schemas.microsoft.com/office/powerpoint/2010/main" val="3957256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Left-Right Arrow 50"/>
          <p:cNvSpPr/>
          <p:nvPr/>
        </p:nvSpPr>
        <p:spPr>
          <a:xfrm>
            <a:off x="5734779" y="5916906"/>
            <a:ext cx="4213893" cy="484632"/>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eft-Right Arrow 55"/>
          <p:cNvSpPr/>
          <p:nvPr/>
        </p:nvSpPr>
        <p:spPr>
          <a:xfrm>
            <a:off x="5756452" y="1314212"/>
            <a:ext cx="4192220" cy="484632"/>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948672" y="914400"/>
            <a:ext cx="2091206" cy="545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76656" y="457200"/>
            <a:ext cx="3861378" cy="369332"/>
          </a:xfrm>
          <a:prstGeom prst="rect">
            <a:avLst/>
          </a:prstGeom>
          <a:noFill/>
        </p:spPr>
        <p:txBody>
          <a:bodyPr wrap="none" rtlCol="0">
            <a:spAutoFit/>
          </a:bodyPr>
          <a:lstStyle/>
          <a:p>
            <a:r>
              <a:rPr lang="en-US" b="1" dirty="0" smtClean="0"/>
              <a:t>I b. </a:t>
            </a:r>
            <a:r>
              <a:rPr lang="en-US" b="1" dirty="0" smtClean="0"/>
              <a:t>DEPLOYMENT DIAGRAM IN </a:t>
            </a:r>
            <a:r>
              <a:rPr lang="en-US" b="1" dirty="0" smtClean="0"/>
              <a:t>CLOUD</a:t>
            </a:r>
            <a:endParaRPr lang="en-US" b="1" dirty="0"/>
          </a:p>
        </p:txBody>
      </p:sp>
      <p:sp>
        <p:nvSpPr>
          <p:cNvPr id="4" name="Rectangle 3"/>
          <p:cNvSpPr/>
          <p:nvPr/>
        </p:nvSpPr>
        <p:spPr>
          <a:xfrm>
            <a:off x="676656" y="914400"/>
            <a:ext cx="5070317" cy="2028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22960" y="1005840"/>
            <a:ext cx="1615250" cy="369332"/>
          </a:xfrm>
          <a:prstGeom prst="rect">
            <a:avLst/>
          </a:prstGeom>
          <a:noFill/>
        </p:spPr>
        <p:txBody>
          <a:bodyPr wrap="none" rtlCol="0">
            <a:spAutoFit/>
          </a:bodyPr>
          <a:lstStyle/>
          <a:p>
            <a:r>
              <a:rPr lang="en-US" dirty="0" smtClean="0">
                <a:solidFill>
                  <a:schemeClr val="bg1"/>
                </a:solidFill>
              </a:rPr>
              <a:t>BATCH</a:t>
            </a:r>
            <a:r>
              <a:rPr lang="en-US" dirty="0" smtClean="0"/>
              <a:t> </a:t>
            </a:r>
            <a:r>
              <a:rPr lang="en-US" dirty="0" smtClean="0">
                <a:solidFill>
                  <a:schemeClr val="bg1"/>
                </a:solidFill>
              </a:rPr>
              <a:t>SERVICE</a:t>
            </a:r>
            <a:endParaRPr lang="en-US" dirty="0">
              <a:solidFill>
                <a:schemeClr val="bg1"/>
              </a:solidFill>
            </a:endParaRPr>
          </a:p>
        </p:txBody>
      </p:sp>
      <p:sp>
        <p:nvSpPr>
          <p:cNvPr id="7" name="Rectangle 6"/>
          <p:cNvSpPr/>
          <p:nvPr/>
        </p:nvSpPr>
        <p:spPr>
          <a:xfrm>
            <a:off x="676656" y="4674584"/>
            <a:ext cx="5070317" cy="1707928"/>
          </a:xfrm>
          <a:prstGeom prst="rect">
            <a:avLst/>
          </a:prstGeom>
          <a:solidFill>
            <a:schemeClr val="accent1">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76656" y="6013180"/>
            <a:ext cx="3299429" cy="369332"/>
          </a:xfrm>
          <a:prstGeom prst="rect">
            <a:avLst/>
          </a:prstGeom>
          <a:noFill/>
        </p:spPr>
        <p:txBody>
          <a:bodyPr wrap="none" rtlCol="0">
            <a:spAutoFit/>
          </a:bodyPr>
          <a:lstStyle/>
          <a:p>
            <a:r>
              <a:rPr lang="en-US" dirty="0">
                <a:solidFill>
                  <a:schemeClr val="bg1"/>
                </a:solidFill>
              </a:rPr>
              <a:t>WEB</a:t>
            </a:r>
            <a:r>
              <a:rPr lang="en-US" dirty="0" smtClean="0"/>
              <a:t> </a:t>
            </a:r>
            <a:r>
              <a:rPr lang="en-US" dirty="0">
                <a:solidFill>
                  <a:schemeClr val="bg1"/>
                </a:solidFill>
              </a:rPr>
              <a:t>SERVER</a:t>
            </a:r>
            <a:r>
              <a:rPr lang="en-US" dirty="0" smtClean="0"/>
              <a:t> </a:t>
            </a:r>
            <a:r>
              <a:rPr lang="en-US" dirty="0">
                <a:solidFill>
                  <a:schemeClr val="bg1"/>
                </a:solidFill>
              </a:rPr>
              <a:t>LAYER/ FRONT END</a:t>
            </a:r>
          </a:p>
        </p:txBody>
      </p:sp>
      <p:sp>
        <p:nvSpPr>
          <p:cNvPr id="15" name="Rectangle 14"/>
          <p:cNvSpPr/>
          <p:nvPr/>
        </p:nvSpPr>
        <p:spPr>
          <a:xfrm>
            <a:off x="999649" y="4806172"/>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WS1</a:t>
            </a:r>
            <a:endParaRPr lang="en-US" dirty="0"/>
          </a:p>
        </p:txBody>
      </p:sp>
      <p:sp>
        <p:nvSpPr>
          <p:cNvPr id="16" name="Rectangle 15"/>
          <p:cNvSpPr/>
          <p:nvPr/>
        </p:nvSpPr>
        <p:spPr>
          <a:xfrm>
            <a:off x="3005606" y="4831818"/>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WS2</a:t>
            </a:r>
            <a:endParaRPr lang="en-US" dirty="0"/>
          </a:p>
        </p:txBody>
      </p:sp>
      <p:sp>
        <p:nvSpPr>
          <p:cNvPr id="17" name="Rectangle 16"/>
          <p:cNvSpPr/>
          <p:nvPr/>
        </p:nvSpPr>
        <p:spPr>
          <a:xfrm>
            <a:off x="999649" y="5475470"/>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WS3</a:t>
            </a:r>
            <a:endParaRPr lang="en-US" dirty="0"/>
          </a:p>
        </p:txBody>
      </p:sp>
      <p:sp>
        <p:nvSpPr>
          <p:cNvPr id="18" name="Rectangle 17"/>
          <p:cNvSpPr/>
          <p:nvPr/>
        </p:nvSpPr>
        <p:spPr>
          <a:xfrm>
            <a:off x="3005606" y="5444466"/>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WS4</a:t>
            </a:r>
            <a:endParaRPr lang="en-US" dirty="0"/>
          </a:p>
        </p:txBody>
      </p:sp>
      <p:sp>
        <p:nvSpPr>
          <p:cNvPr id="20" name="Rectangle 19"/>
          <p:cNvSpPr/>
          <p:nvPr/>
        </p:nvSpPr>
        <p:spPr>
          <a:xfrm>
            <a:off x="2447689" y="1360670"/>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BS1</a:t>
            </a:r>
            <a:endParaRPr lang="en-US" dirty="0"/>
          </a:p>
        </p:txBody>
      </p:sp>
      <p:sp>
        <p:nvSpPr>
          <p:cNvPr id="21" name="Rectangle 20"/>
          <p:cNvSpPr/>
          <p:nvPr/>
        </p:nvSpPr>
        <p:spPr>
          <a:xfrm>
            <a:off x="4020457" y="1378220"/>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BS2</a:t>
            </a:r>
            <a:endParaRPr lang="en-US" dirty="0"/>
          </a:p>
        </p:txBody>
      </p:sp>
      <p:sp>
        <p:nvSpPr>
          <p:cNvPr id="22" name="Rectangle 21"/>
          <p:cNvSpPr/>
          <p:nvPr/>
        </p:nvSpPr>
        <p:spPr>
          <a:xfrm>
            <a:off x="1043307" y="2161091"/>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BS3</a:t>
            </a:r>
            <a:endParaRPr lang="en-US" dirty="0"/>
          </a:p>
        </p:txBody>
      </p:sp>
      <p:sp>
        <p:nvSpPr>
          <p:cNvPr id="25" name="Can 24"/>
          <p:cNvSpPr/>
          <p:nvPr/>
        </p:nvSpPr>
        <p:spPr>
          <a:xfrm>
            <a:off x="10157430" y="1938528"/>
            <a:ext cx="1565178" cy="1005840"/>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METADATA</a:t>
            </a:r>
            <a:r>
              <a:rPr lang="en-US" dirty="0" smtClean="0"/>
              <a:t> </a:t>
            </a:r>
            <a:r>
              <a:rPr lang="en-US" dirty="0" smtClean="0">
                <a:solidFill>
                  <a:schemeClr val="tx1"/>
                </a:solidFill>
              </a:rPr>
              <a:t>DB</a:t>
            </a:r>
            <a:endParaRPr lang="en-US" dirty="0">
              <a:solidFill>
                <a:schemeClr val="tx1"/>
              </a:solidFill>
            </a:endParaRPr>
          </a:p>
        </p:txBody>
      </p:sp>
      <p:sp>
        <p:nvSpPr>
          <p:cNvPr id="26" name="Can 25"/>
          <p:cNvSpPr/>
          <p:nvPr/>
        </p:nvSpPr>
        <p:spPr>
          <a:xfrm>
            <a:off x="10157430" y="3133344"/>
            <a:ext cx="1565178" cy="1005840"/>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TENANT</a:t>
            </a:r>
            <a:r>
              <a:rPr lang="en-US" dirty="0" smtClean="0"/>
              <a:t> </a:t>
            </a:r>
            <a:r>
              <a:rPr lang="en-US" dirty="0">
                <a:solidFill>
                  <a:schemeClr val="tx1"/>
                </a:solidFill>
              </a:rPr>
              <a:t>DB</a:t>
            </a:r>
          </a:p>
        </p:txBody>
      </p:sp>
      <p:sp>
        <p:nvSpPr>
          <p:cNvPr id="28" name="TextBox 27"/>
          <p:cNvSpPr txBox="1"/>
          <p:nvPr/>
        </p:nvSpPr>
        <p:spPr>
          <a:xfrm>
            <a:off x="10228663" y="1122926"/>
            <a:ext cx="1192955" cy="369332"/>
          </a:xfrm>
          <a:prstGeom prst="rect">
            <a:avLst/>
          </a:prstGeom>
          <a:noFill/>
        </p:spPr>
        <p:txBody>
          <a:bodyPr wrap="none" rtlCol="0">
            <a:spAutoFit/>
          </a:bodyPr>
          <a:lstStyle/>
          <a:p>
            <a:r>
              <a:rPr lang="en-US" dirty="0" smtClean="0">
                <a:solidFill>
                  <a:schemeClr val="bg1"/>
                </a:solidFill>
              </a:rPr>
              <a:t>DATA BASE</a:t>
            </a:r>
            <a:endParaRPr lang="en-US" dirty="0">
              <a:solidFill>
                <a:schemeClr val="bg1"/>
              </a:solidFill>
            </a:endParaRPr>
          </a:p>
        </p:txBody>
      </p:sp>
      <p:sp>
        <p:nvSpPr>
          <p:cNvPr id="29" name="Rectangle 28"/>
          <p:cNvSpPr/>
          <p:nvPr/>
        </p:nvSpPr>
        <p:spPr>
          <a:xfrm>
            <a:off x="676656" y="3230356"/>
            <a:ext cx="5070317" cy="106375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2398895" y="3608629"/>
            <a:ext cx="1478208"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AS1</a:t>
            </a:r>
            <a:endParaRPr lang="en-US" dirty="0"/>
          </a:p>
        </p:txBody>
      </p:sp>
      <p:sp>
        <p:nvSpPr>
          <p:cNvPr id="31" name="Rectangle 30"/>
          <p:cNvSpPr/>
          <p:nvPr/>
        </p:nvSpPr>
        <p:spPr>
          <a:xfrm>
            <a:off x="4139509" y="3580953"/>
            <a:ext cx="1478208"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AS2</a:t>
            </a:r>
            <a:endParaRPr lang="en-US" dirty="0"/>
          </a:p>
        </p:txBody>
      </p:sp>
      <p:sp>
        <p:nvSpPr>
          <p:cNvPr id="32" name="TextBox 31"/>
          <p:cNvSpPr txBox="1"/>
          <p:nvPr/>
        </p:nvSpPr>
        <p:spPr>
          <a:xfrm>
            <a:off x="720949" y="3513820"/>
            <a:ext cx="1459117" cy="646331"/>
          </a:xfrm>
          <a:prstGeom prst="rect">
            <a:avLst/>
          </a:prstGeom>
          <a:noFill/>
        </p:spPr>
        <p:txBody>
          <a:bodyPr wrap="none" rtlCol="0">
            <a:spAutoFit/>
          </a:bodyPr>
          <a:lstStyle/>
          <a:p>
            <a:r>
              <a:rPr lang="en-US" dirty="0" smtClean="0"/>
              <a:t>APP SERVER/ </a:t>
            </a:r>
          </a:p>
          <a:p>
            <a:r>
              <a:rPr lang="en-US" dirty="0" smtClean="0"/>
              <a:t>MIDDLE TIER</a:t>
            </a:r>
            <a:endParaRPr lang="en-US" dirty="0"/>
          </a:p>
        </p:txBody>
      </p:sp>
      <p:sp>
        <p:nvSpPr>
          <p:cNvPr id="33" name="Rectangle 32"/>
          <p:cNvSpPr/>
          <p:nvPr/>
        </p:nvSpPr>
        <p:spPr>
          <a:xfrm>
            <a:off x="8075923" y="914400"/>
            <a:ext cx="1506989" cy="546811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181419" y="1049036"/>
            <a:ext cx="1295996" cy="369332"/>
          </a:xfrm>
          <a:prstGeom prst="rect">
            <a:avLst/>
          </a:prstGeom>
          <a:noFill/>
        </p:spPr>
        <p:txBody>
          <a:bodyPr wrap="none" rtlCol="0">
            <a:spAutoFit/>
          </a:bodyPr>
          <a:lstStyle/>
          <a:p>
            <a:r>
              <a:rPr lang="en-US" dirty="0" smtClean="0"/>
              <a:t>BLOB LAYER</a:t>
            </a:r>
            <a:endParaRPr lang="en-US" dirty="0"/>
          </a:p>
        </p:txBody>
      </p:sp>
      <p:sp>
        <p:nvSpPr>
          <p:cNvPr id="35" name="Rectangle 34"/>
          <p:cNvSpPr/>
          <p:nvPr/>
        </p:nvSpPr>
        <p:spPr>
          <a:xfrm>
            <a:off x="8256245" y="2410754"/>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BLOB1</a:t>
            </a:r>
            <a:endParaRPr lang="en-US" dirty="0"/>
          </a:p>
        </p:txBody>
      </p:sp>
      <p:sp>
        <p:nvSpPr>
          <p:cNvPr id="36" name="Rectangle 35"/>
          <p:cNvSpPr/>
          <p:nvPr/>
        </p:nvSpPr>
        <p:spPr>
          <a:xfrm>
            <a:off x="8233831" y="3288054"/>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BLOB2</a:t>
            </a:r>
            <a:endParaRPr lang="en-US" dirty="0"/>
          </a:p>
        </p:txBody>
      </p:sp>
      <p:sp>
        <p:nvSpPr>
          <p:cNvPr id="37" name="Rectangle 36"/>
          <p:cNvSpPr/>
          <p:nvPr/>
        </p:nvSpPr>
        <p:spPr>
          <a:xfrm>
            <a:off x="8214756" y="5009340"/>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BLOB4</a:t>
            </a:r>
            <a:endParaRPr lang="en-US" dirty="0"/>
          </a:p>
        </p:txBody>
      </p:sp>
      <p:sp>
        <p:nvSpPr>
          <p:cNvPr id="38" name="Rectangle 37"/>
          <p:cNvSpPr/>
          <p:nvPr/>
        </p:nvSpPr>
        <p:spPr>
          <a:xfrm>
            <a:off x="8214756" y="4165140"/>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BLOB3</a:t>
            </a:r>
            <a:endParaRPr lang="en-US" dirty="0"/>
          </a:p>
        </p:txBody>
      </p:sp>
      <p:sp>
        <p:nvSpPr>
          <p:cNvPr id="40" name="Can 39"/>
          <p:cNvSpPr/>
          <p:nvPr/>
        </p:nvSpPr>
        <p:spPr>
          <a:xfrm>
            <a:off x="10174362" y="4438626"/>
            <a:ext cx="1565178" cy="1005840"/>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TENANT ARCHIVE</a:t>
            </a:r>
            <a:r>
              <a:rPr lang="en-US" dirty="0" smtClean="0"/>
              <a:t> </a:t>
            </a:r>
            <a:r>
              <a:rPr lang="en-US" dirty="0">
                <a:solidFill>
                  <a:schemeClr val="tx1"/>
                </a:solidFill>
              </a:rPr>
              <a:t>DB</a:t>
            </a:r>
          </a:p>
        </p:txBody>
      </p:sp>
      <p:sp>
        <p:nvSpPr>
          <p:cNvPr id="41" name="Rectangle 40"/>
          <p:cNvSpPr/>
          <p:nvPr/>
        </p:nvSpPr>
        <p:spPr>
          <a:xfrm>
            <a:off x="6255454" y="902208"/>
            <a:ext cx="1506989" cy="546811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6378012" y="2996184"/>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MSMQ1</a:t>
            </a:r>
            <a:endParaRPr lang="en-US" dirty="0"/>
          </a:p>
        </p:txBody>
      </p:sp>
      <p:sp>
        <p:nvSpPr>
          <p:cNvPr id="44" name="Rectangle 43"/>
          <p:cNvSpPr/>
          <p:nvPr/>
        </p:nvSpPr>
        <p:spPr>
          <a:xfrm>
            <a:off x="6378012" y="3807185"/>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MSMQ2</a:t>
            </a:r>
            <a:endParaRPr lang="en-US" dirty="0"/>
          </a:p>
        </p:txBody>
      </p:sp>
      <p:sp>
        <p:nvSpPr>
          <p:cNvPr id="46" name="Rectangle 45"/>
          <p:cNvSpPr/>
          <p:nvPr/>
        </p:nvSpPr>
        <p:spPr>
          <a:xfrm>
            <a:off x="6378012" y="4614614"/>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MSMQ3</a:t>
            </a:r>
            <a:endParaRPr lang="en-US" dirty="0"/>
          </a:p>
        </p:txBody>
      </p:sp>
      <p:sp>
        <p:nvSpPr>
          <p:cNvPr id="47" name="TextBox 46"/>
          <p:cNvSpPr txBox="1"/>
          <p:nvPr/>
        </p:nvSpPr>
        <p:spPr>
          <a:xfrm>
            <a:off x="6271053" y="1027914"/>
            <a:ext cx="1475789" cy="369332"/>
          </a:xfrm>
          <a:prstGeom prst="rect">
            <a:avLst/>
          </a:prstGeom>
          <a:noFill/>
        </p:spPr>
        <p:txBody>
          <a:bodyPr wrap="none" rtlCol="0">
            <a:spAutoFit/>
          </a:bodyPr>
          <a:lstStyle/>
          <a:p>
            <a:r>
              <a:rPr lang="en-US" dirty="0" smtClean="0"/>
              <a:t>QUEUE LAYER</a:t>
            </a:r>
            <a:endParaRPr lang="en-US" dirty="0"/>
          </a:p>
        </p:txBody>
      </p:sp>
      <p:sp>
        <p:nvSpPr>
          <p:cNvPr id="48" name="Right Arrow 47"/>
          <p:cNvSpPr/>
          <p:nvPr/>
        </p:nvSpPr>
        <p:spPr>
          <a:xfrm>
            <a:off x="5746974" y="4692872"/>
            <a:ext cx="534794" cy="51206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eft-Right Arrow 49"/>
          <p:cNvSpPr/>
          <p:nvPr/>
        </p:nvSpPr>
        <p:spPr>
          <a:xfrm>
            <a:off x="5746971" y="5289018"/>
            <a:ext cx="2328951" cy="484632"/>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594441" y="2159508"/>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BS4</a:t>
            </a:r>
            <a:endParaRPr lang="en-US" dirty="0"/>
          </a:p>
        </p:txBody>
      </p:sp>
      <p:sp>
        <p:nvSpPr>
          <p:cNvPr id="54" name="Rectangle 53"/>
          <p:cNvSpPr/>
          <p:nvPr/>
        </p:nvSpPr>
        <p:spPr>
          <a:xfrm>
            <a:off x="4139509" y="2148578"/>
            <a:ext cx="1261872" cy="512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BS5</a:t>
            </a:r>
            <a:endParaRPr lang="en-US" dirty="0"/>
          </a:p>
        </p:txBody>
      </p:sp>
      <p:sp>
        <p:nvSpPr>
          <p:cNvPr id="55" name="Left-Right Arrow 54"/>
          <p:cNvSpPr/>
          <p:nvPr/>
        </p:nvSpPr>
        <p:spPr>
          <a:xfrm>
            <a:off x="5714861" y="1875267"/>
            <a:ext cx="2368435" cy="484632"/>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eft-Right Arrow 56"/>
          <p:cNvSpPr/>
          <p:nvPr/>
        </p:nvSpPr>
        <p:spPr>
          <a:xfrm>
            <a:off x="5682795" y="2443981"/>
            <a:ext cx="663151" cy="484632"/>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340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0432" y="1225296"/>
            <a:ext cx="9473184" cy="6740307"/>
          </a:xfrm>
          <a:prstGeom prst="rect">
            <a:avLst/>
          </a:prstGeom>
        </p:spPr>
        <p:txBody>
          <a:bodyPr wrap="square">
            <a:spAutoFit/>
          </a:bodyPr>
          <a:lstStyle/>
          <a:p>
            <a:r>
              <a:rPr lang="en-US" b="1" u="sng" dirty="0" smtClean="0">
                <a:latin typeface="Arial" panose="020B0604020202020204" pitchFamily="34" charset="0"/>
                <a:cs typeface="Arial" panose="020B0604020202020204" pitchFamily="34" charset="0"/>
              </a:rPr>
              <a:t>Schema name – </a:t>
            </a:r>
            <a:r>
              <a:rPr lang="en-US" b="1" u="sng" dirty="0" err="1" smtClean="0">
                <a:latin typeface="Arial" panose="020B0604020202020204" pitchFamily="34" charset="0"/>
                <a:cs typeface="Arial" panose="020B0604020202020204" pitchFamily="34" charset="0"/>
              </a:rPr>
              <a:t>bu</a:t>
            </a:r>
            <a:endParaRPr lang="en-US" b="1" u="sng" dirty="0" smtClean="0">
              <a:latin typeface="Arial" panose="020B0604020202020204" pitchFamily="34" charset="0"/>
              <a:cs typeface="Arial" panose="020B0604020202020204" pitchFamily="34" charset="0"/>
            </a:endParaRPr>
          </a:p>
          <a:p>
            <a:endParaRPr lang="en-US" b="1" u="sng" dirty="0" smtClean="0">
              <a:latin typeface="Arial" panose="020B0604020202020204" pitchFamily="34" charset="0"/>
              <a:cs typeface="Arial" panose="020B0604020202020204" pitchFamily="34" charset="0"/>
            </a:endParaRPr>
          </a:p>
          <a:p>
            <a:pPr>
              <a:defRPr/>
            </a:pPr>
            <a:r>
              <a:rPr lang="en-US" b="1" u="sng" dirty="0" smtClean="0">
                <a:latin typeface="Arial" panose="020B0604020202020204" pitchFamily="34" charset="0"/>
                <a:cs typeface="Arial" panose="020B0604020202020204" pitchFamily="34" charset="0"/>
              </a:rPr>
              <a:t>1. Table </a:t>
            </a:r>
            <a:r>
              <a:rPr lang="en-US" b="1" u="sng" dirty="0">
                <a:latin typeface="Arial" panose="020B0604020202020204" pitchFamily="34" charset="0"/>
                <a:cs typeface="Arial" panose="020B0604020202020204" pitchFamily="34" charset="0"/>
              </a:rPr>
              <a:t>name – </a:t>
            </a:r>
            <a:r>
              <a:rPr lang="en-US" b="1" u="sng" dirty="0" err="1">
                <a:latin typeface="Arial" panose="020B0604020202020204" pitchFamily="34" charset="0"/>
                <a:cs typeface="Arial" panose="020B0604020202020204" pitchFamily="34" charset="0"/>
              </a:rPr>
              <a:t>BulkUploadTemplateType</a:t>
            </a:r>
            <a:endParaRPr lang="en-US" b="1" u="sng" dirty="0">
              <a:latin typeface="Arial" panose="020B0604020202020204" pitchFamily="34" charset="0"/>
              <a:cs typeface="Arial" panose="020B0604020202020204" pitchFamily="34" charset="0"/>
            </a:endParaRPr>
          </a:p>
          <a:p>
            <a:pPr>
              <a:defRPr/>
            </a:pPr>
            <a:endParaRPr lang="en-US" b="1" u="sng" dirty="0">
              <a:latin typeface="Arial" panose="020B0604020202020204" pitchFamily="34" charset="0"/>
              <a:cs typeface="Arial" panose="020B0604020202020204" pitchFamily="34" charset="0"/>
            </a:endParaRPr>
          </a:p>
          <a:p>
            <a:pPr>
              <a:defRPr/>
            </a:pPr>
            <a:r>
              <a:rPr lang="en-US" dirty="0" err="1">
                <a:latin typeface="Arial" panose="020B0604020202020204" pitchFamily="34" charset="0"/>
                <a:cs typeface="Arial" panose="020B0604020202020204" pitchFamily="34" charset="0"/>
              </a:rPr>
              <a:t>TemplateTypeId</a:t>
            </a:r>
            <a:r>
              <a:rPr lang="en-US" dirty="0">
                <a:latin typeface="Arial" panose="020B0604020202020204" pitchFamily="34" charset="0"/>
                <a:cs typeface="Arial" panose="020B0604020202020204" pitchFamily="34" charset="0"/>
              </a:rPr>
              <a:t> – GUID</a:t>
            </a:r>
          </a:p>
          <a:p>
            <a:pPr>
              <a:defRPr/>
            </a:pPr>
            <a:r>
              <a:rPr lang="en-US" dirty="0" err="1">
                <a:latin typeface="Arial" panose="020B0604020202020204" pitchFamily="34" charset="0"/>
                <a:cs typeface="Arial" panose="020B0604020202020204" pitchFamily="34" charset="0"/>
              </a:rPr>
              <a:t>TemplateTypeName</a:t>
            </a:r>
            <a:r>
              <a:rPr lang="en-US" dirty="0">
                <a:latin typeface="Arial" panose="020B0604020202020204" pitchFamily="34" charset="0"/>
                <a:cs typeface="Arial" panose="020B0604020202020204" pitchFamily="34" charset="0"/>
              </a:rPr>
              <a:t> – nvarchar(250</a:t>
            </a:r>
            <a:r>
              <a:rPr lang="en-US" dirty="0" smtClean="0">
                <a:latin typeface="Arial" panose="020B0604020202020204" pitchFamily="34" charset="0"/>
                <a:cs typeface="Arial" panose="020B0604020202020204" pitchFamily="34" charset="0"/>
              </a:rPr>
              <a:t>)</a:t>
            </a:r>
          </a:p>
          <a:p>
            <a:pPr>
              <a:defRPr/>
            </a:pPr>
            <a:r>
              <a:rPr lang="en-US" dirty="0" err="1" smtClean="0">
                <a:latin typeface="Arial" panose="020B0604020202020204" pitchFamily="34" charset="0"/>
                <a:cs typeface="Arial" panose="020B0604020202020204" pitchFamily="34" charset="0"/>
              </a:rPr>
              <a:t>TemplateTypeFilePath</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nvarchar(250)</a:t>
            </a:r>
            <a:endParaRPr lang="en-US" dirty="0" smtClean="0">
              <a:latin typeface="Arial" panose="020B0604020202020204" pitchFamily="34" charset="0"/>
              <a:cs typeface="Arial" panose="020B0604020202020204" pitchFamily="34" charset="0"/>
            </a:endParaRPr>
          </a:p>
          <a:p>
            <a:pPr>
              <a:defRPr/>
            </a:pPr>
            <a:r>
              <a:rPr lang="en-US" dirty="0" err="1" smtClean="0">
                <a:latin typeface="Arial" panose="020B0604020202020204" pitchFamily="34" charset="0"/>
                <a:cs typeface="Arial" panose="020B0604020202020204" pitchFamily="34" charset="0"/>
              </a:rPr>
              <a:t>TemplateTypeTotalProcessedCount</a:t>
            </a:r>
            <a:r>
              <a:rPr lang="en-US" dirty="0" smtClean="0">
                <a:latin typeface="Arial" panose="020B0604020202020204" pitchFamily="34" charset="0"/>
                <a:cs typeface="Arial" panose="020B0604020202020204" pitchFamily="34" charset="0"/>
              </a:rPr>
              <a:t> – int</a:t>
            </a:r>
          </a:p>
          <a:p>
            <a:pPr>
              <a:defRPr/>
            </a:pPr>
            <a:r>
              <a:rPr lang="en-US" dirty="0" err="1" smtClean="0">
                <a:latin typeface="Arial" panose="020B0604020202020204" pitchFamily="34" charset="0"/>
                <a:cs typeface="Arial" panose="020B0604020202020204" pitchFamily="34" charset="0"/>
              </a:rPr>
              <a:t>TemplateTypeTotalProcessedSize</a:t>
            </a:r>
            <a:r>
              <a:rPr lang="en-US" dirty="0" smtClean="0">
                <a:latin typeface="Arial" panose="020B0604020202020204" pitchFamily="34" charset="0"/>
                <a:cs typeface="Arial" panose="020B0604020202020204" pitchFamily="34" charset="0"/>
              </a:rPr>
              <a:t> - int</a:t>
            </a:r>
            <a:endParaRPr lang="en-US" dirty="0">
              <a:latin typeface="Arial" panose="020B0604020202020204" pitchFamily="34" charset="0"/>
              <a:cs typeface="Arial" panose="020B0604020202020204" pitchFamily="34" charset="0"/>
            </a:endParaRPr>
          </a:p>
          <a:p>
            <a:pPr>
              <a:defRPr/>
            </a:pPr>
            <a:r>
              <a:rPr lang="en-US" dirty="0" err="1">
                <a:latin typeface="Arial" panose="020B0604020202020204" pitchFamily="34" charset="0"/>
                <a:cs typeface="Arial" panose="020B0604020202020204" pitchFamily="34" charset="0"/>
              </a:rPr>
              <a:t>TemplateTypeCreateDate</a:t>
            </a:r>
            <a:r>
              <a:rPr lang="en-US" dirty="0">
                <a:latin typeface="Arial" panose="020B0604020202020204" pitchFamily="34" charset="0"/>
                <a:cs typeface="Arial" panose="020B0604020202020204" pitchFamily="34" charset="0"/>
              </a:rPr>
              <a:t> – datetime</a:t>
            </a:r>
          </a:p>
          <a:p>
            <a:pPr>
              <a:defRPr/>
            </a:pPr>
            <a:r>
              <a:rPr lang="en-US" dirty="0" err="1">
                <a:latin typeface="Arial" panose="020B0604020202020204" pitchFamily="34" charset="0"/>
                <a:cs typeface="Arial" panose="020B0604020202020204" pitchFamily="34" charset="0"/>
              </a:rPr>
              <a:t>TemplateTypeCreatedContactId</a:t>
            </a:r>
            <a:r>
              <a:rPr lang="en-US" dirty="0">
                <a:latin typeface="Arial" panose="020B0604020202020204" pitchFamily="34" charset="0"/>
                <a:cs typeface="Arial" panose="020B0604020202020204" pitchFamily="34" charset="0"/>
              </a:rPr>
              <a:t> – GUID</a:t>
            </a:r>
          </a:p>
          <a:p>
            <a:pPr>
              <a:defRPr/>
            </a:pPr>
            <a:r>
              <a:rPr lang="en-US" dirty="0" err="1">
                <a:latin typeface="Arial" panose="020B0604020202020204" pitchFamily="34" charset="0"/>
                <a:cs typeface="Arial" panose="020B0604020202020204" pitchFamily="34" charset="0"/>
              </a:rPr>
              <a:t>TemplateTypeModifiedDate</a:t>
            </a:r>
            <a:r>
              <a:rPr lang="en-US" dirty="0">
                <a:latin typeface="Arial" panose="020B0604020202020204" pitchFamily="34" charset="0"/>
                <a:cs typeface="Arial" panose="020B0604020202020204" pitchFamily="34" charset="0"/>
              </a:rPr>
              <a:t> – datetime</a:t>
            </a:r>
          </a:p>
          <a:p>
            <a:pPr>
              <a:defRPr/>
            </a:pPr>
            <a:r>
              <a:rPr lang="en-US" dirty="0" err="1">
                <a:latin typeface="Arial" panose="020B0604020202020204" pitchFamily="34" charset="0"/>
                <a:cs typeface="Arial" panose="020B0604020202020204" pitchFamily="34" charset="0"/>
              </a:rPr>
              <a:t>TemplateTypeModifiedContactId</a:t>
            </a:r>
            <a:r>
              <a:rPr lang="en-US" dirty="0">
                <a:latin typeface="Arial" panose="020B0604020202020204" pitchFamily="34" charset="0"/>
                <a:cs typeface="Arial" panose="020B0604020202020204" pitchFamily="34" charset="0"/>
              </a:rPr>
              <a:t> – GUID</a:t>
            </a: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endParaRPr lang="en-US" b="0" u="none" baseline="0" dirty="0" smtClean="0">
              <a:latin typeface="Arial" panose="020B0604020202020204" pitchFamily="34" charset="0"/>
              <a:cs typeface="Arial" panose="020B0604020202020204" pitchFamily="34" charset="0"/>
            </a:endParaRPr>
          </a:p>
          <a:p>
            <a:endParaRPr lang="en-US" b="0" u="none" baseline="0" dirty="0" smtClean="0">
              <a:latin typeface="Arial" panose="020B0604020202020204" pitchFamily="34" charset="0"/>
              <a:cs typeface="Arial" panose="020B0604020202020204" pitchFamily="34" charset="0"/>
            </a:endParaRPr>
          </a:p>
          <a:p>
            <a:endParaRPr lang="en-US" b="0" u="none" baseline="0" dirty="0" smtClean="0">
              <a:latin typeface="Arial" panose="020B0604020202020204" pitchFamily="34" charset="0"/>
              <a:cs typeface="Arial" panose="020B0604020202020204" pitchFamily="34" charset="0"/>
            </a:endParaRPr>
          </a:p>
          <a:p>
            <a:endParaRPr lang="en-US" b="0" u="none" baseline="0" dirty="0" smtClean="0">
              <a:latin typeface="Arial" panose="020B0604020202020204" pitchFamily="34" charset="0"/>
              <a:cs typeface="Arial" panose="020B0604020202020204" pitchFamily="34" charset="0"/>
            </a:endParaRPr>
          </a:p>
          <a:p>
            <a:endParaRPr lang="en-US" b="0" u="none" dirty="0">
              <a:latin typeface="Arial" panose="020B0604020202020204" pitchFamily="34" charset="0"/>
              <a:cs typeface="Arial" panose="020B0604020202020204" pitchFamily="34" charset="0"/>
            </a:endParaRPr>
          </a:p>
        </p:txBody>
      </p:sp>
      <p:sp>
        <p:nvSpPr>
          <p:cNvPr id="4" name="TextBox 3"/>
          <p:cNvSpPr txBox="1"/>
          <p:nvPr/>
        </p:nvSpPr>
        <p:spPr>
          <a:xfrm>
            <a:off x="1170432" y="274320"/>
            <a:ext cx="2171235" cy="369332"/>
          </a:xfrm>
          <a:prstGeom prst="rect">
            <a:avLst/>
          </a:prstGeom>
          <a:noFill/>
        </p:spPr>
        <p:txBody>
          <a:bodyPr wrap="none" rtlCol="0">
            <a:spAutoFit/>
          </a:bodyPr>
          <a:lstStyle/>
          <a:p>
            <a:r>
              <a:rPr lang="en-US" b="1" u="sng" dirty="0" smtClean="0"/>
              <a:t>II. Data Base Schema</a:t>
            </a:r>
            <a:endParaRPr lang="en-US" b="1" u="sng" dirty="0"/>
          </a:p>
        </p:txBody>
      </p:sp>
    </p:spTree>
    <p:extLst>
      <p:ext uri="{BB962C8B-B14F-4D97-AF65-F5344CB8AC3E}">
        <p14:creationId xmlns:p14="http://schemas.microsoft.com/office/powerpoint/2010/main" val="3995531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3232" y="1166843"/>
            <a:ext cx="11497056" cy="5355312"/>
          </a:xfrm>
          <a:prstGeom prst="rect">
            <a:avLst/>
          </a:prstGeom>
        </p:spPr>
        <p:txBody>
          <a:bodyPr wrap="square">
            <a:spAutoFit/>
          </a:bodyPr>
          <a:lstStyle/>
          <a:p>
            <a:r>
              <a:rPr lang="en-US" b="1" u="sng" dirty="0" smtClean="0">
                <a:latin typeface="Arial" panose="020B0604020202020204" pitchFamily="34" charset="0"/>
                <a:cs typeface="Arial" panose="020B0604020202020204" pitchFamily="34" charset="0"/>
              </a:rPr>
              <a:t>2. Table name – BulkUpload</a:t>
            </a:r>
          </a:p>
          <a:p>
            <a:endParaRPr lang="en-US" b="1" u="sng" dirty="0" smtClean="0">
              <a:latin typeface="Arial" panose="020B0604020202020204" pitchFamily="34" charset="0"/>
              <a:cs typeface="Arial" panose="020B0604020202020204" pitchFamily="34" charset="0"/>
            </a:endParaRPr>
          </a:p>
          <a:p>
            <a:r>
              <a:rPr lang="en-US" b="0" u="none" dirty="0" smtClean="0">
                <a:latin typeface="Arial" panose="020B0604020202020204" pitchFamily="34" charset="0"/>
                <a:cs typeface="Arial" panose="020B0604020202020204" pitchFamily="34" charset="0"/>
              </a:rPr>
              <a:t>BulkUploadId  - GUID</a:t>
            </a:r>
          </a:p>
          <a:p>
            <a:r>
              <a:rPr lang="en-US" b="0" u="none" dirty="0" err="1" smtClean="0">
                <a:latin typeface="Arial" panose="020B0604020202020204" pitchFamily="34" charset="0"/>
                <a:cs typeface="Arial" panose="020B0604020202020204" pitchFamily="34" charset="0"/>
              </a:rPr>
              <a:t>TemplateTypeId</a:t>
            </a:r>
            <a:r>
              <a:rPr lang="en-US" b="0" u="none" baseline="0" dirty="0" smtClean="0">
                <a:latin typeface="Arial" panose="020B0604020202020204" pitchFamily="34" charset="0"/>
                <a:cs typeface="Arial" panose="020B0604020202020204" pitchFamily="34" charset="0"/>
              </a:rPr>
              <a:t> – GUID</a:t>
            </a:r>
          </a:p>
          <a:p>
            <a:r>
              <a:rPr lang="en-US" b="0" u="none" baseline="0" dirty="0" err="1" smtClean="0">
                <a:latin typeface="Arial" panose="020B0604020202020204" pitchFamily="34" charset="0"/>
                <a:cs typeface="Arial" panose="020B0604020202020204" pitchFamily="34" charset="0"/>
              </a:rPr>
              <a:t>TemplateName</a:t>
            </a:r>
            <a:r>
              <a:rPr lang="en-US" b="0" u="none" baseline="0" dirty="0" smtClean="0">
                <a:latin typeface="Arial" panose="020B0604020202020204" pitchFamily="34" charset="0"/>
                <a:cs typeface="Arial" panose="020B0604020202020204" pitchFamily="34" charset="0"/>
              </a:rPr>
              <a:t> – nvarchar(200)</a:t>
            </a:r>
          </a:p>
          <a:p>
            <a:r>
              <a:rPr lang="en-US" dirty="0" smtClean="0">
                <a:latin typeface="Arial" panose="020B0604020202020204" pitchFamily="34" charset="0"/>
                <a:cs typeface="Arial" panose="020B0604020202020204" pitchFamily="34" charset="0"/>
              </a:rPr>
              <a:t>TemplateFileDownloadPath – nvarchar(200)</a:t>
            </a:r>
            <a:endParaRPr lang="en-US" b="0" u="none" baseline="0" dirty="0" smtClean="0">
              <a:latin typeface="Arial" panose="020B0604020202020204" pitchFamily="34" charset="0"/>
              <a:cs typeface="Arial" panose="020B0604020202020204" pitchFamily="34" charset="0"/>
            </a:endParaRPr>
          </a:p>
          <a:p>
            <a:r>
              <a:rPr lang="en-US" b="0" u="none" baseline="0" dirty="0" smtClean="0">
                <a:latin typeface="Arial" panose="020B0604020202020204" pitchFamily="34" charset="0"/>
                <a:cs typeface="Arial" panose="020B0604020202020204" pitchFamily="34" charset="0"/>
              </a:rPr>
              <a:t>TemplateSubmittedToBeProcessed – datetime</a:t>
            </a:r>
          </a:p>
          <a:p>
            <a:r>
              <a:rPr lang="en-US" b="0" u="none" baseline="0" dirty="0" smtClean="0">
                <a:latin typeface="Arial" panose="020B0604020202020204" pitchFamily="34" charset="0"/>
                <a:cs typeface="Arial" panose="020B0604020202020204" pitchFamily="34" charset="0"/>
              </a:rPr>
              <a:t>TemplateProcessingInitiated – datetime</a:t>
            </a:r>
          </a:p>
          <a:p>
            <a:r>
              <a:rPr lang="en-US" b="0" u="none" baseline="0" dirty="0" err="1" smtClean="0">
                <a:latin typeface="Arial" panose="020B0604020202020204" pitchFamily="34" charset="0"/>
                <a:cs typeface="Arial" panose="020B0604020202020204" pitchFamily="34" charset="0"/>
              </a:rPr>
              <a:t>TemplateProcessingCompleted</a:t>
            </a:r>
            <a:r>
              <a:rPr lang="en-US" b="0" u="none" baseline="0" dirty="0" smtClean="0">
                <a:latin typeface="Arial" panose="020B0604020202020204" pitchFamily="34" charset="0"/>
                <a:cs typeface="Arial" panose="020B0604020202020204" pitchFamily="34" charset="0"/>
              </a:rPr>
              <a:t> – datetime</a:t>
            </a:r>
          </a:p>
          <a:p>
            <a:r>
              <a:rPr lang="en-US" b="0" u="none" baseline="0" dirty="0" smtClean="0">
                <a:latin typeface="Arial" panose="020B0604020202020204" pitchFamily="34" charset="0"/>
                <a:cs typeface="Arial" panose="020B0604020202020204" pitchFamily="34" charset="0"/>
              </a:rPr>
              <a:t>TemplatePriority – char(1) – </a:t>
            </a:r>
            <a:r>
              <a:rPr lang="en-US" b="0" u="none" baseline="0" dirty="0" smtClean="0">
                <a:solidFill>
                  <a:srgbClr val="FF0000"/>
                </a:solidFill>
                <a:latin typeface="Arial" panose="020B0604020202020204" pitchFamily="34" charset="0"/>
                <a:cs typeface="Arial" panose="020B0604020202020204" pitchFamily="34" charset="0"/>
              </a:rPr>
              <a:t>Range ( E- Emergency,H – High, M – Medium, L – Low)</a:t>
            </a:r>
          </a:p>
          <a:p>
            <a:r>
              <a:rPr lang="en-US" b="0" u="none" baseline="0" dirty="0" err="1" smtClean="0">
                <a:latin typeface="Arial" panose="020B0604020202020204" pitchFamily="34" charset="0"/>
                <a:cs typeface="Arial" panose="020B0604020202020204" pitchFamily="34" charset="0"/>
              </a:rPr>
              <a:t>TemplateTotalRecordsToBeProcessed</a:t>
            </a:r>
            <a:r>
              <a:rPr lang="en-US" b="0" u="none" baseline="0" dirty="0" smtClean="0">
                <a:latin typeface="Arial" panose="020B0604020202020204" pitchFamily="34" charset="0"/>
                <a:cs typeface="Arial" panose="020B0604020202020204" pitchFamily="34" charset="0"/>
              </a:rPr>
              <a:t> – </a:t>
            </a:r>
            <a:r>
              <a:rPr lang="en-US" b="0" u="none" baseline="0" dirty="0" err="1" smtClean="0">
                <a:latin typeface="Arial" panose="020B0604020202020204" pitchFamily="34" charset="0"/>
                <a:cs typeface="Arial" panose="020B0604020202020204" pitchFamily="34" charset="0"/>
              </a:rPr>
              <a:t>int</a:t>
            </a:r>
            <a:r>
              <a:rPr lang="en-US" b="0" u="none" baseline="0" dirty="0" smtClean="0">
                <a:latin typeface="Arial" panose="020B0604020202020204" pitchFamily="34" charset="0"/>
                <a:cs typeface="Arial" panose="020B0604020202020204" pitchFamily="34" charset="0"/>
              </a:rPr>
              <a:t>(5)</a:t>
            </a:r>
          </a:p>
          <a:p>
            <a:r>
              <a:rPr lang="en-US" b="0" u="none" baseline="0" dirty="0" err="1" smtClean="0">
                <a:latin typeface="Arial" panose="020B0604020202020204" pitchFamily="34" charset="0"/>
                <a:cs typeface="Arial" panose="020B0604020202020204" pitchFamily="34" charset="0"/>
              </a:rPr>
              <a:t>TemplateTotalRecordsProcessedSuccessfull</a:t>
            </a:r>
            <a:r>
              <a:rPr lang="en-US" b="0" u="none" baseline="0" dirty="0" smtClean="0">
                <a:latin typeface="Arial" panose="020B0604020202020204" pitchFamily="34" charset="0"/>
                <a:cs typeface="Arial" panose="020B0604020202020204" pitchFamily="34" charset="0"/>
              </a:rPr>
              <a:t> – </a:t>
            </a:r>
            <a:r>
              <a:rPr lang="en-US" b="0" u="none" baseline="0" dirty="0" err="1" smtClean="0">
                <a:latin typeface="Arial" panose="020B0604020202020204" pitchFamily="34" charset="0"/>
                <a:cs typeface="Arial" panose="020B0604020202020204" pitchFamily="34" charset="0"/>
              </a:rPr>
              <a:t>int</a:t>
            </a:r>
            <a:r>
              <a:rPr lang="en-US" b="0" u="none" baseline="0" dirty="0" smtClean="0">
                <a:latin typeface="Arial" panose="020B0604020202020204" pitchFamily="34" charset="0"/>
                <a:cs typeface="Arial" panose="020B0604020202020204" pitchFamily="34" charset="0"/>
              </a:rPr>
              <a:t>(5)</a:t>
            </a:r>
          </a:p>
          <a:p>
            <a:pPr>
              <a:defRPr/>
            </a:pPr>
            <a:r>
              <a:rPr lang="en-US" dirty="0" err="1">
                <a:latin typeface="Arial" panose="020B0604020202020204" pitchFamily="34" charset="0"/>
                <a:cs typeface="Arial" panose="020B0604020202020204" pitchFamily="34" charset="0"/>
              </a:rPr>
              <a:t>TemplateTotalRecordsProcessedFailed</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(5)</a:t>
            </a:r>
          </a:p>
          <a:p>
            <a:pPr>
              <a:defRPr/>
            </a:pPr>
            <a:r>
              <a:rPr lang="en-US" dirty="0">
                <a:latin typeface="Arial" panose="020B0604020202020204" pitchFamily="34" charset="0"/>
                <a:cs typeface="Arial" panose="020B0604020202020204" pitchFamily="34" charset="0"/>
              </a:rPr>
              <a:t>TemplateScheduleProcessing – datetime</a:t>
            </a:r>
          </a:p>
          <a:p>
            <a:pPr>
              <a:defRPr/>
            </a:pPr>
            <a:r>
              <a:rPr lang="en-US" dirty="0" err="1">
                <a:latin typeface="Arial" panose="020B0604020202020204" pitchFamily="34" charset="0"/>
                <a:cs typeface="Arial" panose="020B0604020202020204" pitchFamily="34" charset="0"/>
              </a:rPr>
              <a:t>TemplateException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nvarchar</a:t>
            </a:r>
            <a:r>
              <a:rPr lang="en-US" dirty="0">
                <a:latin typeface="Arial" panose="020B0604020202020204" pitchFamily="34" charset="0"/>
                <a:cs typeface="Arial" panose="020B0604020202020204" pitchFamily="34" charset="0"/>
              </a:rPr>
              <a:t>(250)</a:t>
            </a:r>
          </a:p>
          <a:p>
            <a:pPr>
              <a:defRPr/>
            </a:pPr>
            <a:r>
              <a:rPr lang="en-US" dirty="0">
                <a:latin typeface="Arial" panose="020B0604020202020204" pitchFamily="34" charset="0"/>
                <a:cs typeface="Arial" panose="020B0604020202020204" pitchFamily="34" charset="0"/>
              </a:rPr>
              <a:t>TemplateProcessStatus – char(1) – </a:t>
            </a:r>
            <a:r>
              <a:rPr lang="en-US" dirty="0">
                <a:solidFill>
                  <a:srgbClr val="FF0000"/>
                </a:solidFill>
                <a:latin typeface="Arial" panose="020B0604020202020204" pitchFamily="34" charset="0"/>
                <a:cs typeface="Arial" panose="020B0604020202020204" pitchFamily="34" charset="0"/>
              </a:rPr>
              <a:t>Range(S-Submitted, I – Inprogress/Initiated, C – </a:t>
            </a:r>
            <a:r>
              <a:rPr lang="en-US" dirty="0" smtClean="0">
                <a:solidFill>
                  <a:srgbClr val="FF0000"/>
                </a:solidFill>
                <a:latin typeface="Arial" panose="020B0604020202020204" pitchFamily="34" charset="0"/>
                <a:cs typeface="Arial" panose="020B0604020202020204" pitchFamily="34" charset="0"/>
              </a:rPr>
              <a:t>Successful/Completed, F - Failed)</a:t>
            </a:r>
          </a:p>
          <a:p>
            <a:pPr>
              <a:defRPr/>
            </a:pPr>
            <a:r>
              <a:rPr lang="en-US" dirty="0" err="1" smtClean="0">
                <a:latin typeface="Arial" panose="020B0604020202020204" pitchFamily="34" charset="0"/>
                <a:cs typeface="Arial" panose="020B0604020202020204" pitchFamily="34" charset="0"/>
              </a:rPr>
              <a:t>TemplateNotificationStatus</a:t>
            </a:r>
            <a:r>
              <a:rPr lang="en-US" dirty="0" smtClean="0">
                <a:latin typeface="Arial" panose="020B0604020202020204" pitchFamily="34" charset="0"/>
                <a:cs typeface="Arial" panose="020B0604020202020204" pitchFamily="34" charset="0"/>
              </a:rPr>
              <a:t> -  char(1) - </a:t>
            </a:r>
            <a:r>
              <a:rPr lang="en-US" dirty="0" smtClean="0">
                <a:solidFill>
                  <a:srgbClr val="FF0000"/>
                </a:solidFill>
                <a:latin typeface="Arial" panose="020B0604020202020204" pitchFamily="34" charset="0"/>
                <a:cs typeface="Arial" panose="020B0604020202020204" pitchFamily="34" charset="0"/>
              </a:rPr>
              <a:t>Range(S-Successful, F - Failure, NC - Not Configured)</a:t>
            </a:r>
            <a:endParaRPr lang="en-US" dirty="0">
              <a:solidFill>
                <a:srgbClr val="FF0000"/>
              </a:solidFill>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591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040" y="822960"/>
            <a:ext cx="9198864" cy="5909310"/>
          </a:xfrm>
          <a:prstGeom prst="rect">
            <a:avLst/>
          </a:prstGeom>
        </p:spPr>
        <p:txBody>
          <a:bodyPr wrap="square">
            <a:spAutoFit/>
          </a:bodyPr>
          <a:lstStyle/>
          <a:p>
            <a:pPr>
              <a:defRPr/>
            </a:pPr>
            <a:r>
              <a:rPr lang="en-US" b="1" u="sng" dirty="0" smtClean="0">
                <a:latin typeface="Arial" panose="020B0604020202020204" pitchFamily="34" charset="0"/>
                <a:cs typeface="Arial" panose="020B0604020202020204" pitchFamily="34" charset="0"/>
              </a:rPr>
              <a:t>3. Table </a:t>
            </a:r>
            <a:r>
              <a:rPr lang="en-US" b="1" u="sng" dirty="0">
                <a:latin typeface="Arial" panose="020B0604020202020204" pitchFamily="34" charset="0"/>
                <a:cs typeface="Arial" panose="020B0604020202020204" pitchFamily="34" charset="0"/>
              </a:rPr>
              <a:t>name – </a:t>
            </a:r>
            <a:r>
              <a:rPr lang="en-US" b="1" u="sng" dirty="0" smtClean="0">
                <a:latin typeface="Arial" panose="020B0604020202020204" pitchFamily="34" charset="0"/>
                <a:cs typeface="Arial" panose="020B0604020202020204" pitchFamily="34" charset="0"/>
              </a:rPr>
              <a:t>QueueManager</a:t>
            </a:r>
            <a:endParaRPr lang="en-US" b="1" u="sng" dirty="0">
              <a:latin typeface="Arial" panose="020B0604020202020204" pitchFamily="34" charset="0"/>
              <a:cs typeface="Arial" panose="020B0604020202020204" pitchFamily="34" charset="0"/>
            </a:endParaRPr>
          </a:p>
          <a:p>
            <a:pPr>
              <a:defRPr/>
            </a:pPr>
            <a:endParaRPr lang="en-US" b="1" u="sng" dirty="0">
              <a:latin typeface="Arial" panose="020B0604020202020204" pitchFamily="34" charset="0"/>
              <a:cs typeface="Arial" panose="020B0604020202020204" pitchFamily="34" charset="0"/>
            </a:endParaRPr>
          </a:p>
          <a:p>
            <a:pPr>
              <a:defRPr/>
            </a:pPr>
            <a:r>
              <a:rPr lang="en-US" dirty="0" smtClean="0">
                <a:latin typeface="Arial" panose="020B0604020202020204" pitchFamily="34" charset="0"/>
                <a:cs typeface="Arial" panose="020B0604020202020204" pitchFamily="34" charset="0"/>
              </a:rPr>
              <a:t>MSMQID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GUID</a:t>
            </a:r>
          </a:p>
          <a:p>
            <a:pPr>
              <a:defRPr/>
            </a:pPr>
            <a:r>
              <a:rPr lang="en-US" dirty="0" smtClean="0">
                <a:latin typeface="Arial" panose="020B0604020202020204" pitchFamily="34" charset="0"/>
                <a:cs typeface="Arial" panose="020B0604020202020204" pitchFamily="34" charset="0"/>
              </a:rPr>
              <a:t>MSMQName – varchar(20)</a:t>
            </a:r>
            <a:endParaRPr lang="en-US" dirty="0">
              <a:latin typeface="Arial" panose="020B0604020202020204" pitchFamily="34" charset="0"/>
              <a:cs typeface="Arial" panose="020B0604020202020204" pitchFamily="34" charset="0"/>
            </a:endParaRPr>
          </a:p>
          <a:p>
            <a:pPr>
              <a:defRPr/>
            </a:pPr>
            <a:r>
              <a:rPr lang="en-US" dirty="0" smtClean="0">
                <a:latin typeface="Arial" panose="020B0604020202020204" pitchFamily="34" charset="0"/>
                <a:cs typeface="Arial" panose="020B0604020202020204" pitchFamily="34" charset="0"/>
              </a:rPr>
              <a:t>MSMQPath– </a:t>
            </a:r>
            <a:r>
              <a:rPr lang="en-US" dirty="0">
                <a:latin typeface="Arial" panose="020B0604020202020204" pitchFamily="34" charset="0"/>
                <a:cs typeface="Arial" panose="020B0604020202020204" pitchFamily="34" charset="0"/>
              </a:rPr>
              <a:t>nvarchar(250</a:t>
            </a:r>
            <a:r>
              <a:rPr lang="en-US" dirty="0" smtClean="0">
                <a:latin typeface="Arial" panose="020B0604020202020204" pitchFamily="34" charset="0"/>
                <a:cs typeface="Arial" panose="020B0604020202020204" pitchFamily="34" charset="0"/>
              </a:rPr>
              <a:t>)</a:t>
            </a:r>
          </a:p>
          <a:p>
            <a:pPr>
              <a:defRPr/>
            </a:pPr>
            <a:r>
              <a:rPr lang="en-US" dirty="0" smtClean="0">
                <a:latin typeface="Arial" panose="020B0604020202020204" pitchFamily="34" charset="0"/>
                <a:cs typeface="Arial" panose="020B0604020202020204" pitchFamily="34" charset="0"/>
              </a:rPr>
              <a:t>MSMQCredentials – nvarchar(250)</a:t>
            </a:r>
            <a:endParaRPr lang="en-US" dirty="0">
              <a:latin typeface="Arial" panose="020B0604020202020204" pitchFamily="34" charset="0"/>
              <a:cs typeface="Arial" panose="020B0604020202020204" pitchFamily="34" charset="0"/>
            </a:endParaRPr>
          </a:p>
          <a:p>
            <a:pPr>
              <a:defRPr/>
            </a:pPr>
            <a:r>
              <a:rPr lang="en-US" dirty="0" smtClean="0">
                <a:latin typeface="Arial" panose="020B0604020202020204" pitchFamily="34" charset="0"/>
                <a:cs typeface="Arial" panose="020B0604020202020204" pitchFamily="34" charset="0"/>
              </a:rPr>
              <a:t>MSMQCurrentMessageCount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int(5)</a:t>
            </a:r>
          </a:p>
          <a:p>
            <a:pPr>
              <a:defRPr/>
            </a:pPr>
            <a:r>
              <a:rPr lang="en-US" dirty="0" smtClean="0">
                <a:latin typeface="Arial" panose="020B0604020202020204" pitchFamily="34" charset="0"/>
                <a:cs typeface="Arial" panose="020B0604020202020204" pitchFamily="34" charset="0"/>
              </a:rPr>
              <a:t>MSMQFileUploadFolderPath – nvarchar(250)</a:t>
            </a:r>
          </a:p>
          <a:p>
            <a:pPr>
              <a:defRPr/>
            </a:pPr>
            <a:r>
              <a:rPr lang="en-US" dirty="0" smtClean="0">
                <a:latin typeface="Arial" panose="020B0604020202020204" pitchFamily="34" charset="0"/>
                <a:cs typeface="Arial" panose="020B0604020202020204" pitchFamily="34" charset="0"/>
              </a:rPr>
              <a:t>MSMQFileDownloadFolderPath – nvarchar(250)</a:t>
            </a:r>
            <a:endParaRPr lang="en-US" dirty="0">
              <a:latin typeface="Arial" panose="020B0604020202020204" pitchFamily="34" charset="0"/>
              <a:cs typeface="Arial" panose="020B0604020202020204" pitchFamily="34" charset="0"/>
            </a:endParaRPr>
          </a:p>
          <a:p>
            <a:pPr>
              <a:defRPr/>
            </a:pPr>
            <a:r>
              <a:rPr lang="en-US" dirty="0" smtClean="0">
                <a:latin typeface="Arial" panose="020B0604020202020204" pitchFamily="34" charset="0"/>
                <a:cs typeface="Arial" panose="020B0604020202020204" pitchFamily="34" charset="0"/>
              </a:rPr>
              <a:t>MSMQPriority – char(1) </a:t>
            </a:r>
            <a:r>
              <a:rPr lang="en-US" dirty="0">
                <a:solidFill>
                  <a:srgbClr val="FF0000"/>
                </a:solidFill>
                <a:latin typeface="Arial" panose="020B0604020202020204" pitchFamily="34" charset="0"/>
                <a:cs typeface="Arial" panose="020B0604020202020204" pitchFamily="34" charset="0"/>
              </a:rPr>
              <a:t>Range ( E- Emergency</a:t>
            </a:r>
            <a:r>
              <a:rPr lang="en-US" dirty="0" smtClean="0">
                <a:solidFill>
                  <a:srgbClr val="FF0000"/>
                </a:solidFill>
                <a:latin typeface="Arial" panose="020B0604020202020204" pitchFamily="34" charset="0"/>
                <a:cs typeface="Arial" panose="020B0604020202020204" pitchFamily="34" charset="0"/>
              </a:rPr>
              <a:t>, H </a:t>
            </a:r>
            <a:r>
              <a:rPr lang="en-US" dirty="0">
                <a:solidFill>
                  <a:srgbClr val="FF0000"/>
                </a:solidFill>
                <a:latin typeface="Arial" panose="020B0604020202020204" pitchFamily="34" charset="0"/>
                <a:cs typeface="Arial" panose="020B0604020202020204" pitchFamily="34" charset="0"/>
              </a:rPr>
              <a:t>– High, M – Medium, L – Low</a:t>
            </a:r>
            <a:r>
              <a:rPr lang="en-US" dirty="0" smtClean="0">
                <a:solidFill>
                  <a:srgbClr val="FF0000"/>
                </a:solidFill>
                <a:latin typeface="Arial" panose="020B0604020202020204" pitchFamily="34" charset="0"/>
                <a:cs typeface="Arial" panose="020B0604020202020204" pitchFamily="34" charset="0"/>
              </a:rPr>
              <a:t>)</a:t>
            </a:r>
          </a:p>
          <a:p>
            <a:pPr>
              <a:defRPr/>
            </a:pPr>
            <a:r>
              <a:rPr lang="en-US" dirty="0" smtClean="0">
                <a:latin typeface="Arial" panose="020B0604020202020204" pitchFamily="34" charset="0"/>
                <a:cs typeface="Arial" panose="020B0604020202020204" pitchFamily="34" charset="0"/>
              </a:rPr>
              <a:t>MSMQBatchServiceSystemName – nvarchar(200)</a:t>
            </a:r>
          </a:p>
          <a:p>
            <a:pPr>
              <a:defRPr/>
            </a:pPr>
            <a:r>
              <a:rPr lang="en-US" dirty="0" smtClean="0">
                <a:latin typeface="Arial" panose="020B0604020202020204" pitchFamily="34" charset="0"/>
                <a:cs typeface="Arial" panose="020B0604020202020204" pitchFamily="34" charset="0"/>
              </a:rPr>
              <a:t>MSMQTotalMessageProcessedCount – int(5)</a:t>
            </a:r>
          </a:p>
          <a:p>
            <a:pPr>
              <a:defRPr/>
            </a:pPr>
            <a:r>
              <a:rPr lang="en-US" dirty="0" smtClean="0">
                <a:latin typeface="Arial" panose="020B0604020202020204" pitchFamily="34" charset="0"/>
                <a:cs typeface="Arial" panose="020B0604020202020204" pitchFamily="34" charset="0"/>
              </a:rPr>
              <a:t>MSMQCreatedDate – datetime</a:t>
            </a:r>
          </a:p>
          <a:p>
            <a:pPr>
              <a:defRPr/>
            </a:pPr>
            <a:r>
              <a:rPr lang="en-US" dirty="0" smtClean="0">
                <a:latin typeface="Arial" panose="020B0604020202020204" pitchFamily="34" charset="0"/>
                <a:cs typeface="Arial" panose="020B0604020202020204" pitchFamily="34" charset="0"/>
              </a:rPr>
              <a:t>MSMQCreatedContactId – GUID</a:t>
            </a:r>
          </a:p>
          <a:p>
            <a:pPr>
              <a:defRPr/>
            </a:pPr>
            <a:r>
              <a:rPr lang="en-US" dirty="0" smtClean="0">
                <a:latin typeface="Arial" panose="020B0604020202020204" pitchFamily="34" charset="0"/>
                <a:cs typeface="Arial" panose="020B0604020202020204" pitchFamily="34" charset="0"/>
              </a:rPr>
              <a:t>MSMQUpdatedDate </a:t>
            </a:r>
            <a:r>
              <a:rPr lang="en-US" dirty="0">
                <a:latin typeface="Arial" panose="020B0604020202020204" pitchFamily="34" charset="0"/>
                <a:cs typeface="Arial" panose="020B0604020202020204" pitchFamily="34" charset="0"/>
              </a:rPr>
              <a:t>– datetime</a:t>
            </a:r>
          </a:p>
          <a:p>
            <a:pPr>
              <a:defRPr/>
            </a:pPr>
            <a:r>
              <a:rPr lang="en-US" dirty="0" smtClean="0">
                <a:latin typeface="Arial" panose="020B0604020202020204" pitchFamily="34" charset="0"/>
                <a:cs typeface="Arial" panose="020B0604020202020204" pitchFamily="34" charset="0"/>
              </a:rPr>
              <a:t>MSMQUpdatedContactId </a:t>
            </a:r>
            <a:r>
              <a:rPr lang="en-US" dirty="0">
                <a:latin typeface="Arial" panose="020B0604020202020204" pitchFamily="34" charset="0"/>
                <a:cs typeface="Arial" panose="020B0604020202020204" pitchFamily="34" charset="0"/>
              </a:rPr>
              <a:t>– GUID</a:t>
            </a:r>
          </a:p>
          <a:p>
            <a:pPr>
              <a:defRPr/>
            </a:pPr>
            <a:endParaRPr lang="en-US" dirty="0" smtClean="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8824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393" y="409694"/>
            <a:ext cx="1386918" cy="369332"/>
          </a:xfrm>
          <a:prstGeom prst="rect">
            <a:avLst/>
          </a:prstGeom>
        </p:spPr>
        <p:txBody>
          <a:bodyPr wrap="none">
            <a:spAutoFit/>
          </a:bodyPr>
          <a:lstStyle/>
          <a:p>
            <a:r>
              <a:rPr lang="en-US" b="1" u="sng" dirty="0" smtClean="0"/>
              <a:t>III. UI </a:t>
            </a:r>
            <a:r>
              <a:rPr lang="en-US" b="1" u="sng" dirty="0"/>
              <a:t>Design</a:t>
            </a:r>
          </a:p>
        </p:txBody>
      </p:sp>
      <p:sp>
        <p:nvSpPr>
          <p:cNvPr id="3" name="TextBox 2"/>
          <p:cNvSpPr txBox="1"/>
          <p:nvPr/>
        </p:nvSpPr>
        <p:spPr>
          <a:xfrm>
            <a:off x="1042416" y="1408176"/>
            <a:ext cx="9381744" cy="3970318"/>
          </a:xfrm>
          <a:prstGeom prst="rect">
            <a:avLst/>
          </a:prstGeom>
          <a:noFill/>
        </p:spPr>
        <p:txBody>
          <a:bodyPr wrap="square" rtlCol="0">
            <a:spAutoFit/>
          </a:bodyPr>
          <a:lstStyle/>
          <a:p>
            <a:pPr marL="342900" indent="-342900">
              <a:buAutoNum type="arabicPeriod"/>
            </a:pPr>
            <a:r>
              <a:rPr lang="en-US" dirty="0" smtClean="0">
                <a:latin typeface="Arial" panose="020B0604020202020204" pitchFamily="34" charset="0"/>
                <a:cs typeface="Arial" panose="020B0604020202020204" pitchFamily="34" charset="0"/>
              </a:rPr>
              <a:t>CSV Template Upload Page</a:t>
            </a:r>
          </a:p>
          <a:p>
            <a:pPr marL="342900" indent="-342900">
              <a:buAutoNum type="arabicPeriod"/>
            </a:pPr>
            <a:r>
              <a:rPr lang="en-US" dirty="0" smtClean="0">
                <a:latin typeface="Arial" panose="020B0604020202020204" pitchFamily="34" charset="0"/>
                <a:cs typeface="Arial" panose="020B0604020202020204" pitchFamily="34" charset="0"/>
              </a:rPr>
              <a:t>Create Template Upload Page</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p>
          <a:p>
            <a:pPr marL="342900" indent="-342900">
              <a:buFontTx/>
              <a:buAutoNum type="arabicPeriod"/>
            </a:pPr>
            <a:r>
              <a:rPr lang="en-US" dirty="0" smtClean="0">
                <a:latin typeface="Arial" panose="020B0604020202020204" pitchFamily="34" charset="0"/>
                <a:cs typeface="Arial" panose="020B0604020202020204" pitchFamily="34" charset="0"/>
              </a:rPr>
              <a:t>Create Template Type Page ( Need to be discussed, fine if seed data can be provided)</a:t>
            </a:r>
          </a:p>
          <a:p>
            <a:pPr marL="342900" indent="-342900">
              <a:buAutoNum type="arabicPeriod"/>
            </a:pPr>
            <a:r>
              <a:rPr lang="en-US" dirty="0" smtClean="0">
                <a:latin typeface="Arial" panose="020B0604020202020204" pitchFamily="34" charset="0"/>
                <a:cs typeface="Arial" panose="020B0604020202020204" pitchFamily="34" charset="0"/>
              </a:rPr>
              <a:t>Modify Template Type Page.</a:t>
            </a:r>
          </a:p>
          <a:p>
            <a:pPr marL="342900" indent="-342900">
              <a:buAutoNum type="arabicPeriod"/>
            </a:pPr>
            <a:r>
              <a:rPr lang="en-US" dirty="0" smtClean="0">
                <a:latin typeface="Arial" panose="020B0604020202020204" pitchFamily="34" charset="0"/>
                <a:cs typeface="Arial" panose="020B0604020202020204" pitchFamily="34" charset="0"/>
              </a:rPr>
              <a:t>Delete Template Type Page</a:t>
            </a:r>
          </a:p>
          <a:p>
            <a:pPr marL="342900" indent="-342900">
              <a:buAutoNum type="arabicPeriod"/>
            </a:pPr>
            <a:r>
              <a:rPr lang="en-US" dirty="0" smtClean="0">
                <a:latin typeface="Arial" panose="020B0604020202020204" pitchFamily="34" charset="0"/>
                <a:cs typeface="Arial" panose="020B0604020202020204" pitchFamily="34" charset="0"/>
              </a:rPr>
              <a:t>Display Template Type Page</a:t>
            </a:r>
          </a:p>
          <a:p>
            <a:pPr marL="342900" indent="-342900">
              <a:buAutoNum type="arabicPeriod"/>
            </a:pPr>
            <a:r>
              <a:rPr lang="en-US" dirty="0" smtClean="0">
                <a:latin typeface="Arial" panose="020B0604020202020204" pitchFamily="34" charset="0"/>
                <a:cs typeface="Arial" panose="020B0604020202020204" pitchFamily="34" charset="0"/>
              </a:rPr>
              <a:t>Create MSMQ Page ( Need to be discussed, fine if seed data can be provided)</a:t>
            </a:r>
          </a:p>
          <a:p>
            <a:pPr marL="342900" indent="-342900">
              <a:buAutoNum type="arabicPeriod"/>
            </a:pPr>
            <a:r>
              <a:rPr lang="en-US" dirty="0" smtClean="0">
                <a:latin typeface="Arial" panose="020B0604020202020204" pitchFamily="34" charset="0"/>
                <a:cs typeface="Arial" panose="020B0604020202020204" pitchFamily="34" charset="0"/>
              </a:rPr>
              <a:t>Modify MSMQ Page</a:t>
            </a:r>
          </a:p>
          <a:p>
            <a:pPr marL="342900" indent="-342900">
              <a:buAutoNum type="arabicPeriod"/>
            </a:pPr>
            <a:r>
              <a:rPr lang="en-US" dirty="0" smtClean="0">
                <a:latin typeface="Arial" panose="020B0604020202020204" pitchFamily="34" charset="0"/>
                <a:cs typeface="Arial" panose="020B0604020202020204" pitchFamily="34" charset="0"/>
              </a:rPr>
              <a:t>Delete MSMQ Page.</a:t>
            </a:r>
          </a:p>
          <a:p>
            <a:pPr marL="342900" indent="-342900">
              <a:buAutoNum type="arabicPeriod"/>
            </a:pPr>
            <a:r>
              <a:rPr lang="en-US" dirty="0" smtClean="0">
                <a:latin typeface="Arial" panose="020B0604020202020204" pitchFamily="34" charset="0"/>
                <a:cs typeface="Arial" panose="020B0604020202020204" pitchFamily="34" charset="0"/>
              </a:rPr>
              <a:t>Display MSMQ Page.</a:t>
            </a:r>
          </a:p>
          <a:p>
            <a:pPr marL="342900" indent="-342900">
              <a:buAutoNum type="arabicPeriod"/>
            </a:pPr>
            <a:r>
              <a:rPr lang="en-US" dirty="0" smtClean="0">
                <a:latin typeface="Arial" panose="020B0604020202020204" pitchFamily="34" charset="0"/>
                <a:cs typeface="Arial" panose="020B0604020202020204" pitchFamily="34" charset="0"/>
              </a:rPr>
              <a:t>Display Status and Information of Batch Service processing CSV.</a:t>
            </a:r>
          </a:p>
          <a:p>
            <a:pPr marL="342900" indent="-342900">
              <a:buAutoNum type="arabicPeriod"/>
            </a:pPr>
            <a:endParaRPr lang="en-US" dirty="0" smtClean="0">
              <a:latin typeface="Arial" panose="020B0604020202020204" pitchFamily="34" charset="0"/>
              <a:cs typeface="Arial" panose="020B0604020202020204" pitchFamily="34" charset="0"/>
            </a:endParaRPr>
          </a:p>
          <a:p>
            <a:pPr marL="342900" indent="-342900">
              <a:buAutoNum type="arabicPeriod"/>
            </a:pPr>
            <a:endParaRPr lang="en-US" dirty="0" smtClean="0">
              <a:latin typeface="Arial" panose="020B0604020202020204" pitchFamily="34" charset="0"/>
              <a:cs typeface="Arial" panose="020B0604020202020204" pitchFamily="34" charset="0"/>
            </a:endParaRPr>
          </a:p>
          <a:p>
            <a:pPr marL="342900" indent="-342900">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166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5024" y="768096"/>
            <a:ext cx="3501984" cy="369332"/>
          </a:xfrm>
          <a:prstGeom prst="rect">
            <a:avLst/>
          </a:prstGeom>
          <a:noFill/>
        </p:spPr>
        <p:txBody>
          <a:bodyPr wrap="none" rtlCol="0">
            <a:spAutoFit/>
          </a:bodyPr>
          <a:lstStyle/>
          <a:p>
            <a:r>
              <a:rPr lang="en-US" b="1" u="sng" dirty="0" smtClean="0">
                <a:latin typeface="Arial" panose="020B0604020202020204" pitchFamily="34" charset="0"/>
                <a:cs typeface="Arial" panose="020B0604020202020204" pitchFamily="34" charset="0"/>
              </a:rPr>
              <a:t>IV. Algorithm/Functional Logic</a:t>
            </a:r>
            <a:endParaRPr lang="en-US" b="1" u="sng" dirty="0">
              <a:latin typeface="Arial" panose="020B0604020202020204" pitchFamily="34" charset="0"/>
              <a:cs typeface="Arial" panose="020B0604020202020204" pitchFamily="34" charset="0"/>
            </a:endParaRPr>
          </a:p>
        </p:txBody>
      </p:sp>
      <p:sp>
        <p:nvSpPr>
          <p:cNvPr id="3" name="TextBox 2"/>
          <p:cNvSpPr txBox="1"/>
          <p:nvPr/>
        </p:nvSpPr>
        <p:spPr>
          <a:xfrm>
            <a:off x="1487424" y="1493288"/>
            <a:ext cx="10405413" cy="2308324"/>
          </a:xfrm>
          <a:prstGeom prst="rect">
            <a:avLst/>
          </a:prstGeom>
          <a:noFill/>
        </p:spPr>
        <p:txBody>
          <a:bodyPr wrap="none" rtlCol="0">
            <a:spAutoFit/>
          </a:bodyPr>
          <a:lstStyle/>
          <a:p>
            <a:r>
              <a:rPr lang="en-US" b="1" u="sng" dirty="0" smtClean="0">
                <a:latin typeface="Arial" panose="020B0604020202020204" pitchFamily="34" charset="0"/>
                <a:cs typeface="Arial" panose="020B0604020202020204" pitchFamily="34" charset="0"/>
              </a:rPr>
              <a:t>User Story/Module 1 (Template Type) :-</a:t>
            </a:r>
          </a:p>
          <a:p>
            <a:endParaRPr lang="en-US" dirty="0" smtClean="0">
              <a:latin typeface="Arial" panose="020B0604020202020204" pitchFamily="34" charset="0"/>
              <a:cs typeface="Arial" panose="020B0604020202020204" pitchFamily="34" charset="0"/>
            </a:endParaRPr>
          </a:p>
          <a:p>
            <a:pPr marL="342900" indent="-342900">
              <a:buAutoNum type="arabicPeriod"/>
            </a:pPr>
            <a:r>
              <a:rPr lang="en-US" dirty="0" smtClean="0">
                <a:latin typeface="Arial" panose="020B0604020202020204" pitchFamily="34" charset="0"/>
                <a:cs typeface="Arial" panose="020B0604020202020204" pitchFamily="34" charset="0"/>
              </a:rPr>
              <a:t>Provision to upload the templates and store the templatetypename and file path in the database. </a:t>
            </a:r>
          </a:p>
          <a:p>
            <a:pPr marL="342900" indent="-342900">
              <a:buAutoNum type="arabicPeriod"/>
            </a:pPr>
            <a:r>
              <a:rPr lang="en-US" dirty="0" smtClean="0">
                <a:latin typeface="Arial" panose="020B0604020202020204" pitchFamily="34" charset="0"/>
                <a:cs typeface="Arial" panose="020B0604020202020204" pitchFamily="34" charset="0"/>
              </a:rPr>
              <a:t>Perform Create, Read, Update and Delete operation on the templates.</a:t>
            </a:r>
          </a:p>
          <a:p>
            <a:pPr marL="342900" indent="-342900">
              <a:buAutoNum type="arabicPeriod"/>
            </a:pPr>
            <a:r>
              <a:rPr lang="en-US" dirty="0" smtClean="0">
                <a:latin typeface="Arial" panose="020B0604020202020204" pitchFamily="34" charset="0"/>
                <a:cs typeface="Arial" panose="020B0604020202020204" pitchFamily="34" charset="0"/>
              </a:rPr>
              <a:t>Create the UI page to display the details as required.</a:t>
            </a:r>
          </a:p>
          <a:p>
            <a:pPr marL="342900" indent="-342900">
              <a:buAutoNum type="arabicPeriod"/>
            </a:pP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Note :- Seed data can be provided unless this feature is incorporated</a:t>
            </a:r>
          </a:p>
          <a:p>
            <a:pPr marL="342900" indent="-342900">
              <a:buAutoNum type="arabicPeriod"/>
            </a:pP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487424" y="3801612"/>
            <a:ext cx="11149334" cy="3139321"/>
          </a:xfrm>
          <a:prstGeom prst="rect">
            <a:avLst/>
          </a:prstGeom>
          <a:noFill/>
        </p:spPr>
        <p:txBody>
          <a:bodyPr wrap="none" rtlCol="0">
            <a:spAutoFit/>
          </a:bodyPr>
          <a:lstStyle/>
          <a:p>
            <a:r>
              <a:rPr lang="en-US" b="1" u="sng" dirty="0" smtClean="0">
                <a:latin typeface="Arial" panose="020B0604020202020204" pitchFamily="34" charset="0"/>
                <a:cs typeface="Arial" panose="020B0604020202020204" pitchFamily="34" charset="0"/>
              </a:rPr>
              <a:t>User Story/Module 2 (MSMQ) :-</a:t>
            </a:r>
          </a:p>
          <a:p>
            <a:endParaRPr lang="en-US" dirty="0" smtClean="0">
              <a:latin typeface="Arial" panose="020B0604020202020204" pitchFamily="34" charset="0"/>
              <a:cs typeface="Arial" panose="020B0604020202020204" pitchFamily="34" charset="0"/>
            </a:endParaRPr>
          </a:p>
          <a:p>
            <a:pPr marL="342900" indent="-342900">
              <a:buAutoNum type="arabicPeriod"/>
            </a:pPr>
            <a:r>
              <a:rPr lang="en-US" dirty="0" smtClean="0">
                <a:latin typeface="Arial" panose="020B0604020202020204" pitchFamily="34" charset="0"/>
                <a:cs typeface="Arial" panose="020B0604020202020204" pitchFamily="34" charset="0"/>
              </a:rPr>
              <a:t>Provision to store the msmq related data in the database. </a:t>
            </a:r>
          </a:p>
          <a:p>
            <a:pPr marL="342900" indent="-342900">
              <a:buAutoNum type="arabicPeriod"/>
            </a:pPr>
            <a:r>
              <a:rPr lang="en-US" dirty="0" smtClean="0">
                <a:latin typeface="Arial" panose="020B0604020202020204" pitchFamily="34" charset="0"/>
                <a:cs typeface="Arial" panose="020B0604020202020204" pitchFamily="34" charset="0"/>
              </a:rPr>
              <a:t>Create MSMQ Data, Associate the path, Provide credentials, Associate system which is used to process</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the msmq.</a:t>
            </a:r>
          </a:p>
          <a:p>
            <a:r>
              <a:rPr lang="en-US" dirty="0" smtClean="0">
                <a:latin typeface="Arial" panose="020B0604020202020204" pitchFamily="34" charset="0"/>
                <a:cs typeface="Arial" panose="020B0604020202020204" pitchFamily="34" charset="0"/>
              </a:rPr>
              <a:t>3. Perform Create, Read, Update and Delete operation on the msmq related data.</a:t>
            </a:r>
          </a:p>
          <a:p>
            <a:r>
              <a:rPr lang="en-US" dirty="0" smtClean="0">
                <a:latin typeface="Arial" panose="020B0604020202020204" pitchFamily="34" charset="0"/>
                <a:cs typeface="Arial" panose="020B0604020202020204" pitchFamily="34" charset="0"/>
              </a:rPr>
              <a:t>4. Create the UI page to display the details as required.</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Note :- Seed data can be provided unless this feature is incorporated</a:t>
            </a:r>
          </a:p>
          <a:p>
            <a:endParaRPr lang="en-US" dirty="0" smtClean="0">
              <a:latin typeface="Arial" panose="020B0604020202020204" pitchFamily="34" charset="0"/>
              <a:cs typeface="Arial" panose="020B0604020202020204" pitchFamily="34" charset="0"/>
            </a:endParaRPr>
          </a:p>
          <a:p>
            <a:pPr marL="342900" indent="-342900">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6006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5430</TotalTime>
  <Words>1756</Words>
  <Application>Microsoft Office PowerPoint</Application>
  <PresentationFormat>Widescreen</PresentationFormat>
  <Paragraphs>256</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High Level Design   CSV Upload Using MSMQ/Batch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Sivakumar M</dc:creator>
  <cp:lastModifiedBy>Sivakumar M</cp:lastModifiedBy>
  <cp:revision>43</cp:revision>
  <dcterms:created xsi:type="dcterms:W3CDTF">2014-05-22T14:04:30Z</dcterms:created>
  <dcterms:modified xsi:type="dcterms:W3CDTF">2014-06-05T12:32:57Z</dcterms:modified>
</cp:coreProperties>
</file>