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57" r:id="rId3"/>
    <p:sldId id="377" r:id="rId4"/>
    <p:sldId id="385" r:id="rId5"/>
    <p:sldId id="386" r:id="rId6"/>
    <p:sldId id="387" r:id="rId7"/>
    <p:sldId id="388" r:id="rId8"/>
    <p:sldId id="389" r:id="rId9"/>
    <p:sldId id="404" r:id="rId10"/>
    <p:sldId id="390" r:id="rId11"/>
    <p:sldId id="391" r:id="rId12"/>
    <p:sldId id="405" r:id="rId13"/>
    <p:sldId id="406" r:id="rId14"/>
    <p:sldId id="392" r:id="rId15"/>
    <p:sldId id="393" r:id="rId16"/>
    <p:sldId id="399" r:id="rId17"/>
    <p:sldId id="400" r:id="rId18"/>
    <p:sldId id="401" r:id="rId19"/>
    <p:sldId id="402" r:id="rId20"/>
    <p:sldId id="40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3C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10277-E6C3-483F-9FD4-2CF3DE2640A8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C4B0-E83E-4D41-B3CC-3CFC287D49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Electrical Science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Dr. </a:t>
            </a:r>
            <a:r>
              <a:rPr lang="en-GB" dirty="0" err="1" smtClean="0"/>
              <a:t>Navneet</a:t>
            </a:r>
            <a:r>
              <a:rPr lang="en-GB" dirty="0" smtClean="0"/>
              <a:t> Gupta</a:t>
            </a:r>
          </a:p>
          <a:p>
            <a:pPr lvl="0"/>
            <a:r>
              <a:rPr lang="en-GB" dirty="0" smtClean="0"/>
              <a:t>Department of Electrical and Electronics Engineering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Lecture -1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Warehousing</a:t>
            </a:r>
            <a:br>
              <a:rPr lang="en-US" dirty="0" smtClean="0"/>
            </a:br>
            <a:r>
              <a:rPr lang="en-US" dirty="0" smtClean="0"/>
              <a:t>SS ZG515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PC Reddy</a:t>
            </a:r>
          </a:p>
          <a:p>
            <a:r>
              <a:rPr lang="en-US" dirty="0" smtClean="0"/>
              <a:t>Guest Faculty – WILP, BITS Pilani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Integration with data access tools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371600"/>
            <a:ext cx="8534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GB" dirty="0" smtClean="0">
                <a:solidFill>
                  <a:srgbClr val="FF0000"/>
                </a:solidFill>
              </a:rPr>
              <a:t>4 levels of possible integration are suggested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Side-by-side access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Use a query tool to provide context sensitive help texts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Query tools specifically suited for accessing metadata itself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Full interconnectivity between metadata tool and query tool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access to business query tools through metadata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transparent move from business query tools to metadata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Versioning of metadata and metadata maintenance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371600"/>
            <a:ext cx="8534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DW always contains a long history of data in order to support analysis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The time-specific context of the information has to be saved in order to explain the content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Changes in the DW demand a new version of the metadata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Parallel version management of the DW and metadata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Challenges for Metadata Management	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371600"/>
            <a:ext cx="8534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Each software tool has its own proprietary metadata, how could you reconcile all of that?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No industry-wide accepted standards for metadata.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There </a:t>
            </a:r>
            <a:r>
              <a:rPr lang="en-GB" dirty="0" smtClean="0"/>
              <a:t>are conflicting claims on the advantages of centralized meta data repository.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Preserving version control of meta data uniformly throughout DW is tedious and difficult.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It is considered enormous task and it is true.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7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Implementation options	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371600"/>
            <a:ext cx="8534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Select and use a metadata repository products.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Example: Adaptive metadata manager, ASG metadata solutions etc.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Create an internal database and make it available via share point/intranet etc.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Provide side-by-side display of metadata by one tool and display of the real data by another tool.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mtClean="0"/>
              <a:t>Centralized </a:t>
            </a:r>
            <a:r>
              <a:rPr lang="en-GB" dirty="0" smtClean="0"/>
              <a:t>vs decentralized metadata solutions.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4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371600"/>
            <a:ext cx="8534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Access to metadata via Web/Portal.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Upload sample reports on the portal next to actual report.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Create bookmarks 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Drill down analysis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Slice of a cube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View of a cube (Dice)</a:t>
            </a:r>
          </a:p>
          <a:p>
            <a:pPr lvl="1"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High level view 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Currency/ historical data/ archive strategy/ETL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0" indent="0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 Warehouse Security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914400" y="1828800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Scenario:</a:t>
            </a:r>
          </a:p>
          <a:p>
            <a:pPr lvl="1"/>
            <a:r>
              <a:rPr lang="en-US" smtClean="0"/>
              <a:t>Two departments within the same organization sharing the data warehouse. (Sales and Supply Chain)</a:t>
            </a:r>
          </a:p>
          <a:p>
            <a:pPr lvl="1"/>
            <a:r>
              <a:rPr lang="en-US" smtClean="0"/>
              <a:t>The data warehouse is centralized to provide better efficiency and easier management.</a:t>
            </a:r>
          </a:p>
          <a:p>
            <a:pPr lvl="1"/>
            <a:r>
              <a:rPr lang="en-US" smtClean="0"/>
              <a:t>Each department employee has their own version of front-end application to run their scripts on their own data.</a:t>
            </a:r>
          </a:p>
          <a:p>
            <a:pPr lvl="1"/>
            <a:r>
              <a:rPr lang="en-US" smtClean="0"/>
              <a:t>Managerial level staff sometimes needs to run scripts on all data to get a clearer view of the business.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4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 Warehouse Security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914400" y="1828800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Problem:</a:t>
            </a:r>
          </a:p>
          <a:p>
            <a:pPr lvl="1"/>
            <a:r>
              <a:rPr lang="en-US" smtClean="0"/>
              <a:t>Some security is required to prevent employee from one department accessing data outside the department.</a:t>
            </a:r>
          </a:p>
          <a:p>
            <a:pPr lvl="1"/>
            <a:r>
              <a:rPr lang="en-US" smtClean="0"/>
              <a:t>The security implementation can’t block managers or executives in one department accessing the other department’s data.</a:t>
            </a:r>
          </a:p>
          <a:p>
            <a:pPr lvl="1"/>
            <a:r>
              <a:rPr lang="en-US" smtClean="0"/>
              <a:t>The security implementation can’t affect the overall performance of the data warehouse too much.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77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 Warehouse Security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914400" y="1828800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Solution 1:</a:t>
            </a:r>
          </a:p>
          <a:p>
            <a:pPr lvl="1"/>
            <a:r>
              <a:rPr lang="en-US" sz="2000" dirty="0" smtClean="0"/>
              <a:t>Customize front-end applications to prevent regular employee to access data outside the department</a:t>
            </a:r>
          </a:p>
          <a:p>
            <a:pPr lvl="1"/>
            <a:r>
              <a:rPr lang="en-US" sz="2000" dirty="0" smtClean="0"/>
              <a:t>Advantages:</a:t>
            </a:r>
          </a:p>
          <a:p>
            <a:pPr lvl="2"/>
            <a:r>
              <a:rPr lang="en-US" sz="1800" dirty="0" smtClean="0"/>
              <a:t>Easy to implement</a:t>
            </a:r>
          </a:p>
          <a:p>
            <a:pPr lvl="2"/>
            <a:r>
              <a:rPr lang="en-US" sz="1800" dirty="0" smtClean="0"/>
              <a:t>No change to data warehouse</a:t>
            </a:r>
          </a:p>
          <a:p>
            <a:pPr lvl="1"/>
            <a:r>
              <a:rPr lang="en-US" sz="2000" dirty="0" smtClean="0"/>
              <a:t>Disadvantage:</a:t>
            </a:r>
          </a:p>
          <a:p>
            <a:pPr lvl="2"/>
            <a:r>
              <a:rPr lang="en-US" sz="1800" dirty="0" smtClean="0"/>
              <a:t>Hard to maintain</a:t>
            </a:r>
          </a:p>
          <a:p>
            <a:pPr lvl="2"/>
            <a:r>
              <a:rPr lang="en-US" sz="1800" dirty="0" smtClean="0"/>
              <a:t>Not a true security measure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36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 Warehouse Security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914400" y="1828800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Solution 2:</a:t>
            </a:r>
          </a:p>
          <a:p>
            <a:pPr lvl="1"/>
            <a:r>
              <a:rPr lang="en-US" sz="2400" dirty="0" smtClean="0"/>
              <a:t>Use materialized view based on departments data and employees are connect to the view only.</a:t>
            </a:r>
          </a:p>
          <a:p>
            <a:pPr lvl="1"/>
            <a:r>
              <a:rPr lang="en-US" sz="2400" dirty="0" smtClean="0"/>
              <a:t>Advantages:</a:t>
            </a:r>
          </a:p>
          <a:p>
            <a:pPr lvl="2"/>
            <a:r>
              <a:rPr lang="en-US" sz="1900" dirty="0" smtClean="0"/>
              <a:t>Easy to implement</a:t>
            </a:r>
          </a:p>
          <a:p>
            <a:pPr lvl="2"/>
            <a:r>
              <a:rPr lang="en-US" sz="1900" dirty="0" smtClean="0"/>
              <a:t>No alternation to the existing database</a:t>
            </a:r>
          </a:p>
          <a:p>
            <a:pPr lvl="2"/>
            <a:r>
              <a:rPr lang="en-US" sz="1900" dirty="0" smtClean="0"/>
              <a:t>True security</a:t>
            </a:r>
          </a:p>
          <a:p>
            <a:pPr lvl="1"/>
            <a:r>
              <a:rPr lang="en-US" sz="2200" dirty="0" smtClean="0"/>
              <a:t>Disadvantage:</a:t>
            </a:r>
          </a:p>
          <a:p>
            <a:pPr lvl="2"/>
            <a:r>
              <a:rPr lang="en-US" sz="1900" dirty="0" smtClean="0"/>
              <a:t>Overhead related to materialized view</a:t>
            </a:r>
          </a:p>
          <a:p>
            <a:pPr lvl="2"/>
            <a:r>
              <a:rPr lang="en-US" sz="1900" dirty="0" smtClean="0"/>
              <a:t>Complicated to manage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612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 Warehouse Security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38200" y="1447800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Solution 3:</a:t>
            </a:r>
          </a:p>
          <a:p>
            <a:pPr lvl="1"/>
            <a:r>
              <a:rPr lang="en-US" sz="2400" dirty="0" smtClean="0"/>
              <a:t>Use Virtual Private Database and Label Security</a:t>
            </a:r>
          </a:p>
          <a:p>
            <a:pPr lvl="1"/>
            <a:r>
              <a:rPr lang="en-US" sz="2400" dirty="0" smtClean="0"/>
              <a:t>Advantages:</a:t>
            </a:r>
          </a:p>
          <a:p>
            <a:pPr lvl="2"/>
            <a:r>
              <a:rPr lang="en-US" sz="1800" dirty="0" smtClean="0"/>
              <a:t>True security</a:t>
            </a:r>
          </a:p>
          <a:p>
            <a:pPr lvl="2"/>
            <a:r>
              <a:rPr lang="en-US" sz="1800" dirty="0" smtClean="0"/>
              <a:t>Easy to manage</a:t>
            </a:r>
          </a:p>
          <a:p>
            <a:pPr lvl="2"/>
            <a:r>
              <a:rPr lang="en-US" sz="1800" dirty="0" smtClean="0"/>
              <a:t>No significant effect on query performance</a:t>
            </a:r>
          </a:p>
          <a:p>
            <a:pPr lvl="1"/>
            <a:r>
              <a:rPr lang="en-US" sz="2000" dirty="0" smtClean="0"/>
              <a:t>Disadvantage:</a:t>
            </a:r>
          </a:p>
          <a:p>
            <a:pPr lvl="2"/>
            <a:r>
              <a:rPr lang="en-US" sz="1800" dirty="0" smtClean="0"/>
              <a:t>Hard to implement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949227"/>
            <a:ext cx="48482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46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algn="ctr"/>
            <a:r>
              <a:rPr lang="en-US" dirty="0" smtClean="0"/>
              <a:t>Data Warehousing – Lecture 12</a:t>
            </a:r>
          </a:p>
          <a:p>
            <a:pPr lvl="0" algn="ctr"/>
            <a:r>
              <a:rPr lang="en-US" dirty="0" smtClean="0"/>
              <a:t>Meta Data</a:t>
            </a:r>
          </a:p>
          <a:p>
            <a:pPr lvl="0" algn="ctr"/>
            <a:r>
              <a:rPr lang="en-US" dirty="0" smtClean="0"/>
              <a:t>DW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914400" y="1828800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3200" dirty="0" smtClean="0"/>
              <a:t>Questions ???</a:t>
            </a:r>
          </a:p>
        </p:txBody>
      </p:sp>
    </p:spTree>
    <p:extLst>
      <p:ext uri="{BB962C8B-B14F-4D97-AF65-F5344CB8AC3E}">
        <p14:creationId xmlns:p14="http://schemas.microsoft.com/office/powerpoint/2010/main" val="274829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1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MetaData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73062" y="1371600"/>
            <a:ext cx="8194675" cy="41148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What </a:t>
            </a:r>
            <a:r>
              <a:rPr lang="en-GB" dirty="0"/>
              <a:t>is metadata</a:t>
            </a:r>
            <a:r>
              <a:rPr lang="en-GB" dirty="0" smtClean="0"/>
              <a:t>?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304800" y="1371600"/>
            <a:ext cx="8534400" cy="47244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GB" sz="2800" dirty="0" smtClean="0">
              <a:solidFill>
                <a:srgbClr val="66FF66"/>
              </a:solidFill>
            </a:endParaRPr>
          </a:p>
          <a:p>
            <a:pPr algn="ctr">
              <a:buFontTx/>
              <a:buNone/>
            </a:pPr>
            <a:endParaRPr lang="en-GB" sz="2800" dirty="0" smtClean="0">
              <a:solidFill>
                <a:srgbClr val="66FF66"/>
              </a:solidFill>
            </a:endParaRPr>
          </a:p>
          <a:p>
            <a:pPr>
              <a:buFontTx/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Data about data</a:t>
            </a:r>
            <a:endParaRPr lang="en-GB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GB" dirty="0" smtClean="0">
                <a:solidFill>
                  <a:srgbClr val="FF0000"/>
                </a:solidFill>
              </a:rPr>
              <a:t>Main functions are to give...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data definitions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the origin of data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the structure of data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rules for the selection and transfer of data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qualitative and quantitative data about data</a:t>
            </a:r>
            <a:endParaRPr lang="en-GB" sz="20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Why is metadata needed?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371600"/>
            <a:ext cx="8534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Increasing functionality of data warehouses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Increasing size and complexity of data warehouses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Increasing number of varied user groups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Evolution of data warehouses and historical data analysis requirements</a:t>
            </a:r>
          </a:p>
          <a:p>
            <a:endParaRPr lang="en-GB" dirty="0" smtClean="0"/>
          </a:p>
          <a:p>
            <a:pPr>
              <a:buFontTx/>
              <a:buNone/>
            </a:pPr>
            <a:r>
              <a:rPr lang="en-GB" sz="2200" dirty="0" smtClean="0">
                <a:solidFill>
                  <a:srgbClr val="FF0000"/>
                </a:solidFill>
              </a:rPr>
              <a:t>Users and developers need a better, more standardised, way to document and communicate their knowledge of the warehouse, its rules and data sources</a:t>
            </a:r>
            <a:endParaRPr lang="en-GB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1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The metadata repository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371600"/>
            <a:ext cx="8534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GB" dirty="0" smtClean="0">
                <a:solidFill>
                  <a:srgbClr val="FF0000"/>
                </a:solidFill>
              </a:rPr>
              <a:t>A specialised database designed to maintain metadata together with tools and interfaces which allow the company to collect and distribute the data</a:t>
            </a:r>
          </a:p>
          <a:p>
            <a:endParaRPr lang="en-GB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Is a combination of shared and local data about data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Is the vital component in a distributed metadata architecture</a:t>
            </a:r>
          </a:p>
          <a:p>
            <a:pPr lvl="1"/>
            <a:r>
              <a:rPr lang="en-GB" sz="2200" dirty="0" smtClean="0"/>
              <a:t>supports the distribution of sharable components</a:t>
            </a:r>
          </a:p>
          <a:p>
            <a:pPr lvl="1"/>
            <a:r>
              <a:rPr lang="en-GB" sz="2200" dirty="0" smtClean="0"/>
              <a:t>supports the autonomy and control of unshared local components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5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The life cycle of metadata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371600"/>
            <a:ext cx="8534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  <a:p>
            <a:r>
              <a:rPr lang="en-GB" dirty="0" smtClean="0"/>
              <a:t>Collection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identify and capture metadata in a central repository</a:t>
            </a:r>
          </a:p>
          <a:p>
            <a:r>
              <a:rPr lang="en-GB" dirty="0" smtClean="0"/>
              <a:t>Maintenance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establish processes to synchronise metadata automatically with the changing data structure</a:t>
            </a:r>
          </a:p>
          <a:p>
            <a:r>
              <a:rPr lang="en-GB" dirty="0" smtClean="0"/>
              <a:t>Deployment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provide metadata to users in the right form and with the right tools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Focus areas for the collection of metadata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371600"/>
            <a:ext cx="8534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Warehouse data sources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physical data structures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business definitions of all data elements</a:t>
            </a:r>
          </a:p>
          <a:p>
            <a:pPr lvl="2"/>
            <a:r>
              <a:rPr lang="en-GB" dirty="0" err="1" smtClean="0">
                <a:solidFill>
                  <a:srgbClr val="FF0000"/>
                </a:solidFill>
              </a:rPr>
              <a:t>platforms,data</a:t>
            </a:r>
            <a:r>
              <a:rPr lang="en-GB" dirty="0" smtClean="0">
                <a:solidFill>
                  <a:srgbClr val="FF0000"/>
                </a:solidFill>
              </a:rPr>
              <a:t> formats, update frequencies</a:t>
            </a:r>
          </a:p>
          <a:p>
            <a:r>
              <a:rPr lang="en-GB" dirty="0" smtClean="0"/>
              <a:t>Data models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the logical and physical enterprise data model</a:t>
            </a:r>
          </a:p>
          <a:p>
            <a:r>
              <a:rPr lang="en-GB" dirty="0" smtClean="0"/>
              <a:t>Warehouse data models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the logical and physical schemas for the data warehouse</a:t>
            </a:r>
          </a:p>
          <a:p>
            <a:r>
              <a:rPr lang="en-GB" dirty="0" smtClean="0"/>
              <a:t>Warehouse mappings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between warehouse and operational data structures</a:t>
            </a:r>
          </a:p>
          <a:p>
            <a:r>
              <a:rPr lang="en-GB" dirty="0" smtClean="0"/>
              <a:t>Warehouse usage information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who’s using the warehouse and how they’re using it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try and relate business problems and specific queries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Target groups for metadata deployment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371600"/>
            <a:ext cx="8534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Warehouse developers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physical structure models for data sources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target physical data structures as they evolve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evolving mapping schemas</a:t>
            </a:r>
          </a:p>
          <a:p>
            <a:r>
              <a:rPr lang="en-GB" dirty="0" smtClean="0"/>
              <a:t>Warehouse maintenance staff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monitor changes in the provision and utilisation environment and manage the effects of these changes on the DW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responsible for updating the metadata when the </a:t>
            </a:r>
            <a:r>
              <a:rPr lang="en-GB" dirty="0" err="1" smtClean="0">
                <a:solidFill>
                  <a:srgbClr val="FF0000"/>
                </a:solidFill>
              </a:rPr>
              <a:t>Dw</a:t>
            </a:r>
            <a:r>
              <a:rPr lang="en-GB" dirty="0" smtClean="0">
                <a:solidFill>
                  <a:srgbClr val="FF0000"/>
                </a:solidFill>
              </a:rPr>
              <a:t> architecture is affected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ensure the capability of tracing changes</a:t>
            </a:r>
          </a:p>
          <a:p>
            <a:r>
              <a:rPr lang="en-GB" dirty="0" smtClean="0"/>
              <a:t>End-users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aid exploration and </a:t>
            </a:r>
            <a:r>
              <a:rPr lang="en-GB" dirty="0" err="1" smtClean="0">
                <a:solidFill>
                  <a:srgbClr val="FF0000"/>
                </a:solidFill>
              </a:rPr>
              <a:t>understandability</a:t>
            </a:r>
            <a:r>
              <a:rPr lang="en-GB" dirty="0" smtClean="0">
                <a:solidFill>
                  <a:srgbClr val="FF0000"/>
                </a:solidFill>
              </a:rPr>
              <a:t> of information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validate information on the basis of source and quality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standard queries for specific business problems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5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Metadata </a:t>
            </a:r>
            <a:r>
              <a:rPr lang="en-GB" dirty="0"/>
              <a:t>deployment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04800" y="1981200"/>
            <a:ext cx="7848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 dirty="0"/>
              <a:t>Supply the right metadata to the right audience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Warehouse developers will primarily need the physical structure information for data sources.  Further analysis on that metadata leads to the development of more metadata (mappings).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Warehouse maintainers typically require direct access to the metadata as well. 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End </a:t>
            </a:r>
            <a:r>
              <a:rPr lang="en-US" sz="2000" dirty="0"/>
              <a:t>Users require an easy-to-access format.  They should not be burdened with technical names or cryptic commands.  Training, documentation and other forms of help, should be readily available.</a:t>
            </a:r>
          </a:p>
        </p:txBody>
      </p:sp>
    </p:spTree>
    <p:extLst>
      <p:ext uri="{BB962C8B-B14F-4D97-AF65-F5344CB8AC3E}">
        <p14:creationId xmlns:p14="http://schemas.microsoft.com/office/powerpoint/2010/main" val="28199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2236</TotalTime>
  <Words>976</Words>
  <Application>Microsoft Office PowerPoint</Application>
  <PresentationFormat>On-screen Show (4:3)</PresentationFormat>
  <Paragraphs>188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Data Warehousing SS ZG515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Pula Reddy</cp:lastModifiedBy>
  <cp:revision>181</cp:revision>
  <dcterms:created xsi:type="dcterms:W3CDTF">2011-09-14T09:42:05Z</dcterms:created>
  <dcterms:modified xsi:type="dcterms:W3CDTF">2014-09-27T13:40:16Z</dcterms:modified>
</cp:coreProperties>
</file>