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0" r:id="rId2"/>
    <p:sldId id="257" r:id="rId3"/>
    <p:sldId id="377" r:id="rId4"/>
    <p:sldId id="385" r:id="rId5"/>
    <p:sldId id="386" r:id="rId6"/>
    <p:sldId id="387" r:id="rId7"/>
    <p:sldId id="388" r:id="rId8"/>
    <p:sldId id="389" r:id="rId9"/>
    <p:sldId id="390" r:id="rId10"/>
    <p:sldId id="391" r:id="rId11"/>
    <p:sldId id="392" r:id="rId12"/>
    <p:sldId id="393" r:id="rId13"/>
    <p:sldId id="394" r:id="rId14"/>
    <p:sldId id="395" r:id="rId15"/>
    <p:sldId id="396" r:id="rId16"/>
    <p:sldId id="397" r:id="rId17"/>
    <p:sldId id="402" r:id="rId18"/>
    <p:sldId id="403" r:id="rId19"/>
    <p:sldId id="404" r:id="rId20"/>
    <p:sldId id="405" r:id="rId21"/>
    <p:sldId id="406" r:id="rId22"/>
    <p:sldId id="407" r:id="rId23"/>
    <p:sldId id="398" r:id="rId24"/>
    <p:sldId id="399" r:id="rId25"/>
    <p:sldId id="408" r:id="rId26"/>
    <p:sldId id="409" r:id="rId27"/>
    <p:sldId id="410" r:id="rId28"/>
    <p:sldId id="411" r:id="rId29"/>
    <p:sldId id="41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33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5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10277-E6C3-483F-9FD4-2CF3DE2640A8}" type="datetimeFigureOut">
              <a:rPr lang="en-US" smtClean="0"/>
              <a:pPr/>
              <a:t>3/20/2015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0C4B0-E83E-4D41-B3CC-3CFC287D49CE}" type="slidenum">
              <a:rPr lang="en-US" smtClean="0"/>
              <a:pPr/>
              <a:t>‹#›</a:t>
            </a:fld>
            <a:endParaRPr lang="en-US"/>
          </a:p>
        </p:txBody>
      </p:sp>
    </p:spTree>
    <p:extLst>
      <p:ext uri="{BB962C8B-B14F-4D97-AF65-F5344CB8AC3E}">
        <p14:creationId xmlns:p14="http://schemas.microsoft.com/office/powerpoint/2010/main" val="203846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Electrical Science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Dr. </a:t>
            </a:r>
            <a:r>
              <a:rPr lang="en-GB" dirty="0" err="1" smtClean="0"/>
              <a:t>Navneet</a:t>
            </a:r>
            <a:r>
              <a:rPr lang="en-GB" dirty="0" smtClean="0"/>
              <a:t> Gupta</a:t>
            </a:r>
          </a:p>
          <a:p>
            <a:pPr lvl="0"/>
            <a:r>
              <a:rPr lang="en-GB" dirty="0" smtClean="0"/>
              <a:t>Department of Electrical and Electronics Engineering</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US" dirty="0" smtClean="0"/>
              <a:t>Lecture -1</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3/20/2015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Data Warehousing</a:t>
            </a:r>
            <a:br>
              <a:rPr lang="en-US" dirty="0" smtClean="0"/>
            </a:br>
            <a:r>
              <a:rPr lang="en-US" dirty="0" smtClean="0"/>
              <a:t>SS ZG515 </a:t>
            </a:r>
            <a:endParaRPr lang="en-US" dirty="0"/>
          </a:p>
        </p:txBody>
      </p:sp>
      <p:sp>
        <p:nvSpPr>
          <p:cNvPr id="6" name="Content Placeholder 5"/>
          <p:cNvSpPr>
            <a:spLocks noGrp="1"/>
          </p:cNvSpPr>
          <p:nvPr>
            <p:ph sz="quarter" idx="13"/>
          </p:nvPr>
        </p:nvSpPr>
        <p:spPr/>
        <p:txBody>
          <a:bodyPr/>
          <a:lstStyle/>
          <a:p>
            <a:r>
              <a:rPr lang="en-US" dirty="0" smtClean="0"/>
              <a:t>PC Reddy</a:t>
            </a:r>
          </a:p>
          <a:p>
            <a:r>
              <a:rPr lang="en-US" dirty="0" smtClean="0"/>
              <a:t>Guest Faculty – WILP, BITS Pilani</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Integration testing</a:t>
            </a:r>
          </a:p>
          <a:p>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eaLnBrk="1" hangingPunct="1">
              <a:buFont typeface="Arial" pitchFamily="34" charset="0"/>
              <a:buChar char="•"/>
            </a:pPr>
            <a:r>
              <a:rPr lang="en-AU" sz="1600" dirty="0" smtClean="0">
                <a:latin typeface="Arial" pitchFamily="34" charset="0"/>
                <a:cs typeface="Arial" pitchFamily="34" charset="0"/>
              </a:rPr>
              <a:t>Validate, target tables are populated with correct number of records.</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To Check for Error log messages in appropriate file.</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To check for restarting of Jobs in case of failures.</a:t>
            </a:r>
          </a:p>
          <a:p>
            <a:pPr eaLnBrk="1" hangingPunct="1">
              <a:buFont typeface="Arial" pitchFamily="34" charset="0"/>
              <a:buChar char="•"/>
            </a:pPr>
            <a:endParaRPr lang="en-AU"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Validate the execution of workflows and data at the following stages</a:t>
            </a:r>
            <a:endParaRPr lang="en-US" sz="1600" dirty="0" smtClean="0">
              <a:latin typeface="Arial" pitchFamily="34" charset="0"/>
              <a:cs typeface="Arial" pitchFamily="34" charset="0"/>
            </a:endParaRPr>
          </a:p>
          <a:p>
            <a:pPr marL="0" indent="0" eaLnBrk="1" hangingPunct="1"/>
            <a:r>
              <a:rPr lang="en-AU" sz="1600" dirty="0" smtClean="0">
                <a:latin typeface="Arial" pitchFamily="34" charset="0"/>
                <a:cs typeface="Arial" pitchFamily="34" charset="0"/>
              </a:rPr>
              <a:t>      	Source to Staging  .</a:t>
            </a:r>
            <a:endParaRPr lang="en-US" sz="1600" dirty="0" smtClean="0">
              <a:latin typeface="Arial" pitchFamily="34" charset="0"/>
              <a:cs typeface="Arial" pitchFamily="34" charset="0"/>
            </a:endParaRPr>
          </a:p>
          <a:p>
            <a:pPr marL="0" indent="0" eaLnBrk="1" hangingPunct="1"/>
            <a:r>
              <a:rPr lang="en-AU" sz="1600" dirty="0" smtClean="0">
                <a:latin typeface="Arial" pitchFamily="34" charset="0"/>
                <a:cs typeface="Arial" pitchFamily="34" charset="0"/>
              </a:rPr>
              <a:t>      	Staging  to ODS.</a:t>
            </a:r>
            <a:endParaRPr lang="en-US" sz="1600" dirty="0" smtClean="0">
              <a:latin typeface="Arial" pitchFamily="34" charset="0"/>
              <a:cs typeface="Arial" pitchFamily="34" charset="0"/>
            </a:endParaRPr>
          </a:p>
          <a:p>
            <a:pPr marL="0" indent="0" eaLnBrk="1" hangingPunct="1"/>
            <a:r>
              <a:rPr lang="en-US" sz="1600" dirty="0" smtClean="0">
                <a:latin typeface="Arial" pitchFamily="34" charset="0"/>
                <a:cs typeface="Arial" pitchFamily="34" charset="0"/>
              </a:rPr>
              <a:t>      	ODS to Data Mart</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GB" sz="1600" dirty="0" smtClean="0">
                <a:latin typeface="Arial" pitchFamily="34" charset="0"/>
                <a:cs typeface="Arial" pitchFamily="34" charset="0"/>
              </a:rPr>
              <a:t>Verify integration of new mappings with existing mappings.</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GB" sz="1600" dirty="0" smtClean="0">
                <a:latin typeface="Arial" pitchFamily="34" charset="0"/>
                <a:cs typeface="Arial" pitchFamily="34" charset="0"/>
              </a:rPr>
              <a:t>Validate proper functionality of mapping variables and parameter files.</a:t>
            </a:r>
          </a:p>
          <a:p>
            <a:pPr eaLnBrk="1" hangingPunct="1">
              <a:buFont typeface="Arial" pitchFamily="34" charset="0"/>
              <a:buChar char="•"/>
            </a:pPr>
            <a:endParaRPr lang="en-GB" sz="1600" dirty="0" smtClean="0">
              <a:latin typeface="Arial" pitchFamily="34" charset="0"/>
              <a:cs typeface="Arial" pitchFamily="34" charset="0"/>
            </a:endParaRPr>
          </a:p>
          <a:p>
            <a:pPr eaLnBrk="1" hangingPunct="1">
              <a:buFont typeface="Arial" pitchFamily="34" charset="0"/>
              <a:buChar char="•"/>
            </a:pPr>
            <a:r>
              <a:rPr lang="en-GB" sz="1600" dirty="0" smtClean="0">
                <a:latin typeface="Arial" pitchFamily="34" charset="0"/>
                <a:cs typeface="Arial" pitchFamily="34" charset="0"/>
              </a:rPr>
              <a:t>Testing the individual mappings to verify the transformations and also at the workflow level.</a:t>
            </a:r>
            <a:endParaRPr lang="en-US" sz="1600" dirty="0" smtClean="0">
              <a:latin typeface="Arial" pitchFamily="34" charset="0"/>
              <a:cs typeface="Arial" pitchFamily="34" charset="0"/>
            </a:endParaRPr>
          </a:p>
          <a:p>
            <a:pPr eaLnBrk="1" hangingPunct="1"/>
            <a:endParaRPr lang="en-US" sz="1600" dirty="0" smtClean="0">
              <a:latin typeface="Arial" pitchFamily="34" charset="0"/>
              <a:cs typeface="Arial" pitchFamily="34" charset="0"/>
            </a:endParaRPr>
          </a:p>
          <a:p>
            <a:pPr eaLnBrk="1" hangingPunct="1">
              <a:buFont typeface="Arial" pitchFamily="34" charset="0"/>
              <a:buNone/>
            </a:pPr>
            <a:endParaRPr lang="en-US" sz="1600" dirty="0" smtClean="0">
              <a:latin typeface="Arial" pitchFamily="34" charset="0"/>
              <a:cs typeface="Arial" pitchFamily="34" charset="0"/>
            </a:endParaRPr>
          </a:p>
          <a:p>
            <a:pPr eaLnBrk="1" hangingPunct="1"/>
            <a:endParaRPr lang="en-US" sz="1600" dirty="0" smtClean="0">
              <a:latin typeface="Arial" pitchFamily="34" charset="0"/>
              <a:cs typeface="Arial" pitchFamily="34" charset="0"/>
            </a:endParaRPr>
          </a:p>
          <a:p>
            <a:pPr eaLnBrk="1" hangingPunct="1">
              <a:buFont typeface="Arial" pitchFamily="34" charset="0"/>
              <a:buNone/>
            </a:pPr>
            <a:endParaRPr lang="en-US" dirty="0" smtClean="0"/>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Integration testing</a:t>
            </a:r>
          </a:p>
          <a:p>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eaLnBrk="1" hangingPunct="1">
              <a:buFont typeface="Arial" pitchFamily="34" charset="0"/>
              <a:buNone/>
            </a:pPr>
            <a:r>
              <a:rPr lang="en-US" sz="2400" b="1" dirty="0" smtClean="0"/>
              <a:t>Inputs:</a:t>
            </a:r>
          </a:p>
          <a:p>
            <a:pPr eaLnBrk="1" hangingPunct="1">
              <a:buFont typeface="Arial" pitchFamily="34" charset="0"/>
              <a:buNone/>
            </a:pPr>
            <a:endParaRPr lang="en-US" sz="2400" dirty="0" smtClean="0"/>
          </a:p>
          <a:p>
            <a:pPr eaLnBrk="1" hangingPunct="1"/>
            <a:r>
              <a:rPr lang="en-GB" sz="1600" dirty="0" smtClean="0">
                <a:latin typeface="Arial" pitchFamily="34" charset="0"/>
                <a:cs typeface="Arial" pitchFamily="34" charset="0"/>
              </a:rPr>
              <a:t>Project Plan</a:t>
            </a:r>
            <a:r>
              <a:rPr lang="en-US" sz="1600" dirty="0" smtClean="0">
                <a:latin typeface="Arial" pitchFamily="34" charset="0"/>
                <a:cs typeface="Arial" pitchFamily="34" charset="0"/>
              </a:rPr>
              <a:t>,Business requirements document</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Test cases and steps </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Access to personal files on the network</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Executed and approved unit test cases or peer review reports</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Source to Target Matrices(STM)</a:t>
            </a:r>
          </a:p>
          <a:p>
            <a:pPr eaLnBrk="1" hangingPunct="1"/>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Extract and Load Order document</a:t>
            </a:r>
          </a:p>
          <a:p>
            <a:pPr eaLnBrk="1" hangingPunct="1">
              <a:buFont typeface="Arial" pitchFamily="34" charset="0"/>
              <a:buNone/>
            </a:pPr>
            <a:endParaRPr lang="en-US" sz="2400" dirty="0" smtClean="0"/>
          </a:p>
          <a:p>
            <a:pPr eaLnBrk="1" hangingPunct="1">
              <a:buFont typeface="Arial" pitchFamily="34" charset="0"/>
              <a:buNone/>
            </a:pPr>
            <a:r>
              <a:rPr lang="en-US" sz="1600" b="1" dirty="0" smtClean="0">
                <a:latin typeface="Arial" pitchFamily="34" charset="0"/>
                <a:cs typeface="Arial" pitchFamily="34" charset="0"/>
              </a:rPr>
              <a:t>Note:</a:t>
            </a:r>
            <a:r>
              <a:rPr lang="en-US" sz="1600" dirty="0" smtClean="0">
                <a:latin typeface="Arial" pitchFamily="34" charset="0"/>
                <a:cs typeface="Arial" pitchFamily="34" charset="0"/>
              </a:rPr>
              <a:t> The project manager is responsible for ensuring all the input criteria are completed by the appropriate project team member as defined in the project Deliverables Matrix prior to each phase of testing</a:t>
            </a:r>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Integration testing</a:t>
            </a:r>
          </a:p>
          <a:p>
            <a:endParaRPr lang="en-US" dirty="0"/>
          </a:p>
        </p:txBody>
      </p:sp>
      <p:sp>
        <p:nvSpPr>
          <p:cNvPr id="3" name="Content Placeholder 2"/>
          <p:cNvSpPr>
            <a:spLocks noGrp="1"/>
          </p:cNvSpPr>
          <p:nvPr>
            <p:ph idx="1"/>
          </p:nvPr>
        </p:nvSpPr>
        <p:spPr>
          <a:xfrm>
            <a:off x="457200" y="1524000"/>
            <a:ext cx="8229600" cy="4602163"/>
          </a:xfrm>
        </p:spPr>
        <p:txBody>
          <a:bodyPr/>
          <a:lstStyle/>
          <a:p>
            <a:pPr eaLnBrk="1" hangingPunct="1">
              <a:buFont typeface="Arial" pitchFamily="34" charset="0"/>
              <a:buNone/>
            </a:pPr>
            <a:r>
              <a:rPr lang="en-US" sz="2400" b="1" dirty="0" smtClean="0"/>
              <a:t>Environment:</a:t>
            </a:r>
          </a:p>
          <a:p>
            <a:pPr eaLnBrk="1" hangingPunct="1">
              <a:buFont typeface="Arial" pitchFamily="34" charset="0"/>
              <a:buNone/>
            </a:pPr>
            <a:endParaRPr lang="en-US" sz="2400" b="1" dirty="0" smtClean="0"/>
          </a:p>
          <a:p>
            <a:pPr eaLnBrk="1" hangingPunct="1"/>
            <a:r>
              <a:rPr lang="en-US" sz="1600" dirty="0" smtClean="0">
                <a:latin typeface="Arial" pitchFamily="34" charset="0"/>
                <a:cs typeface="Arial" pitchFamily="34" charset="0"/>
              </a:rPr>
              <a:t>Integration testing is performed in the test environment.</a:t>
            </a:r>
          </a:p>
          <a:p>
            <a:pPr eaLnBrk="1" hangingPunct="1"/>
            <a:endParaRPr lang="en-US" sz="1600" dirty="0" smtClean="0">
              <a:latin typeface="Arial" pitchFamily="34" charset="0"/>
              <a:cs typeface="Arial" pitchFamily="34" charset="0"/>
            </a:endParaRPr>
          </a:p>
          <a:p>
            <a:pPr eaLnBrk="1" hangingPunct="1">
              <a:buFont typeface="Arial" pitchFamily="34" charset="0"/>
              <a:buNone/>
            </a:pPr>
            <a:r>
              <a:rPr lang="en-US" sz="2400" b="1" dirty="0" smtClean="0"/>
              <a:t>Tools:</a:t>
            </a:r>
          </a:p>
          <a:p>
            <a:pPr eaLnBrk="1" hangingPunct="1"/>
            <a:r>
              <a:rPr lang="en-GB" sz="1600" dirty="0" smtClean="0">
                <a:latin typeface="Arial" pitchFamily="34" charset="0"/>
                <a:cs typeface="Arial" pitchFamily="34" charset="0"/>
              </a:rPr>
              <a:t>Data access tools (e.g., TOAD, PL/SQL) are used to </a:t>
            </a:r>
            <a:r>
              <a:rPr lang="en-GB" sz="1600" dirty="0" err="1" smtClean="0">
                <a:latin typeface="Arial" pitchFamily="34" charset="0"/>
                <a:cs typeface="Arial" pitchFamily="34" charset="0"/>
              </a:rPr>
              <a:t>analyze</a:t>
            </a:r>
            <a:r>
              <a:rPr lang="en-GB" sz="1600" dirty="0" smtClean="0">
                <a:latin typeface="Arial" pitchFamily="34" charset="0"/>
                <a:cs typeface="Arial" pitchFamily="34" charset="0"/>
              </a:rPr>
              <a:t> content of tables and to </a:t>
            </a:r>
            <a:r>
              <a:rPr lang="en-GB" sz="1600" dirty="0" err="1" smtClean="0">
                <a:latin typeface="Arial" pitchFamily="34" charset="0"/>
                <a:cs typeface="Arial" pitchFamily="34" charset="0"/>
              </a:rPr>
              <a:t>analyze</a:t>
            </a:r>
            <a:r>
              <a:rPr lang="en-GB" sz="1600" dirty="0" smtClean="0">
                <a:latin typeface="Arial" pitchFamily="34" charset="0"/>
                <a:cs typeface="Arial" pitchFamily="34" charset="0"/>
              </a:rPr>
              <a:t> results of loads.</a:t>
            </a:r>
          </a:p>
          <a:p>
            <a:pPr eaLnBrk="1" hangingPunct="1"/>
            <a:endParaRPr lang="en-GB"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ETL Tools(e.g. </a:t>
            </a:r>
            <a:r>
              <a:rPr lang="en-GB" sz="1600" dirty="0" err="1" smtClean="0">
                <a:latin typeface="Arial" pitchFamily="34" charset="0"/>
                <a:cs typeface="Arial" pitchFamily="34" charset="0"/>
              </a:rPr>
              <a:t>Informatica,Datastage</a:t>
            </a:r>
            <a:r>
              <a:rPr lang="en-GB" sz="1600" dirty="0" smtClean="0">
                <a:latin typeface="Arial" pitchFamily="34" charset="0"/>
                <a:cs typeface="Arial" pitchFamily="34" charset="0"/>
              </a:rPr>
              <a:t>).</a:t>
            </a:r>
          </a:p>
          <a:p>
            <a:pPr eaLnBrk="1" hangingPunct="1"/>
            <a:endParaRPr lang="en-GB"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Test management tool(e.g. Test Director ,QC) that maintains and tracks the requirements, test cases, defects and traceability matrix.</a:t>
            </a:r>
          </a:p>
          <a:p>
            <a:pPr eaLnBrk="1" hangingPunct="1"/>
            <a:endParaRPr lang="en-US" sz="1600" dirty="0" smtClean="0">
              <a:latin typeface="Arial" pitchFamily="34" charset="0"/>
              <a:cs typeface="Arial" pitchFamily="34" charset="0"/>
            </a:endParaRPr>
          </a:p>
          <a:p>
            <a:pPr eaLnBrk="1" hangingPunct="1">
              <a:buFont typeface="Arial" pitchFamily="34" charset="0"/>
              <a:buNone/>
            </a:pPr>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Integration testing</a:t>
            </a:r>
          </a:p>
          <a:p>
            <a:endParaRPr lang="en-US" dirty="0"/>
          </a:p>
        </p:txBody>
      </p:sp>
      <p:sp>
        <p:nvSpPr>
          <p:cNvPr id="3" name="Content Placeholder 2"/>
          <p:cNvSpPr>
            <a:spLocks noGrp="1"/>
          </p:cNvSpPr>
          <p:nvPr>
            <p:ph idx="1"/>
          </p:nvPr>
        </p:nvSpPr>
        <p:spPr>
          <a:xfrm>
            <a:off x="457200" y="1447800"/>
            <a:ext cx="8229600" cy="4678363"/>
          </a:xfrm>
        </p:spPr>
        <p:txBody>
          <a:bodyPr/>
          <a:lstStyle/>
          <a:p>
            <a:pPr eaLnBrk="1" hangingPunct="1">
              <a:buFont typeface="Arial" pitchFamily="34" charset="0"/>
              <a:buNone/>
            </a:pPr>
            <a:r>
              <a:rPr lang="en-US" sz="2600" b="1" smtClean="0"/>
              <a:t>Deliverables:</a:t>
            </a:r>
          </a:p>
          <a:p>
            <a:pPr eaLnBrk="1" hangingPunct="1">
              <a:buFont typeface="Arial" pitchFamily="34" charset="0"/>
              <a:buNone/>
            </a:pPr>
            <a:endParaRPr lang="en-US" sz="2600" b="1" smtClean="0"/>
          </a:p>
          <a:p>
            <a:pPr eaLnBrk="1" hangingPunct="1"/>
            <a:r>
              <a:rPr lang="en-GB" sz="1600" smtClean="0">
                <a:latin typeface="Arial" pitchFamily="34" charset="0"/>
                <a:cs typeface="Arial" pitchFamily="34" charset="0"/>
              </a:rPr>
              <a:t>Executed Integration Test Case documents, i.e., documented actual results against each test, signed and dated by the tester(s).</a:t>
            </a:r>
          </a:p>
          <a:p>
            <a:pPr eaLnBrk="1" hangingPunct="1"/>
            <a:endParaRPr lang="en-US" sz="1600" smtClean="0">
              <a:latin typeface="Arial" pitchFamily="34" charset="0"/>
              <a:cs typeface="Arial" pitchFamily="34" charset="0"/>
            </a:endParaRPr>
          </a:p>
          <a:p>
            <a:pPr eaLnBrk="1" hangingPunct="1"/>
            <a:r>
              <a:rPr lang="en-GB" sz="1600" smtClean="0">
                <a:latin typeface="Arial" pitchFamily="34" charset="0"/>
                <a:cs typeface="Arial" pitchFamily="34" charset="0"/>
              </a:rPr>
              <a:t>Signed and approved Test Case Index &amp; Results document which contains results of executed Integration test scripts.</a:t>
            </a:r>
          </a:p>
          <a:p>
            <a:pPr eaLnBrk="1" hangingPunct="1"/>
            <a:endParaRPr lang="en-US" sz="1600" smtClean="0">
              <a:latin typeface="Arial" pitchFamily="34" charset="0"/>
              <a:cs typeface="Arial" pitchFamily="34" charset="0"/>
            </a:endParaRPr>
          </a:p>
          <a:p>
            <a:pPr eaLnBrk="1" hangingPunct="1"/>
            <a:r>
              <a:rPr lang="en-US" sz="1600" smtClean="0">
                <a:latin typeface="Arial" pitchFamily="34" charset="0"/>
                <a:cs typeface="Arial" pitchFamily="34" charset="0"/>
              </a:rPr>
              <a:t>Updated Requirements Traceability Matrix</a:t>
            </a:r>
            <a:endParaRPr lang="en-US" sz="1600" smtClean="0"/>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Integration testing</a:t>
            </a:r>
          </a:p>
          <a:p>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eaLnBrk="1" hangingPunct="1">
              <a:lnSpc>
                <a:spcPct val="80000"/>
              </a:lnSpc>
              <a:buFont typeface="Arial" pitchFamily="34" charset="0"/>
              <a:buNone/>
            </a:pPr>
            <a:r>
              <a:rPr lang="en-US" sz="2400" b="1" dirty="0" smtClean="0"/>
              <a:t>Test Case Index and Results:</a:t>
            </a:r>
          </a:p>
          <a:p>
            <a:pPr eaLnBrk="1" hangingPunct="1">
              <a:lnSpc>
                <a:spcPct val="80000"/>
              </a:lnSpc>
              <a:buFont typeface="Arial" pitchFamily="34" charset="0"/>
              <a:buNone/>
            </a:pPr>
            <a:endParaRPr lang="en-US" sz="800" dirty="0" smtClean="0"/>
          </a:p>
          <a:p>
            <a:pPr eaLnBrk="1" hangingPunct="1">
              <a:lnSpc>
                <a:spcPct val="80000"/>
              </a:lnSpc>
              <a:buFont typeface="Arial" pitchFamily="34" charset="0"/>
              <a:buNone/>
            </a:pPr>
            <a:r>
              <a:rPr lang="en-US" sz="1500" dirty="0" smtClean="0">
                <a:latin typeface="Arial" pitchFamily="34" charset="0"/>
                <a:cs typeface="Arial" pitchFamily="34" charset="0"/>
              </a:rPr>
              <a:t>The DW&amp;BI team should use the  Test Case Index and Results document to report result of testing. The document tracks the following</a:t>
            </a:r>
          </a:p>
          <a:p>
            <a:pPr eaLnBrk="1" hangingPunct="1">
              <a:lnSpc>
                <a:spcPct val="80000"/>
              </a:lnSpc>
              <a:buFont typeface="Arial" pitchFamily="34" charset="0"/>
              <a:buNone/>
            </a:pPr>
            <a:endParaRPr lang="en-US" sz="1500" dirty="0" smtClean="0">
              <a:latin typeface="Arial" pitchFamily="34" charset="0"/>
              <a:cs typeface="Arial" pitchFamily="34" charset="0"/>
            </a:endParaRPr>
          </a:p>
          <a:p>
            <a:pPr eaLnBrk="1" hangingPunct="1">
              <a:lnSpc>
                <a:spcPct val="80000"/>
              </a:lnSpc>
            </a:pPr>
            <a:r>
              <a:rPr lang="en-US" sz="1500" b="1" dirty="0" smtClean="0">
                <a:latin typeface="Arial" pitchFamily="34" charset="0"/>
                <a:cs typeface="Arial" pitchFamily="34" charset="0"/>
              </a:rPr>
              <a:t>Test Case #: </a:t>
            </a:r>
            <a:r>
              <a:rPr lang="en-US" sz="1500" dirty="0" smtClean="0">
                <a:latin typeface="Arial" pitchFamily="34" charset="0"/>
                <a:cs typeface="Arial" pitchFamily="34" charset="0"/>
              </a:rPr>
              <a:t> Enter a test case number in sequential outline format (e.g., 1, 1.1, 2, 2.1, 3).</a:t>
            </a:r>
          </a:p>
          <a:p>
            <a:pPr eaLnBrk="1" hangingPunct="1">
              <a:lnSpc>
                <a:spcPct val="80000"/>
              </a:lnSpc>
            </a:pPr>
            <a:endParaRPr lang="en-US" sz="1500" dirty="0" smtClean="0">
              <a:latin typeface="Arial" pitchFamily="34" charset="0"/>
              <a:cs typeface="Arial" pitchFamily="34" charset="0"/>
            </a:endParaRPr>
          </a:p>
          <a:p>
            <a:pPr eaLnBrk="1" hangingPunct="1">
              <a:lnSpc>
                <a:spcPct val="80000"/>
              </a:lnSpc>
            </a:pPr>
            <a:r>
              <a:rPr lang="en-US" sz="1500" b="1" dirty="0" smtClean="0">
                <a:latin typeface="Arial" pitchFamily="34" charset="0"/>
                <a:cs typeface="Arial" pitchFamily="34" charset="0"/>
              </a:rPr>
              <a:t>Description</a:t>
            </a:r>
            <a:r>
              <a:rPr lang="en-US" sz="1500" dirty="0" smtClean="0">
                <a:latin typeface="Arial" pitchFamily="34" charset="0"/>
                <a:cs typeface="Arial" pitchFamily="34" charset="0"/>
              </a:rPr>
              <a:t>:  Provide a brief description that covers each test case instance as fully as possible.</a:t>
            </a:r>
          </a:p>
          <a:p>
            <a:pPr eaLnBrk="1" hangingPunct="1">
              <a:lnSpc>
                <a:spcPct val="80000"/>
              </a:lnSpc>
            </a:pPr>
            <a:endParaRPr lang="en-US" sz="1500" dirty="0" smtClean="0">
              <a:latin typeface="Arial" pitchFamily="34" charset="0"/>
              <a:cs typeface="Arial" pitchFamily="34" charset="0"/>
            </a:endParaRPr>
          </a:p>
          <a:p>
            <a:pPr eaLnBrk="1" hangingPunct="1">
              <a:lnSpc>
                <a:spcPct val="80000"/>
              </a:lnSpc>
            </a:pPr>
            <a:r>
              <a:rPr lang="en-US" sz="1500" b="1" dirty="0" smtClean="0">
                <a:latin typeface="Arial" pitchFamily="34" charset="0"/>
                <a:cs typeface="Arial" pitchFamily="34" charset="0"/>
              </a:rPr>
              <a:t>Requirement # and Description:</a:t>
            </a:r>
            <a:r>
              <a:rPr lang="en-US" sz="1500" dirty="0" smtClean="0">
                <a:latin typeface="Arial" pitchFamily="34" charset="0"/>
                <a:cs typeface="Arial" pitchFamily="34" charset="0"/>
              </a:rPr>
              <a:t>  List each requirement number that corresponds to the listed test case number and briefly describe.</a:t>
            </a:r>
          </a:p>
          <a:p>
            <a:pPr eaLnBrk="1" hangingPunct="1">
              <a:lnSpc>
                <a:spcPct val="80000"/>
              </a:lnSpc>
            </a:pPr>
            <a:endParaRPr lang="en-US" sz="1500" dirty="0" smtClean="0">
              <a:latin typeface="Arial" pitchFamily="34" charset="0"/>
              <a:cs typeface="Arial" pitchFamily="34" charset="0"/>
            </a:endParaRPr>
          </a:p>
          <a:p>
            <a:pPr eaLnBrk="1" hangingPunct="1">
              <a:lnSpc>
                <a:spcPct val="80000"/>
              </a:lnSpc>
            </a:pPr>
            <a:r>
              <a:rPr lang="en-US" sz="1500" b="1" dirty="0" smtClean="0">
                <a:latin typeface="Arial" pitchFamily="34" charset="0"/>
                <a:cs typeface="Arial" pitchFamily="34" charset="0"/>
              </a:rPr>
              <a:t>Criticality:</a:t>
            </a:r>
            <a:r>
              <a:rPr lang="en-US" sz="1500" dirty="0" smtClean="0">
                <a:latin typeface="Arial" pitchFamily="34" charset="0"/>
                <a:cs typeface="Arial" pitchFamily="34" charset="0"/>
              </a:rPr>
              <a:t>  Provide a relative criticality ranking for each test case instance (Low, Medium, High).</a:t>
            </a:r>
          </a:p>
          <a:p>
            <a:pPr eaLnBrk="1" hangingPunct="1">
              <a:lnSpc>
                <a:spcPct val="80000"/>
              </a:lnSpc>
            </a:pPr>
            <a:endParaRPr lang="en-US" sz="1500" dirty="0" smtClean="0">
              <a:latin typeface="Arial" pitchFamily="34" charset="0"/>
              <a:cs typeface="Arial" pitchFamily="34" charset="0"/>
            </a:endParaRPr>
          </a:p>
          <a:p>
            <a:pPr eaLnBrk="1" hangingPunct="1">
              <a:lnSpc>
                <a:spcPct val="80000"/>
              </a:lnSpc>
            </a:pPr>
            <a:r>
              <a:rPr lang="en-US" sz="1500" b="1" dirty="0" smtClean="0">
                <a:latin typeface="Arial" pitchFamily="34" charset="0"/>
                <a:cs typeface="Arial" pitchFamily="34" charset="0"/>
              </a:rPr>
              <a:t>Result</a:t>
            </a:r>
            <a:r>
              <a:rPr lang="en-US" sz="1500" dirty="0" smtClean="0">
                <a:latin typeface="Arial" pitchFamily="34" charset="0"/>
                <a:cs typeface="Arial" pitchFamily="34" charset="0"/>
              </a:rPr>
              <a:t>:  Indicate each test case result (Pass [test case meets acceptable criteria], Fail [test case does not meet acceptable criteria], Hold [test case requires additional data for result to be determined].)</a:t>
            </a:r>
          </a:p>
          <a:p>
            <a:pPr eaLnBrk="1" hangingPunct="1">
              <a:lnSpc>
                <a:spcPct val="80000"/>
              </a:lnSpc>
            </a:pPr>
            <a:endParaRPr lang="en-US" sz="1500" dirty="0" smtClean="0">
              <a:latin typeface="Arial" pitchFamily="34" charset="0"/>
              <a:cs typeface="Arial" pitchFamily="34" charset="0"/>
            </a:endParaRPr>
          </a:p>
          <a:p>
            <a:pPr eaLnBrk="1" hangingPunct="1">
              <a:lnSpc>
                <a:spcPct val="80000"/>
              </a:lnSpc>
            </a:pPr>
            <a:r>
              <a:rPr lang="en-US" sz="1500" b="1" dirty="0" smtClean="0">
                <a:latin typeface="Arial" pitchFamily="34" charset="0"/>
                <a:cs typeface="Arial" pitchFamily="34" charset="0"/>
              </a:rPr>
              <a:t>Fail Description Reference SPR#</a:t>
            </a:r>
            <a:r>
              <a:rPr lang="en-US" sz="1500" dirty="0" smtClean="0">
                <a:latin typeface="Arial" pitchFamily="34" charset="0"/>
                <a:cs typeface="Arial" pitchFamily="34" charset="0"/>
              </a:rPr>
              <a:t>:  For each failed test case, list the assigned Software Process Report (SPR) #, briefly describe what caused the failure.</a:t>
            </a:r>
          </a:p>
          <a:p>
            <a:pPr eaLnBrk="1" hangingPunct="1">
              <a:lnSpc>
                <a:spcPct val="80000"/>
              </a:lnSpc>
            </a:pPr>
            <a:endParaRPr lang="en-US" sz="1500" dirty="0" smtClean="0">
              <a:latin typeface="Arial" pitchFamily="34" charset="0"/>
              <a:cs typeface="Arial" pitchFamily="34" charset="0"/>
            </a:endParaRPr>
          </a:p>
          <a:p>
            <a:pPr eaLnBrk="1" hangingPunct="1">
              <a:lnSpc>
                <a:spcPct val="80000"/>
              </a:lnSpc>
            </a:pPr>
            <a:r>
              <a:rPr lang="en-US" sz="1500" b="1" dirty="0" smtClean="0">
                <a:latin typeface="Arial" pitchFamily="34" charset="0"/>
                <a:cs typeface="Arial" pitchFamily="34" charset="0"/>
              </a:rPr>
              <a:t>Robot / SQL Script Name</a:t>
            </a:r>
            <a:r>
              <a:rPr lang="en-US" sz="1500" dirty="0" smtClean="0">
                <a:latin typeface="Arial" pitchFamily="34" charset="0"/>
                <a:cs typeface="Arial" pitchFamily="34" charset="0"/>
              </a:rPr>
              <a:t>:  Indicate the assigned SQL script name, as applicable.</a:t>
            </a:r>
          </a:p>
          <a:p>
            <a:pPr eaLnBrk="1" hangingPunct="1">
              <a:lnSpc>
                <a:spcPct val="80000"/>
              </a:lnSpc>
              <a:buFont typeface="Arial" pitchFamily="34" charset="0"/>
              <a:buNone/>
            </a:pPr>
            <a:endParaRPr lang="en-US" sz="1500" dirty="0" smtClean="0"/>
          </a:p>
          <a:p>
            <a:pPr eaLnBrk="1" hangingPunct="1">
              <a:lnSpc>
                <a:spcPct val="80000"/>
              </a:lnSpc>
              <a:buFont typeface="Arial" pitchFamily="34" charset="0"/>
              <a:buNone/>
            </a:pPr>
            <a:endParaRPr lang="en-US" sz="800" dirty="0" smtClean="0"/>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Technical Shakedown Test</a:t>
            </a:r>
            <a:endParaRPr lang="en-US" dirty="0"/>
          </a:p>
          <a:p>
            <a:endParaRPr lang="en-US" dirty="0"/>
          </a:p>
        </p:txBody>
      </p:sp>
      <p:sp>
        <p:nvSpPr>
          <p:cNvPr id="3" name="Content Placeholder 2"/>
          <p:cNvSpPr>
            <a:spLocks noGrp="1"/>
          </p:cNvSpPr>
          <p:nvPr>
            <p:ph idx="1"/>
          </p:nvPr>
        </p:nvSpPr>
        <p:spPr>
          <a:xfrm>
            <a:off x="457200" y="1447800"/>
            <a:ext cx="8229600" cy="4678363"/>
          </a:xfrm>
        </p:spPr>
        <p:txBody>
          <a:bodyPr/>
          <a:lstStyle/>
          <a:p>
            <a:pPr eaLnBrk="1" hangingPunct="1">
              <a:buFont typeface="Arial" pitchFamily="34" charset="0"/>
              <a:buNone/>
            </a:pPr>
            <a:r>
              <a:rPr lang="en-AU" sz="2400" b="1" dirty="0" smtClean="0"/>
              <a:t>Technical Shakedown Test:</a:t>
            </a:r>
          </a:p>
          <a:p>
            <a:pPr eaLnBrk="1" hangingPunct="1">
              <a:buFont typeface="Arial" pitchFamily="34" charset="0"/>
              <a:buNone/>
            </a:pPr>
            <a:endParaRPr lang="en-AU" sz="2400" b="1" dirty="0" smtClean="0"/>
          </a:p>
          <a:p>
            <a:pPr eaLnBrk="1" hangingPunct="1">
              <a:buFont typeface="Arial" pitchFamily="34" charset="0"/>
              <a:buNone/>
            </a:pPr>
            <a:r>
              <a:rPr lang="en-US" sz="1600" dirty="0" smtClean="0">
                <a:latin typeface="Arial" pitchFamily="34" charset="0"/>
                <a:cs typeface="Arial" pitchFamily="34" charset="0"/>
              </a:rPr>
              <a:t>A Technical Shakedown Test will be conducted prior to System Testing</a:t>
            </a:r>
          </a:p>
          <a:p>
            <a:pPr eaLnBrk="1" hangingPunct="1">
              <a:buFont typeface="Arial" pitchFamily="34" charset="0"/>
              <a:buNone/>
            </a:pPr>
            <a:endParaRPr lang="en-US" sz="1600" dirty="0" smtClean="0">
              <a:latin typeface="Arial" pitchFamily="34" charset="0"/>
              <a:cs typeface="Arial" pitchFamily="34" charset="0"/>
            </a:endParaRPr>
          </a:p>
          <a:p>
            <a:pPr eaLnBrk="1" hangingPunct="1">
              <a:buFont typeface="Arial" pitchFamily="34" charset="0"/>
              <a:buNone/>
            </a:pPr>
            <a:r>
              <a:rPr lang="en-US" sz="1600" b="1" dirty="0" smtClean="0">
                <a:latin typeface="Arial" pitchFamily="34" charset="0"/>
                <a:cs typeface="Arial" pitchFamily="34" charset="0"/>
              </a:rPr>
              <a:t>Objective:</a:t>
            </a:r>
          </a:p>
          <a:p>
            <a:pPr eaLnBrk="1" hangingPunct="1">
              <a:buFont typeface="Arial" pitchFamily="34" charset="0"/>
              <a:buNone/>
            </a:pPr>
            <a:endParaRPr lang="en-US" sz="1600" b="1" dirty="0" smtClean="0">
              <a:latin typeface="Arial" pitchFamily="34" charset="0"/>
              <a:cs typeface="Arial" pitchFamily="34" charset="0"/>
            </a:endParaRPr>
          </a:p>
          <a:p>
            <a:pPr eaLnBrk="1" hangingPunct="1"/>
            <a:r>
              <a:rPr lang="en-AU" sz="1600" dirty="0" smtClean="0">
                <a:latin typeface="Arial" pitchFamily="34" charset="0"/>
                <a:cs typeface="Arial" pitchFamily="34" charset="0"/>
              </a:rPr>
              <a:t>Software has been configured correctly (including </a:t>
            </a:r>
            <a:r>
              <a:rPr lang="en-AU" sz="1600" dirty="0" err="1" smtClean="0">
                <a:latin typeface="Arial" pitchFamily="34" charset="0"/>
                <a:cs typeface="Arial" pitchFamily="34" charset="0"/>
              </a:rPr>
              <a:t>Informatica</a:t>
            </a:r>
            <a:r>
              <a:rPr lang="en-AU" sz="1600" dirty="0" smtClean="0">
                <a:latin typeface="Arial" pitchFamily="34" charset="0"/>
                <a:cs typeface="Arial" pitchFamily="34" charset="0"/>
              </a:rPr>
              <a:t> architecture, Source system connectivity and Business Objects).</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AU" sz="1600" dirty="0" smtClean="0">
                <a:latin typeface="Arial" pitchFamily="34" charset="0"/>
                <a:cs typeface="Arial" pitchFamily="34" charset="0"/>
              </a:rPr>
              <a:t>All the code has been migrated to the QA environments correctly.</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AU" sz="1600" dirty="0" smtClean="0">
                <a:latin typeface="Arial" pitchFamily="34" charset="0"/>
                <a:cs typeface="Arial" pitchFamily="34" charset="0"/>
              </a:rPr>
              <a:t>All required connectivity between systems are in place. </a:t>
            </a:r>
            <a:endParaRPr lang="en-US" sz="1600" dirty="0" smtClean="0">
              <a:latin typeface="Arial" pitchFamily="34" charset="0"/>
              <a:cs typeface="Arial" pitchFamily="34" charset="0"/>
            </a:endParaRPr>
          </a:p>
          <a:p>
            <a:pPr eaLnBrk="1" hangingPunct="1">
              <a:buFont typeface="Arial" pitchFamily="34" charset="0"/>
              <a:buNone/>
            </a:pPr>
            <a:endParaRPr lang="en-US" dirty="0" smtClean="0"/>
          </a:p>
        </p:txBody>
      </p:sp>
    </p:spTree>
    <p:extLst>
      <p:ext uri="{BB962C8B-B14F-4D97-AF65-F5344CB8AC3E}">
        <p14:creationId xmlns:p14="http://schemas.microsoft.com/office/powerpoint/2010/main" val="316077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System Testing</a:t>
            </a:r>
          </a:p>
        </p:txBody>
      </p:sp>
      <p:sp>
        <p:nvSpPr>
          <p:cNvPr id="3" name="Content Placeholder 2"/>
          <p:cNvSpPr>
            <a:spLocks noGrp="1"/>
          </p:cNvSpPr>
          <p:nvPr>
            <p:ph idx="1"/>
          </p:nvPr>
        </p:nvSpPr>
        <p:spPr>
          <a:xfrm>
            <a:off x="457200" y="1371600"/>
            <a:ext cx="8229600" cy="4754563"/>
          </a:xfrm>
        </p:spPr>
        <p:txBody>
          <a:bodyPr/>
          <a:lstStyle/>
          <a:p>
            <a:pPr algn="ctr" eaLnBrk="1" hangingPunct="1">
              <a:buFont typeface="Arial" pitchFamily="34" charset="0"/>
              <a:buNone/>
            </a:pPr>
            <a:endParaRPr lang="en-US" sz="2400" b="1" dirty="0" smtClean="0"/>
          </a:p>
          <a:p>
            <a:pPr algn="ctr" eaLnBrk="1" hangingPunct="1">
              <a:buFont typeface="Arial" pitchFamily="34" charset="0"/>
              <a:buNone/>
            </a:pPr>
            <a:endParaRPr lang="en-US" sz="2400" b="1" dirty="0" smtClean="0"/>
          </a:p>
          <a:p>
            <a:pPr algn="ctr" eaLnBrk="1" hangingPunct="1">
              <a:buFont typeface="Arial" pitchFamily="34" charset="0"/>
              <a:buNone/>
            </a:pPr>
            <a:r>
              <a:rPr lang="en-US" sz="2400" b="1" dirty="0" smtClean="0"/>
              <a:t>System Testing</a:t>
            </a:r>
          </a:p>
          <a:p>
            <a:pPr algn="ctr" eaLnBrk="1" hangingPunct="1">
              <a:buFont typeface="Arial" pitchFamily="34" charset="0"/>
              <a:buNone/>
            </a:pPr>
            <a:endParaRPr lang="en-US" sz="2400" b="1" dirty="0" smtClean="0"/>
          </a:p>
          <a:p>
            <a:pPr algn="ctr" eaLnBrk="1" hangingPunct="1">
              <a:buFont typeface="Arial" pitchFamily="34" charset="0"/>
              <a:buNone/>
            </a:pPr>
            <a:r>
              <a:rPr lang="en-GB" sz="1600" dirty="0" smtClean="0">
                <a:latin typeface="Arial" pitchFamily="34" charset="0"/>
                <a:cs typeface="Arial" pitchFamily="34" charset="0"/>
              </a:rPr>
              <a:t>System Testing is performed to prove that the system meets </a:t>
            </a:r>
          </a:p>
          <a:p>
            <a:pPr algn="ctr" eaLnBrk="1" hangingPunct="1">
              <a:buFont typeface="Arial" pitchFamily="34" charset="0"/>
              <a:buNone/>
            </a:pPr>
            <a:r>
              <a:rPr lang="en-GB" sz="1600" dirty="0" smtClean="0">
                <a:latin typeface="Arial" pitchFamily="34" charset="0"/>
                <a:cs typeface="Arial" pitchFamily="34" charset="0"/>
              </a:rPr>
              <a:t>the Functional Specifications from an end to end perspective. </a:t>
            </a:r>
          </a:p>
          <a:p>
            <a:pPr algn="ctr" eaLnBrk="1" hangingPunct="1">
              <a:buFont typeface="Arial" pitchFamily="34" charset="0"/>
              <a:buNone/>
            </a:pPr>
            <a:endParaRPr lang="en-GB" sz="1600" dirty="0" smtClean="0">
              <a:latin typeface="Arial" pitchFamily="34" charset="0"/>
              <a:cs typeface="Arial" pitchFamily="34" charset="0"/>
            </a:endParaRPr>
          </a:p>
          <a:p>
            <a:pPr algn="ctr" eaLnBrk="1" hangingPunct="1">
              <a:buFont typeface="Arial" pitchFamily="34" charset="0"/>
              <a:buNone/>
            </a:pPr>
            <a:r>
              <a:rPr lang="en-GB" sz="1600" dirty="0" smtClean="0">
                <a:latin typeface="Arial" pitchFamily="34" charset="0"/>
                <a:cs typeface="Arial" pitchFamily="34" charset="0"/>
              </a:rPr>
              <a:t>The testing team will verify that the data in the source system databases and</a:t>
            </a:r>
          </a:p>
          <a:p>
            <a:pPr algn="ctr" eaLnBrk="1" hangingPunct="1">
              <a:buFont typeface="Arial" pitchFamily="34" charset="0"/>
              <a:buNone/>
            </a:pPr>
            <a:r>
              <a:rPr lang="en-GB" sz="1600" dirty="0" smtClean="0">
                <a:latin typeface="Arial" pitchFamily="34" charset="0"/>
                <a:cs typeface="Arial" pitchFamily="34" charset="0"/>
              </a:rPr>
              <a:t> the data in the Target is consistent through out the process</a:t>
            </a:r>
          </a:p>
          <a:p>
            <a:pPr eaLnBrk="1" hangingPunct="1">
              <a:buFont typeface="Arial" pitchFamily="34" charset="0"/>
              <a:buNone/>
            </a:pPr>
            <a:endParaRPr lang="en-US" dirty="0" smtClean="0"/>
          </a:p>
          <a:p>
            <a:pPr eaLnBrk="1" hangingPunct="1">
              <a:buFont typeface="Arial" pitchFamily="34" charset="0"/>
              <a:buNone/>
            </a:pPr>
            <a:endParaRPr lang="en-GB" dirty="0" smtClean="0"/>
          </a:p>
          <a:p>
            <a:pPr eaLnBrk="1" hangingPunct="1">
              <a:buFont typeface="Arial" pitchFamily="34" charset="0"/>
              <a:buNone/>
            </a:pPr>
            <a:endParaRPr lang="en-US" dirty="0" smtClean="0"/>
          </a:p>
        </p:txBody>
      </p:sp>
    </p:spTree>
    <p:extLst>
      <p:ext uri="{BB962C8B-B14F-4D97-AF65-F5344CB8AC3E}">
        <p14:creationId xmlns:p14="http://schemas.microsoft.com/office/powerpoint/2010/main" val="316077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System Testing</a:t>
            </a: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eaLnBrk="1" hangingPunct="1">
              <a:buFont typeface="Arial" pitchFamily="34" charset="0"/>
              <a:buNone/>
            </a:pPr>
            <a:r>
              <a:rPr lang="en-US" sz="2400" b="1" dirty="0" smtClean="0"/>
              <a:t>Prerequisite:</a:t>
            </a:r>
          </a:p>
          <a:p>
            <a:pPr eaLnBrk="1" hangingPunct="1"/>
            <a:r>
              <a:rPr lang="en-GB" sz="1600" dirty="0" smtClean="0">
                <a:latin typeface="Arial" pitchFamily="34" charset="0"/>
                <a:cs typeface="Arial" pitchFamily="34" charset="0"/>
              </a:rPr>
              <a:t>Finalized Implementation Checklist</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All integration testing should be completed</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Migration from the Test environment to the QA environment, as applicable</a:t>
            </a:r>
          </a:p>
          <a:p>
            <a:pPr eaLnBrk="1" hangingPunct="1"/>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Production configuration and data available</a:t>
            </a:r>
          </a:p>
          <a:p>
            <a:pPr eaLnBrk="1" hangingPunct="1">
              <a:buFont typeface="Arial" pitchFamily="34" charset="0"/>
              <a:buNone/>
            </a:pPr>
            <a:endParaRPr lang="en-US" sz="2000" dirty="0" smtClean="0"/>
          </a:p>
          <a:p>
            <a:pPr eaLnBrk="1" hangingPunct="1">
              <a:buFont typeface="Arial" pitchFamily="34" charset="0"/>
              <a:buNone/>
            </a:pPr>
            <a:r>
              <a:rPr lang="en-US" sz="2400" b="1" dirty="0" smtClean="0"/>
              <a:t>Input:</a:t>
            </a:r>
          </a:p>
          <a:p>
            <a:pPr eaLnBrk="1" hangingPunct="1"/>
            <a:r>
              <a:rPr lang="en-GB" sz="1600" dirty="0" smtClean="0">
                <a:latin typeface="Arial" pitchFamily="34" charset="0"/>
                <a:cs typeface="Arial" pitchFamily="34" charset="0"/>
              </a:rPr>
              <a:t>Project Plan</a:t>
            </a:r>
            <a:r>
              <a:rPr lang="en-US" sz="1600" dirty="0" smtClean="0">
                <a:latin typeface="Arial" pitchFamily="34" charset="0"/>
                <a:cs typeface="Arial" pitchFamily="34" charset="0"/>
              </a:rPr>
              <a:t>,Business requirements document</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System Test Cases and steps</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Updated  Operations Manual</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Signed and approved integration Test Case Index, Test Case documents, and scripts</a:t>
            </a:r>
            <a:endParaRPr lang="en-US" sz="1600" dirty="0" smtClean="0">
              <a:latin typeface="Arial" pitchFamily="34" charset="0"/>
              <a:cs typeface="Arial" pitchFamily="34" charset="0"/>
            </a:endParaRPr>
          </a:p>
          <a:p>
            <a:pPr eaLnBrk="1" hangingPunct="1">
              <a:buFont typeface="Arial" pitchFamily="34" charset="0"/>
              <a:buNone/>
            </a:pPr>
            <a:endParaRPr lang="en-US" sz="1600" dirty="0" smtClean="0"/>
          </a:p>
        </p:txBody>
      </p:sp>
    </p:spTree>
    <p:extLst>
      <p:ext uri="{BB962C8B-B14F-4D97-AF65-F5344CB8AC3E}">
        <p14:creationId xmlns:p14="http://schemas.microsoft.com/office/powerpoint/2010/main" val="2572679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System Testing</a:t>
            </a:r>
          </a:p>
        </p:txBody>
      </p:sp>
      <p:sp>
        <p:nvSpPr>
          <p:cNvPr id="3" name="Content Placeholder 2"/>
          <p:cNvSpPr>
            <a:spLocks noGrp="1"/>
          </p:cNvSpPr>
          <p:nvPr>
            <p:ph idx="1"/>
          </p:nvPr>
        </p:nvSpPr>
        <p:spPr>
          <a:xfrm>
            <a:off x="457200" y="1447800"/>
            <a:ext cx="8229600" cy="4678363"/>
          </a:xfrm>
        </p:spPr>
        <p:txBody>
          <a:bodyPr/>
          <a:lstStyle/>
          <a:p>
            <a:pPr eaLnBrk="1" hangingPunct="1">
              <a:buFont typeface="Arial" pitchFamily="34" charset="0"/>
              <a:buNone/>
            </a:pPr>
            <a:r>
              <a:rPr lang="en-US" sz="2400" b="1" dirty="0" smtClean="0"/>
              <a:t>Objectives:</a:t>
            </a:r>
          </a:p>
          <a:p>
            <a:pPr eaLnBrk="1" hangingPunct="1">
              <a:buFont typeface="Arial" pitchFamily="34" charset="0"/>
              <a:buNone/>
            </a:pPr>
            <a:endParaRPr lang="en-US" sz="2400" b="1" dirty="0" smtClean="0"/>
          </a:p>
          <a:p>
            <a:pPr eaLnBrk="1" hangingPunct="1"/>
            <a:r>
              <a:rPr lang="en-GB" sz="1600" dirty="0" smtClean="0">
                <a:latin typeface="Arial" pitchFamily="34" charset="0"/>
                <a:cs typeface="Arial" pitchFamily="34" charset="0"/>
              </a:rPr>
              <a:t>Verify the QA environment is an exact replica of Production prior to running the system test</a:t>
            </a:r>
          </a:p>
          <a:p>
            <a:pPr eaLnBrk="1" hangingPunct="1">
              <a:buFont typeface="Arial" pitchFamily="34" charset="0"/>
              <a:buNone/>
            </a:pPr>
            <a:endParaRPr lang="en-GB"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Run end-to-end system test starting from the source databases to target and verify the data output.</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Record initialization and incremental load statistics</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AU" sz="1600" dirty="0" smtClean="0">
                <a:latin typeface="Arial" pitchFamily="34" charset="0"/>
                <a:cs typeface="Arial" pitchFamily="34" charset="0"/>
              </a:rPr>
              <a:t>Verify functionality of the system meets the business specifications</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Verify error handling and reconciliation processes are functioning properly</a:t>
            </a:r>
            <a:endParaRPr lang="en-US" sz="1600" dirty="0" smtClean="0">
              <a:latin typeface="Arial" pitchFamily="34" charset="0"/>
              <a:cs typeface="Arial" pitchFamily="34" charset="0"/>
            </a:endParaRPr>
          </a:p>
          <a:p>
            <a:pPr eaLnBrk="1" hangingPunct="1">
              <a:buFont typeface="Arial" pitchFamily="34" charset="0"/>
              <a:buNone/>
            </a:pPr>
            <a:endParaRPr lang="en-US" sz="1800" dirty="0" smtClean="0"/>
          </a:p>
          <a:p>
            <a:pPr eaLnBrk="1" hangingPunct="1">
              <a:buFont typeface="Arial" pitchFamily="34" charset="0"/>
              <a:buNone/>
            </a:pPr>
            <a:endParaRPr lang="en-US" dirty="0" smtClean="0"/>
          </a:p>
        </p:txBody>
      </p:sp>
    </p:spTree>
    <p:extLst>
      <p:ext uri="{BB962C8B-B14F-4D97-AF65-F5344CB8AC3E}">
        <p14:creationId xmlns:p14="http://schemas.microsoft.com/office/powerpoint/2010/main" val="2572679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System Testing</a:t>
            </a:r>
          </a:p>
        </p:txBody>
      </p:sp>
      <p:sp>
        <p:nvSpPr>
          <p:cNvPr id="3" name="Content Placeholder 2"/>
          <p:cNvSpPr>
            <a:spLocks noGrp="1"/>
          </p:cNvSpPr>
          <p:nvPr>
            <p:ph idx="1"/>
          </p:nvPr>
        </p:nvSpPr>
        <p:spPr>
          <a:xfrm>
            <a:off x="457200" y="1371600"/>
            <a:ext cx="8229600" cy="4754563"/>
          </a:xfrm>
        </p:spPr>
        <p:txBody>
          <a:bodyPr/>
          <a:lstStyle/>
          <a:p>
            <a:pPr eaLnBrk="1" hangingPunct="1">
              <a:buFont typeface="Arial" pitchFamily="34" charset="0"/>
              <a:buNone/>
            </a:pPr>
            <a:r>
              <a:rPr lang="en-US" sz="2400" b="1" dirty="0" smtClean="0"/>
              <a:t>Environment:-</a:t>
            </a:r>
          </a:p>
          <a:p>
            <a:pPr eaLnBrk="1" hangingPunct="1"/>
            <a:r>
              <a:rPr lang="en-US" sz="1500" dirty="0" smtClean="0">
                <a:latin typeface="Arial" pitchFamily="34" charset="0"/>
                <a:cs typeface="Arial" pitchFamily="34" charset="0"/>
              </a:rPr>
              <a:t>System testing is performed in the QA environment</a:t>
            </a:r>
          </a:p>
          <a:p>
            <a:pPr eaLnBrk="1" hangingPunct="1">
              <a:buFont typeface="Arial" pitchFamily="34" charset="0"/>
              <a:buNone/>
            </a:pPr>
            <a:endParaRPr lang="en-US" sz="2400" dirty="0" smtClean="0"/>
          </a:p>
          <a:p>
            <a:pPr eaLnBrk="1" hangingPunct="1">
              <a:buFont typeface="Arial" pitchFamily="34" charset="0"/>
              <a:buNone/>
            </a:pPr>
            <a:r>
              <a:rPr lang="en-US" sz="2400" b="1" dirty="0" smtClean="0"/>
              <a:t>Tools:</a:t>
            </a:r>
          </a:p>
          <a:p>
            <a:pPr eaLnBrk="1" hangingPunct="1"/>
            <a:r>
              <a:rPr lang="en-GB" sz="1500" dirty="0" smtClean="0">
                <a:latin typeface="Arial" pitchFamily="34" charset="0"/>
                <a:cs typeface="Arial" pitchFamily="34" charset="0"/>
              </a:rPr>
              <a:t>Data access tools (e.g., TOAD, PL/SQL) are used to </a:t>
            </a:r>
            <a:r>
              <a:rPr lang="en-GB" sz="1500" dirty="0" err="1" smtClean="0">
                <a:latin typeface="Arial" pitchFamily="34" charset="0"/>
                <a:cs typeface="Arial" pitchFamily="34" charset="0"/>
              </a:rPr>
              <a:t>analyze</a:t>
            </a:r>
            <a:r>
              <a:rPr lang="en-GB" sz="1500" dirty="0" smtClean="0">
                <a:latin typeface="Arial" pitchFamily="34" charset="0"/>
                <a:cs typeface="Arial" pitchFamily="34" charset="0"/>
              </a:rPr>
              <a:t> content of tables and to </a:t>
            </a:r>
            <a:r>
              <a:rPr lang="en-GB" sz="1500" dirty="0" err="1" smtClean="0">
                <a:latin typeface="Arial" pitchFamily="34" charset="0"/>
                <a:cs typeface="Arial" pitchFamily="34" charset="0"/>
              </a:rPr>
              <a:t>analyze</a:t>
            </a:r>
            <a:r>
              <a:rPr lang="en-GB" sz="1500" dirty="0" smtClean="0">
                <a:latin typeface="Arial" pitchFamily="34" charset="0"/>
                <a:cs typeface="Arial" pitchFamily="34" charset="0"/>
              </a:rPr>
              <a:t> results of loads.</a:t>
            </a:r>
          </a:p>
          <a:p>
            <a:pPr eaLnBrk="1" hangingPunct="1"/>
            <a:endParaRPr lang="en-GB" sz="1500" dirty="0" smtClean="0">
              <a:latin typeface="Arial" pitchFamily="34" charset="0"/>
              <a:cs typeface="Arial" pitchFamily="34" charset="0"/>
            </a:endParaRPr>
          </a:p>
          <a:p>
            <a:pPr eaLnBrk="1" hangingPunct="1"/>
            <a:r>
              <a:rPr lang="en-GB" sz="1500" dirty="0" smtClean="0">
                <a:latin typeface="Arial" pitchFamily="34" charset="0"/>
                <a:cs typeface="Arial" pitchFamily="34" charset="0"/>
              </a:rPr>
              <a:t>ETL Tools(e.g. </a:t>
            </a:r>
            <a:r>
              <a:rPr lang="en-GB" sz="1500" dirty="0" err="1" smtClean="0">
                <a:latin typeface="Arial" pitchFamily="34" charset="0"/>
                <a:cs typeface="Arial" pitchFamily="34" charset="0"/>
              </a:rPr>
              <a:t>Informatica,Datastage</a:t>
            </a:r>
            <a:r>
              <a:rPr lang="en-GB" sz="1500" dirty="0" smtClean="0">
                <a:latin typeface="Arial" pitchFamily="34" charset="0"/>
                <a:cs typeface="Arial" pitchFamily="34" charset="0"/>
              </a:rPr>
              <a:t>).</a:t>
            </a:r>
          </a:p>
          <a:p>
            <a:pPr eaLnBrk="1" hangingPunct="1"/>
            <a:endParaRPr lang="en-GB" sz="1500" dirty="0" smtClean="0">
              <a:latin typeface="Arial" pitchFamily="34" charset="0"/>
              <a:cs typeface="Arial" pitchFamily="34" charset="0"/>
            </a:endParaRPr>
          </a:p>
          <a:p>
            <a:pPr eaLnBrk="1" hangingPunct="1"/>
            <a:r>
              <a:rPr lang="en-US" sz="1500" dirty="0" smtClean="0">
                <a:latin typeface="Arial" pitchFamily="34" charset="0"/>
                <a:cs typeface="Arial" pitchFamily="34" charset="0"/>
              </a:rPr>
              <a:t>Test management tool(e.g. Test Director ,QC) that maintains and tracks the requirements, test cases, defects and traceability matrix</a:t>
            </a:r>
          </a:p>
          <a:p>
            <a:pPr eaLnBrk="1" hangingPunct="1">
              <a:buFont typeface="Arial" pitchFamily="34" charset="0"/>
              <a:buNone/>
            </a:pPr>
            <a:r>
              <a:rPr lang="en-US" sz="2400" b="1" dirty="0" smtClean="0"/>
              <a:t>Data:</a:t>
            </a:r>
          </a:p>
          <a:p>
            <a:pPr eaLnBrk="1" hangingPunct="1"/>
            <a:r>
              <a:rPr lang="en-US" sz="1500" dirty="0" smtClean="0">
                <a:latin typeface="Arial" pitchFamily="34" charset="0"/>
                <a:cs typeface="Arial" pitchFamily="34" charset="0"/>
              </a:rPr>
              <a:t>Production replicated data</a:t>
            </a:r>
          </a:p>
          <a:p>
            <a:pPr eaLnBrk="1" hangingPunct="1">
              <a:buFont typeface="Arial" pitchFamily="34" charset="0"/>
              <a:buNone/>
            </a:pPr>
            <a:endParaRPr lang="en-US" sz="2400" dirty="0" smtClean="0"/>
          </a:p>
        </p:txBody>
      </p:sp>
    </p:spTree>
    <p:extLst>
      <p:ext uri="{BB962C8B-B14F-4D97-AF65-F5344CB8AC3E}">
        <p14:creationId xmlns:p14="http://schemas.microsoft.com/office/powerpoint/2010/main" val="2572679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ctr"/>
            <a:r>
              <a:rPr lang="en-US" dirty="0" smtClean="0"/>
              <a:t>Data Warehousing – Lecture 13</a:t>
            </a:r>
          </a:p>
          <a:p>
            <a:pPr lvl="0" algn="ctr"/>
            <a:r>
              <a:rPr lang="en-US" smtClean="0"/>
              <a:t>DW Project Management</a:t>
            </a:r>
            <a:endParaRPr lang="en-US" dirty="0" smtClean="0"/>
          </a:p>
          <a:p>
            <a:pPr lvl="0" algn="ctr"/>
            <a:r>
              <a:rPr lang="en-US" dirty="0" smtClean="0"/>
              <a:t>Testing - A practical approach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System Testing</a:t>
            </a:r>
          </a:p>
        </p:txBody>
      </p:sp>
      <p:sp>
        <p:nvSpPr>
          <p:cNvPr id="3" name="Content Placeholder 2"/>
          <p:cNvSpPr>
            <a:spLocks noGrp="1"/>
          </p:cNvSpPr>
          <p:nvPr>
            <p:ph idx="1"/>
          </p:nvPr>
        </p:nvSpPr>
        <p:spPr>
          <a:xfrm>
            <a:off x="457200" y="1371600"/>
            <a:ext cx="8229600" cy="4754563"/>
          </a:xfrm>
        </p:spPr>
        <p:txBody>
          <a:bodyPr/>
          <a:lstStyle/>
          <a:p>
            <a:pPr eaLnBrk="1" hangingPunct="1">
              <a:buFont typeface="Arial" pitchFamily="34" charset="0"/>
              <a:buNone/>
            </a:pPr>
            <a:r>
              <a:rPr lang="en-US" sz="2400" b="1" dirty="0" smtClean="0"/>
              <a:t>Deliverables:</a:t>
            </a:r>
          </a:p>
          <a:p>
            <a:pPr eaLnBrk="1" hangingPunct="1">
              <a:buFont typeface="Arial" pitchFamily="34" charset="0"/>
              <a:buNone/>
            </a:pPr>
            <a:endParaRPr lang="en-US" sz="2400" b="1" dirty="0" smtClean="0"/>
          </a:p>
          <a:p>
            <a:pPr eaLnBrk="1" hangingPunct="1"/>
            <a:r>
              <a:rPr lang="en-GB" sz="1600" dirty="0" smtClean="0">
                <a:latin typeface="Arial" pitchFamily="34" charset="0"/>
                <a:cs typeface="Arial" pitchFamily="34" charset="0"/>
              </a:rPr>
              <a:t>Executed System Test Cases, i.e., documented actual results against each test, signed and dated by the tester(s)</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Signed and approved Test Case Index &amp; Results document which contains results of executed system test scripts</a:t>
            </a:r>
          </a:p>
          <a:p>
            <a:pPr eaLnBrk="1" hangingPunct="1"/>
            <a:endParaRPr lang="en-US"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Requirements Traceability Matrix</a:t>
            </a:r>
          </a:p>
          <a:p>
            <a:pPr eaLnBrk="1" hangingPunct="1"/>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A summary report</a:t>
            </a:r>
          </a:p>
          <a:p>
            <a:pPr eaLnBrk="1" hangingPunct="1">
              <a:buFont typeface="Arial" pitchFamily="34" charset="0"/>
              <a:buNone/>
            </a:pPr>
            <a:endParaRPr lang="en-US" sz="2400" dirty="0" smtClean="0"/>
          </a:p>
          <a:p>
            <a:pPr eaLnBrk="1" hangingPunct="1">
              <a:buFont typeface="Arial" pitchFamily="34" charset="0"/>
              <a:buNone/>
            </a:pPr>
            <a:endParaRPr lang="en-US" sz="2400" dirty="0" smtClean="0"/>
          </a:p>
        </p:txBody>
      </p:sp>
    </p:spTree>
    <p:extLst>
      <p:ext uri="{BB962C8B-B14F-4D97-AF65-F5344CB8AC3E}">
        <p14:creationId xmlns:p14="http://schemas.microsoft.com/office/powerpoint/2010/main" val="2572679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UAT</a:t>
            </a:r>
          </a:p>
        </p:txBody>
      </p:sp>
      <p:sp>
        <p:nvSpPr>
          <p:cNvPr id="3" name="Content Placeholder 2"/>
          <p:cNvSpPr>
            <a:spLocks noGrp="1"/>
          </p:cNvSpPr>
          <p:nvPr>
            <p:ph idx="1"/>
          </p:nvPr>
        </p:nvSpPr>
        <p:spPr>
          <a:xfrm>
            <a:off x="457200" y="1600200"/>
            <a:ext cx="8229600" cy="4525963"/>
          </a:xfrm>
        </p:spPr>
        <p:txBody>
          <a:bodyPr/>
          <a:lstStyle/>
          <a:p>
            <a:pPr eaLnBrk="1" hangingPunct="1">
              <a:buFont typeface="Arial" pitchFamily="34" charset="0"/>
              <a:buNone/>
            </a:pPr>
            <a:r>
              <a:rPr lang="en-AU" sz="2400" b="1" dirty="0" smtClean="0"/>
              <a:t>User Acceptance Testing:</a:t>
            </a:r>
          </a:p>
          <a:p>
            <a:pPr eaLnBrk="1" hangingPunct="1">
              <a:buFont typeface="Arial" pitchFamily="34" charset="0"/>
              <a:buNone/>
            </a:pPr>
            <a:endParaRPr lang="en-AU" sz="2400" b="1" dirty="0" smtClean="0"/>
          </a:p>
          <a:p>
            <a:pPr eaLnBrk="1" hangingPunct="1"/>
            <a:r>
              <a:rPr lang="en-US" sz="1600" dirty="0" smtClean="0">
                <a:latin typeface="Arial" pitchFamily="34" charset="0"/>
                <a:cs typeface="Arial" pitchFamily="34" charset="0"/>
              </a:rPr>
              <a:t>The objective of this testing to ensure that System meets the expectations of the business users.  </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It aims to prove that the entire system operates effectively in a production environment and that the system successfully supports the business processes from a user's perspective. </a:t>
            </a:r>
          </a:p>
          <a:p>
            <a:pPr eaLnBrk="1" hangingPunct="1">
              <a:buFont typeface="Arial" pitchFamily="34" charset="0"/>
              <a:buNone/>
            </a:pPr>
            <a:endParaRPr lang="en-US" sz="1600" b="1"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The tests will also include functions that involve source systems connectivity, jobs scheduling and Business reports functionality.</a:t>
            </a:r>
          </a:p>
          <a:p>
            <a:pPr eaLnBrk="1" hangingPunct="1">
              <a:buFont typeface="Arial" pitchFamily="34" charset="0"/>
              <a:buNone/>
            </a:pPr>
            <a:endParaRPr lang="en-US" dirty="0" smtClean="0"/>
          </a:p>
        </p:txBody>
      </p:sp>
    </p:spTree>
    <p:extLst>
      <p:ext uri="{BB962C8B-B14F-4D97-AF65-F5344CB8AC3E}">
        <p14:creationId xmlns:p14="http://schemas.microsoft.com/office/powerpoint/2010/main" val="2572679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ORT and Deployment test</a:t>
            </a: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eaLnBrk="1" hangingPunct="1">
              <a:buFont typeface="Arial" pitchFamily="34" charset="0"/>
              <a:buNone/>
            </a:pPr>
            <a:r>
              <a:rPr lang="en-AU" sz="2400" b="1" dirty="0" smtClean="0"/>
              <a:t>Operational Readiness Testing (ORT):</a:t>
            </a:r>
          </a:p>
          <a:p>
            <a:pPr eaLnBrk="1" hangingPunct="1">
              <a:buFont typeface="Arial" pitchFamily="34" charset="0"/>
              <a:buNone/>
            </a:pPr>
            <a:endParaRPr lang="en-US" sz="2400" b="1" dirty="0" smtClean="0"/>
          </a:p>
          <a:p>
            <a:pPr eaLnBrk="1" hangingPunct="1">
              <a:buFont typeface="Arial" pitchFamily="34" charset="0"/>
              <a:buNone/>
            </a:pPr>
            <a:r>
              <a:rPr lang="en-US" sz="1600" dirty="0" smtClean="0">
                <a:latin typeface="Arial" pitchFamily="34" charset="0"/>
                <a:cs typeface="Arial" pitchFamily="34" charset="0"/>
              </a:rPr>
              <a:t>This is the final phase of testing which focuses on verifying the deployment of software and the operational readiness of the application.</a:t>
            </a:r>
          </a:p>
          <a:p>
            <a:pPr eaLnBrk="1" hangingPunct="1">
              <a:buFont typeface="Arial" pitchFamily="34" charset="0"/>
              <a:buNone/>
            </a:pPr>
            <a:endParaRPr lang="en-US" sz="2400" dirty="0" smtClean="0"/>
          </a:p>
          <a:p>
            <a:pPr eaLnBrk="1" hangingPunct="1">
              <a:buFont typeface="Arial" pitchFamily="34" charset="0"/>
              <a:buNone/>
            </a:pPr>
            <a:r>
              <a:rPr lang="en-AU" sz="2400" b="1" dirty="0" smtClean="0"/>
              <a:t>Deployment Test</a:t>
            </a:r>
          </a:p>
          <a:p>
            <a:pPr eaLnBrk="1" hangingPunct="1">
              <a:buFont typeface="Arial" pitchFamily="34" charset="0"/>
              <a:buNone/>
            </a:pPr>
            <a:endParaRPr lang="en-US" sz="2400" dirty="0" smtClean="0"/>
          </a:p>
          <a:p>
            <a:pPr eaLnBrk="1" hangingPunct="1"/>
            <a:r>
              <a:rPr lang="en-US" sz="1600" dirty="0" smtClean="0">
                <a:latin typeface="Arial" pitchFamily="34" charset="0"/>
                <a:cs typeface="Arial" pitchFamily="34" charset="0"/>
              </a:rPr>
              <a:t>Tests the deployment of the solution .</a:t>
            </a:r>
          </a:p>
          <a:p>
            <a:pPr eaLnBrk="1" hangingPunct="1"/>
            <a:endParaRPr lang="en-US" sz="1600" dirty="0" smtClean="0">
              <a:latin typeface="Arial" pitchFamily="34" charset="0"/>
              <a:cs typeface="Arial" pitchFamily="34" charset="0"/>
            </a:endParaRPr>
          </a:p>
          <a:p>
            <a:pPr eaLnBrk="1" hangingPunct="1"/>
            <a:r>
              <a:rPr lang="en-AU" sz="1600" dirty="0" smtClean="0">
                <a:latin typeface="Arial" pitchFamily="34" charset="0"/>
                <a:cs typeface="Arial" pitchFamily="34" charset="0"/>
              </a:rPr>
              <a:t>Tests overall technical deployment “checklist” and timeframes .</a:t>
            </a:r>
          </a:p>
          <a:p>
            <a:pPr eaLnBrk="1" hangingPunct="1"/>
            <a:endParaRPr lang="en-US" sz="1600" dirty="0" smtClean="0">
              <a:latin typeface="Arial" pitchFamily="34" charset="0"/>
              <a:cs typeface="Arial" pitchFamily="34" charset="0"/>
            </a:endParaRPr>
          </a:p>
          <a:p>
            <a:pPr eaLnBrk="1" hangingPunct="1"/>
            <a:r>
              <a:rPr lang="en-AU" sz="1600" dirty="0" smtClean="0">
                <a:latin typeface="Arial" pitchFamily="34" charset="0"/>
                <a:cs typeface="Arial" pitchFamily="34" charset="0"/>
              </a:rPr>
              <a:t>Tests the security aspects of the system including user authentication and   authorization, and user-access levels. </a:t>
            </a:r>
          </a:p>
          <a:p>
            <a:pPr eaLnBrk="1" hangingPunct="1">
              <a:buFont typeface="Arial" pitchFamily="34" charset="0"/>
              <a:buNone/>
            </a:pPr>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Tests the operability of the system including job control and scheduling</a:t>
            </a:r>
          </a:p>
        </p:txBody>
      </p:sp>
    </p:spTree>
    <p:extLst>
      <p:ext uri="{BB962C8B-B14F-4D97-AF65-F5344CB8AC3E}">
        <p14:creationId xmlns:p14="http://schemas.microsoft.com/office/powerpoint/2010/main" val="2572679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Regression Test</a:t>
            </a:r>
            <a:endParaRPr lang="en-US" dirty="0"/>
          </a:p>
        </p:txBody>
      </p:sp>
      <p:sp>
        <p:nvSpPr>
          <p:cNvPr id="3" name="Content Placeholder 2"/>
          <p:cNvSpPr>
            <a:spLocks noGrp="1"/>
          </p:cNvSpPr>
          <p:nvPr>
            <p:ph idx="1"/>
          </p:nvPr>
        </p:nvSpPr>
        <p:spPr>
          <a:xfrm>
            <a:off x="457200" y="1447800"/>
            <a:ext cx="8229600" cy="4678363"/>
          </a:xfrm>
        </p:spPr>
        <p:txBody>
          <a:bodyPr/>
          <a:lstStyle/>
          <a:p>
            <a:pPr eaLnBrk="1" hangingPunct="1">
              <a:buFont typeface="Arial" pitchFamily="34" charset="0"/>
              <a:buNone/>
            </a:pPr>
            <a:r>
              <a:rPr lang="en-GB" sz="2400" b="1" dirty="0" smtClean="0"/>
              <a:t>Regression Testing:</a:t>
            </a:r>
          </a:p>
          <a:p>
            <a:pPr eaLnBrk="1" hangingPunct="1">
              <a:buFont typeface="Arial" pitchFamily="34" charset="0"/>
              <a:buNone/>
            </a:pPr>
            <a:endParaRPr lang="en-GB" sz="2400" b="1" dirty="0" smtClean="0"/>
          </a:p>
          <a:p>
            <a:pPr eaLnBrk="1" hangingPunct="1"/>
            <a:r>
              <a:rPr lang="en-GB" sz="1600" dirty="0" smtClean="0">
                <a:latin typeface="Arial" pitchFamily="34" charset="0"/>
                <a:cs typeface="Arial" pitchFamily="34" charset="0"/>
              </a:rPr>
              <a:t>Performed after a defect reported is fixed by the developer. </a:t>
            </a:r>
          </a:p>
          <a:p>
            <a:pPr eaLnBrk="1" hangingPunct="1">
              <a:buFont typeface="Arial" pitchFamily="34" charset="0"/>
              <a:buNone/>
            </a:pPr>
            <a:endParaRPr lang="en-GB"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Performed when a Change Request is implemented on an existing production system.</a:t>
            </a:r>
          </a:p>
          <a:p>
            <a:pPr eaLnBrk="1" hangingPunct="1">
              <a:buFont typeface="Arial" pitchFamily="34" charset="0"/>
              <a:buNone/>
            </a:pPr>
            <a:endParaRPr lang="en-GB" sz="1500" dirty="0" smtClean="0">
              <a:latin typeface="Arial" pitchFamily="34" charset="0"/>
              <a:cs typeface="Arial" pitchFamily="34" charset="0"/>
            </a:endParaRPr>
          </a:p>
          <a:p>
            <a:pPr eaLnBrk="1" hangingPunct="1">
              <a:buFont typeface="Arial" pitchFamily="34" charset="0"/>
              <a:buNone/>
            </a:pPr>
            <a:r>
              <a:rPr lang="en-GB" sz="2400" dirty="0" smtClean="0">
                <a:cs typeface="Arial" pitchFamily="34" charset="0"/>
              </a:rPr>
              <a:t> </a:t>
            </a:r>
            <a:r>
              <a:rPr lang="en-GB" sz="2400" b="1" dirty="0" smtClean="0">
                <a:cs typeface="Arial" pitchFamily="34" charset="0"/>
              </a:rPr>
              <a:t>Inputs :-</a:t>
            </a:r>
          </a:p>
          <a:p>
            <a:pPr eaLnBrk="1" hangingPunct="1">
              <a:buFont typeface="Arial" pitchFamily="34" charset="0"/>
              <a:buNone/>
            </a:pPr>
            <a:endParaRPr lang="en-GB" sz="2400" b="1" dirty="0" smtClean="0">
              <a:cs typeface="Arial" pitchFamily="34" charset="0"/>
            </a:endParaRPr>
          </a:p>
          <a:p>
            <a:pPr eaLnBrk="1" hangingPunct="1"/>
            <a:r>
              <a:rPr lang="en-GB" sz="1600" dirty="0" smtClean="0">
                <a:latin typeface="Arial" pitchFamily="34" charset="0"/>
                <a:cs typeface="Arial" pitchFamily="34" charset="0"/>
              </a:rPr>
              <a:t>Impact analysis workbook prepared by the developer </a:t>
            </a:r>
          </a:p>
          <a:p>
            <a:pPr eaLnBrk="1" hangingPunct="1">
              <a:buFont typeface="Arial" pitchFamily="34" charset="0"/>
              <a:buNone/>
            </a:pPr>
            <a:endParaRPr lang="en-GB" sz="1600" dirty="0" smtClean="0">
              <a:latin typeface="Arial" pitchFamily="34" charset="0"/>
              <a:cs typeface="Arial" pitchFamily="34" charset="0"/>
            </a:endParaRPr>
          </a:p>
          <a:p>
            <a:pPr eaLnBrk="1" hangingPunct="1"/>
            <a:r>
              <a:rPr lang="en-GB" sz="1600" dirty="0" smtClean="0">
                <a:latin typeface="Arial" pitchFamily="34" charset="0"/>
                <a:cs typeface="Arial" pitchFamily="34" charset="0"/>
              </a:rPr>
              <a:t>Test Result Report of System Integration Test ,if Change Request is implemented on an existing production system.</a:t>
            </a:r>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16077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Test Stop Criteria</a:t>
            </a:r>
            <a:endParaRPr lang="en-US" dirty="0"/>
          </a:p>
        </p:txBody>
      </p:sp>
      <p:sp>
        <p:nvSpPr>
          <p:cNvPr id="3" name="Content Placeholder 2"/>
          <p:cNvSpPr>
            <a:spLocks noGrp="1"/>
          </p:cNvSpPr>
          <p:nvPr>
            <p:ph idx="1"/>
          </p:nvPr>
        </p:nvSpPr>
        <p:spPr>
          <a:xfrm>
            <a:off x="457200" y="1524000"/>
            <a:ext cx="8229600" cy="4602163"/>
          </a:xfrm>
        </p:spPr>
        <p:txBody>
          <a:bodyPr/>
          <a:lstStyle/>
          <a:p>
            <a:pPr marL="342900" lvl="1" indent="-342900" eaLnBrk="1" hangingPunct="1">
              <a:buFont typeface="Arial" pitchFamily="34" charset="0"/>
              <a:buNone/>
            </a:pPr>
            <a:r>
              <a:rPr lang="en-US" sz="2400" b="1" dirty="0" smtClean="0"/>
              <a:t>Test Stop Criteria:</a:t>
            </a:r>
          </a:p>
          <a:p>
            <a:pPr marL="342900" lvl="1" indent="-342900" eaLnBrk="1" hangingPunct="1">
              <a:buFont typeface="Arial" pitchFamily="34" charset="0"/>
              <a:buNone/>
            </a:pPr>
            <a:endParaRPr lang="en-US" sz="2400" b="1" dirty="0" smtClean="0"/>
          </a:p>
          <a:p>
            <a:pPr eaLnBrk="1" hangingPunct="1"/>
            <a:r>
              <a:rPr lang="en-US" sz="1600" dirty="0" smtClean="0">
                <a:latin typeface="Arial" pitchFamily="34" charset="0"/>
                <a:cs typeface="Arial" pitchFamily="34" charset="0"/>
              </a:rPr>
              <a:t>Reaching deadlines, e.g.: release deadlines, testing deadlines </a:t>
            </a:r>
          </a:p>
          <a:p>
            <a:pPr eaLnBrk="1" hangingPunct="1"/>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Test Cases completed with certain percentage passed</a:t>
            </a:r>
          </a:p>
          <a:p>
            <a:pPr eaLnBrk="1" hangingPunct="1"/>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Test budget has been depleted</a:t>
            </a:r>
          </a:p>
          <a:p>
            <a:pPr eaLnBrk="1" hangingPunct="1"/>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Coverage of code or requirements reaches a specified point</a:t>
            </a:r>
          </a:p>
          <a:p>
            <a:pPr eaLnBrk="1" hangingPunct="1"/>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Defects rate falls below a certain level</a:t>
            </a:r>
          </a:p>
          <a:p>
            <a:pPr eaLnBrk="1" hangingPunct="1"/>
            <a:endParaRPr lang="en-US" sz="1600" dirty="0" smtClean="0">
              <a:latin typeface="Arial" pitchFamily="34" charset="0"/>
              <a:cs typeface="Arial" pitchFamily="34" charset="0"/>
            </a:endParaRPr>
          </a:p>
          <a:p>
            <a:pPr eaLnBrk="1" hangingPunct="1"/>
            <a:r>
              <a:rPr lang="en-US" sz="1600" dirty="0" smtClean="0">
                <a:latin typeface="Arial" pitchFamily="34" charset="0"/>
                <a:cs typeface="Arial" pitchFamily="34" charset="0"/>
              </a:rPr>
              <a:t>Testing stops when the result is unproductive (No. of errors per person per day reduces)</a:t>
            </a:r>
          </a:p>
          <a:p>
            <a:pPr marL="342900" lvl="1" indent="-342900" eaLnBrk="1" hangingPunct="1">
              <a:buFont typeface="Arial" pitchFamily="34" charset="0"/>
              <a:buNone/>
            </a:pPr>
            <a:endParaRPr lang="en-US" b="1" dirty="0" smtClean="0"/>
          </a:p>
          <a:p>
            <a:pPr eaLnBrk="1" hangingPunct="1">
              <a:buFont typeface="Arial" pitchFamily="34" charset="0"/>
              <a:buNone/>
            </a:pPr>
            <a:endParaRPr lang="en-US" dirty="0" smtClean="0"/>
          </a:p>
        </p:txBody>
      </p:sp>
    </p:spTree>
    <p:extLst>
      <p:ext uri="{BB962C8B-B14F-4D97-AF65-F5344CB8AC3E}">
        <p14:creationId xmlns:p14="http://schemas.microsoft.com/office/powerpoint/2010/main" val="316077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28600" y="304800"/>
            <a:ext cx="6324600" cy="1143000"/>
          </a:xfrm>
        </p:spPr>
        <p:txBody>
          <a:bodyPr>
            <a:normAutofit/>
          </a:bodyPr>
          <a:lstStyle/>
          <a:p>
            <a:r>
              <a:rPr lang="en-US" dirty="0" smtClean="0"/>
              <a:t>DW </a:t>
            </a:r>
            <a:r>
              <a:rPr lang="en-US" dirty="0"/>
              <a:t>testing </a:t>
            </a:r>
            <a:r>
              <a:rPr lang="en-US" dirty="0" err="1" smtClean="0"/>
              <a:t>vs</a:t>
            </a:r>
            <a:r>
              <a:rPr lang="en-US" dirty="0" smtClean="0"/>
              <a:t> OLTP testing</a:t>
            </a:r>
            <a:endParaRPr lang="en-AU" dirty="0" smtClean="0"/>
          </a:p>
          <a:p>
            <a:endParaRPr lang="en-US" dirty="0"/>
          </a:p>
        </p:txBody>
      </p:sp>
      <p:sp>
        <p:nvSpPr>
          <p:cNvPr id="7" name="Content Placeholder 2"/>
          <p:cNvSpPr>
            <a:spLocks noGrp="1"/>
          </p:cNvSpPr>
          <p:nvPr>
            <p:ph idx="1"/>
          </p:nvPr>
        </p:nvSpPr>
        <p:spPr>
          <a:xfrm>
            <a:off x="457200" y="1371600"/>
            <a:ext cx="8229600" cy="4754563"/>
          </a:xfrm>
        </p:spPr>
        <p:txBody>
          <a:bodyPr>
            <a:normAutofit lnSpcReduction="10000"/>
          </a:bodyPr>
          <a:lstStyle/>
          <a:p>
            <a:pPr eaLnBrk="1" hangingPunct="1">
              <a:buFont typeface="Arial" pitchFamily="34" charset="0"/>
              <a:buChar char="•"/>
            </a:pPr>
            <a:r>
              <a:rPr lang="en-US" sz="2400" b="1" dirty="0" smtClean="0"/>
              <a:t>User Triggered </a:t>
            </a:r>
            <a:r>
              <a:rPr lang="en-US" sz="2400" b="1" dirty="0" err="1" smtClean="0"/>
              <a:t>vs</a:t>
            </a:r>
            <a:r>
              <a:rPr lang="en-US" sz="2400" b="1" dirty="0" smtClean="0"/>
              <a:t> System triggered</a:t>
            </a:r>
          </a:p>
          <a:p>
            <a:pPr lvl="1">
              <a:buFont typeface="Arial" pitchFamily="34" charset="0"/>
              <a:buChar char="•"/>
            </a:pPr>
            <a:r>
              <a:rPr lang="en-US" b="1" dirty="0" smtClean="0"/>
              <a:t>Back end testing (systems team) , front end testing (user)</a:t>
            </a:r>
          </a:p>
          <a:p>
            <a:pPr>
              <a:buFont typeface="Arial" pitchFamily="34" charset="0"/>
              <a:buChar char="•"/>
            </a:pPr>
            <a:endParaRPr lang="en-US" sz="2400" b="1" dirty="0" smtClean="0"/>
          </a:p>
          <a:p>
            <a:pPr>
              <a:buFont typeface="Arial" pitchFamily="34" charset="0"/>
              <a:buChar char="•"/>
            </a:pPr>
            <a:r>
              <a:rPr lang="en-US" sz="2400" b="1" dirty="0" smtClean="0"/>
              <a:t>Batch </a:t>
            </a:r>
            <a:r>
              <a:rPr lang="en-US" sz="2400" b="1" dirty="0" err="1" smtClean="0"/>
              <a:t>vs</a:t>
            </a:r>
            <a:r>
              <a:rPr lang="en-US" sz="2400" b="1" dirty="0" smtClean="0"/>
              <a:t> Online gratification</a:t>
            </a:r>
          </a:p>
          <a:p>
            <a:pPr lvl="1">
              <a:buFont typeface="Arial" pitchFamily="34" charset="0"/>
              <a:buChar char="•"/>
            </a:pPr>
            <a:r>
              <a:rPr lang="en-US" sz="1600" b="1" dirty="0" smtClean="0"/>
              <a:t>Challenge to maintain user interest.</a:t>
            </a:r>
          </a:p>
          <a:p>
            <a:pPr>
              <a:buFont typeface="Arial" pitchFamily="34" charset="0"/>
              <a:buChar char="•"/>
            </a:pPr>
            <a:r>
              <a:rPr lang="en-US" sz="2400" b="1" dirty="0" smtClean="0"/>
              <a:t>Volume of test data</a:t>
            </a:r>
          </a:p>
          <a:p>
            <a:pPr>
              <a:buFont typeface="Arial" pitchFamily="34" charset="0"/>
              <a:buChar char="•"/>
            </a:pPr>
            <a:endParaRPr lang="en-US" b="1" dirty="0" smtClean="0"/>
          </a:p>
          <a:p>
            <a:pPr>
              <a:buFont typeface="Arial" pitchFamily="34" charset="0"/>
              <a:buChar char="•"/>
            </a:pPr>
            <a:r>
              <a:rPr lang="en-US" b="1" dirty="0" smtClean="0"/>
              <a:t>Possible Scenarios/test cases</a:t>
            </a:r>
          </a:p>
          <a:p>
            <a:pPr lvl="1">
              <a:buFont typeface="Arial" pitchFamily="34" charset="0"/>
              <a:buChar char="•"/>
            </a:pPr>
            <a:r>
              <a:rPr lang="en-US" sz="1600" b="1" dirty="0" smtClean="0"/>
              <a:t>“ You can never fully test a DW!! “</a:t>
            </a:r>
          </a:p>
          <a:p>
            <a:pPr>
              <a:buFont typeface="Arial" pitchFamily="34" charset="0"/>
              <a:buChar char="•"/>
            </a:pPr>
            <a:endParaRPr lang="en-US" sz="2400" b="1" dirty="0" smtClean="0"/>
          </a:p>
          <a:p>
            <a:pPr>
              <a:buFont typeface="Arial" pitchFamily="34" charset="0"/>
              <a:buChar char="•"/>
            </a:pPr>
            <a:r>
              <a:rPr lang="en-US" sz="2400" b="1" dirty="0" smtClean="0"/>
              <a:t>Special scripts to validate test results. </a:t>
            </a:r>
          </a:p>
          <a:p>
            <a:pPr lvl="1">
              <a:buFont typeface="Arial" pitchFamily="34" charset="0"/>
              <a:buChar char="•"/>
            </a:pPr>
            <a:r>
              <a:rPr lang="en-US" b="1" dirty="0" smtClean="0"/>
              <a:t>pre-transformation to post-transformation comparison scripts.</a:t>
            </a:r>
          </a:p>
          <a:p>
            <a:pPr lvl="1">
              <a:buFont typeface="Arial" pitchFamily="34" charset="0"/>
              <a:buChar char="•"/>
            </a:pPr>
            <a:r>
              <a:rPr lang="en-US" sz="1600" b="1" dirty="0" smtClean="0"/>
              <a:t>Data quality validation scripts.</a:t>
            </a:r>
          </a:p>
          <a:p>
            <a:pPr lvl="1">
              <a:buFont typeface="Arial" pitchFamily="34" charset="0"/>
              <a:buChar char="•"/>
            </a:pPr>
            <a:endParaRPr lang="en-US" sz="1600" b="1" dirty="0" smtClean="0"/>
          </a:p>
          <a:p>
            <a:pPr eaLnBrk="1" hangingPunct="1">
              <a:buFont typeface="Arial" pitchFamily="34" charset="0"/>
              <a:buNone/>
            </a:pPr>
            <a:endParaRPr lang="en-US" sz="2400" dirty="0" smtClean="0"/>
          </a:p>
        </p:txBody>
      </p:sp>
    </p:spTree>
    <p:extLst>
      <p:ext uri="{BB962C8B-B14F-4D97-AF65-F5344CB8AC3E}">
        <p14:creationId xmlns:p14="http://schemas.microsoft.com/office/powerpoint/2010/main" val="26960410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28600" y="152400"/>
            <a:ext cx="6324600" cy="1143000"/>
          </a:xfrm>
        </p:spPr>
        <p:txBody>
          <a:bodyPr>
            <a:normAutofit/>
          </a:bodyPr>
          <a:lstStyle/>
          <a:p>
            <a:r>
              <a:rPr lang="en-US" dirty="0" smtClean="0"/>
              <a:t>DB </a:t>
            </a:r>
            <a:r>
              <a:rPr lang="en-US" dirty="0"/>
              <a:t>testing </a:t>
            </a:r>
            <a:r>
              <a:rPr lang="en-US" dirty="0" err="1" smtClean="0"/>
              <a:t>vs</a:t>
            </a:r>
            <a:r>
              <a:rPr lang="en-US" dirty="0" smtClean="0"/>
              <a:t> DW testing</a:t>
            </a:r>
            <a:endParaRPr lang="en-AU" dirty="0" smtClean="0"/>
          </a:p>
          <a:p>
            <a:endParaRPr lang="en-US" dirty="0"/>
          </a:p>
        </p:txBody>
      </p:sp>
      <p:sp>
        <p:nvSpPr>
          <p:cNvPr id="7" name="Content Placeholder 2"/>
          <p:cNvSpPr>
            <a:spLocks noGrp="1"/>
          </p:cNvSpPr>
          <p:nvPr>
            <p:ph idx="1"/>
          </p:nvPr>
        </p:nvSpPr>
        <p:spPr>
          <a:xfrm>
            <a:off x="304800" y="2087563"/>
            <a:ext cx="3810000" cy="4419600"/>
          </a:xfrm>
        </p:spPr>
        <p:txBody>
          <a:bodyPr>
            <a:normAutofit/>
          </a:bodyPr>
          <a:lstStyle/>
          <a:p>
            <a:pPr eaLnBrk="1" hangingPunct="1">
              <a:buFont typeface="Arial" pitchFamily="34" charset="0"/>
              <a:buChar char="•"/>
            </a:pPr>
            <a:r>
              <a:rPr lang="en-US" b="1" dirty="0" smtClean="0"/>
              <a:t>Smaller scale of data</a:t>
            </a:r>
          </a:p>
          <a:p>
            <a:pPr eaLnBrk="1" hangingPunct="1">
              <a:buFont typeface="Arial" pitchFamily="34" charset="0"/>
              <a:buChar char="•"/>
            </a:pPr>
            <a:r>
              <a:rPr lang="en-US" b="1" dirty="0" smtClean="0"/>
              <a:t>Data is consistently injected from uniform sources.</a:t>
            </a:r>
          </a:p>
          <a:p>
            <a:pPr eaLnBrk="1" hangingPunct="1">
              <a:buFont typeface="Arial" pitchFamily="34" charset="0"/>
              <a:buChar char="•"/>
            </a:pPr>
            <a:r>
              <a:rPr lang="en-US" b="1" dirty="0" smtClean="0"/>
              <a:t>Focus on create, read, update, delete operations (CRUD)</a:t>
            </a:r>
          </a:p>
          <a:p>
            <a:pPr eaLnBrk="1" hangingPunct="1">
              <a:buFont typeface="Arial" pitchFamily="34" charset="0"/>
              <a:buChar char="•"/>
            </a:pPr>
            <a:r>
              <a:rPr lang="en-US" b="1" dirty="0" smtClean="0"/>
              <a:t>Normalized DB is used in a typical DB testing</a:t>
            </a:r>
          </a:p>
          <a:p>
            <a:pPr>
              <a:buFont typeface="Arial" pitchFamily="34" charset="0"/>
              <a:buChar char="•"/>
            </a:pPr>
            <a:endParaRPr lang="en-US" sz="2400" b="1" dirty="0" smtClean="0"/>
          </a:p>
          <a:p>
            <a:pPr lvl="1">
              <a:buFont typeface="Arial" pitchFamily="34" charset="0"/>
              <a:buChar char="•"/>
            </a:pPr>
            <a:endParaRPr lang="en-US" sz="1600" b="1" dirty="0" smtClean="0"/>
          </a:p>
          <a:p>
            <a:pPr eaLnBrk="1" hangingPunct="1">
              <a:buFont typeface="Arial" pitchFamily="34" charset="0"/>
              <a:buNone/>
            </a:pPr>
            <a:endParaRPr lang="en-US" sz="2400" dirty="0" smtClean="0"/>
          </a:p>
        </p:txBody>
      </p:sp>
      <p:sp>
        <p:nvSpPr>
          <p:cNvPr id="5" name="Content Placeholder 2"/>
          <p:cNvSpPr txBox="1">
            <a:spLocks/>
          </p:cNvSpPr>
          <p:nvPr/>
        </p:nvSpPr>
        <p:spPr>
          <a:xfrm>
            <a:off x="4787900" y="2057400"/>
            <a:ext cx="3810000" cy="44196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b="1" dirty="0" smtClean="0"/>
              <a:t>Large volume of data is involved in testing.</a:t>
            </a:r>
          </a:p>
          <a:p>
            <a:pPr>
              <a:buFont typeface="Arial" pitchFamily="34" charset="0"/>
              <a:buChar char="•"/>
            </a:pPr>
            <a:r>
              <a:rPr lang="en-US" b="1" dirty="0" smtClean="0"/>
              <a:t>Data comes from different sources .</a:t>
            </a:r>
          </a:p>
          <a:p>
            <a:pPr>
              <a:buFont typeface="Arial" pitchFamily="34" charset="0"/>
              <a:buChar char="•"/>
            </a:pPr>
            <a:r>
              <a:rPr lang="en-US" b="1" dirty="0" smtClean="0"/>
              <a:t>Most of the testing focused on Read and limited testing on Update/Delete.</a:t>
            </a:r>
          </a:p>
          <a:p>
            <a:pPr>
              <a:buFont typeface="Arial" pitchFamily="34" charset="0"/>
              <a:buChar char="•"/>
            </a:pPr>
            <a:r>
              <a:rPr lang="en-US" b="1" dirty="0" err="1" smtClean="0"/>
              <a:t>Denormalized</a:t>
            </a:r>
            <a:r>
              <a:rPr lang="en-US" b="1" dirty="0" smtClean="0"/>
              <a:t> DB is used.</a:t>
            </a:r>
          </a:p>
          <a:p>
            <a:pPr>
              <a:buFont typeface="Arial" pitchFamily="34" charset="0"/>
              <a:buChar char="•"/>
            </a:pPr>
            <a:endParaRPr lang="en-US" b="1" dirty="0" smtClean="0"/>
          </a:p>
          <a:p>
            <a:pPr lvl="1">
              <a:buFont typeface="Arial" pitchFamily="34" charset="0"/>
              <a:buChar char="•"/>
            </a:pPr>
            <a:endParaRPr lang="en-US" b="1" dirty="0" smtClean="0"/>
          </a:p>
          <a:p>
            <a:endParaRPr lang="en-US" dirty="0" smtClean="0"/>
          </a:p>
        </p:txBody>
      </p:sp>
      <p:sp>
        <p:nvSpPr>
          <p:cNvPr id="2" name="TextBox 1"/>
          <p:cNvSpPr txBox="1"/>
          <p:nvPr/>
        </p:nvSpPr>
        <p:spPr>
          <a:xfrm>
            <a:off x="1143000" y="1519198"/>
            <a:ext cx="2667000" cy="461665"/>
          </a:xfrm>
          <a:prstGeom prst="rect">
            <a:avLst/>
          </a:prstGeom>
          <a:noFill/>
        </p:spPr>
        <p:txBody>
          <a:bodyPr wrap="square" rtlCol="0">
            <a:spAutoFit/>
          </a:bodyPr>
          <a:lstStyle/>
          <a:p>
            <a:r>
              <a:rPr lang="en-US" sz="2400" b="1" dirty="0" smtClean="0"/>
              <a:t>DB Testing</a:t>
            </a:r>
            <a:endParaRPr lang="en-US" sz="2400" b="1" dirty="0"/>
          </a:p>
        </p:txBody>
      </p:sp>
      <p:sp>
        <p:nvSpPr>
          <p:cNvPr id="6" name="TextBox 5"/>
          <p:cNvSpPr txBox="1"/>
          <p:nvPr/>
        </p:nvSpPr>
        <p:spPr>
          <a:xfrm>
            <a:off x="5359400" y="1495335"/>
            <a:ext cx="2667000" cy="461665"/>
          </a:xfrm>
          <a:prstGeom prst="rect">
            <a:avLst/>
          </a:prstGeom>
          <a:noFill/>
        </p:spPr>
        <p:txBody>
          <a:bodyPr wrap="square" rtlCol="0">
            <a:spAutoFit/>
          </a:bodyPr>
          <a:lstStyle/>
          <a:p>
            <a:r>
              <a:rPr lang="en-US" sz="2400" b="1" dirty="0" smtClean="0"/>
              <a:t>DW Testing</a:t>
            </a:r>
            <a:endParaRPr lang="en-US" sz="2400" b="1" dirty="0"/>
          </a:p>
        </p:txBody>
      </p:sp>
    </p:spTree>
    <p:extLst>
      <p:ext uri="{BB962C8B-B14F-4D97-AF65-F5344CB8AC3E}">
        <p14:creationId xmlns:p14="http://schemas.microsoft.com/office/powerpoint/2010/main" val="3906780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28600" y="304800"/>
            <a:ext cx="6324600" cy="1143000"/>
          </a:xfrm>
        </p:spPr>
        <p:txBody>
          <a:bodyPr>
            <a:normAutofit/>
          </a:bodyPr>
          <a:lstStyle/>
          <a:p>
            <a:r>
              <a:rPr lang="en-US" dirty="0" smtClean="0"/>
              <a:t>ETL Testing techniques</a:t>
            </a:r>
            <a:endParaRPr lang="en-AU" dirty="0" smtClean="0"/>
          </a:p>
          <a:p>
            <a:endParaRPr lang="en-US" dirty="0"/>
          </a:p>
        </p:txBody>
      </p:sp>
      <p:sp>
        <p:nvSpPr>
          <p:cNvPr id="7" name="Content Placeholder 2"/>
          <p:cNvSpPr>
            <a:spLocks noGrp="1"/>
          </p:cNvSpPr>
          <p:nvPr>
            <p:ph idx="1"/>
          </p:nvPr>
        </p:nvSpPr>
        <p:spPr>
          <a:xfrm>
            <a:off x="457200" y="1371600"/>
            <a:ext cx="8229600" cy="4754563"/>
          </a:xfrm>
        </p:spPr>
        <p:txBody>
          <a:bodyPr>
            <a:normAutofit lnSpcReduction="10000"/>
          </a:bodyPr>
          <a:lstStyle/>
          <a:p>
            <a:pPr>
              <a:buFont typeface="Arial" pitchFamily="34" charset="0"/>
              <a:buChar char="•"/>
            </a:pPr>
            <a:r>
              <a:rPr lang="en-US" dirty="0" smtClean="0"/>
              <a:t>Verify </a:t>
            </a:r>
            <a:r>
              <a:rPr lang="en-US" dirty="0"/>
              <a:t>that data is transformed correctly according to various business requirements and </a:t>
            </a:r>
            <a:r>
              <a:rPr lang="en-US" dirty="0" smtClean="0"/>
              <a:t>rules.</a:t>
            </a:r>
            <a:endParaRPr lang="en-US" dirty="0"/>
          </a:p>
          <a:p>
            <a:pPr>
              <a:buFont typeface="Arial" pitchFamily="34" charset="0"/>
              <a:buChar char="•"/>
            </a:pPr>
            <a:endParaRPr lang="en-US" dirty="0" smtClean="0"/>
          </a:p>
          <a:p>
            <a:pPr>
              <a:buFont typeface="Arial" pitchFamily="34" charset="0"/>
              <a:buChar char="•"/>
            </a:pPr>
            <a:r>
              <a:rPr lang="en-US" dirty="0" smtClean="0"/>
              <a:t>Make </a:t>
            </a:r>
            <a:r>
              <a:rPr lang="en-US" dirty="0"/>
              <a:t>sure that all projected data is loaded into the data warehouse without any data loss and </a:t>
            </a:r>
            <a:r>
              <a:rPr lang="en-US" dirty="0" smtClean="0"/>
              <a:t>truncation.</a:t>
            </a:r>
            <a:endParaRPr lang="en-US" dirty="0"/>
          </a:p>
          <a:p>
            <a:pPr>
              <a:buFont typeface="Arial" pitchFamily="34" charset="0"/>
              <a:buChar char="•"/>
            </a:pPr>
            <a:endParaRPr lang="en-US" dirty="0" smtClean="0"/>
          </a:p>
          <a:p>
            <a:pPr>
              <a:buFont typeface="Arial" pitchFamily="34" charset="0"/>
              <a:buChar char="•"/>
            </a:pPr>
            <a:r>
              <a:rPr lang="en-US" dirty="0" smtClean="0"/>
              <a:t>Make </a:t>
            </a:r>
            <a:r>
              <a:rPr lang="en-US" dirty="0"/>
              <a:t>sure that ETL application appropriately rejects, replaces with default values and reports invalid </a:t>
            </a:r>
            <a:r>
              <a:rPr lang="en-US" dirty="0" smtClean="0"/>
              <a:t>data.</a:t>
            </a:r>
            <a:endParaRPr lang="en-US" dirty="0"/>
          </a:p>
          <a:p>
            <a:pPr>
              <a:buFont typeface="Arial" pitchFamily="34" charset="0"/>
              <a:buChar char="•"/>
            </a:pPr>
            <a:endParaRPr lang="en-US" dirty="0"/>
          </a:p>
          <a:p>
            <a:pPr>
              <a:buFont typeface="Arial" pitchFamily="34" charset="0"/>
              <a:buChar char="•"/>
            </a:pPr>
            <a:r>
              <a:rPr lang="en-US" dirty="0" smtClean="0"/>
              <a:t>Make </a:t>
            </a:r>
            <a:r>
              <a:rPr lang="en-US" dirty="0"/>
              <a:t>sure that data is loaded in data warehouse within prescribed and expected time frames to confirm improved performance and scalability</a:t>
            </a:r>
            <a:endParaRPr lang="en-US" sz="2400" dirty="0" smtClean="0"/>
          </a:p>
        </p:txBody>
      </p:sp>
    </p:spTree>
    <p:extLst>
      <p:ext uri="{BB962C8B-B14F-4D97-AF65-F5344CB8AC3E}">
        <p14:creationId xmlns:p14="http://schemas.microsoft.com/office/powerpoint/2010/main" val="3074385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28600" y="304800"/>
            <a:ext cx="6324600" cy="1143000"/>
          </a:xfrm>
        </p:spPr>
        <p:txBody>
          <a:bodyPr>
            <a:normAutofit/>
          </a:bodyPr>
          <a:lstStyle/>
          <a:p>
            <a:r>
              <a:rPr lang="en-US" dirty="0" smtClean="0"/>
              <a:t>ETL Testing Challenges</a:t>
            </a:r>
            <a:endParaRPr lang="en-AU" dirty="0" smtClean="0"/>
          </a:p>
          <a:p>
            <a:endParaRPr lang="en-US" dirty="0"/>
          </a:p>
        </p:txBody>
      </p:sp>
      <p:sp>
        <p:nvSpPr>
          <p:cNvPr id="7" name="Content Placeholder 2"/>
          <p:cNvSpPr>
            <a:spLocks noGrp="1"/>
          </p:cNvSpPr>
          <p:nvPr>
            <p:ph idx="1"/>
          </p:nvPr>
        </p:nvSpPr>
        <p:spPr>
          <a:xfrm>
            <a:off x="457200" y="1371600"/>
            <a:ext cx="8229600" cy="4754563"/>
          </a:xfrm>
        </p:spPr>
        <p:txBody>
          <a:bodyPr>
            <a:normAutofit/>
          </a:bodyPr>
          <a:lstStyle/>
          <a:p>
            <a:pPr>
              <a:buFont typeface="Arial" pitchFamily="34" charset="0"/>
              <a:buChar char="•"/>
            </a:pPr>
            <a:r>
              <a:rPr lang="en-US" dirty="0" smtClean="0"/>
              <a:t>Challenges.</a:t>
            </a:r>
          </a:p>
          <a:p>
            <a:pPr marL="457200" lvl="1" indent="0">
              <a:buNone/>
            </a:pPr>
            <a:r>
              <a:rPr lang="en-US" dirty="0" smtClean="0"/>
              <a:t>- </a:t>
            </a:r>
            <a:r>
              <a:rPr lang="en-US" sz="1800" dirty="0" smtClean="0"/>
              <a:t>Incompatible </a:t>
            </a:r>
            <a:r>
              <a:rPr lang="en-US" sz="1800" dirty="0"/>
              <a:t>and duplicate data.</a:t>
            </a:r>
            <a:br>
              <a:rPr lang="en-US" sz="1800" dirty="0"/>
            </a:br>
            <a:r>
              <a:rPr lang="en-US" sz="1800" dirty="0"/>
              <a:t>- Loss of data during ETL process.</a:t>
            </a:r>
            <a:br>
              <a:rPr lang="en-US" sz="1800" dirty="0"/>
            </a:br>
            <a:r>
              <a:rPr lang="en-US" sz="1800" dirty="0"/>
              <a:t>- Unavailability of inclusive test bed.</a:t>
            </a:r>
            <a:br>
              <a:rPr lang="en-US" sz="1800" dirty="0"/>
            </a:br>
            <a:r>
              <a:rPr lang="en-US" sz="1800" dirty="0"/>
              <a:t>- Testers have no privileges to execute ETL jobs by their own.</a:t>
            </a:r>
            <a:br>
              <a:rPr lang="en-US" sz="1800" dirty="0"/>
            </a:br>
            <a:r>
              <a:rPr lang="en-US" sz="1800" dirty="0"/>
              <a:t>- Volume and complexity of data is very huge.</a:t>
            </a:r>
            <a:br>
              <a:rPr lang="en-US" sz="1800" dirty="0"/>
            </a:br>
            <a:r>
              <a:rPr lang="en-US" sz="1800" dirty="0"/>
              <a:t>- Fault in business process and procedures.</a:t>
            </a:r>
            <a:br>
              <a:rPr lang="en-US" sz="1800" dirty="0"/>
            </a:br>
            <a:r>
              <a:rPr lang="en-US" sz="1800" dirty="0"/>
              <a:t>- Trouble acquiring and building test data.</a:t>
            </a:r>
            <a:br>
              <a:rPr lang="en-US" sz="1800" dirty="0"/>
            </a:br>
            <a:r>
              <a:rPr lang="en-US" sz="1800" dirty="0"/>
              <a:t>- Missing business flow information.</a:t>
            </a:r>
          </a:p>
          <a:p>
            <a:pPr>
              <a:buFont typeface="Arial" pitchFamily="34" charset="0"/>
              <a:buChar char="•"/>
            </a:pPr>
            <a:r>
              <a:rPr lang="en-US" dirty="0"/>
              <a:t>Data is important for businesses to make the critical business decisions. ETL testing plays a significant role validating and ensuring that the business information is exact, consistent and reliable. Also, it minimizes hazard of data loss in </a:t>
            </a:r>
            <a:r>
              <a:rPr lang="en-US" dirty="0" smtClean="0"/>
              <a:t>production.</a:t>
            </a:r>
            <a:endParaRPr lang="en-US" sz="2400" dirty="0" smtClean="0"/>
          </a:p>
        </p:txBody>
      </p:sp>
    </p:spTree>
    <p:extLst>
      <p:ext uri="{BB962C8B-B14F-4D97-AF65-F5344CB8AC3E}">
        <p14:creationId xmlns:p14="http://schemas.microsoft.com/office/powerpoint/2010/main" val="2824084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28600" y="304800"/>
            <a:ext cx="6324600" cy="1143000"/>
          </a:xfrm>
        </p:spPr>
        <p:txBody>
          <a:bodyPr>
            <a:normAutofit/>
          </a:bodyPr>
          <a:lstStyle/>
          <a:p>
            <a:endParaRPr lang="en-US" dirty="0"/>
          </a:p>
        </p:txBody>
      </p:sp>
      <p:sp>
        <p:nvSpPr>
          <p:cNvPr id="7" name="Content Placeholder 2"/>
          <p:cNvSpPr>
            <a:spLocks noGrp="1"/>
          </p:cNvSpPr>
          <p:nvPr>
            <p:ph idx="1"/>
          </p:nvPr>
        </p:nvSpPr>
        <p:spPr>
          <a:xfrm>
            <a:off x="457200" y="1371600"/>
            <a:ext cx="8229600" cy="4754563"/>
          </a:xfrm>
        </p:spPr>
        <p:txBody>
          <a:bodyPr>
            <a:normAutofit/>
          </a:bodyPr>
          <a:lstStyle/>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r>
              <a:rPr lang="en-US" dirty="0" smtClean="0"/>
              <a:t>Questions ????.</a:t>
            </a:r>
            <a:endParaRPr lang="en-US" sz="2400" dirty="0" smtClean="0"/>
          </a:p>
        </p:txBody>
      </p:sp>
    </p:spTree>
    <p:extLst>
      <p:ext uri="{BB962C8B-B14F-4D97-AF65-F5344CB8AC3E}">
        <p14:creationId xmlns:p14="http://schemas.microsoft.com/office/powerpoint/2010/main" val="2545106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endParaRPr lang="en-US" dirty="0"/>
          </a:p>
        </p:txBody>
      </p:sp>
      <p:sp>
        <p:nvSpPr>
          <p:cNvPr id="41" name="Rectangle 2"/>
          <p:cNvSpPr>
            <a:spLocks noGrp="1" noChangeArrowheads="1"/>
          </p:cNvSpPr>
          <p:nvPr>
            <p:ph sz="quarter" idx="10"/>
          </p:nvPr>
        </p:nvSpPr>
        <p:spPr/>
        <p:txBody>
          <a:bodyPr/>
          <a:lstStyle/>
          <a:p>
            <a:r>
              <a:rPr lang="en-US" dirty="0"/>
              <a:t>DW Testing</a:t>
            </a:r>
            <a:endParaRPr lang="en-US" dirty="0" smtClean="0"/>
          </a:p>
        </p:txBody>
      </p:sp>
      <p:sp>
        <p:nvSpPr>
          <p:cNvPr id="7" name="Content Placeholder 2"/>
          <p:cNvSpPr>
            <a:spLocks noGrp="1"/>
          </p:cNvSpPr>
          <p:nvPr>
            <p:ph idx="1"/>
          </p:nvPr>
        </p:nvSpPr>
        <p:spPr>
          <a:xfrm>
            <a:off x="609600" y="1752600"/>
            <a:ext cx="8229600" cy="4525963"/>
          </a:xfrm>
        </p:spPr>
        <p:txBody>
          <a:bodyPr/>
          <a:lstStyle/>
          <a:p>
            <a:pPr>
              <a:buFont typeface="Arial" pitchFamily="34" charset="0"/>
              <a:buChar char="•"/>
            </a:pPr>
            <a:r>
              <a:rPr lang="en-AU" sz="2000" b="1" dirty="0" smtClean="0"/>
              <a:t>Challenges of Data warehouse Testing</a:t>
            </a:r>
          </a:p>
          <a:p>
            <a:pPr>
              <a:buFont typeface="Arial" pitchFamily="34" charset="0"/>
              <a:buChar char="•"/>
            </a:pPr>
            <a:endParaRPr lang="en-AU" sz="2000" b="1" dirty="0" smtClean="0"/>
          </a:p>
          <a:p>
            <a:pPr>
              <a:buFont typeface="Arial" pitchFamily="34" charset="0"/>
              <a:buChar char="•"/>
            </a:pPr>
            <a:r>
              <a:rPr lang="en-US" sz="2000" b="1" dirty="0" smtClean="0"/>
              <a:t>Testing Goal </a:t>
            </a:r>
          </a:p>
          <a:p>
            <a:pPr>
              <a:buFont typeface="Arial" pitchFamily="34" charset="0"/>
              <a:buChar char="•"/>
            </a:pPr>
            <a:endParaRPr lang="en-US" sz="2000" b="1" dirty="0" smtClean="0"/>
          </a:p>
          <a:p>
            <a:pPr>
              <a:buFont typeface="Arial" pitchFamily="34" charset="0"/>
              <a:buChar char="•"/>
            </a:pPr>
            <a:r>
              <a:rPr lang="en-AU" sz="2000" b="1" dirty="0" smtClean="0"/>
              <a:t>Testing Methodology</a:t>
            </a:r>
            <a:endParaRPr lang="en-US" sz="2000" b="1" dirty="0" smtClean="0"/>
          </a:p>
          <a:p>
            <a:pPr>
              <a:buFont typeface="Arial" pitchFamily="34" charset="0"/>
              <a:buChar char="•"/>
            </a:pPr>
            <a:endParaRPr lang="en-US" sz="2000" b="1" dirty="0" smtClean="0"/>
          </a:p>
          <a:p>
            <a:pPr>
              <a:buFont typeface="Arial" pitchFamily="34" charset="0"/>
              <a:buChar char="•"/>
            </a:pPr>
            <a:r>
              <a:rPr lang="en-AU" sz="2000" b="1" dirty="0" smtClean="0"/>
              <a:t>Testing Types</a:t>
            </a:r>
          </a:p>
          <a:p>
            <a:pPr>
              <a:buFont typeface="Arial" pitchFamily="34" charset="0"/>
              <a:buChar char="•"/>
            </a:pPr>
            <a:endParaRPr lang="en-AU" sz="2000" b="1" dirty="0" smtClean="0"/>
          </a:p>
          <a:p>
            <a:pPr>
              <a:buFont typeface="Arial" pitchFamily="34" charset="0"/>
              <a:buChar char="•"/>
            </a:pPr>
            <a:r>
              <a:rPr lang="en-US" sz="2000" b="1" dirty="0" smtClean="0"/>
              <a:t>Test Stop Criteria</a:t>
            </a:r>
          </a:p>
          <a:p>
            <a:endParaRPr lang="en-AU" sz="2000" b="1" dirty="0" smtClean="0"/>
          </a:p>
          <a:p>
            <a:endParaRPr lang="en-US" sz="2000" dirty="0" smtClean="0"/>
          </a:p>
        </p:txBody>
      </p:sp>
    </p:spTree>
    <p:extLst>
      <p:ext uri="{BB962C8B-B14F-4D97-AF65-F5344CB8AC3E}">
        <p14:creationId xmlns:p14="http://schemas.microsoft.com/office/powerpoint/2010/main" val="101950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AU" dirty="0"/>
              <a:t>Challenges of </a:t>
            </a:r>
            <a:endParaRPr lang="en-AU" dirty="0" smtClean="0"/>
          </a:p>
          <a:p>
            <a:r>
              <a:rPr lang="en-AU" dirty="0" smtClean="0"/>
              <a:t>Data warehouse Testing:</a:t>
            </a:r>
          </a:p>
          <a:p>
            <a:endParaRPr lang="en-US" dirty="0"/>
          </a:p>
        </p:txBody>
      </p:sp>
      <p:sp>
        <p:nvSpPr>
          <p:cNvPr id="7" name="Content Placeholder 2"/>
          <p:cNvSpPr>
            <a:spLocks noGrp="1"/>
          </p:cNvSpPr>
          <p:nvPr>
            <p:ph idx="1"/>
          </p:nvPr>
        </p:nvSpPr>
        <p:spPr>
          <a:xfrm>
            <a:off x="457200" y="1371600"/>
            <a:ext cx="8229600" cy="4754563"/>
          </a:xfrm>
        </p:spPr>
        <p:txBody>
          <a:bodyPr/>
          <a:lstStyle/>
          <a:p>
            <a:pPr eaLnBrk="1" hangingPunct="1">
              <a:buFont typeface="Arial" pitchFamily="34" charset="0"/>
              <a:buNone/>
            </a:pPr>
            <a:endParaRPr lang="en-AU" sz="2400" b="1" dirty="0" smtClean="0"/>
          </a:p>
          <a:p>
            <a:pPr eaLnBrk="1" hangingPunct="1">
              <a:buFont typeface="Arial" pitchFamily="34" charset="0"/>
              <a:buChar char="•"/>
            </a:pPr>
            <a:r>
              <a:rPr lang="en-AU" sz="1600" dirty="0" smtClean="0">
                <a:latin typeface="Arial" pitchFamily="34" charset="0"/>
                <a:cs typeface="Arial" pitchFamily="34" charset="0"/>
              </a:rPr>
              <a:t>Data selection from multiple source systems and analysis that follows pose great challenge. </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Volume and the complexity of the data.</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Inconsistent and redundant data in a data warehouse.</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Loss of data during the ETL process.</a:t>
            </a:r>
          </a:p>
          <a:p>
            <a:pPr eaLnBrk="1" hangingPunct="1">
              <a:buFont typeface="Arial" pitchFamily="34" charset="0"/>
              <a:buChar char="•"/>
            </a:pPr>
            <a:endParaRPr lang="en-AU"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Non-Availability of comprehensive test bed</a:t>
            </a:r>
          </a:p>
          <a:p>
            <a:pPr eaLnBrk="1" hangingPunct="1">
              <a:buFont typeface="Arial" pitchFamily="34" charset="0"/>
              <a:buChar char="•"/>
            </a:pPr>
            <a:endParaRPr lang="en-AU"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Critical Data for Business.</a:t>
            </a:r>
            <a:endParaRPr lang="en-US" sz="1600" dirty="0" smtClean="0">
              <a:latin typeface="Arial" pitchFamily="34" charset="0"/>
              <a:cs typeface="Arial" pitchFamily="34" charset="0"/>
            </a:endParaRPr>
          </a:p>
          <a:p>
            <a:pPr eaLnBrk="1" hangingPunct="1">
              <a:buFont typeface="Arial" pitchFamily="34" charset="0"/>
              <a:buChar char="•"/>
            </a:pPr>
            <a:endParaRPr lang="en-US" sz="2400" b="1" dirty="0" smtClean="0"/>
          </a:p>
          <a:p>
            <a:pPr eaLnBrk="1" hangingPunct="1">
              <a:buFont typeface="Arial" pitchFamily="34" charset="0"/>
              <a:buNone/>
            </a:pPr>
            <a:endParaRPr lang="en-US" sz="2400" dirty="0" smtClean="0"/>
          </a:p>
        </p:txBody>
      </p:sp>
    </p:spTree>
    <p:extLst>
      <p:ext uri="{BB962C8B-B14F-4D97-AF65-F5344CB8AC3E}">
        <p14:creationId xmlns:p14="http://schemas.microsoft.com/office/powerpoint/2010/main" val="3922159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t>Testing Goal</a:t>
            </a:r>
          </a:p>
        </p:txBody>
      </p:sp>
      <p:sp>
        <p:nvSpPr>
          <p:cNvPr id="3" name="Content Placeholder 2"/>
          <p:cNvSpPr>
            <a:spLocks noGrp="1"/>
          </p:cNvSpPr>
          <p:nvPr>
            <p:ph idx="1"/>
          </p:nvPr>
        </p:nvSpPr>
        <p:spPr>
          <a:xfrm>
            <a:off x="457200" y="1600200"/>
            <a:ext cx="8229600" cy="4525963"/>
          </a:xfrm>
        </p:spPr>
        <p:txBody>
          <a:bodyPr/>
          <a:lstStyle/>
          <a:p>
            <a:pPr eaLnBrk="1" hangingPunct="1">
              <a:buFont typeface="Arial" pitchFamily="34" charset="0"/>
              <a:buNone/>
            </a:pPr>
            <a:endParaRPr lang="en-US" sz="2400" b="1" dirty="0" smtClean="0"/>
          </a:p>
          <a:p>
            <a:pPr eaLnBrk="1" hangingPunct="1">
              <a:buFont typeface="Arial" pitchFamily="34" charset="0"/>
              <a:buNone/>
            </a:pPr>
            <a:endParaRPr lang="en-US" sz="2400" dirty="0" smtClean="0"/>
          </a:p>
          <a:p>
            <a:pPr eaLnBrk="1" hangingPunct="1">
              <a:buFont typeface="Arial" pitchFamily="34" charset="0"/>
              <a:buChar char="•"/>
            </a:pPr>
            <a:r>
              <a:rPr lang="en-US" sz="1600" dirty="0" smtClean="0">
                <a:latin typeface="Arial" pitchFamily="34" charset="0"/>
                <a:cs typeface="Arial" pitchFamily="34" charset="0"/>
              </a:rPr>
              <a:t>Our main aim is to check the quality of that data.</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US" sz="1600" dirty="0" smtClean="0">
                <a:latin typeface="Arial" pitchFamily="34" charset="0"/>
                <a:cs typeface="Arial" pitchFamily="34" charset="0"/>
              </a:rPr>
              <a:t>Data completeness. Ensures that all expected data is loaded.</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US" sz="1600" dirty="0" smtClean="0">
                <a:latin typeface="Arial" pitchFamily="34" charset="0"/>
                <a:cs typeface="Arial" pitchFamily="34" charset="0"/>
              </a:rPr>
              <a:t>Data transformation. Ensures that all data is transformed correctly</a:t>
            </a:r>
          </a:p>
          <a:p>
            <a:pPr eaLnBrk="1" hangingPunct="1">
              <a:buFont typeface="Arial" pitchFamily="34" charset="0"/>
              <a:buChar char="•"/>
            </a:pPr>
            <a:r>
              <a:rPr lang="en-US" sz="1600" dirty="0" smtClean="0">
                <a:latin typeface="Arial" pitchFamily="34" charset="0"/>
                <a:cs typeface="Arial" pitchFamily="34" charset="0"/>
              </a:rPr>
              <a:t>      according to business rules and/or design specifications.</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US" sz="1600" dirty="0" smtClean="0">
                <a:latin typeface="Arial" pitchFamily="34" charset="0"/>
                <a:cs typeface="Arial" pitchFamily="34" charset="0"/>
              </a:rPr>
              <a:t>Data quality. Ensures that the ETL application correctly rejects,</a:t>
            </a:r>
          </a:p>
          <a:p>
            <a:pPr eaLnBrk="1" hangingPunct="1">
              <a:buFont typeface="Arial" pitchFamily="34" charset="0"/>
              <a:buNone/>
            </a:pPr>
            <a:r>
              <a:rPr lang="en-US" sz="1600" dirty="0" smtClean="0">
                <a:latin typeface="Arial" pitchFamily="34" charset="0"/>
                <a:cs typeface="Arial" pitchFamily="34" charset="0"/>
              </a:rPr>
              <a:t>      substitutes default values, corrects or ignores and reports invalid data.</a:t>
            </a:r>
          </a:p>
          <a:p>
            <a:pPr eaLnBrk="1" hangingPunct="1">
              <a:buFont typeface="Arial" pitchFamily="34" charset="0"/>
              <a:buNone/>
            </a:pPr>
            <a:endParaRPr lang="en-US" dirty="0" smtClean="0"/>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AU" dirty="0"/>
              <a:t>Testing Methodology</a:t>
            </a:r>
            <a:endParaRPr lang="en-US" dirty="0"/>
          </a:p>
        </p:txBody>
      </p:sp>
      <p:sp>
        <p:nvSpPr>
          <p:cNvPr id="5" name="Content Placeholder 2"/>
          <p:cNvSpPr>
            <a:spLocks noGrp="1"/>
          </p:cNvSpPr>
          <p:nvPr>
            <p:ph idx="1"/>
          </p:nvPr>
        </p:nvSpPr>
        <p:spPr>
          <a:xfrm>
            <a:off x="457200" y="1447800"/>
            <a:ext cx="8229600" cy="4678363"/>
          </a:xfrm>
        </p:spPr>
        <p:txBody>
          <a:bodyPr/>
          <a:lstStyle/>
          <a:p>
            <a:pPr eaLnBrk="1" hangingPunct="1">
              <a:buFont typeface="Arial" pitchFamily="34" charset="0"/>
              <a:buNone/>
            </a:pPr>
            <a:endParaRPr lang="en-AU" sz="2400" dirty="0" smtClean="0"/>
          </a:p>
          <a:p>
            <a:pPr eaLnBrk="1" hangingPunct="1">
              <a:buFont typeface="Arial" pitchFamily="34" charset="0"/>
              <a:buChar char="•"/>
            </a:pPr>
            <a:r>
              <a:rPr lang="en-AU" sz="1500" dirty="0" smtClean="0">
                <a:latin typeface="Arial" pitchFamily="34" charset="0"/>
                <a:cs typeface="Arial" pitchFamily="34" charset="0"/>
              </a:rPr>
              <a:t>Use of Traceability matrix to enable full test coverage of Business Requirements.</a:t>
            </a:r>
          </a:p>
          <a:p>
            <a:pPr eaLnBrk="1" hangingPunct="1">
              <a:buFont typeface="Arial" pitchFamily="34" charset="0"/>
              <a:buChar char="•"/>
            </a:pPr>
            <a:endParaRPr lang="en-US" sz="1500" dirty="0" smtClean="0">
              <a:latin typeface="Arial" pitchFamily="34" charset="0"/>
              <a:cs typeface="Arial" pitchFamily="34" charset="0"/>
            </a:endParaRPr>
          </a:p>
          <a:p>
            <a:pPr eaLnBrk="1" hangingPunct="1">
              <a:buFont typeface="Arial" pitchFamily="34" charset="0"/>
              <a:buChar char="•"/>
            </a:pPr>
            <a:r>
              <a:rPr lang="en-AU" sz="1500" dirty="0" smtClean="0">
                <a:latin typeface="Arial" pitchFamily="34" charset="0"/>
                <a:cs typeface="Arial" pitchFamily="34" charset="0"/>
              </a:rPr>
              <a:t>In depth review of Test Cases.</a:t>
            </a:r>
          </a:p>
          <a:p>
            <a:pPr eaLnBrk="1" hangingPunct="1">
              <a:buFont typeface="Arial" pitchFamily="34" charset="0"/>
              <a:buChar char="•"/>
            </a:pPr>
            <a:endParaRPr lang="en-US" sz="1500" dirty="0" smtClean="0">
              <a:latin typeface="Arial" pitchFamily="34" charset="0"/>
              <a:cs typeface="Arial" pitchFamily="34" charset="0"/>
            </a:endParaRPr>
          </a:p>
          <a:p>
            <a:pPr eaLnBrk="1" hangingPunct="1">
              <a:buFont typeface="Arial" pitchFamily="34" charset="0"/>
              <a:buChar char="•"/>
            </a:pPr>
            <a:r>
              <a:rPr lang="en-AU" sz="1500" dirty="0" smtClean="0">
                <a:latin typeface="Arial" pitchFamily="34" charset="0"/>
                <a:cs typeface="Arial" pitchFamily="34" charset="0"/>
              </a:rPr>
              <a:t>Manipulation of Test Data to ensure full test coverage.</a:t>
            </a:r>
          </a:p>
          <a:p>
            <a:pPr eaLnBrk="1" hangingPunct="1">
              <a:buFont typeface="Arial" pitchFamily="34" charset="0"/>
              <a:buChar char="•"/>
            </a:pPr>
            <a:endParaRPr lang="en-US" sz="1500" dirty="0" smtClean="0">
              <a:latin typeface="Arial" pitchFamily="34" charset="0"/>
              <a:cs typeface="Arial" pitchFamily="34" charset="0"/>
            </a:endParaRPr>
          </a:p>
          <a:p>
            <a:pPr eaLnBrk="1" hangingPunct="1">
              <a:buFont typeface="Arial" pitchFamily="34" charset="0"/>
              <a:buChar char="•"/>
            </a:pPr>
            <a:r>
              <a:rPr lang="en-AU" sz="1500" dirty="0" smtClean="0">
                <a:latin typeface="Arial" pitchFamily="34" charset="0"/>
                <a:cs typeface="Arial" pitchFamily="34" charset="0"/>
              </a:rPr>
              <a:t>Provision of appropriate tools to speed the process of Test Execution &amp; Evaluation.</a:t>
            </a:r>
          </a:p>
          <a:p>
            <a:pPr eaLnBrk="1" hangingPunct="1">
              <a:buFont typeface="Arial" pitchFamily="34" charset="0"/>
              <a:buChar char="•"/>
            </a:pPr>
            <a:endParaRPr lang="en-US" sz="1500" dirty="0" smtClean="0">
              <a:latin typeface="Arial" pitchFamily="34" charset="0"/>
              <a:cs typeface="Arial" pitchFamily="34" charset="0"/>
            </a:endParaRPr>
          </a:p>
          <a:p>
            <a:pPr eaLnBrk="1" hangingPunct="1">
              <a:buFont typeface="Arial" pitchFamily="34" charset="0"/>
              <a:buChar char="•"/>
            </a:pPr>
            <a:r>
              <a:rPr lang="en-AU" sz="1500" dirty="0" smtClean="0">
                <a:latin typeface="Arial" pitchFamily="34" charset="0"/>
                <a:cs typeface="Arial" pitchFamily="34" charset="0"/>
              </a:rPr>
              <a:t>Regression Testing</a:t>
            </a:r>
            <a:endParaRPr lang="en-US" sz="1500" dirty="0" smtClean="0">
              <a:latin typeface="Arial" pitchFamily="34" charset="0"/>
              <a:cs typeface="Arial" pitchFamily="34" charset="0"/>
            </a:endParaRPr>
          </a:p>
          <a:p>
            <a:pPr eaLnBrk="1" hangingPunct="1">
              <a:buFont typeface="Arial" pitchFamily="34" charset="0"/>
              <a:buChar char="•"/>
            </a:pPr>
            <a:endParaRPr lang="en-US" dirty="0" smtClean="0"/>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AU" dirty="0"/>
              <a:t>Testing Types:</a:t>
            </a:r>
          </a:p>
          <a:p>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eaLnBrk="1" hangingPunct="1">
              <a:buFont typeface="Arial" pitchFamily="34" charset="0"/>
              <a:buChar char="•"/>
            </a:pPr>
            <a:endParaRPr lang="en-US" sz="2400" b="1" dirty="0" smtClean="0"/>
          </a:p>
          <a:p>
            <a:pPr marL="0" indent="0" eaLnBrk="1" hangingPunct="1"/>
            <a:r>
              <a:rPr lang="en-AU" sz="1600" dirty="0" smtClean="0">
                <a:latin typeface="Arial" pitchFamily="34" charset="0"/>
                <a:cs typeface="Arial" pitchFamily="34" charset="0"/>
              </a:rPr>
              <a:t>The following are types of Testing performed for Data warehousing projects.</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Unit Testing</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Integration Testing</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Technical Shakedown Testing</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System Testing</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Operation readiness Testing</a:t>
            </a:r>
          </a:p>
          <a:p>
            <a:pPr eaLnBrk="1" hangingPunct="1">
              <a:buFont typeface="Arial" pitchFamily="34" charset="0"/>
              <a:buChar char="•"/>
            </a:pPr>
            <a:endParaRPr lang="en-US" sz="1600" dirty="0" smtClean="0">
              <a:latin typeface="Arial" pitchFamily="34" charset="0"/>
              <a:cs typeface="Arial" pitchFamily="34" charset="0"/>
            </a:endParaRPr>
          </a:p>
          <a:p>
            <a:pPr eaLnBrk="1" hangingPunct="1">
              <a:buFont typeface="Arial" pitchFamily="34" charset="0"/>
              <a:buChar char="•"/>
            </a:pPr>
            <a:r>
              <a:rPr lang="en-AU" sz="1600" dirty="0" smtClean="0">
                <a:latin typeface="Arial" pitchFamily="34" charset="0"/>
                <a:cs typeface="Arial" pitchFamily="34" charset="0"/>
              </a:rPr>
              <a:t>User Acceptance Testing</a:t>
            </a:r>
          </a:p>
          <a:p>
            <a:pPr eaLnBrk="1" hangingPunct="1">
              <a:buFont typeface="Arial" pitchFamily="34" charset="0"/>
              <a:buChar char="•"/>
            </a:pPr>
            <a:endParaRPr lang="en-AU" sz="1600" dirty="0" smtClean="0">
              <a:latin typeface="Arial" pitchFamily="34" charset="0"/>
              <a:cs typeface="Arial" pitchFamily="34" charset="0"/>
            </a:endParaRPr>
          </a:p>
          <a:p>
            <a:pPr eaLnBrk="1" hangingPunct="1">
              <a:buFont typeface="Arial" pitchFamily="34" charset="0"/>
              <a:buChar char="•"/>
            </a:pPr>
            <a:r>
              <a:rPr lang="en-GB" sz="1600" dirty="0" smtClean="0">
                <a:latin typeface="Arial" pitchFamily="34" charset="0"/>
                <a:cs typeface="Arial" pitchFamily="34" charset="0"/>
              </a:rPr>
              <a:t>Regression Testing</a:t>
            </a:r>
            <a:endParaRPr lang="en-US" sz="1600" dirty="0" smtClean="0">
              <a:latin typeface="Arial" pitchFamily="34" charset="0"/>
              <a:cs typeface="Arial" pitchFamily="34" charset="0"/>
            </a:endParaRPr>
          </a:p>
          <a:p>
            <a:pPr eaLnBrk="1" hangingPunct="1"/>
            <a:endParaRPr lang="en-US" dirty="0" smtClean="0"/>
          </a:p>
          <a:p>
            <a:pPr eaLnBrk="1" hangingPunct="1">
              <a:buFont typeface="Arial" pitchFamily="34" charset="0"/>
              <a:buNone/>
            </a:pPr>
            <a:endParaRPr lang="en-US" dirty="0" smtClean="0"/>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Integration testing</a:t>
            </a:r>
            <a:endParaRPr lang="en-US" dirty="0"/>
          </a:p>
        </p:txBody>
      </p:sp>
      <p:sp>
        <p:nvSpPr>
          <p:cNvPr id="3" name="Content Placeholder 2"/>
          <p:cNvSpPr>
            <a:spLocks noGrp="1"/>
          </p:cNvSpPr>
          <p:nvPr>
            <p:ph idx="1"/>
          </p:nvPr>
        </p:nvSpPr>
        <p:spPr>
          <a:xfrm>
            <a:off x="457200" y="1371600"/>
            <a:ext cx="8229600" cy="4754563"/>
          </a:xfrm>
        </p:spPr>
        <p:txBody>
          <a:bodyPr/>
          <a:lstStyle/>
          <a:p>
            <a:pPr algn="ctr" eaLnBrk="1" hangingPunct="1">
              <a:buFont typeface="Arial" pitchFamily="34" charset="0"/>
              <a:buNone/>
            </a:pPr>
            <a:endParaRPr lang="en-AU" sz="2400" b="1" dirty="0" smtClean="0"/>
          </a:p>
          <a:p>
            <a:pPr algn="ctr" eaLnBrk="1" hangingPunct="1">
              <a:buFont typeface="Arial" pitchFamily="34" charset="0"/>
              <a:buNone/>
            </a:pPr>
            <a:endParaRPr lang="en-AU" sz="2400" b="1" dirty="0" smtClean="0"/>
          </a:p>
          <a:p>
            <a:pPr algn="ctr" eaLnBrk="1" hangingPunct="1">
              <a:buFont typeface="Arial" pitchFamily="34" charset="0"/>
              <a:buNone/>
            </a:pPr>
            <a:endParaRPr lang="en-AU" sz="2400" b="1" dirty="0" smtClean="0"/>
          </a:p>
          <a:p>
            <a:pPr algn="ctr" eaLnBrk="1" hangingPunct="1">
              <a:buFont typeface="Arial" pitchFamily="34" charset="0"/>
              <a:buNone/>
            </a:pPr>
            <a:endParaRPr lang="en-AU" sz="2400" b="1" dirty="0" smtClean="0"/>
          </a:p>
          <a:p>
            <a:pPr algn="ctr" eaLnBrk="1" hangingPunct="1">
              <a:buFont typeface="Arial" pitchFamily="34" charset="0"/>
              <a:buNone/>
            </a:pPr>
            <a:r>
              <a:rPr lang="en-AU" b="1" dirty="0" smtClean="0"/>
              <a:t>Integration Testing</a:t>
            </a:r>
          </a:p>
          <a:p>
            <a:pPr eaLnBrk="1" hangingPunct="1">
              <a:buFont typeface="Arial" pitchFamily="34" charset="0"/>
              <a:buNone/>
            </a:pPr>
            <a:endParaRPr lang="en-US" b="1" dirty="0" smtClean="0"/>
          </a:p>
          <a:p>
            <a:pPr algn="ctr" eaLnBrk="1" hangingPunct="1">
              <a:buFont typeface="Arial" pitchFamily="34" charset="0"/>
              <a:buNone/>
            </a:pPr>
            <a:r>
              <a:rPr lang="en-US" sz="2400" dirty="0" smtClean="0">
                <a:latin typeface="Arial" pitchFamily="34" charset="0"/>
                <a:cs typeface="Arial" pitchFamily="34" charset="0"/>
              </a:rPr>
              <a:t>Its major objective is to verify the</a:t>
            </a:r>
          </a:p>
          <a:p>
            <a:pPr algn="ctr" eaLnBrk="1" hangingPunct="1">
              <a:buFont typeface="Arial" pitchFamily="34" charset="0"/>
              <a:buNone/>
            </a:pPr>
            <a:r>
              <a:rPr lang="en-US" sz="2400" dirty="0" smtClean="0">
                <a:latin typeface="Arial" pitchFamily="34" charset="0"/>
                <a:cs typeface="Arial" pitchFamily="34" charset="0"/>
              </a:rPr>
              <a:t>data produced and validate the design</a:t>
            </a:r>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Integration testing</a:t>
            </a: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pPr eaLnBrk="1" hangingPunct="1">
              <a:lnSpc>
                <a:spcPct val="90000"/>
              </a:lnSpc>
              <a:buFont typeface="Arial" pitchFamily="34" charset="0"/>
              <a:buNone/>
            </a:pPr>
            <a:r>
              <a:rPr lang="en-US" sz="2400" b="1" dirty="0" smtClean="0"/>
              <a:t>Prerequisite:</a:t>
            </a:r>
          </a:p>
          <a:p>
            <a:pPr eaLnBrk="1" hangingPunct="1">
              <a:lnSpc>
                <a:spcPct val="90000"/>
              </a:lnSpc>
              <a:buFont typeface="Arial" pitchFamily="34" charset="0"/>
              <a:buNone/>
            </a:pPr>
            <a:endParaRPr lang="en-US" sz="2400" b="1" dirty="0" smtClean="0"/>
          </a:p>
          <a:p>
            <a:pPr eaLnBrk="1" hangingPunct="1">
              <a:lnSpc>
                <a:spcPct val="90000"/>
              </a:lnSpc>
            </a:pPr>
            <a:r>
              <a:rPr lang="en-GB" sz="1600" dirty="0" smtClean="0">
                <a:latin typeface="Arial" pitchFamily="34" charset="0"/>
                <a:cs typeface="Arial" pitchFamily="34" charset="0"/>
              </a:rPr>
              <a:t>Implementation Checklist for move from development to test.</a:t>
            </a:r>
          </a:p>
          <a:p>
            <a:pPr eaLnBrk="1" hangingPunct="1">
              <a:lnSpc>
                <a:spcPct val="90000"/>
              </a:lnSpc>
            </a:pPr>
            <a:endParaRPr lang="en-US" sz="1600" dirty="0" smtClean="0">
              <a:latin typeface="Arial" pitchFamily="34" charset="0"/>
              <a:cs typeface="Arial" pitchFamily="34" charset="0"/>
            </a:endParaRPr>
          </a:p>
          <a:p>
            <a:pPr eaLnBrk="1" hangingPunct="1">
              <a:lnSpc>
                <a:spcPct val="90000"/>
              </a:lnSpc>
            </a:pPr>
            <a:r>
              <a:rPr lang="en-GB" sz="1600" dirty="0" smtClean="0">
                <a:latin typeface="Arial" pitchFamily="34" charset="0"/>
                <a:cs typeface="Arial" pitchFamily="34" charset="0"/>
              </a:rPr>
              <a:t>All unit testing completed and summarized.</a:t>
            </a:r>
          </a:p>
          <a:p>
            <a:pPr eaLnBrk="1" hangingPunct="1">
              <a:lnSpc>
                <a:spcPct val="90000"/>
              </a:lnSpc>
            </a:pPr>
            <a:endParaRPr lang="en-US" sz="1600" dirty="0" smtClean="0">
              <a:latin typeface="Arial" pitchFamily="34" charset="0"/>
              <a:cs typeface="Arial" pitchFamily="34" charset="0"/>
            </a:endParaRPr>
          </a:p>
          <a:p>
            <a:pPr eaLnBrk="1" hangingPunct="1">
              <a:lnSpc>
                <a:spcPct val="90000"/>
              </a:lnSpc>
            </a:pPr>
            <a:r>
              <a:rPr lang="en-GB" sz="1600" dirty="0" smtClean="0">
                <a:latin typeface="Arial" pitchFamily="34" charset="0"/>
                <a:cs typeface="Arial" pitchFamily="34" charset="0"/>
              </a:rPr>
              <a:t>Migration to the test environment from the development environment.</a:t>
            </a:r>
          </a:p>
          <a:p>
            <a:pPr eaLnBrk="1" hangingPunct="1">
              <a:lnSpc>
                <a:spcPct val="90000"/>
              </a:lnSpc>
            </a:pPr>
            <a:endParaRPr lang="en-US" sz="1600" dirty="0" smtClean="0">
              <a:latin typeface="Arial" pitchFamily="34" charset="0"/>
              <a:cs typeface="Arial" pitchFamily="34" charset="0"/>
            </a:endParaRPr>
          </a:p>
          <a:p>
            <a:pPr eaLnBrk="1" hangingPunct="1">
              <a:lnSpc>
                <a:spcPct val="90000"/>
              </a:lnSpc>
            </a:pPr>
            <a:r>
              <a:rPr lang="en-US" sz="1600" dirty="0" smtClean="0">
                <a:latin typeface="Arial" pitchFamily="34" charset="0"/>
                <a:cs typeface="Arial" pitchFamily="34" charset="0"/>
              </a:rPr>
              <a:t>Data available in the test environment</a:t>
            </a:r>
            <a:r>
              <a:rPr lang="en-US" sz="1600" dirty="0" smtClean="0"/>
              <a:t>.</a:t>
            </a:r>
          </a:p>
          <a:p>
            <a:pPr eaLnBrk="1" hangingPunct="1">
              <a:lnSpc>
                <a:spcPct val="90000"/>
              </a:lnSpc>
            </a:pPr>
            <a:endParaRPr lang="en-US" sz="1600" dirty="0" smtClean="0"/>
          </a:p>
          <a:p>
            <a:pPr eaLnBrk="1" hangingPunct="1">
              <a:lnSpc>
                <a:spcPct val="90000"/>
              </a:lnSpc>
              <a:buFont typeface="Arial" pitchFamily="34" charset="0"/>
              <a:buNone/>
            </a:pPr>
            <a:r>
              <a:rPr lang="en-US" sz="2400" b="1" dirty="0" smtClean="0"/>
              <a:t>Objectives:</a:t>
            </a:r>
          </a:p>
          <a:p>
            <a:pPr eaLnBrk="1" hangingPunct="1">
              <a:lnSpc>
                <a:spcPct val="90000"/>
              </a:lnSpc>
              <a:buFont typeface="Arial" pitchFamily="34" charset="0"/>
              <a:buNone/>
            </a:pPr>
            <a:endParaRPr lang="en-US" sz="2400" b="1" dirty="0" smtClean="0"/>
          </a:p>
          <a:p>
            <a:pPr eaLnBrk="1" hangingPunct="1">
              <a:lnSpc>
                <a:spcPct val="90000"/>
              </a:lnSpc>
            </a:pPr>
            <a:r>
              <a:rPr lang="en-US" sz="1600" dirty="0" smtClean="0">
                <a:latin typeface="Arial" pitchFamily="34" charset="0"/>
                <a:cs typeface="Arial" pitchFamily="34" charset="0"/>
              </a:rPr>
              <a:t>Validate the business requirements,</a:t>
            </a:r>
            <a:r>
              <a:rPr lang="en-GB" sz="1600" dirty="0" smtClean="0">
                <a:latin typeface="Arial" pitchFamily="34" charset="0"/>
                <a:cs typeface="Arial" pitchFamily="34" charset="0"/>
              </a:rPr>
              <a:t> functional requirements</a:t>
            </a:r>
          </a:p>
          <a:p>
            <a:pPr eaLnBrk="1" hangingPunct="1">
              <a:lnSpc>
                <a:spcPct val="90000"/>
              </a:lnSpc>
            </a:pPr>
            <a:endParaRPr lang="en-US" sz="1600" dirty="0" smtClean="0">
              <a:latin typeface="Arial" pitchFamily="34" charset="0"/>
              <a:cs typeface="Arial" pitchFamily="34" charset="0"/>
            </a:endParaRPr>
          </a:p>
          <a:p>
            <a:pPr eaLnBrk="1" hangingPunct="1">
              <a:lnSpc>
                <a:spcPct val="90000"/>
              </a:lnSpc>
            </a:pPr>
            <a:r>
              <a:rPr lang="en-GB" sz="1600" dirty="0" smtClean="0">
                <a:latin typeface="Arial" pitchFamily="34" charset="0"/>
                <a:cs typeface="Arial" pitchFamily="34" charset="0"/>
              </a:rPr>
              <a:t>Validate the data for correct business rules</a:t>
            </a:r>
            <a:r>
              <a:rPr lang="en-US" sz="1600" dirty="0" smtClean="0">
                <a:latin typeface="Arial" pitchFamily="34" charset="0"/>
                <a:cs typeface="Arial" pitchFamily="34" charset="0"/>
              </a:rPr>
              <a:t> </a:t>
            </a:r>
            <a:r>
              <a:rPr lang="en-GB" sz="1600" dirty="0" smtClean="0">
                <a:latin typeface="Arial" pitchFamily="34" charset="0"/>
                <a:cs typeface="Arial" pitchFamily="34" charset="0"/>
              </a:rPr>
              <a:t>that correct number of rows are transferred and verify load volumes.</a:t>
            </a:r>
          </a:p>
          <a:p>
            <a:pPr eaLnBrk="1" hangingPunct="1">
              <a:lnSpc>
                <a:spcPct val="90000"/>
              </a:lnSpc>
            </a:pPr>
            <a:endParaRPr lang="en-GB" sz="1600" dirty="0" smtClean="0">
              <a:latin typeface="Arial" pitchFamily="34" charset="0"/>
              <a:cs typeface="Arial" pitchFamily="34" charset="0"/>
            </a:endParaRPr>
          </a:p>
          <a:p>
            <a:pPr eaLnBrk="1" hangingPunct="1">
              <a:lnSpc>
                <a:spcPct val="90000"/>
              </a:lnSpc>
            </a:pPr>
            <a:r>
              <a:rPr lang="en-GB" sz="1600" dirty="0" smtClean="0">
                <a:latin typeface="Arial" pitchFamily="34" charset="0"/>
                <a:cs typeface="Arial" pitchFamily="34" charset="0"/>
              </a:rPr>
              <a:t>Ensure mapping order is correct and </a:t>
            </a:r>
            <a:r>
              <a:rPr lang="en-AU" sz="1600" dirty="0" smtClean="0">
                <a:latin typeface="Arial" pitchFamily="34" charset="0"/>
                <a:cs typeface="Arial" pitchFamily="34" charset="0"/>
              </a:rPr>
              <a:t>dependencies among workflows </a:t>
            </a:r>
            <a:r>
              <a:rPr lang="en-GB" sz="1600" dirty="0" smtClean="0">
                <a:latin typeface="Arial" pitchFamily="34" charset="0"/>
                <a:cs typeface="Arial" pitchFamily="34" charset="0"/>
              </a:rPr>
              <a:t> are in place.</a:t>
            </a:r>
          </a:p>
          <a:p>
            <a:pPr eaLnBrk="1" hangingPunct="1">
              <a:lnSpc>
                <a:spcPct val="90000"/>
              </a:lnSpc>
            </a:pPr>
            <a:endParaRPr lang="en-US" sz="1600" dirty="0" smtClean="0">
              <a:latin typeface="Arial" pitchFamily="34" charset="0"/>
              <a:cs typeface="Arial" pitchFamily="34" charset="0"/>
            </a:endParaRPr>
          </a:p>
          <a:p>
            <a:pPr eaLnBrk="1" hangingPunct="1">
              <a:lnSpc>
                <a:spcPct val="90000"/>
              </a:lnSpc>
            </a:pPr>
            <a:endParaRPr lang="en-US" sz="2400" dirty="0" smtClean="0"/>
          </a:p>
          <a:p>
            <a:pPr eaLnBrk="1" hangingPunct="1">
              <a:lnSpc>
                <a:spcPct val="90000"/>
              </a:lnSpc>
              <a:buFont typeface="Arial" pitchFamily="34" charset="0"/>
              <a:buNone/>
            </a:pPr>
            <a:endParaRPr lang="en-US" sz="2400" dirty="0" smtClean="0"/>
          </a:p>
        </p:txBody>
      </p:sp>
    </p:spTree>
    <p:extLst>
      <p:ext uri="{BB962C8B-B14F-4D97-AF65-F5344CB8AC3E}">
        <p14:creationId xmlns:p14="http://schemas.microsoft.com/office/powerpoint/2010/main" val="3489457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2605</TotalTime>
  <Words>1620</Words>
  <Application>Microsoft Office PowerPoint</Application>
  <PresentationFormat>On-screen Show (4:3)</PresentationFormat>
  <Paragraphs>337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Data Warehousing SS ZG515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Pula Reddy</cp:lastModifiedBy>
  <cp:revision>186</cp:revision>
  <dcterms:created xsi:type="dcterms:W3CDTF">2011-09-14T09:42:05Z</dcterms:created>
  <dcterms:modified xsi:type="dcterms:W3CDTF">2015-03-21T01:37:26Z</dcterms:modified>
</cp:coreProperties>
</file>