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257" r:id="rId3"/>
    <p:sldId id="377" r:id="rId4"/>
    <p:sldId id="378" r:id="rId5"/>
    <p:sldId id="379" r:id="rId6"/>
    <p:sldId id="380" r:id="rId7"/>
    <p:sldId id="381" r:id="rId8"/>
    <p:sldId id="390" r:id="rId9"/>
    <p:sldId id="391" r:id="rId10"/>
    <p:sldId id="392" r:id="rId11"/>
    <p:sldId id="382" r:id="rId12"/>
    <p:sldId id="383" r:id="rId13"/>
    <p:sldId id="384" r:id="rId14"/>
    <p:sldId id="385" r:id="rId15"/>
    <p:sldId id="386" r:id="rId16"/>
    <p:sldId id="387" r:id="rId17"/>
    <p:sldId id="388" r:id="rId18"/>
    <p:sldId id="389" r:id="rId19"/>
    <p:sldId id="3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3/22/2015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3/22/2015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Finance DW : Agile process</a:t>
            </a:r>
          </a:p>
        </p:txBody>
      </p:sp>
      <p:sp>
        <p:nvSpPr>
          <p:cNvPr id="9" name="Content Placeholder 2"/>
          <p:cNvSpPr>
            <a:spLocks noGrp="1"/>
          </p:cNvSpPr>
          <p:nvPr>
            <p:ph idx="1"/>
          </p:nvPr>
        </p:nvSpPr>
        <p:spPr/>
        <p:txBody>
          <a:bodyPr>
            <a:normAutofit/>
          </a:bodyPr>
          <a:lstStyle/>
          <a:p>
            <a:pPr>
              <a:buFont typeface="Arial" pitchFamily="34" charset="0"/>
              <a:buChar char="•"/>
            </a:pPr>
            <a:r>
              <a:rPr lang="en-US" dirty="0" smtClean="0"/>
              <a:t>Implementation of GL Standard cubes</a:t>
            </a:r>
          </a:p>
          <a:p>
            <a:pPr lvl="1">
              <a:buFont typeface="Arial" pitchFamily="34" charset="0"/>
              <a:buChar char="•"/>
            </a:pPr>
            <a:r>
              <a:rPr lang="en-US" dirty="0" smtClean="0"/>
              <a:t>Query customization based on user feedback</a:t>
            </a:r>
          </a:p>
          <a:p>
            <a:pPr lvl="1">
              <a:buFont typeface="Arial" pitchFamily="34" charset="0"/>
              <a:buChar char="•"/>
            </a:pPr>
            <a:r>
              <a:rPr lang="en-US" dirty="0" smtClean="0"/>
              <a:t>New query development </a:t>
            </a:r>
          </a:p>
          <a:p>
            <a:pPr>
              <a:buFont typeface="Arial" pitchFamily="34" charset="0"/>
              <a:buChar char="•"/>
            </a:pPr>
            <a:endParaRPr lang="en-US" dirty="0" smtClean="0"/>
          </a:p>
          <a:p>
            <a:pPr>
              <a:buFont typeface="Arial" pitchFamily="34" charset="0"/>
              <a:buChar char="•"/>
            </a:pPr>
            <a:r>
              <a:rPr lang="en-US" dirty="0" smtClean="0"/>
              <a:t>Implementation of Month End FI cubes</a:t>
            </a:r>
          </a:p>
          <a:p>
            <a:pPr lvl="1">
              <a:buFont typeface="Arial" pitchFamily="34" charset="0"/>
              <a:buChar char="•"/>
            </a:pPr>
            <a:r>
              <a:rPr lang="en-US" dirty="0" smtClean="0"/>
              <a:t>Developed 2 out of 6 reports (first iteration)</a:t>
            </a:r>
          </a:p>
          <a:p>
            <a:pPr lvl="1">
              <a:buFont typeface="Arial" pitchFamily="34" charset="0"/>
              <a:buChar char="•"/>
            </a:pPr>
            <a:r>
              <a:rPr lang="en-US" dirty="0" smtClean="0"/>
              <a:t>Delivered 4 out of 6 reports (second iteration)</a:t>
            </a:r>
          </a:p>
          <a:p>
            <a:pPr lvl="1">
              <a:buFont typeface="Arial" pitchFamily="34" charset="0"/>
              <a:buChar char="•"/>
            </a:pPr>
            <a:r>
              <a:rPr lang="en-US" dirty="0" smtClean="0"/>
              <a:t>Delivered remaining two reports in third iteration.</a:t>
            </a:r>
          </a:p>
          <a:p>
            <a:pPr>
              <a:buFont typeface="Arial" pitchFamily="34" charset="0"/>
              <a:buChar char="•"/>
            </a:pPr>
            <a:endParaRPr lang="en-US" dirty="0" smtClean="0"/>
          </a:p>
          <a:p>
            <a:pPr>
              <a:buFont typeface="Arial" pitchFamily="34" charset="0"/>
              <a:buChar char="•"/>
            </a:pPr>
            <a:r>
              <a:rPr lang="en-US" dirty="0" smtClean="0"/>
              <a:t>Total duration was 8 months from start to finish.</a:t>
            </a:r>
          </a:p>
          <a:p>
            <a:pPr lvl="1">
              <a:buFont typeface="Arial" pitchFamily="34" charset="0"/>
              <a:buChar char="•"/>
            </a:pPr>
            <a:r>
              <a:rPr lang="en-US" dirty="0" smtClean="0"/>
              <a:t>First report was delivered for the user after two months into the project.</a:t>
            </a:r>
          </a:p>
          <a:p>
            <a:pPr lvl="1">
              <a:buFont typeface="Arial" pitchFamily="34" charset="0"/>
              <a:buChar char="•"/>
            </a:pPr>
            <a:r>
              <a:rPr lang="en-US" dirty="0" smtClean="0"/>
              <a:t>Users were constantly engaged though out the life of the project(weekly)</a:t>
            </a:r>
          </a:p>
          <a:p>
            <a:pPr>
              <a:buFont typeface="Arial" pitchFamily="34" charset="0"/>
              <a:buChar char="•"/>
            </a:pPr>
            <a:endParaRPr lang="en-US" dirty="0"/>
          </a:p>
          <a:p>
            <a:pPr>
              <a:buFont typeface="Arial" pitchFamily="34" charset="0"/>
              <a:buChar char="•"/>
            </a:pPr>
            <a:endParaRPr lang="en-US" dirty="0"/>
          </a:p>
          <a:p>
            <a:pPr lvl="0">
              <a:buFont typeface="Arial" pitchFamily="34" charset="0"/>
              <a:buChar char="•"/>
            </a:pPr>
            <a:endParaRPr lang="en-US" dirty="0" smtClean="0"/>
          </a:p>
        </p:txBody>
      </p:sp>
    </p:spTree>
    <p:extLst>
      <p:ext uri="{BB962C8B-B14F-4D97-AF65-F5344CB8AC3E}">
        <p14:creationId xmlns:p14="http://schemas.microsoft.com/office/powerpoint/2010/main" val="304773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What is </a:t>
            </a:r>
            <a:r>
              <a:rPr lang="en-US" dirty="0" err="1"/>
              <a:t>Hadoop</a:t>
            </a:r>
            <a:r>
              <a:rPr lang="en-US" dirty="0"/>
              <a:t>?</a:t>
            </a:r>
            <a:endParaRPr lang="en-US" dirty="0" smtClean="0"/>
          </a:p>
        </p:txBody>
      </p:sp>
      <p:sp>
        <p:nvSpPr>
          <p:cNvPr id="5" name="Content Placeholder 2"/>
          <p:cNvSpPr>
            <a:spLocks noGrp="1"/>
          </p:cNvSpPr>
          <p:nvPr>
            <p:ph idx="1"/>
          </p:nvPr>
        </p:nvSpPr>
        <p:spPr/>
        <p:txBody>
          <a:bodyPr>
            <a:normAutofit lnSpcReduction="10000"/>
          </a:bodyPr>
          <a:lstStyle/>
          <a:p>
            <a:pPr>
              <a:buFont typeface="Arial" pitchFamily="34" charset="0"/>
              <a:buChar char="•"/>
            </a:pPr>
            <a:r>
              <a:rPr lang="en-US" dirty="0"/>
              <a:t>Open source system (from Apache) to store and process large volumes  of data across many “commodity” computers.</a:t>
            </a:r>
          </a:p>
          <a:p>
            <a:pPr marL="82296" indent="0">
              <a:buNone/>
            </a:pPr>
            <a:r>
              <a:rPr lang="en-US" b="1" u="sng" dirty="0" smtClean="0"/>
              <a:t>Core </a:t>
            </a:r>
            <a:r>
              <a:rPr lang="en-US" b="1" u="sng" dirty="0"/>
              <a:t>components:</a:t>
            </a:r>
            <a:endParaRPr lang="en-US" dirty="0"/>
          </a:p>
          <a:p>
            <a:pPr lvl="0">
              <a:buFont typeface="Arial" pitchFamily="34" charset="0"/>
              <a:buChar char="•"/>
            </a:pPr>
            <a:r>
              <a:rPr lang="en-US" dirty="0"/>
              <a:t>HDFS (</a:t>
            </a:r>
            <a:r>
              <a:rPr lang="en-US" dirty="0" err="1"/>
              <a:t>Hadoop</a:t>
            </a:r>
            <a:r>
              <a:rPr lang="en-US" dirty="0"/>
              <a:t> Distributed File system)—high bandwidth clustered storage</a:t>
            </a:r>
          </a:p>
          <a:p>
            <a:pPr lvl="0">
              <a:buFont typeface="Arial" pitchFamily="34" charset="0"/>
              <a:buChar char="•"/>
            </a:pPr>
            <a:r>
              <a:rPr lang="en-US" dirty="0"/>
              <a:t>Map/Reduce—Distributed computing </a:t>
            </a:r>
            <a:r>
              <a:rPr lang="en-US" dirty="0" smtClean="0"/>
              <a:t>mechanism</a:t>
            </a:r>
          </a:p>
          <a:p>
            <a:pPr marL="82296" indent="0">
              <a:buNone/>
            </a:pPr>
            <a:r>
              <a:rPr lang="en-US" b="1" u="sng" dirty="0"/>
              <a:t>Key characteristics </a:t>
            </a:r>
            <a:r>
              <a:rPr lang="en-US" b="1" u="sng" dirty="0" smtClean="0"/>
              <a:t>:</a:t>
            </a:r>
            <a:endParaRPr lang="en-US" dirty="0"/>
          </a:p>
          <a:p>
            <a:pPr lvl="0">
              <a:buFont typeface="Arial" pitchFamily="34" charset="0"/>
              <a:buChar char="•"/>
            </a:pPr>
            <a:r>
              <a:rPr lang="en-US" dirty="0"/>
              <a:t>Scales linearly and horizontally with commodity hardware </a:t>
            </a:r>
          </a:p>
          <a:p>
            <a:pPr lvl="0">
              <a:buFont typeface="Arial" pitchFamily="34" charset="0"/>
              <a:buChar char="•"/>
            </a:pPr>
            <a:r>
              <a:rPr lang="en-US" dirty="0"/>
              <a:t>Separates fault tolerance code (for a distributed system)  from application logic</a:t>
            </a:r>
          </a:p>
          <a:p>
            <a:pPr lvl="0"/>
            <a:endParaRPr lang="en-US" dirty="0"/>
          </a:p>
          <a:p>
            <a:endParaRPr lang="en-US" dirty="0"/>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a:t>Hadoop</a:t>
            </a:r>
            <a:r>
              <a:rPr lang="en-US" dirty="0"/>
              <a:t> Architecture</a:t>
            </a:r>
            <a:endParaRPr lang="en-US" dirty="0" smtClean="0"/>
          </a:p>
        </p:txBody>
      </p:sp>
      <p:pic>
        <p:nvPicPr>
          <p:cNvPr id="5" name="Content Placeholder 4" descr="Hadoop Architecture.PNG"/>
          <p:cNvPicPr>
            <a:picLocks noGrp="1" noChangeAspect="1"/>
          </p:cNvPicPr>
          <p:nvPr>
            <p:ph idx="1"/>
          </p:nvPr>
        </p:nvPicPr>
        <p:blipFill>
          <a:blip r:embed="rId2" cstate="print"/>
          <a:stretch>
            <a:fillRect/>
          </a:stretch>
        </p:blipFill>
        <p:spPr>
          <a:xfrm>
            <a:off x="1342595" y="1594342"/>
            <a:ext cx="6154009" cy="4324954"/>
          </a:xfrm>
        </p:spPr>
      </p:pic>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a:t>Hadoop's</a:t>
            </a:r>
            <a:r>
              <a:rPr lang="en-US" dirty="0"/>
              <a:t> role in BI</a:t>
            </a:r>
            <a:endParaRPr lang="en-US" dirty="0" smtClean="0"/>
          </a:p>
        </p:txBody>
      </p:sp>
      <p:sp>
        <p:nvSpPr>
          <p:cNvPr id="5" name="Content Placeholder 2"/>
          <p:cNvSpPr>
            <a:spLocks noGrp="1"/>
          </p:cNvSpPr>
          <p:nvPr>
            <p:ph idx="1"/>
          </p:nvPr>
        </p:nvSpPr>
        <p:spPr/>
        <p:txBody>
          <a:bodyPr>
            <a:normAutofit fontScale="85000" lnSpcReduction="20000"/>
          </a:bodyPr>
          <a:lstStyle/>
          <a:p>
            <a:pPr lvl="0">
              <a:buFont typeface="Arial" pitchFamily="34" charset="0"/>
              <a:buChar char="•"/>
            </a:pPr>
            <a:r>
              <a:rPr lang="en-US" dirty="0" err="1" smtClean="0"/>
              <a:t>Hadoop</a:t>
            </a:r>
            <a:r>
              <a:rPr lang="en-US" dirty="0" smtClean="0"/>
              <a:t> can </a:t>
            </a:r>
            <a:r>
              <a:rPr lang="en-US" dirty="0"/>
              <a:t>be leveraged as an ETL Tool to process gigabytes of data. </a:t>
            </a:r>
          </a:p>
          <a:p>
            <a:pPr lvl="0">
              <a:buFont typeface="Arial" pitchFamily="34" charset="0"/>
              <a:buChar char="•"/>
            </a:pPr>
            <a:r>
              <a:rPr lang="en-US" dirty="0"/>
              <a:t>Nightly batch processes can be extracted using </a:t>
            </a:r>
            <a:r>
              <a:rPr lang="en-US" dirty="0" err="1"/>
              <a:t>Hadoop</a:t>
            </a:r>
            <a:r>
              <a:rPr lang="en-US" dirty="0"/>
              <a:t> Map Reduce.</a:t>
            </a:r>
          </a:p>
          <a:p>
            <a:pPr lvl="0">
              <a:buFont typeface="Arial" pitchFamily="34" charset="0"/>
              <a:buChar char="•"/>
            </a:pPr>
            <a:r>
              <a:rPr lang="en-US" dirty="0" err="1"/>
              <a:t>Hadoop</a:t>
            </a:r>
            <a:r>
              <a:rPr lang="en-US" dirty="0"/>
              <a:t> can be used for data profiling and loading to a SQL Support columnar database for Data Mining, predictive analysis and BI Reporting.</a:t>
            </a:r>
          </a:p>
          <a:p>
            <a:pPr lvl="0">
              <a:buFont typeface="Arial" pitchFamily="34" charset="0"/>
              <a:buChar char="•"/>
            </a:pPr>
            <a:r>
              <a:rPr lang="en-US" dirty="0" err="1"/>
              <a:t>Hadoop</a:t>
            </a:r>
            <a:r>
              <a:rPr lang="en-US" dirty="0"/>
              <a:t> cluster uses off the shelf commodity machines which are very cheap, so data storage is not an issue. </a:t>
            </a:r>
          </a:p>
          <a:p>
            <a:pPr lvl="0">
              <a:buFont typeface="Arial" pitchFamily="34" charset="0"/>
              <a:buChar char="•"/>
            </a:pPr>
            <a:r>
              <a:rPr lang="en-US" dirty="0"/>
              <a:t>Company’s archival processes can be relaxed, thereby giving avenues to the business to analyze data beyond the current historical boundaries.</a:t>
            </a:r>
          </a:p>
          <a:p>
            <a:pPr lvl="0">
              <a:buFont typeface="Arial" pitchFamily="34" charset="0"/>
              <a:buChar char="•"/>
            </a:pPr>
            <a:r>
              <a:rPr lang="en-US" dirty="0" err="1"/>
              <a:t>Hadoop</a:t>
            </a:r>
            <a:r>
              <a:rPr lang="en-US" dirty="0"/>
              <a:t> is a platform for capturing data at a very low cost per byte in raw form, before it is transformed and structured.</a:t>
            </a:r>
          </a:p>
          <a:p>
            <a:pPr lvl="0">
              <a:buFont typeface="Arial" pitchFamily="34" charset="0"/>
              <a:buChar char="•"/>
            </a:pPr>
            <a:r>
              <a:rPr lang="en-US" dirty="0" err="1"/>
              <a:t>Hadoop</a:t>
            </a:r>
            <a:r>
              <a:rPr lang="en-US" dirty="0"/>
              <a:t> can be integrated with existing BI Visualization and ETL tools.</a:t>
            </a:r>
          </a:p>
          <a:p>
            <a:endParaRPr lang="en-US" dirty="0"/>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a:t>Hadoop</a:t>
            </a:r>
            <a:r>
              <a:rPr lang="en-US" dirty="0"/>
              <a:t> vs. RDBMS</a:t>
            </a:r>
            <a:endParaRPr lang="en-US" dirty="0" smtClean="0"/>
          </a:p>
        </p:txBody>
      </p:sp>
      <p:sp>
        <p:nvSpPr>
          <p:cNvPr id="5" name="Content Placeholder 2"/>
          <p:cNvSpPr>
            <a:spLocks noGrp="1"/>
          </p:cNvSpPr>
          <p:nvPr>
            <p:ph idx="1"/>
          </p:nvPr>
        </p:nvSpPr>
        <p:spPr/>
        <p:txBody>
          <a:bodyPr>
            <a:normAutofit/>
          </a:bodyPr>
          <a:lstStyle/>
          <a:p>
            <a:pPr lvl="1">
              <a:buFont typeface="Wingdings" pitchFamily="2" charset="2"/>
              <a:buChar char="§"/>
            </a:pPr>
            <a:r>
              <a:rPr lang="en-US" dirty="0"/>
              <a:t>Data is simply copied to the data store no transformation is required (RDBMS : Schema must be created before data load)</a:t>
            </a:r>
          </a:p>
          <a:p>
            <a:pPr lvl="1">
              <a:buFont typeface="Wingdings" pitchFamily="2" charset="2"/>
              <a:buChar char="§"/>
            </a:pPr>
            <a:endParaRPr lang="en-US" dirty="0" smtClean="0"/>
          </a:p>
          <a:p>
            <a:pPr lvl="1">
              <a:buFont typeface="Wingdings" pitchFamily="2" charset="2"/>
              <a:buChar char="§"/>
            </a:pPr>
            <a:r>
              <a:rPr lang="en-US" dirty="0" smtClean="0"/>
              <a:t>New </a:t>
            </a:r>
            <a:r>
              <a:rPr lang="en-US" dirty="0"/>
              <a:t>data start flowing anytime and appear retroactively (RDBMS: New columns </a:t>
            </a:r>
            <a:r>
              <a:rPr lang="en-US" dirty="0" smtClean="0"/>
              <a:t>must </a:t>
            </a:r>
            <a:r>
              <a:rPr lang="en-US" dirty="0"/>
              <a:t>be created before data for such columns can be loaded)</a:t>
            </a:r>
          </a:p>
          <a:p>
            <a:pPr lvl="1">
              <a:buFont typeface="Wingdings" pitchFamily="2" charset="2"/>
              <a:buChar char="§"/>
            </a:pPr>
            <a:endParaRPr lang="en-US" dirty="0" smtClean="0"/>
          </a:p>
          <a:p>
            <a:pPr lvl="1">
              <a:buFont typeface="Wingdings" pitchFamily="2" charset="2"/>
              <a:buChar char="§"/>
            </a:pPr>
            <a:r>
              <a:rPr lang="en-US" dirty="0" smtClean="0"/>
              <a:t>Load </a:t>
            </a:r>
            <a:r>
              <a:rPr lang="en-US" dirty="0"/>
              <a:t>is fast (RDBMS : Read is fast)</a:t>
            </a:r>
          </a:p>
          <a:p>
            <a:pPr lvl="1">
              <a:buFont typeface="Wingdings" pitchFamily="2" charset="2"/>
              <a:buChar char="§"/>
            </a:pPr>
            <a:endParaRPr lang="en-US" dirty="0" smtClean="0"/>
          </a:p>
          <a:p>
            <a:pPr lvl="1">
              <a:buFont typeface="Wingdings" pitchFamily="2" charset="2"/>
              <a:buChar char="§"/>
            </a:pPr>
            <a:r>
              <a:rPr lang="en-US" dirty="0" smtClean="0"/>
              <a:t>Flexibility/Agility </a:t>
            </a:r>
            <a:r>
              <a:rPr lang="en-US" dirty="0"/>
              <a:t>(</a:t>
            </a:r>
            <a:r>
              <a:rPr lang="en-US" dirty="0" err="1"/>
              <a:t>RDBMS:Standards</a:t>
            </a:r>
            <a:r>
              <a:rPr lang="en-US" dirty="0"/>
              <a:t>/Governance)</a:t>
            </a:r>
          </a:p>
          <a:p>
            <a:pPr lvl="1">
              <a:buFont typeface="Wingdings" pitchFamily="2" charset="2"/>
              <a:buChar char="§"/>
            </a:pPr>
            <a:endParaRPr lang="en-US" dirty="0" smtClean="0"/>
          </a:p>
          <a:p>
            <a:pPr lvl="1">
              <a:buFont typeface="Wingdings" pitchFamily="2" charset="2"/>
              <a:buChar char="§"/>
            </a:pPr>
            <a:r>
              <a:rPr lang="en-US" dirty="0" smtClean="0"/>
              <a:t>Just </a:t>
            </a:r>
            <a:r>
              <a:rPr lang="en-US" dirty="0"/>
              <a:t>in Time (RDBMS: Up front Design)</a:t>
            </a:r>
          </a:p>
          <a:p>
            <a:pPr lvl="1">
              <a:buFont typeface="Wingdings" pitchFamily="2" charset="2"/>
              <a:buChar char="§"/>
            </a:pPr>
            <a:endParaRPr lang="en-US" dirty="0" smtClean="0"/>
          </a:p>
          <a:p>
            <a:pPr lvl="1">
              <a:buFont typeface="Wingdings" pitchFamily="2" charset="2"/>
              <a:buChar char="§"/>
            </a:pPr>
            <a:r>
              <a:rPr lang="en-US" dirty="0" smtClean="0"/>
              <a:t>Consolidation </a:t>
            </a:r>
            <a:r>
              <a:rPr lang="en-US" dirty="0"/>
              <a:t>Sharing (RDBMS – Silos)</a:t>
            </a:r>
          </a:p>
          <a:p>
            <a:pPr lvl="1">
              <a:buFont typeface="Wingdings" pitchFamily="2" charset="2"/>
              <a:buChar char="§"/>
            </a:pPr>
            <a:endParaRPr lang="en-US" dirty="0" smtClean="0"/>
          </a:p>
          <a:p>
            <a:pPr lvl="1">
              <a:buFont typeface="Wingdings" pitchFamily="2" charset="2"/>
              <a:buChar char="§"/>
            </a:pPr>
            <a:r>
              <a:rPr lang="en-US" dirty="0" smtClean="0"/>
              <a:t>Keep </a:t>
            </a:r>
            <a:r>
              <a:rPr lang="en-US" dirty="0"/>
              <a:t>the data Alive (RDBMS - Archive to Tape)</a:t>
            </a:r>
          </a:p>
          <a:p>
            <a:endParaRPr lang="en-US" dirty="0"/>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endParaRPr lang="en-US" dirty="0" smtClean="0"/>
          </a:p>
        </p:txBody>
      </p:sp>
      <p:sp>
        <p:nvSpPr>
          <p:cNvPr id="2" name="Content Placeholder 1"/>
          <p:cNvSpPr>
            <a:spLocks noGrp="1"/>
          </p:cNvSpPr>
          <p:nvPr>
            <p:ph idx="1"/>
          </p:nvPr>
        </p:nvSpPr>
        <p:spPr/>
        <p:txBody>
          <a:bodyPr/>
          <a:lstStyle/>
          <a:p>
            <a:endParaRPr lang="en-US" dirty="0"/>
          </a:p>
        </p:txBody>
      </p:sp>
      <p:pic>
        <p:nvPicPr>
          <p:cNvPr id="5" name="Content Placeholder 3"/>
          <p:cNvPicPr>
            <a:picLocks/>
          </p:cNvPicPr>
          <p:nvPr/>
        </p:nvPicPr>
        <p:blipFill>
          <a:blip r:embed="rId2" cstate="print"/>
          <a:srcRect/>
          <a:stretch>
            <a:fillRect/>
          </a:stretch>
        </p:blipFill>
        <p:spPr bwMode="auto">
          <a:xfrm>
            <a:off x="304800" y="838200"/>
            <a:ext cx="7391400" cy="5562600"/>
          </a:xfrm>
          <a:prstGeom prst="rect">
            <a:avLst/>
          </a:prstGeom>
          <a:noFill/>
          <a:ln w="9525">
            <a:noFill/>
            <a:miter lim="800000"/>
            <a:headEnd/>
            <a:tailEnd/>
          </a:ln>
        </p:spPr>
      </p:pic>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Performance Consideration</a:t>
            </a:r>
            <a:endParaRPr lang="en-US" dirty="0" smtClean="0"/>
          </a:p>
        </p:txBody>
      </p:sp>
      <p:sp>
        <p:nvSpPr>
          <p:cNvPr id="5" name="Content Placeholder 2"/>
          <p:cNvSpPr>
            <a:spLocks noGrp="1"/>
          </p:cNvSpPr>
          <p:nvPr>
            <p:ph idx="1"/>
          </p:nvPr>
        </p:nvSpPr>
        <p:spPr/>
        <p:txBody>
          <a:bodyPr>
            <a:normAutofit fontScale="85000" lnSpcReduction="10000"/>
          </a:bodyPr>
          <a:lstStyle/>
          <a:p>
            <a:pPr lvl="0">
              <a:buFont typeface="Arial" pitchFamily="34" charset="0"/>
              <a:buChar char="•"/>
            </a:pPr>
            <a:r>
              <a:rPr lang="en-US" dirty="0"/>
              <a:t>Suppose you have some files to process that are 100TB in total. If you had all that on one server that was able to read the files at a rate of 100MB/s, then it would take that server (100 x 10^12) / (100 x 10^6) = 10^6 = 1,000,000 seconds to read the files. </a:t>
            </a:r>
          </a:p>
          <a:p>
            <a:pPr marL="82296" indent="0"/>
            <a:endParaRPr lang="en-US" dirty="0"/>
          </a:p>
          <a:p>
            <a:pPr>
              <a:buFont typeface="Arial" pitchFamily="34" charset="0"/>
              <a:buChar char="•"/>
            </a:pPr>
            <a:r>
              <a:rPr lang="en-US" dirty="0"/>
              <a:t>Now suppose you have 100 servers each with a single SATA controller and the files are distributed across all 100 servers so that each server has 1TB to read. At 100MB/s a server will take (1 x 10^12) / (100 x 10^6) = 10,000 seconds to read its data. </a:t>
            </a:r>
            <a:r>
              <a:rPr lang="en-US" dirty="0" smtClean="0"/>
              <a:t>Since </a:t>
            </a:r>
            <a:r>
              <a:rPr lang="en-US" dirty="0"/>
              <a:t>all 100 read the data in parallel, your total read time is 10,000 seconds, i.e. 100 times faster. </a:t>
            </a:r>
          </a:p>
          <a:p>
            <a:pPr marL="425196">
              <a:buFont typeface="Arial" pitchFamily="34" charset="0"/>
              <a:buChar char="•"/>
            </a:pPr>
            <a:endParaRPr lang="en-US" dirty="0"/>
          </a:p>
          <a:p>
            <a:pPr>
              <a:buFont typeface="Arial" pitchFamily="34" charset="0"/>
              <a:buChar char="•"/>
            </a:pPr>
            <a:r>
              <a:rPr lang="en-US" dirty="0" err="1"/>
              <a:t>Hadoop</a:t>
            </a:r>
            <a:r>
              <a:rPr lang="en-US" dirty="0"/>
              <a:t> essentially scales linearly, so if you had 1000 servers in your cluster then you could read all 100TB in just 1,000 seconds, i.e. less than 20 minutes.</a:t>
            </a:r>
          </a:p>
          <a:p>
            <a:endParaRPr lang="en-US" dirty="0"/>
          </a:p>
        </p:txBody>
      </p:sp>
    </p:spTree>
    <p:extLst>
      <p:ext uri="{BB962C8B-B14F-4D97-AF65-F5344CB8AC3E}">
        <p14:creationId xmlns:p14="http://schemas.microsoft.com/office/powerpoint/2010/main" val="1810285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Ease of Use</a:t>
            </a:r>
            <a:endParaRPr lang="en-US" dirty="0" smtClean="0"/>
          </a:p>
        </p:txBody>
      </p:sp>
      <p:sp>
        <p:nvSpPr>
          <p:cNvPr id="5" name="Content Placeholder 2"/>
          <p:cNvSpPr>
            <a:spLocks noGrp="1"/>
          </p:cNvSpPr>
          <p:nvPr>
            <p:ph idx="1"/>
          </p:nvPr>
        </p:nvSpPr>
        <p:spPr/>
        <p:txBody>
          <a:bodyPr>
            <a:normAutofit/>
          </a:bodyPr>
          <a:lstStyle/>
          <a:p>
            <a:pPr lvl="0">
              <a:buFont typeface="Arial" pitchFamily="34" charset="0"/>
              <a:buChar char="•"/>
            </a:pPr>
            <a:r>
              <a:rPr lang="en-US" dirty="0"/>
              <a:t>For Analyst type end users, the only skill needed is SQL (using Hive on top of </a:t>
            </a:r>
            <a:r>
              <a:rPr lang="en-US" dirty="0" err="1"/>
              <a:t>Hadoop</a:t>
            </a:r>
            <a:r>
              <a:rPr lang="en-US" dirty="0"/>
              <a:t>) which most of the Analysts are used to due to experience with RDBMS. </a:t>
            </a:r>
          </a:p>
          <a:p>
            <a:pPr lvl="0">
              <a:buFont typeface="Arial" pitchFamily="34" charset="0"/>
              <a:buChar char="•"/>
            </a:pPr>
            <a:endParaRPr lang="en-US" dirty="0" smtClean="0"/>
          </a:p>
          <a:p>
            <a:pPr lvl="0">
              <a:buFont typeface="Arial" pitchFamily="34" charset="0"/>
              <a:buChar char="•"/>
            </a:pPr>
            <a:r>
              <a:rPr lang="en-US" dirty="0" smtClean="0"/>
              <a:t>For </a:t>
            </a:r>
            <a:r>
              <a:rPr lang="en-US" dirty="0"/>
              <a:t>business users, visualization tools (like </a:t>
            </a:r>
            <a:r>
              <a:rPr lang="en-US" dirty="0" err="1"/>
              <a:t>Karmasphere</a:t>
            </a:r>
            <a:r>
              <a:rPr lang="en-US" dirty="0"/>
              <a:t> </a:t>
            </a:r>
            <a:r>
              <a:rPr lang="en-US" dirty="0" smtClean="0"/>
              <a:t>Analyst or Tableau)  </a:t>
            </a:r>
            <a:r>
              <a:rPr lang="en-US" dirty="0"/>
              <a:t>can be used </a:t>
            </a:r>
            <a:r>
              <a:rPr lang="en-US" dirty="0" smtClean="0"/>
              <a:t>with </a:t>
            </a:r>
            <a:r>
              <a:rPr lang="en-US" dirty="0" err="1" smtClean="0"/>
              <a:t>Hadoop</a:t>
            </a:r>
            <a:endParaRPr lang="en-US" dirty="0"/>
          </a:p>
          <a:p>
            <a:pPr lvl="0">
              <a:buFont typeface="Arial" pitchFamily="34" charset="0"/>
              <a:buChar char="•"/>
            </a:pPr>
            <a:endParaRPr lang="en-US" dirty="0" smtClean="0"/>
          </a:p>
          <a:p>
            <a:pPr lvl="0">
              <a:buFont typeface="Arial" pitchFamily="34" charset="0"/>
              <a:buChar char="•"/>
            </a:pPr>
            <a:r>
              <a:rPr lang="en-US" dirty="0" smtClean="0"/>
              <a:t>Growing </a:t>
            </a:r>
            <a:r>
              <a:rPr lang="en-US" dirty="0"/>
              <a:t>community of open source for developers</a:t>
            </a:r>
          </a:p>
          <a:p>
            <a:pPr>
              <a:buFont typeface="Arial" pitchFamily="34" charset="0"/>
              <a:buChar char="•"/>
            </a:pPr>
            <a:endParaRPr lang="en-US" dirty="0"/>
          </a:p>
        </p:txBody>
      </p:sp>
    </p:spTree>
    <p:extLst>
      <p:ext uri="{BB962C8B-B14F-4D97-AF65-F5344CB8AC3E}">
        <p14:creationId xmlns:p14="http://schemas.microsoft.com/office/powerpoint/2010/main" val="1810285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Risks of using </a:t>
            </a:r>
            <a:r>
              <a:rPr lang="en-US" dirty="0" err="1"/>
              <a:t>Hadoop</a:t>
            </a:r>
            <a:endParaRPr lang="en-US" dirty="0" smtClean="0"/>
          </a:p>
        </p:txBody>
      </p:sp>
      <p:sp>
        <p:nvSpPr>
          <p:cNvPr id="5" name="Content Placeholder 2"/>
          <p:cNvSpPr>
            <a:spLocks noGrp="1"/>
          </p:cNvSpPr>
          <p:nvPr>
            <p:ph idx="1"/>
          </p:nvPr>
        </p:nvSpPr>
        <p:spPr/>
        <p:txBody>
          <a:bodyPr>
            <a:normAutofit fontScale="85000" lnSpcReduction="20000"/>
          </a:bodyPr>
          <a:lstStyle/>
          <a:p>
            <a:pPr lvl="0">
              <a:buFont typeface="Arial" pitchFamily="34" charset="0"/>
              <a:buChar char="•"/>
            </a:pPr>
            <a:r>
              <a:rPr lang="en-US" dirty="0"/>
              <a:t>Relatively new  technology. Lower maturity. </a:t>
            </a:r>
          </a:p>
          <a:p>
            <a:pPr>
              <a:buFont typeface="Arial" pitchFamily="34" charset="0"/>
              <a:buChar char="•"/>
            </a:pPr>
            <a:r>
              <a:rPr lang="en-US" dirty="0"/>
              <a:t>HDFS instances communicate with a single named server node, creating a single point of failure if the named server goes offline. When this occurs, the HDFS instance must restart and pick up where it left off, causing significant delays in work processes of the system.</a:t>
            </a:r>
          </a:p>
          <a:p>
            <a:pPr>
              <a:buFont typeface="Arial" pitchFamily="34" charset="0"/>
              <a:buChar char="•"/>
            </a:pPr>
            <a:r>
              <a:rPr lang="en-US" dirty="0"/>
              <a:t>HDFS is not an </a:t>
            </a:r>
            <a:r>
              <a:rPr lang="en-US" dirty="0" smtClean="0"/>
              <a:t>ACID ??? </a:t>
            </a:r>
            <a:r>
              <a:rPr lang="en-US" dirty="0"/>
              <a:t>(atomicity, consistency, isolation, durability) compliant database, and this eliminates HDFS as a primary data source for highly critical enterprise data.</a:t>
            </a:r>
          </a:p>
          <a:p>
            <a:pPr lvl="1"/>
            <a:r>
              <a:rPr lang="en-US" dirty="0" smtClean="0"/>
              <a:t>Commercial </a:t>
            </a:r>
            <a:r>
              <a:rPr lang="en-US" dirty="0"/>
              <a:t>distributions of Hadoop  like </a:t>
            </a:r>
            <a:r>
              <a:rPr lang="en-US" dirty="0" err="1"/>
              <a:t>Cloudera’s</a:t>
            </a:r>
            <a:r>
              <a:rPr lang="en-US" dirty="0"/>
              <a:t> CDH can mitigate some of the risks of open source and ensure a level of support needed by enterprises </a:t>
            </a:r>
            <a:r>
              <a:rPr lang="en-US" dirty="0" smtClean="0"/>
              <a:t>.</a:t>
            </a:r>
          </a:p>
          <a:p>
            <a:pPr lvl="1"/>
            <a:r>
              <a:rPr lang="en-US" dirty="0" smtClean="0"/>
              <a:t>In 2014, SPLICE Machine developed ACID Complaint database </a:t>
            </a:r>
            <a:r>
              <a:rPr lang="en-US" smtClean="0"/>
              <a:t>for Hadoop. </a:t>
            </a:r>
            <a:endParaRPr lang="en-US" dirty="0"/>
          </a:p>
          <a:p>
            <a:pPr marL="425196">
              <a:buFont typeface="Arial" pitchFamily="34" charset="0"/>
              <a:buChar char="•"/>
            </a:pPr>
            <a:endParaRPr lang="en-US" dirty="0"/>
          </a:p>
          <a:p>
            <a:pPr lvl="0">
              <a:buFont typeface="Arial" pitchFamily="34" charset="0"/>
              <a:buChar char="•"/>
            </a:pPr>
            <a:r>
              <a:rPr lang="en-US" dirty="0"/>
              <a:t>Scarce resources with </a:t>
            </a:r>
            <a:r>
              <a:rPr lang="en-US" dirty="0" err="1"/>
              <a:t>Hadoop</a:t>
            </a:r>
            <a:r>
              <a:rPr lang="en-US" dirty="0"/>
              <a:t> skills in installation, configuration and development </a:t>
            </a:r>
          </a:p>
          <a:p>
            <a:pPr lvl="1"/>
            <a:r>
              <a:rPr lang="en-US" dirty="0"/>
              <a:t>Initially expert consultants may need to be hired by a company trying to introduce these new technologies.</a:t>
            </a:r>
          </a:p>
          <a:p>
            <a:endParaRPr lang="en-US" dirty="0"/>
          </a:p>
        </p:txBody>
      </p:sp>
    </p:spTree>
    <p:extLst>
      <p:ext uri="{BB962C8B-B14F-4D97-AF65-F5344CB8AC3E}">
        <p14:creationId xmlns:p14="http://schemas.microsoft.com/office/powerpoint/2010/main" val="1810285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SAP HANA</a:t>
            </a:r>
          </a:p>
        </p:txBody>
      </p:sp>
      <p:sp>
        <p:nvSpPr>
          <p:cNvPr id="9" name="Content Placeholder 2"/>
          <p:cNvSpPr>
            <a:spLocks noGrp="1"/>
          </p:cNvSpPr>
          <p:nvPr>
            <p:ph idx="1"/>
          </p:nvPr>
        </p:nvSpPr>
        <p:spPr>
          <a:xfrm>
            <a:off x="304800" y="1295401"/>
            <a:ext cx="8686800" cy="4724400"/>
          </a:xfrm>
        </p:spPr>
        <p:txBody>
          <a:bodyPr>
            <a:normAutofit/>
          </a:bodyPr>
          <a:lstStyle/>
          <a:p>
            <a:pPr>
              <a:buFont typeface="Arial" pitchFamily="34" charset="0"/>
              <a:buChar char="•"/>
            </a:pPr>
            <a:r>
              <a:rPr lang="en-US" dirty="0" smtClean="0"/>
              <a:t>In memory DB solution.</a:t>
            </a:r>
          </a:p>
          <a:p>
            <a:pPr lvl="1">
              <a:buFont typeface="Arial" pitchFamily="34" charset="0"/>
              <a:buChar char="•"/>
            </a:pPr>
            <a:r>
              <a:rPr lang="en-US" dirty="0" smtClean="0"/>
              <a:t>RAM, solid state drives, multi core processors</a:t>
            </a:r>
          </a:p>
          <a:p>
            <a:pPr>
              <a:buFont typeface="Arial" pitchFamily="34" charset="0"/>
              <a:buChar char="•"/>
            </a:pPr>
            <a:r>
              <a:rPr lang="en-US" dirty="0" smtClean="0"/>
              <a:t>SAP HANA serves both OLTP and OLAP.</a:t>
            </a:r>
          </a:p>
          <a:p>
            <a:pPr>
              <a:buFont typeface="Arial" pitchFamily="34" charset="0"/>
              <a:buChar char="•"/>
            </a:pPr>
            <a:r>
              <a:rPr lang="en-US" dirty="0" smtClean="0"/>
              <a:t>SAP HANA is ACID compliant and DB transactions are processed reliably.</a:t>
            </a:r>
          </a:p>
          <a:p>
            <a:pPr lvl="1">
              <a:buFont typeface="Arial" pitchFamily="34" charset="0"/>
              <a:buChar char="•"/>
            </a:pPr>
            <a:r>
              <a:rPr lang="en-US" dirty="0" err="1" smtClean="0"/>
              <a:t>Automicity</a:t>
            </a:r>
            <a:r>
              <a:rPr lang="en-US" dirty="0" smtClean="0"/>
              <a:t> (all / nothing), consistency (consistency violation will restore to </a:t>
            </a:r>
            <a:r>
              <a:rPr lang="en-US" dirty="0" err="1" smtClean="0"/>
              <a:t>prev</a:t>
            </a:r>
            <a:r>
              <a:rPr lang="en-US" dirty="0" smtClean="0"/>
              <a:t> </a:t>
            </a:r>
            <a:r>
              <a:rPr lang="en-US" smtClean="0"/>
              <a:t>state) </a:t>
            </a:r>
            <a:endParaRPr lang="en-US" dirty="0"/>
          </a:p>
          <a:p>
            <a:pPr lvl="1">
              <a:buFont typeface="Arial" pitchFamily="34" charset="0"/>
              <a:buChar char="•"/>
            </a:pPr>
            <a:r>
              <a:rPr lang="en-US" dirty="0" smtClean="0"/>
              <a:t>Isolation(multiple trans shouldn’t affect each other), Durability  (backups &amp;logs help)</a:t>
            </a:r>
          </a:p>
          <a:p>
            <a:pPr>
              <a:buFont typeface="Arial" pitchFamily="34" charset="0"/>
              <a:buChar char="•"/>
            </a:pPr>
            <a:endParaRPr lang="en-US" dirty="0"/>
          </a:p>
          <a:p>
            <a:pPr>
              <a:buFont typeface="Arial" pitchFamily="34" charset="0"/>
              <a:buChar char="•"/>
            </a:pPr>
            <a:endParaRPr lang="en-US" dirty="0"/>
          </a:p>
          <a:p>
            <a:pPr lvl="0">
              <a:buFont typeface="Arial" pitchFamily="34" charset="0"/>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06044"/>
            <a:ext cx="38862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320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14</a:t>
            </a:r>
          </a:p>
          <a:p>
            <a:pPr lvl="0" algn="ctr"/>
            <a:r>
              <a:rPr lang="en-US" dirty="0" smtClean="0"/>
              <a:t>Agile Business Intelligence</a:t>
            </a:r>
          </a:p>
          <a:p>
            <a:pPr lvl="0" algn="ctr"/>
            <a:r>
              <a:rPr lang="en-US" dirty="0" smtClean="0"/>
              <a:t>Hadoop &amp; SAP HANA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What is Agile BI?</a:t>
            </a:r>
            <a:endParaRPr lang="en-US" dirty="0" smtClean="0"/>
          </a:p>
        </p:txBody>
      </p:sp>
      <p:sp>
        <p:nvSpPr>
          <p:cNvPr id="9" name="Content Placeholder 2"/>
          <p:cNvSpPr>
            <a:spLocks noGrp="1"/>
          </p:cNvSpPr>
          <p:nvPr>
            <p:ph idx="1"/>
          </p:nvPr>
        </p:nvSpPr>
        <p:spPr/>
        <p:txBody>
          <a:bodyPr>
            <a:normAutofit lnSpcReduction="10000"/>
          </a:bodyPr>
          <a:lstStyle/>
          <a:p>
            <a:pPr lvl="0">
              <a:buFont typeface="Arial" pitchFamily="34" charset="0"/>
              <a:buChar char="•"/>
            </a:pPr>
            <a:r>
              <a:rPr lang="en-US" dirty="0" smtClean="0"/>
              <a:t>Agile </a:t>
            </a:r>
            <a:r>
              <a:rPr lang="en-US" dirty="0"/>
              <a:t>is an iterative and incremental (evolutionary) approach to software development which is performed in a highly collaborative manner with ‘just enough’ </a:t>
            </a:r>
            <a:r>
              <a:rPr lang="en-US" dirty="0" smtClean="0"/>
              <a:t>ceremony.</a:t>
            </a:r>
            <a:endParaRPr lang="en-US" dirty="0"/>
          </a:p>
          <a:p>
            <a:pPr lvl="0">
              <a:buFont typeface="Arial" pitchFamily="34" charset="0"/>
              <a:buChar char="•"/>
            </a:pPr>
            <a:r>
              <a:rPr lang="en-US" dirty="0"/>
              <a:t>Focus is on minimizing risk by delivering new functionality in short timeframes, often measured in </a:t>
            </a:r>
            <a:r>
              <a:rPr lang="en-US" dirty="0" smtClean="0"/>
              <a:t>weeks.</a:t>
            </a:r>
            <a:endParaRPr lang="en-US" dirty="0"/>
          </a:p>
          <a:p>
            <a:pPr>
              <a:buFont typeface="Arial" pitchFamily="34" charset="0"/>
              <a:buChar char="•"/>
            </a:pPr>
            <a:r>
              <a:rPr lang="en-US" dirty="0"/>
              <a:t>Agile is a “style” of working –not a process or </a:t>
            </a:r>
            <a:r>
              <a:rPr lang="en-US" dirty="0" smtClean="0"/>
              <a:t>methodology. </a:t>
            </a:r>
          </a:p>
          <a:p>
            <a:pPr>
              <a:buFont typeface="Arial" pitchFamily="34" charset="0"/>
              <a:buChar char="•"/>
            </a:pPr>
            <a:r>
              <a:rPr lang="en-US" dirty="0" smtClean="0"/>
              <a:t>Agile </a:t>
            </a:r>
            <a:r>
              <a:rPr lang="en-US" dirty="0"/>
              <a:t>business intelligence addresses a broad need to enable flexibility by accelerating the time it takes to deliver value with BI projects.</a:t>
            </a:r>
          </a:p>
          <a:p>
            <a:pPr lvl="0"/>
            <a:endParaRPr lang="en-US" dirty="0" smtClean="0"/>
          </a:p>
        </p:txBody>
      </p:sp>
    </p:spTree>
    <p:extLst>
      <p:ext uri="{BB962C8B-B14F-4D97-AF65-F5344CB8AC3E}">
        <p14:creationId xmlns:p14="http://schemas.microsoft.com/office/powerpoint/2010/main" val="10195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Guiding Principles for Agile</a:t>
            </a:r>
            <a:endParaRPr lang="en-US" dirty="0" smtClean="0"/>
          </a:p>
        </p:txBody>
      </p:sp>
      <p:sp>
        <p:nvSpPr>
          <p:cNvPr id="7" name="Content Placeholder 2"/>
          <p:cNvSpPr>
            <a:spLocks noGrp="1"/>
          </p:cNvSpPr>
          <p:nvPr>
            <p:ph idx="1"/>
          </p:nvPr>
        </p:nvSpPr>
        <p:spPr>
          <a:xfrm>
            <a:off x="25400" y="1371600"/>
            <a:ext cx="8229600" cy="5211763"/>
          </a:xfrm>
        </p:spPr>
        <p:txBody>
          <a:bodyPr>
            <a:normAutofit fontScale="55000" lnSpcReduction="20000"/>
          </a:bodyPr>
          <a:lstStyle/>
          <a:p>
            <a:pPr lvl="1">
              <a:buFont typeface="Wingdings" pitchFamily="2" charset="2"/>
              <a:buChar char="§"/>
            </a:pPr>
            <a:r>
              <a:rPr lang="en-US" sz="3200" dirty="0"/>
              <a:t>Satisfy the customer through early and continuous delivery of valuable software</a:t>
            </a:r>
          </a:p>
          <a:p>
            <a:pPr lvl="1">
              <a:buFont typeface="Wingdings" pitchFamily="2" charset="2"/>
              <a:buChar char="§"/>
            </a:pPr>
            <a:endParaRPr lang="en-US" sz="3200" dirty="0" smtClean="0"/>
          </a:p>
          <a:p>
            <a:pPr lvl="1">
              <a:buFont typeface="Wingdings" pitchFamily="2" charset="2"/>
              <a:buChar char="§"/>
            </a:pPr>
            <a:r>
              <a:rPr lang="en-US" sz="3200" dirty="0" smtClean="0"/>
              <a:t>Welcome </a:t>
            </a:r>
            <a:r>
              <a:rPr lang="en-US" sz="3200" dirty="0"/>
              <a:t>changing </a:t>
            </a:r>
            <a:r>
              <a:rPr lang="en-US" sz="3200" dirty="0" smtClean="0"/>
              <a:t>requirements</a:t>
            </a:r>
            <a:endParaRPr lang="en-US" sz="3200" dirty="0"/>
          </a:p>
          <a:p>
            <a:pPr lvl="1">
              <a:buFont typeface="Wingdings" pitchFamily="2" charset="2"/>
              <a:buChar char="§"/>
            </a:pPr>
            <a:endParaRPr lang="en-US" sz="3200" dirty="0" smtClean="0"/>
          </a:p>
          <a:p>
            <a:pPr lvl="1">
              <a:buFont typeface="Wingdings" pitchFamily="2" charset="2"/>
              <a:buChar char="§"/>
            </a:pPr>
            <a:r>
              <a:rPr lang="en-US" sz="3200" dirty="0" smtClean="0"/>
              <a:t>Deliver </a:t>
            </a:r>
            <a:r>
              <a:rPr lang="en-US" sz="3200" dirty="0"/>
              <a:t>working software frequently </a:t>
            </a:r>
            <a:r>
              <a:rPr lang="en-US" sz="3200" dirty="0" smtClean="0"/>
              <a:t>(weeks </a:t>
            </a:r>
            <a:r>
              <a:rPr lang="en-US" sz="3200" dirty="0"/>
              <a:t>to couple of months)</a:t>
            </a:r>
          </a:p>
          <a:p>
            <a:pPr lvl="1">
              <a:buFont typeface="Wingdings" pitchFamily="2" charset="2"/>
              <a:buChar char="§"/>
            </a:pPr>
            <a:endParaRPr lang="en-US" sz="3200" dirty="0" smtClean="0"/>
          </a:p>
          <a:p>
            <a:pPr lvl="1">
              <a:buFont typeface="Wingdings" pitchFamily="2" charset="2"/>
              <a:buChar char="§"/>
            </a:pPr>
            <a:r>
              <a:rPr lang="en-US" sz="3200" dirty="0" smtClean="0"/>
              <a:t>Daily </a:t>
            </a:r>
            <a:r>
              <a:rPr lang="en-US" sz="3200" dirty="0"/>
              <a:t>collaboration between developers and business experts</a:t>
            </a:r>
          </a:p>
          <a:p>
            <a:pPr lvl="1">
              <a:buFont typeface="Wingdings" pitchFamily="2" charset="2"/>
              <a:buChar char="§"/>
            </a:pPr>
            <a:endParaRPr lang="en-US" sz="3200" dirty="0" smtClean="0"/>
          </a:p>
          <a:p>
            <a:pPr lvl="1">
              <a:buFont typeface="Wingdings" pitchFamily="2" charset="2"/>
              <a:buChar char="§"/>
            </a:pPr>
            <a:r>
              <a:rPr lang="en-US" sz="3200" dirty="0" smtClean="0"/>
              <a:t>Build </a:t>
            </a:r>
            <a:r>
              <a:rPr lang="en-US" sz="3200" dirty="0"/>
              <a:t>projects around motivated individuals </a:t>
            </a:r>
            <a:endParaRPr lang="en-US" sz="3200" dirty="0" smtClean="0"/>
          </a:p>
          <a:p>
            <a:pPr lvl="1">
              <a:buFont typeface="Wingdings" pitchFamily="2" charset="2"/>
              <a:buChar char="§"/>
            </a:pPr>
            <a:endParaRPr lang="en-US" sz="3200" dirty="0" smtClean="0"/>
          </a:p>
          <a:p>
            <a:pPr lvl="1">
              <a:buFont typeface="Wingdings" pitchFamily="2" charset="2"/>
              <a:buChar char="§"/>
            </a:pPr>
            <a:r>
              <a:rPr lang="en-US" sz="3200" dirty="0" smtClean="0"/>
              <a:t>Face-to-face conversations</a:t>
            </a:r>
            <a:endParaRPr lang="en-US" sz="3200" dirty="0"/>
          </a:p>
          <a:p>
            <a:pPr lvl="1">
              <a:buFont typeface="Wingdings" pitchFamily="2" charset="2"/>
              <a:buChar char="§"/>
            </a:pPr>
            <a:endParaRPr lang="en-US" sz="3200" dirty="0" smtClean="0"/>
          </a:p>
          <a:p>
            <a:pPr lvl="1">
              <a:buFont typeface="Wingdings" pitchFamily="2" charset="2"/>
              <a:buChar char="§"/>
            </a:pPr>
            <a:r>
              <a:rPr lang="en-US" sz="3200" dirty="0" smtClean="0"/>
              <a:t>Simplicity-</a:t>
            </a:r>
            <a:r>
              <a:rPr lang="en-US" sz="3200" dirty="0"/>
              <a:t>-the art of maximizing the amount of work not </a:t>
            </a:r>
            <a:r>
              <a:rPr lang="en-US" sz="3200" dirty="0" smtClean="0"/>
              <a:t>done</a:t>
            </a:r>
            <a:endParaRPr lang="en-US" sz="3200" dirty="0"/>
          </a:p>
          <a:p>
            <a:pPr lvl="1">
              <a:buFont typeface="Wingdings" pitchFamily="2" charset="2"/>
              <a:buChar char="§"/>
            </a:pPr>
            <a:endParaRPr lang="en-US" sz="3200" dirty="0" smtClean="0"/>
          </a:p>
          <a:p>
            <a:pPr lvl="1">
              <a:buFont typeface="Wingdings" pitchFamily="2" charset="2"/>
              <a:buChar char="§"/>
            </a:pPr>
            <a:r>
              <a:rPr lang="en-US" sz="3200" dirty="0" smtClean="0"/>
              <a:t>Self-organizing </a:t>
            </a:r>
            <a:r>
              <a:rPr lang="en-US" sz="3200" dirty="0"/>
              <a:t>teams </a:t>
            </a:r>
          </a:p>
          <a:p>
            <a:pPr lvl="1">
              <a:buFont typeface="Wingdings" pitchFamily="2" charset="2"/>
              <a:buChar char="§"/>
            </a:pPr>
            <a:endParaRPr lang="en-US" sz="3200" dirty="0" smtClean="0"/>
          </a:p>
          <a:p>
            <a:pPr lvl="1">
              <a:buFont typeface="Wingdings" pitchFamily="2" charset="2"/>
              <a:buChar char="§"/>
            </a:pPr>
            <a:r>
              <a:rPr lang="en-US" sz="3200" dirty="0" smtClean="0"/>
              <a:t>At </a:t>
            </a:r>
            <a:r>
              <a:rPr lang="en-US" sz="3200" dirty="0"/>
              <a:t>regular intervals, the team reflects on how to become more effective, then tunes and adjusts its behavior </a:t>
            </a:r>
            <a:r>
              <a:rPr lang="en-US" sz="3200" dirty="0" smtClean="0"/>
              <a:t>accordingly</a:t>
            </a:r>
            <a:endParaRPr lang="en-US" sz="3200" dirty="0"/>
          </a:p>
        </p:txBody>
      </p:sp>
    </p:spTree>
    <p:extLst>
      <p:ext uri="{BB962C8B-B14F-4D97-AF65-F5344CB8AC3E}">
        <p14:creationId xmlns:p14="http://schemas.microsoft.com/office/powerpoint/2010/main" val="2540754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Agile vs. standard DW/BI approach</a:t>
            </a:r>
            <a:endParaRPr lang="en-US" dirty="0" smtClean="0"/>
          </a:p>
        </p:txBody>
      </p:sp>
      <p:sp>
        <p:nvSpPr>
          <p:cNvPr id="5" name="Content Placeholder 2"/>
          <p:cNvSpPr>
            <a:spLocks noGrp="1"/>
          </p:cNvSpPr>
          <p:nvPr>
            <p:ph idx="1"/>
          </p:nvPr>
        </p:nvSpPr>
        <p:spPr>
          <a:xfrm>
            <a:off x="304800" y="1493837"/>
            <a:ext cx="8229600" cy="4830763"/>
          </a:xfrm>
        </p:spPr>
        <p:txBody>
          <a:bodyPr>
            <a:normAutofit/>
          </a:bodyPr>
          <a:lstStyle/>
          <a:p>
            <a:pPr lvl="0">
              <a:buFont typeface="Arial" pitchFamily="34" charset="0"/>
              <a:buChar char="•"/>
            </a:pPr>
            <a:r>
              <a:rPr lang="en-US" dirty="0" smtClean="0"/>
              <a:t>Deliver </a:t>
            </a:r>
            <a:r>
              <a:rPr lang="en-US" dirty="0"/>
              <a:t>business value (but faster in Agile)</a:t>
            </a:r>
          </a:p>
          <a:p>
            <a:pPr lvl="0">
              <a:buFont typeface="Arial" pitchFamily="34" charset="0"/>
              <a:buChar char="•"/>
            </a:pPr>
            <a:endParaRPr lang="en-US" dirty="0" smtClean="0"/>
          </a:p>
          <a:p>
            <a:pPr lvl="0">
              <a:buFont typeface="Arial" pitchFamily="34" charset="0"/>
              <a:buChar char="•"/>
            </a:pPr>
            <a:r>
              <a:rPr lang="en-US" dirty="0" smtClean="0"/>
              <a:t>Develop iteratively, </a:t>
            </a:r>
            <a:r>
              <a:rPr lang="en-US" dirty="0"/>
              <a:t>incremental manner </a:t>
            </a:r>
            <a:r>
              <a:rPr lang="en-US" dirty="0" smtClean="0"/>
              <a:t>(shorter </a:t>
            </a:r>
            <a:r>
              <a:rPr lang="en-US" dirty="0"/>
              <a:t>increments in Agile)</a:t>
            </a:r>
          </a:p>
          <a:p>
            <a:pPr lvl="0">
              <a:buFont typeface="Arial" pitchFamily="34" charset="0"/>
              <a:buChar char="•"/>
            </a:pPr>
            <a:endParaRPr lang="en-US" dirty="0" smtClean="0"/>
          </a:p>
          <a:p>
            <a:pPr lvl="0">
              <a:buFont typeface="Arial" pitchFamily="34" charset="0"/>
              <a:buChar char="•"/>
            </a:pPr>
            <a:r>
              <a:rPr lang="en-US" dirty="0" smtClean="0"/>
              <a:t>Collaboration</a:t>
            </a:r>
            <a:r>
              <a:rPr lang="en-US" dirty="0"/>
              <a:t>, ongoing face-to-face </a:t>
            </a:r>
            <a:r>
              <a:rPr lang="en-US" dirty="0" smtClean="0"/>
              <a:t>communication with </a:t>
            </a:r>
            <a:r>
              <a:rPr lang="en-US" dirty="0"/>
              <a:t>the business </a:t>
            </a:r>
            <a:r>
              <a:rPr lang="en-US" dirty="0" smtClean="0"/>
              <a:t>(</a:t>
            </a:r>
            <a:r>
              <a:rPr lang="en-US" dirty="0"/>
              <a:t>higher and more frequent in </a:t>
            </a:r>
            <a:r>
              <a:rPr lang="en-US" dirty="0" smtClean="0"/>
              <a:t>Agile - cohabitate </a:t>
            </a:r>
            <a:r>
              <a:rPr lang="en-US" dirty="0"/>
              <a:t>and work side-by side)</a:t>
            </a:r>
          </a:p>
          <a:p>
            <a:pPr>
              <a:buFont typeface="Arial" pitchFamily="34" charset="0"/>
              <a:buChar char="•"/>
            </a:pPr>
            <a:endParaRPr lang="en-US" dirty="0" smtClean="0"/>
          </a:p>
          <a:p>
            <a:pPr>
              <a:buFont typeface="Arial" pitchFamily="34" charset="0"/>
              <a:buChar char="•"/>
            </a:pPr>
            <a:r>
              <a:rPr lang="en-US" dirty="0" smtClean="0"/>
              <a:t>Adapt </a:t>
            </a:r>
            <a:r>
              <a:rPr lang="en-US" dirty="0"/>
              <a:t>to </a:t>
            </a:r>
            <a:r>
              <a:rPr lang="en-US" dirty="0" smtClean="0"/>
              <a:t>evolving </a:t>
            </a:r>
            <a:r>
              <a:rPr lang="en-US" dirty="0"/>
              <a:t>requirements (quicker in </a:t>
            </a:r>
            <a:r>
              <a:rPr lang="en-US" dirty="0" smtClean="0"/>
              <a:t>Agile - evolutionary </a:t>
            </a:r>
            <a:r>
              <a:rPr lang="en-US" dirty="0"/>
              <a:t>approach)</a:t>
            </a:r>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Agile Architecture for BI</a:t>
            </a:r>
            <a:endParaRPr lang="en-US" dirty="0" smtClean="0"/>
          </a:p>
        </p:txBody>
      </p:sp>
      <p:sp>
        <p:nvSpPr>
          <p:cNvPr id="5" name="Content Placeholder 2"/>
          <p:cNvSpPr>
            <a:spLocks noGrp="1"/>
          </p:cNvSpPr>
          <p:nvPr>
            <p:ph idx="1"/>
          </p:nvPr>
        </p:nvSpPr>
        <p:spPr/>
        <p:txBody>
          <a:bodyPr>
            <a:normAutofit/>
          </a:bodyPr>
          <a:lstStyle/>
          <a:p>
            <a:pPr>
              <a:buFont typeface="Arial" pitchFamily="34" charset="0"/>
              <a:buChar char="•"/>
            </a:pPr>
            <a:r>
              <a:rPr lang="en-US" dirty="0"/>
              <a:t>Agility without control </a:t>
            </a:r>
            <a:r>
              <a:rPr lang="en-US" dirty="0" smtClean="0"/>
              <a:t>leads to </a:t>
            </a:r>
            <a:r>
              <a:rPr lang="en-US" dirty="0"/>
              <a:t>chaos</a:t>
            </a:r>
            <a:r>
              <a:rPr lang="en-US" dirty="0" smtClean="0"/>
              <a:t>.  </a:t>
            </a:r>
          </a:p>
          <a:p>
            <a:pPr>
              <a:buFont typeface="Arial" pitchFamily="34" charset="0"/>
              <a:buChar char="•"/>
            </a:pPr>
            <a:r>
              <a:rPr lang="en-US" dirty="0"/>
              <a:t>Agile architecture is keeping </a:t>
            </a:r>
            <a:r>
              <a:rPr lang="en-US" dirty="0" smtClean="0"/>
              <a:t>the natural </a:t>
            </a:r>
            <a:r>
              <a:rPr lang="en-US" dirty="0"/>
              <a:t>data warehouse evolving </a:t>
            </a:r>
            <a:r>
              <a:rPr lang="en-US" dirty="0" smtClean="0"/>
              <a:t>and </a:t>
            </a:r>
            <a:r>
              <a:rPr lang="en-US" dirty="0"/>
              <a:t>minimizing </a:t>
            </a:r>
            <a:r>
              <a:rPr lang="en-US" dirty="0" smtClean="0"/>
              <a:t>rework</a:t>
            </a:r>
          </a:p>
          <a:p>
            <a:pPr>
              <a:buFont typeface="Arial" pitchFamily="34" charset="0"/>
              <a:buChar char="•"/>
            </a:pPr>
            <a:r>
              <a:rPr lang="en-US" dirty="0" smtClean="0"/>
              <a:t>Be open to refactoring </a:t>
            </a:r>
            <a:r>
              <a:rPr lang="en-US" dirty="0"/>
              <a:t>and revising the architecture. Conforming </a:t>
            </a:r>
            <a:r>
              <a:rPr lang="en-US" dirty="0" smtClean="0"/>
              <a:t>dimensions and </a:t>
            </a:r>
            <a:r>
              <a:rPr lang="en-US" dirty="0"/>
              <a:t>consolidating staging areas are examples of </a:t>
            </a:r>
            <a:r>
              <a:rPr lang="en-US" dirty="0" smtClean="0"/>
              <a:t>refactoring.</a:t>
            </a:r>
          </a:p>
          <a:p>
            <a:pPr lvl="0">
              <a:buFont typeface="Arial" pitchFamily="34" charset="0"/>
              <a:buChar char="•"/>
            </a:pPr>
            <a:r>
              <a:rPr lang="en-US" dirty="0"/>
              <a:t>T</a:t>
            </a:r>
            <a:r>
              <a:rPr lang="en-US" dirty="0" smtClean="0"/>
              <a:t>hin </a:t>
            </a:r>
            <a:r>
              <a:rPr lang="en-US" dirty="0"/>
              <a:t>slice the architecture horizontally rather than vertically across all the </a:t>
            </a:r>
            <a:r>
              <a:rPr lang="en-US" dirty="0" smtClean="0"/>
              <a:t>layers</a:t>
            </a:r>
          </a:p>
          <a:p>
            <a:pPr lvl="0">
              <a:buFont typeface="Arial" pitchFamily="34" charset="0"/>
              <a:buChar char="•"/>
            </a:pPr>
            <a:r>
              <a:rPr lang="en-US" dirty="0" smtClean="0"/>
              <a:t>Actively communicate </a:t>
            </a:r>
            <a:r>
              <a:rPr lang="en-US" dirty="0"/>
              <a:t>strategic architecture road </a:t>
            </a:r>
            <a:r>
              <a:rPr lang="en-US" dirty="0" smtClean="0"/>
              <a:t>maps and review/update them periodically</a:t>
            </a:r>
          </a:p>
          <a:p>
            <a:pPr>
              <a:buFont typeface="Arial" pitchFamily="34" charset="0"/>
              <a:buChar char="•"/>
            </a:pPr>
            <a:endParaRPr lang="en-US" dirty="0"/>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When to use Agile approach?</a:t>
            </a:r>
            <a:endParaRPr lang="en-US" dirty="0" smtClean="0"/>
          </a:p>
        </p:txBody>
      </p:sp>
      <p:sp>
        <p:nvSpPr>
          <p:cNvPr id="5" name="Content Placeholder 2"/>
          <p:cNvSpPr>
            <a:spLocks noGrp="1"/>
          </p:cNvSpPr>
          <p:nvPr>
            <p:ph idx="1"/>
          </p:nvPr>
        </p:nvSpPr>
        <p:spPr/>
        <p:txBody>
          <a:bodyPr/>
          <a:lstStyle/>
          <a:p>
            <a:pPr>
              <a:buFont typeface="Arial" pitchFamily="34" charset="0"/>
              <a:buChar char="•"/>
            </a:pPr>
            <a:r>
              <a:rPr lang="en-US" dirty="0"/>
              <a:t>Agile fits more with the front-end business intelligence layer. </a:t>
            </a:r>
            <a:endParaRPr lang="en-US" dirty="0" smtClean="0"/>
          </a:p>
          <a:p>
            <a:pPr>
              <a:buFont typeface="Arial" pitchFamily="34" charset="0"/>
              <a:buChar char="•"/>
            </a:pPr>
            <a:endParaRPr lang="en-US" dirty="0" smtClean="0"/>
          </a:p>
          <a:p>
            <a:pPr>
              <a:buFont typeface="Arial" pitchFamily="34" charset="0"/>
              <a:buChar char="•"/>
            </a:pPr>
            <a:r>
              <a:rPr lang="en-US" dirty="0" smtClean="0"/>
              <a:t>Developing </a:t>
            </a:r>
            <a:r>
              <a:rPr lang="en-US" dirty="0"/>
              <a:t>the analytic reports and analyses involves unpredictable, rapidly changing requirements.</a:t>
            </a:r>
          </a:p>
        </p:txBody>
      </p:sp>
    </p:spTree>
    <p:extLst>
      <p:ext uri="{BB962C8B-B14F-4D97-AF65-F5344CB8AC3E}">
        <p14:creationId xmlns:p14="http://schemas.microsoft.com/office/powerpoint/2010/main" val="11913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Agility in DW</a:t>
            </a:r>
          </a:p>
        </p:txBody>
      </p:sp>
      <p:sp>
        <p:nvSpPr>
          <p:cNvPr id="9" name="Content Placeholder 2"/>
          <p:cNvSpPr>
            <a:spLocks noGrp="1"/>
          </p:cNvSpPr>
          <p:nvPr>
            <p:ph idx="1"/>
          </p:nvPr>
        </p:nvSpPr>
        <p:spPr/>
        <p:txBody>
          <a:bodyPr>
            <a:normAutofit/>
          </a:bodyPr>
          <a:lstStyle/>
          <a:p>
            <a:pPr>
              <a:buFont typeface="Arial" pitchFamily="34" charset="0"/>
              <a:buChar char="•"/>
            </a:pPr>
            <a:r>
              <a:rPr lang="en-US" dirty="0" smtClean="0"/>
              <a:t>Agility </a:t>
            </a:r>
            <a:r>
              <a:rPr lang="en-US" dirty="0"/>
              <a:t>in terms of Data Warehousing is related to the ability to build incrementally. </a:t>
            </a:r>
            <a:endParaRPr lang="en-US" dirty="0" smtClean="0"/>
          </a:p>
          <a:p>
            <a:pPr>
              <a:buFont typeface="Arial" pitchFamily="34" charset="0"/>
              <a:buChar char="•"/>
            </a:pPr>
            <a:r>
              <a:rPr lang="en-US" dirty="0" smtClean="0"/>
              <a:t>The </a:t>
            </a:r>
            <a:r>
              <a:rPr lang="en-US" dirty="0"/>
              <a:t>approach today is more concerned with the development of a business intelligence, data warehousing program – the capability to increment (adapt and grow). </a:t>
            </a:r>
            <a:endParaRPr lang="en-US" dirty="0" smtClean="0"/>
          </a:p>
          <a:p>
            <a:pPr>
              <a:buFont typeface="Arial" pitchFamily="34" charset="0"/>
              <a:buChar char="•"/>
            </a:pPr>
            <a:r>
              <a:rPr lang="en-US" dirty="0" smtClean="0"/>
              <a:t>Since </a:t>
            </a:r>
            <a:r>
              <a:rPr lang="en-US" dirty="0"/>
              <a:t>the business is always changing (new reporting needs, new business processes, new business units, new data sources, etc.) the EDW program is an ongoing initiative that needs to focus on adapting to these changes. </a:t>
            </a:r>
          </a:p>
          <a:p>
            <a:pPr>
              <a:buFont typeface="Arial" pitchFamily="34" charset="0"/>
              <a:buChar char="•"/>
            </a:pPr>
            <a:endParaRPr lang="en-US" dirty="0"/>
          </a:p>
          <a:p>
            <a:pPr>
              <a:buFont typeface="Arial" pitchFamily="34" charset="0"/>
              <a:buChar char="•"/>
            </a:pPr>
            <a:endParaRPr lang="en-US" dirty="0"/>
          </a:p>
          <a:p>
            <a:pPr lvl="0"/>
            <a:endParaRPr lang="en-US" dirty="0" smtClean="0"/>
          </a:p>
        </p:txBody>
      </p:sp>
    </p:spTree>
    <p:extLst>
      <p:ext uri="{BB962C8B-B14F-4D97-AF65-F5344CB8AC3E}">
        <p14:creationId xmlns:p14="http://schemas.microsoft.com/office/powerpoint/2010/main" val="376852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Agility in DW</a:t>
            </a:r>
          </a:p>
        </p:txBody>
      </p:sp>
      <p:sp>
        <p:nvSpPr>
          <p:cNvPr id="9" name="Content Placeholder 2"/>
          <p:cNvSpPr>
            <a:spLocks noGrp="1"/>
          </p:cNvSpPr>
          <p:nvPr>
            <p:ph idx="1"/>
          </p:nvPr>
        </p:nvSpPr>
        <p:spPr/>
        <p:txBody>
          <a:bodyPr>
            <a:normAutofit fontScale="85000" lnSpcReduction="20000"/>
          </a:bodyPr>
          <a:lstStyle/>
          <a:p>
            <a:endParaRPr lang="en-US" dirty="0"/>
          </a:p>
          <a:p>
            <a:r>
              <a:rPr lang="en-US" b="1" dirty="0"/>
              <a:t>Presentation Layer Agility </a:t>
            </a:r>
            <a:r>
              <a:rPr lang="en-US" dirty="0"/>
              <a:t>– ability to adapt to new business requirements based on existing data elements in the EDW. </a:t>
            </a:r>
          </a:p>
          <a:p>
            <a:r>
              <a:rPr lang="en-US" dirty="0" smtClean="0"/>
              <a:t>	•Bottom </a:t>
            </a:r>
            <a:r>
              <a:rPr lang="en-US" dirty="0"/>
              <a:t>Line: </a:t>
            </a:r>
            <a:r>
              <a:rPr lang="en-US" i="1" dirty="0"/>
              <a:t>Ability to quickly and flexibly spin off new data marts </a:t>
            </a:r>
            <a:endParaRPr lang="en-US" dirty="0"/>
          </a:p>
          <a:p>
            <a:r>
              <a:rPr lang="en-US" b="1" dirty="0" smtClean="0"/>
              <a:t>New </a:t>
            </a:r>
            <a:r>
              <a:rPr lang="en-US" b="1" dirty="0"/>
              <a:t>Data Source Agility </a:t>
            </a:r>
            <a:r>
              <a:rPr lang="en-US" dirty="0"/>
              <a:t>– ability to assimilate new data sources into the EDW architecture </a:t>
            </a:r>
            <a:r>
              <a:rPr lang="en-US" dirty="0" smtClean="0"/>
              <a:t>(from </a:t>
            </a:r>
            <a:r>
              <a:rPr lang="en-US" dirty="0"/>
              <a:t>stage to </a:t>
            </a:r>
            <a:r>
              <a:rPr lang="en-US" dirty="0" smtClean="0"/>
              <a:t>existing </a:t>
            </a:r>
            <a:r>
              <a:rPr lang="en-US" dirty="0"/>
              <a:t>data </a:t>
            </a:r>
            <a:r>
              <a:rPr lang="en-US" dirty="0" smtClean="0"/>
              <a:t>marts). </a:t>
            </a:r>
            <a:endParaRPr lang="en-US" dirty="0"/>
          </a:p>
          <a:p>
            <a:r>
              <a:rPr lang="en-US" dirty="0" smtClean="0"/>
              <a:t>	•</a:t>
            </a:r>
            <a:r>
              <a:rPr lang="en-US" dirty="0"/>
              <a:t>Bottom Line: </a:t>
            </a:r>
            <a:r>
              <a:rPr lang="en-US" i="1" dirty="0"/>
              <a:t>Ability to quickly adapt to new data sources * using existing structures </a:t>
            </a:r>
            <a:endParaRPr lang="en-US" dirty="0"/>
          </a:p>
          <a:p>
            <a:r>
              <a:rPr lang="en-US" b="1" dirty="0" smtClean="0"/>
              <a:t>New </a:t>
            </a:r>
            <a:r>
              <a:rPr lang="en-US" b="1" dirty="0"/>
              <a:t>Attribute Agility </a:t>
            </a:r>
            <a:r>
              <a:rPr lang="en-US" dirty="0"/>
              <a:t>– ability to absorb new attributes into the EDW architecture such that they can be loaded from the sources and integrate new attributes in terms of business context. </a:t>
            </a:r>
          </a:p>
          <a:p>
            <a:r>
              <a:rPr lang="en-US" dirty="0" smtClean="0"/>
              <a:t>	•</a:t>
            </a:r>
            <a:r>
              <a:rPr lang="en-US" dirty="0"/>
              <a:t>Bottom Line: </a:t>
            </a:r>
            <a:r>
              <a:rPr lang="en-US" i="1" dirty="0"/>
              <a:t>Ability to quickly incorporate new attributes in the EDW and apply business context to these attributes </a:t>
            </a:r>
            <a:endParaRPr lang="en-US" dirty="0"/>
          </a:p>
          <a:p>
            <a:r>
              <a:rPr lang="en-US" b="1" dirty="0" smtClean="0"/>
              <a:t>Changes </a:t>
            </a:r>
            <a:r>
              <a:rPr lang="en-US" b="1" dirty="0"/>
              <a:t>in the DW </a:t>
            </a:r>
            <a:r>
              <a:rPr lang="en-US" dirty="0"/>
              <a:t>– ability to absorb other changes such as integration logic, mappings, and business rules </a:t>
            </a:r>
          </a:p>
          <a:p>
            <a:pPr>
              <a:buFont typeface="Arial" pitchFamily="34" charset="0"/>
              <a:buChar char="•"/>
            </a:pPr>
            <a:endParaRPr lang="en-US" dirty="0"/>
          </a:p>
          <a:p>
            <a:pPr>
              <a:buFont typeface="Arial" pitchFamily="34" charset="0"/>
              <a:buChar char="•"/>
            </a:pPr>
            <a:endParaRPr lang="en-US" dirty="0"/>
          </a:p>
          <a:p>
            <a:pPr lvl="0"/>
            <a:endParaRPr lang="en-US" dirty="0" smtClean="0"/>
          </a:p>
        </p:txBody>
      </p:sp>
    </p:spTree>
    <p:extLst>
      <p:ext uri="{BB962C8B-B14F-4D97-AF65-F5344CB8AC3E}">
        <p14:creationId xmlns:p14="http://schemas.microsoft.com/office/powerpoint/2010/main" val="69735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2709</TotalTime>
  <Words>1185</Words>
  <Application>Microsoft Office PowerPoint</Application>
  <PresentationFormat>On-screen Show (4:3)</PresentationFormat>
  <Paragraphs>136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193</cp:revision>
  <dcterms:created xsi:type="dcterms:W3CDTF">2011-09-14T09:42:05Z</dcterms:created>
  <dcterms:modified xsi:type="dcterms:W3CDTF">2015-03-22T13:40:42Z</dcterms:modified>
</cp:coreProperties>
</file>