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4"/>
    <p:sldMasterId id="2147483890" r:id="rId5"/>
    <p:sldMasterId id="2147484063" r:id="rId6"/>
  </p:sldMasterIdLst>
  <p:notesMasterIdLst>
    <p:notesMasterId r:id="rId58"/>
  </p:notesMasterIdLst>
  <p:handoutMasterIdLst>
    <p:handoutMasterId r:id="rId59"/>
  </p:handoutMasterIdLst>
  <p:sldIdLst>
    <p:sldId id="353" r:id="rId7"/>
    <p:sldId id="355" r:id="rId8"/>
    <p:sldId id="354" r:id="rId9"/>
    <p:sldId id="258" r:id="rId10"/>
    <p:sldId id="259" r:id="rId11"/>
    <p:sldId id="321" r:id="rId12"/>
    <p:sldId id="344" r:id="rId13"/>
    <p:sldId id="341" r:id="rId14"/>
    <p:sldId id="334" r:id="rId15"/>
    <p:sldId id="299" r:id="rId16"/>
    <p:sldId id="301" r:id="rId17"/>
    <p:sldId id="303" r:id="rId18"/>
    <p:sldId id="349" r:id="rId19"/>
    <p:sldId id="304" r:id="rId20"/>
    <p:sldId id="325" r:id="rId21"/>
    <p:sldId id="327" r:id="rId22"/>
    <p:sldId id="305" r:id="rId23"/>
    <p:sldId id="306" r:id="rId24"/>
    <p:sldId id="308" r:id="rId25"/>
    <p:sldId id="309" r:id="rId26"/>
    <p:sldId id="310" r:id="rId27"/>
    <p:sldId id="328" r:id="rId28"/>
    <p:sldId id="330" r:id="rId29"/>
    <p:sldId id="337" r:id="rId30"/>
    <p:sldId id="352" r:id="rId31"/>
    <p:sldId id="311" r:id="rId32"/>
    <p:sldId id="312" r:id="rId33"/>
    <p:sldId id="313" r:id="rId34"/>
    <p:sldId id="314" r:id="rId35"/>
    <p:sldId id="331" r:id="rId36"/>
    <p:sldId id="316" r:id="rId37"/>
    <p:sldId id="350" r:id="rId38"/>
    <p:sldId id="332" r:id="rId39"/>
    <p:sldId id="333" r:id="rId40"/>
    <p:sldId id="275" r:id="rId41"/>
    <p:sldId id="324" r:id="rId42"/>
    <p:sldId id="276" r:id="rId43"/>
    <p:sldId id="346" r:id="rId44"/>
    <p:sldId id="347" r:id="rId45"/>
    <p:sldId id="348" r:id="rId46"/>
    <p:sldId id="365" r:id="rId47"/>
    <p:sldId id="366" r:id="rId48"/>
    <p:sldId id="367" r:id="rId49"/>
    <p:sldId id="368" r:id="rId50"/>
    <p:sldId id="363" r:id="rId51"/>
    <p:sldId id="357" r:id="rId52"/>
    <p:sldId id="358" r:id="rId53"/>
    <p:sldId id="359" r:id="rId54"/>
    <p:sldId id="360" r:id="rId55"/>
    <p:sldId id="361" r:id="rId56"/>
    <p:sldId id="362" r:id="rId57"/>
  </p:sldIdLst>
  <p:sldSz cx="9144000" cy="6858000" type="screen4x3"/>
  <p:notesSz cx="92964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99FF"/>
    <a:srgbClr val="4A86CE"/>
    <a:srgbClr val="FF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4660" autoAdjust="0"/>
  </p:normalViewPr>
  <p:slideViewPr>
    <p:cSldViewPr>
      <p:cViewPr varScale="1">
        <p:scale>
          <a:sx n="70" d="100"/>
          <a:sy n="70" d="100"/>
        </p:scale>
        <p:origin x="-12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1530" y="-90"/>
      </p:cViewPr>
      <p:guideLst>
        <p:guide orient="horz" pos="2160"/>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82CF6-86EE-4511-843B-D6AC6D512889}" type="doc">
      <dgm:prSet loTypeId="urn:microsoft.com/office/officeart/2005/8/layout/hList7#4" loCatId="process" qsTypeId="urn:microsoft.com/office/officeart/2005/8/quickstyle/3d8" qsCatId="3D" csTypeId="urn:microsoft.com/office/officeart/2005/8/colors/colorful3" csCatId="colorful" phldr="1"/>
      <dgm:spPr>
        <a:scene3d>
          <a:camera prst="perspectiveHeroicExtremeRightFacing" zoom="82000">
            <a:rot lat="21594000" lon="20100000" rev="300000"/>
          </a:camera>
          <a:lightRig rig="morning" dir="t">
            <a:rot lat="0" lon="0" rev="20400000"/>
          </a:lightRig>
        </a:scene3d>
      </dgm:spPr>
    </dgm:pt>
    <dgm:pt modelId="{4EAD6706-1C11-4289-AB74-ABC126C5F7B7}">
      <dgm:prSet phldrT="[Text]"/>
      <dgm:spPr>
        <a:effectLst>
          <a:outerShdw blurRad="76200" dir="13500000" sy="23000" kx="1200000" algn="br" rotWithShape="0">
            <a:prstClr val="black">
              <a:alpha val="20000"/>
            </a:prstClr>
          </a:outerShdw>
        </a:effectLst>
      </dgm:spPr>
      <dgm:t>
        <a:bodyPr/>
        <a:lstStyle/>
        <a:p>
          <a:r>
            <a:rPr lang="en-US" dirty="0" err="1" smtClean="0"/>
            <a:t>FI</a:t>
          </a:r>
          <a:r>
            <a:rPr lang="en-US" dirty="0" smtClean="0"/>
            <a:t> – GL Specific Fields</a:t>
          </a:r>
          <a:endParaRPr lang="en-US" dirty="0"/>
        </a:p>
      </dgm:t>
    </dgm:pt>
    <dgm:pt modelId="{F73E24C1-7BC8-420D-8216-AEA34F8EA4D1}" type="parTrans" cxnId="{92ADAE12-E83B-4055-B2A5-6DA128528FB2}">
      <dgm:prSet/>
      <dgm:spPr/>
      <dgm:t>
        <a:bodyPr/>
        <a:lstStyle/>
        <a:p>
          <a:endParaRPr lang="en-US"/>
        </a:p>
      </dgm:t>
    </dgm:pt>
    <dgm:pt modelId="{438A4947-EEFF-415F-A754-13954801F5B1}" type="sibTrans" cxnId="{92ADAE12-E83B-4055-B2A5-6DA128528FB2}">
      <dgm:prSet/>
      <dgm:spPr/>
      <dgm:t>
        <a:bodyPr/>
        <a:lstStyle/>
        <a:p>
          <a:endParaRPr lang="en-US"/>
        </a:p>
      </dgm:t>
    </dgm:pt>
    <dgm:pt modelId="{AC047146-94ED-48AB-BB8B-C2E512E6D3F7}">
      <dgm:prSet phldrT="[Text]" custT="1"/>
      <dgm:spPr>
        <a:effectLst>
          <a:outerShdw blurRad="76200" dir="13500000" sy="23000" kx="1200000" algn="br" rotWithShape="0">
            <a:prstClr val="black">
              <a:alpha val="20000"/>
            </a:prstClr>
          </a:outerShdw>
        </a:effectLst>
        <a:sp3d extrusionH="190500" prstMaterial="matte">
          <a:bevelT w="120650" h="38100" prst="relaxedInset"/>
          <a:bevelB w="120650" h="57150" prst="relaxedInset"/>
          <a:contourClr>
            <a:schemeClr val="bg1"/>
          </a:contourClr>
        </a:sp3d>
      </dgm:spPr>
      <dgm:t>
        <a:bodyPr/>
        <a:lstStyle/>
        <a:p>
          <a:r>
            <a:rPr lang="en-US" sz="3200" dirty="0" smtClean="0"/>
            <a:t>Legacy </a:t>
          </a:r>
          <a:r>
            <a:rPr lang="en-US" sz="2800" dirty="0" smtClean="0"/>
            <a:t>Specific Fields</a:t>
          </a:r>
          <a:endParaRPr lang="en-US" sz="2800" dirty="0"/>
        </a:p>
      </dgm:t>
    </dgm:pt>
    <dgm:pt modelId="{1F88C197-ED1E-4E6A-AE18-DCC7DF217356}" type="sibTrans" cxnId="{6E35E7EE-89D4-4CA1-BC17-74BCBA8262BF}">
      <dgm:prSet/>
      <dgm:spPr/>
      <dgm:t>
        <a:bodyPr/>
        <a:lstStyle/>
        <a:p>
          <a:endParaRPr lang="en-US"/>
        </a:p>
      </dgm:t>
    </dgm:pt>
    <dgm:pt modelId="{35653218-685B-4FFF-AD34-0229D041E18F}" type="parTrans" cxnId="{6E35E7EE-89D4-4CA1-BC17-74BCBA8262BF}">
      <dgm:prSet/>
      <dgm:spPr/>
      <dgm:t>
        <a:bodyPr/>
        <a:lstStyle/>
        <a:p>
          <a:endParaRPr lang="en-US"/>
        </a:p>
      </dgm:t>
    </dgm:pt>
    <dgm:pt modelId="{A8C8EF3A-9890-44D1-A35C-C4D41F8A541A}" type="pres">
      <dgm:prSet presAssocID="{EB182CF6-86EE-4511-843B-D6AC6D512889}" presName="Name0" presStyleCnt="0">
        <dgm:presLayoutVars>
          <dgm:dir/>
          <dgm:resizeHandles val="exact"/>
        </dgm:presLayoutVars>
      </dgm:prSet>
      <dgm:spPr/>
    </dgm:pt>
    <dgm:pt modelId="{A3188241-D9AB-4FE2-9A44-9232C3BDBFFF}" type="pres">
      <dgm:prSet presAssocID="{EB182CF6-86EE-4511-843B-D6AC6D512889}" presName="fgShape" presStyleLbl="fgShp" presStyleIdx="0" presStyleCnt="1"/>
      <dgm:spPr/>
    </dgm:pt>
    <dgm:pt modelId="{F5B0AD00-B09A-4A12-BC2C-03998414CA6B}" type="pres">
      <dgm:prSet presAssocID="{EB182CF6-86EE-4511-843B-D6AC6D512889}" presName="linComp" presStyleCnt="0"/>
      <dgm:spPr/>
    </dgm:pt>
    <dgm:pt modelId="{2FCA54D2-8BAD-4A7E-81F9-7CA0DA7FE5BE}" type="pres">
      <dgm:prSet presAssocID="{4EAD6706-1C11-4289-AB74-ABC126C5F7B7}" presName="compNode" presStyleCnt="0"/>
      <dgm:spPr/>
    </dgm:pt>
    <dgm:pt modelId="{BDE7A77E-C994-4C88-A01A-33AEB430E83E}" type="pres">
      <dgm:prSet presAssocID="{4EAD6706-1C11-4289-AB74-ABC126C5F7B7}" presName="bkgdShape" presStyleLbl="node1" presStyleIdx="0" presStyleCnt="2"/>
      <dgm:spPr/>
      <dgm:t>
        <a:bodyPr/>
        <a:lstStyle/>
        <a:p>
          <a:endParaRPr lang="en-US"/>
        </a:p>
      </dgm:t>
    </dgm:pt>
    <dgm:pt modelId="{3C3F9392-0E7E-45ED-B254-07241AF0B57A}" type="pres">
      <dgm:prSet presAssocID="{4EAD6706-1C11-4289-AB74-ABC126C5F7B7}" presName="nodeTx" presStyleLbl="node1" presStyleIdx="0" presStyleCnt="2">
        <dgm:presLayoutVars>
          <dgm:bulletEnabled val="1"/>
        </dgm:presLayoutVars>
      </dgm:prSet>
      <dgm:spPr/>
      <dgm:t>
        <a:bodyPr/>
        <a:lstStyle/>
        <a:p>
          <a:endParaRPr lang="en-US"/>
        </a:p>
      </dgm:t>
    </dgm:pt>
    <dgm:pt modelId="{A73C4F10-FAAE-46E2-84B0-B3BA8492FA71}" type="pres">
      <dgm:prSet presAssocID="{4EAD6706-1C11-4289-AB74-ABC126C5F7B7}" presName="invisiNode" presStyleLbl="node1" presStyleIdx="0" presStyleCnt="2"/>
      <dgm:spPr/>
    </dgm:pt>
    <dgm:pt modelId="{352CF0BD-000D-4031-BBD7-EEEAE053EAB5}" type="pres">
      <dgm:prSet presAssocID="{4EAD6706-1C11-4289-AB74-ABC126C5F7B7}" presName="imagNode" presStyleLbl="fgImgPlace1" presStyleIdx="0" presStyleCnt="2"/>
      <dgm:spPr/>
    </dgm:pt>
    <dgm:pt modelId="{5E74D609-E122-4214-A71D-C2E565EAEFF3}" type="pres">
      <dgm:prSet presAssocID="{438A4947-EEFF-415F-A754-13954801F5B1}" presName="sibTrans" presStyleLbl="sibTrans2D1" presStyleIdx="0" presStyleCnt="0"/>
      <dgm:spPr/>
      <dgm:t>
        <a:bodyPr/>
        <a:lstStyle/>
        <a:p>
          <a:endParaRPr lang="en-US"/>
        </a:p>
      </dgm:t>
    </dgm:pt>
    <dgm:pt modelId="{6BD87EF0-2B17-48AA-BAD2-AAF9D375203B}" type="pres">
      <dgm:prSet presAssocID="{AC047146-94ED-48AB-BB8B-C2E512E6D3F7}" presName="compNode" presStyleCnt="0"/>
      <dgm:spPr/>
    </dgm:pt>
    <dgm:pt modelId="{761EB360-479E-4BA0-8B60-9219E8066718}" type="pres">
      <dgm:prSet presAssocID="{AC047146-94ED-48AB-BB8B-C2E512E6D3F7}" presName="bkgdShape" presStyleLbl="node1" presStyleIdx="1" presStyleCnt="2" custScaleX="121000" custLinFactNeighborX="9706"/>
      <dgm:spPr/>
      <dgm:t>
        <a:bodyPr/>
        <a:lstStyle/>
        <a:p>
          <a:endParaRPr lang="en-US"/>
        </a:p>
      </dgm:t>
    </dgm:pt>
    <dgm:pt modelId="{E214D065-1A80-4037-9E70-C05E7649B44D}" type="pres">
      <dgm:prSet presAssocID="{AC047146-94ED-48AB-BB8B-C2E512E6D3F7}" presName="nodeTx" presStyleLbl="node1" presStyleIdx="1" presStyleCnt="2">
        <dgm:presLayoutVars>
          <dgm:bulletEnabled val="1"/>
        </dgm:presLayoutVars>
      </dgm:prSet>
      <dgm:spPr/>
      <dgm:t>
        <a:bodyPr/>
        <a:lstStyle/>
        <a:p>
          <a:endParaRPr lang="en-US"/>
        </a:p>
      </dgm:t>
    </dgm:pt>
    <dgm:pt modelId="{E885391C-4028-4B70-B389-8D4F90174961}" type="pres">
      <dgm:prSet presAssocID="{AC047146-94ED-48AB-BB8B-C2E512E6D3F7}" presName="invisiNode" presStyleLbl="node1" presStyleIdx="1" presStyleCnt="2"/>
      <dgm:spPr/>
    </dgm:pt>
    <dgm:pt modelId="{2B35B949-BF55-4D08-9685-CDF9F901D631}" type="pres">
      <dgm:prSet presAssocID="{AC047146-94ED-48AB-BB8B-C2E512E6D3F7}" presName="imagNode" presStyleLbl="fgImgPlace1" presStyleIdx="1" presStyleCnt="2"/>
      <dgm:spPr/>
    </dgm:pt>
  </dgm:ptLst>
  <dgm:cxnLst>
    <dgm:cxn modelId="{3A47D93B-953F-48FD-A77C-91712358486F}" type="presOf" srcId="{AC047146-94ED-48AB-BB8B-C2E512E6D3F7}" destId="{E214D065-1A80-4037-9E70-C05E7649B44D}" srcOrd="1" destOrd="0" presId="urn:microsoft.com/office/officeart/2005/8/layout/hList7#4"/>
    <dgm:cxn modelId="{40D29EFD-D6EC-47BF-81E2-46872D6759D2}" type="presOf" srcId="{4EAD6706-1C11-4289-AB74-ABC126C5F7B7}" destId="{3C3F9392-0E7E-45ED-B254-07241AF0B57A}" srcOrd="1" destOrd="0" presId="urn:microsoft.com/office/officeart/2005/8/layout/hList7#4"/>
    <dgm:cxn modelId="{92ADAE12-E83B-4055-B2A5-6DA128528FB2}" srcId="{EB182CF6-86EE-4511-843B-D6AC6D512889}" destId="{4EAD6706-1C11-4289-AB74-ABC126C5F7B7}" srcOrd="0" destOrd="0" parTransId="{F73E24C1-7BC8-420D-8216-AEA34F8EA4D1}" sibTransId="{438A4947-EEFF-415F-A754-13954801F5B1}"/>
    <dgm:cxn modelId="{6E35E7EE-89D4-4CA1-BC17-74BCBA8262BF}" srcId="{EB182CF6-86EE-4511-843B-D6AC6D512889}" destId="{AC047146-94ED-48AB-BB8B-C2E512E6D3F7}" srcOrd="1" destOrd="0" parTransId="{35653218-685B-4FFF-AD34-0229D041E18F}" sibTransId="{1F88C197-ED1E-4E6A-AE18-DCC7DF217356}"/>
    <dgm:cxn modelId="{5244741C-092F-4573-A426-BA366A56C51E}" type="presOf" srcId="{4EAD6706-1C11-4289-AB74-ABC126C5F7B7}" destId="{BDE7A77E-C994-4C88-A01A-33AEB430E83E}" srcOrd="0" destOrd="0" presId="urn:microsoft.com/office/officeart/2005/8/layout/hList7#4"/>
    <dgm:cxn modelId="{7F52AD44-4747-4E5C-A43B-33220BF7199D}" type="presOf" srcId="{AC047146-94ED-48AB-BB8B-C2E512E6D3F7}" destId="{761EB360-479E-4BA0-8B60-9219E8066718}" srcOrd="0" destOrd="0" presId="urn:microsoft.com/office/officeart/2005/8/layout/hList7#4"/>
    <dgm:cxn modelId="{512D82CE-64AA-4598-8A6B-D071098794D3}" type="presOf" srcId="{EB182CF6-86EE-4511-843B-D6AC6D512889}" destId="{A8C8EF3A-9890-44D1-A35C-C4D41F8A541A}" srcOrd="0" destOrd="0" presId="urn:microsoft.com/office/officeart/2005/8/layout/hList7#4"/>
    <dgm:cxn modelId="{9B61971E-EAB3-44A8-8C2D-70B4A0B73205}" type="presOf" srcId="{438A4947-EEFF-415F-A754-13954801F5B1}" destId="{5E74D609-E122-4214-A71D-C2E565EAEFF3}" srcOrd="0" destOrd="0" presId="urn:microsoft.com/office/officeart/2005/8/layout/hList7#4"/>
    <dgm:cxn modelId="{7FBAA217-502D-42E9-8432-551AA60A091D}" type="presParOf" srcId="{A8C8EF3A-9890-44D1-A35C-C4D41F8A541A}" destId="{A3188241-D9AB-4FE2-9A44-9232C3BDBFFF}" srcOrd="0" destOrd="0" presId="urn:microsoft.com/office/officeart/2005/8/layout/hList7#4"/>
    <dgm:cxn modelId="{40C372F1-166F-46B9-B6DF-05AF7E537B13}" type="presParOf" srcId="{A8C8EF3A-9890-44D1-A35C-C4D41F8A541A}" destId="{F5B0AD00-B09A-4A12-BC2C-03998414CA6B}" srcOrd="1" destOrd="0" presId="urn:microsoft.com/office/officeart/2005/8/layout/hList7#4"/>
    <dgm:cxn modelId="{DEA422B1-AD04-4C41-9B2F-44BA37243C06}" type="presParOf" srcId="{F5B0AD00-B09A-4A12-BC2C-03998414CA6B}" destId="{2FCA54D2-8BAD-4A7E-81F9-7CA0DA7FE5BE}" srcOrd="0" destOrd="0" presId="urn:microsoft.com/office/officeart/2005/8/layout/hList7#4"/>
    <dgm:cxn modelId="{3F712EF5-74BB-4B7D-9E20-793486266F1F}" type="presParOf" srcId="{2FCA54D2-8BAD-4A7E-81F9-7CA0DA7FE5BE}" destId="{BDE7A77E-C994-4C88-A01A-33AEB430E83E}" srcOrd="0" destOrd="0" presId="urn:microsoft.com/office/officeart/2005/8/layout/hList7#4"/>
    <dgm:cxn modelId="{A18C20F3-0978-4A8D-BFE7-B40CDC479FFD}" type="presParOf" srcId="{2FCA54D2-8BAD-4A7E-81F9-7CA0DA7FE5BE}" destId="{3C3F9392-0E7E-45ED-B254-07241AF0B57A}" srcOrd="1" destOrd="0" presId="urn:microsoft.com/office/officeart/2005/8/layout/hList7#4"/>
    <dgm:cxn modelId="{0D46EE64-034E-4EDC-A991-1D314318F844}" type="presParOf" srcId="{2FCA54D2-8BAD-4A7E-81F9-7CA0DA7FE5BE}" destId="{A73C4F10-FAAE-46E2-84B0-B3BA8492FA71}" srcOrd="2" destOrd="0" presId="urn:microsoft.com/office/officeart/2005/8/layout/hList7#4"/>
    <dgm:cxn modelId="{BCFB8905-894C-432B-9637-E2D6BDD50430}" type="presParOf" srcId="{2FCA54D2-8BAD-4A7E-81F9-7CA0DA7FE5BE}" destId="{352CF0BD-000D-4031-BBD7-EEEAE053EAB5}" srcOrd="3" destOrd="0" presId="urn:microsoft.com/office/officeart/2005/8/layout/hList7#4"/>
    <dgm:cxn modelId="{3E3C6C50-55D1-465D-9A14-F136B39F9BA1}" type="presParOf" srcId="{F5B0AD00-B09A-4A12-BC2C-03998414CA6B}" destId="{5E74D609-E122-4214-A71D-C2E565EAEFF3}" srcOrd="1" destOrd="0" presId="urn:microsoft.com/office/officeart/2005/8/layout/hList7#4"/>
    <dgm:cxn modelId="{DBED75A7-AF95-49F0-B99A-62C7121D7F88}" type="presParOf" srcId="{F5B0AD00-B09A-4A12-BC2C-03998414CA6B}" destId="{6BD87EF0-2B17-48AA-BAD2-AAF9D375203B}" srcOrd="2" destOrd="0" presId="urn:microsoft.com/office/officeart/2005/8/layout/hList7#4"/>
    <dgm:cxn modelId="{4762F1F9-CEE8-4CEC-A315-7D17502E8033}" type="presParOf" srcId="{6BD87EF0-2B17-48AA-BAD2-AAF9D375203B}" destId="{761EB360-479E-4BA0-8B60-9219E8066718}" srcOrd="0" destOrd="0" presId="urn:microsoft.com/office/officeart/2005/8/layout/hList7#4"/>
    <dgm:cxn modelId="{2BCFB839-D730-42AF-BB05-D63EF5D20452}" type="presParOf" srcId="{6BD87EF0-2B17-48AA-BAD2-AAF9D375203B}" destId="{E214D065-1A80-4037-9E70-C05E7649B44D}" srcOrd="1" destOrd="0" presId="urn:microsoft.com/office/officeart/2005/8/layout/hList7#4"/>
    <dgm:cxn modelId="{A65C1E62-EECC-45C8-A73F-CA66824EBB94}" type="presParOf" srcId="{6BD87EF0-2B17-48AA-BAD2-AAF9D375203B}" destId="{E885391C-4028-4B70-B389-8D4F90174961}" srcOrd="2" destOrd="0" presId="urn:microsoft.com/office/officeart/2005/8/layout/hList7#4"/>
    <dgm:cxn modelId="{4807C617-3715-402F-9EC0-8ADDA049BDD7}" type="presParOf" srcId="{6BD87EF0-2B17-48AA-BAD2-AAF9D375203B}" destId="{2B35B949-BF55-4D08-9685-CDF9F901D631}" srcOrd="3" destOrd="0" presId="urn:microsoft.com/office/officeart/2005/8/layout/hList7#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4">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3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43135"/>
          </a:xfrm>
          <a:prstGeom prst="rect">
            <a:avLst/>
          </a:prstGeom>
        </p:spPr>
        <p:txBody>
          <a:bodyPr vert="horz" lIns="91440" tIns="45720" rIns="91440" bIns="45720" rtlCol="0"/>
          <a:lstStyle>
            <a:lvl1pPr algn="r">
              <a:defRPr sz="1200"/>
            </a:lvl1pPr>
          </a:lstStyle>
          <a:p>
            <a:fld id="{92D0689A-2750-438A-B4DC-449AA00F3609}" type="datetimeFigureOut">
              <a:rPr lang="en-US" smtClean="0"/>
              <a:pPr/>
              <a:t>3/27/2015</a:t>
            </a:fld>
            <a:endParaRPr lang="en-US"/>
          </a:p>
        </p:txBody>
      </p:sp>
      <p:sp>
        <p:nvSpPr>
          <p:cNvPr id="4" name="Footer Placeholder 3"/>
          <p:cNvSpPr>
            <a:spLocks noGrp="1"/>
          </p:cNvSpPr>
          <p:nvPr>
            <p:ph type="ftr" sz="quarter" idx="2"/>
          </p:nvPr>
        </p:nvSpPr>
        <p:spPr>
          <a:xfrm>
            <a:off x="0" y="6513694"/>
            <a:ext cx="4028440" cy="3431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513694"/>
            <a:ext cx="4028440" cy="343135"/>
          </a:xfrm>
          <a:prstGeom prst="rect">
            <a:avLst/>
          </a:prstGeom>
        </p:spPr>
        <p:txBody>
          <a:bodyPr vert="horz" lIns="91440" tIns="45720" rIns="91440" bIns="45720" rtlCol="0" anchor="b"/>
          <a:lstStyle>
            <a:lvl1pPr algn="r">
              <a:defRPr sz="1200"/>
            </a:lvl1pPr>
          </a:lstStyle>
          <a:p>
            <a:fld id="{032DADCF-4898-45D9-91FE-E0B959664770}" type="slidenum">
              <a:rPr lang="en-US" smtClean="0"/>
              <a:pPr/>
              <a:t>‹#›</a:t>
            </a:fld>
            <a:endParaRPr lang="en-US"/>
          </a:p>
        </p:txBody>
      </p:sp>
    </p:spTree>
    <p:extLst>
      <p:ext uri="{BB962C8B-B14F-4D97-AF65-F5344CB8AC3E}">
        <p14:creationId xmlns:p14="http://schemas.microsoft.com/office/powerpoint/2010/main" val="1414401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3135"/>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5265809" y="0"/>
            <a:ext cx="4028440" cy="34313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C229EAC-8FC1-4F2D-B75D-65C7DA9EAC29}" type="datetimeFigureOut">
              <a:rPr lang="en-US"/>
              <a:pPr>
                <a:defRPr/>
              </a:pPr>
              <a:t>3/27/2015</a:t>
            </a:fld>
            <a:endParaRPr lang="en-US"/>
          </a:p>
        </p:txBody>
      </p:sp>
      <p:sp>
        <p:nvSpPr>
          <p:cNvPr id="4" name="Slide Image Placeholder 3"/>
          <p:cNvSpPr>
            <a:spLocks noGrp="1" noRot="1" noChangeAspect="1"/>
          </p:cNvSpPr>
          <p:nvPr>
            <p:ph type="sldImg" idx="2"/>
          </p:nvPr>
        </p:nvSpPr>
        <p:spPr>
          <a:xfrm>
            <a:off x="29337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29640" y="3258019"/>
            <a:ext cx="7437120" cy="308586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694"/>
            <a:ext cx="4028440" cy="343135"/>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5265809" y="6513694"/>
            <a:ext cx="4028440" cy="34313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6047C7F4-6F39-45BB-8DBE-B76F62F7C129}" type="slidenum">
              <a:rPr lang="en-US"/>
              <a:pPr>
                <a:defRPr/>
              </a:pPr>
              <a:t>‹#›</a:t>
            </a:fld>
            <a:endParaRPr lang="en-US"/>
          </a:p>
        </p:txBody>
      </p:sp>
    </p:spTree>
    <p:extLst>
      <p:ext uri="{BB962C8B-B14F-4D97-AF65-F5344CB8AC3E}">
        <p14:creationId xmlns:p14="http://schemas.microsoft.com/office/powerpoint/2010/main" val="1959246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a:lstStyle/>
          <a:p>
            <a:fld id="{D407F89C-E9A2-4F87-8A45-8D66B76A4E70}" type="slidenum">
              <a:rPr lang="en-US" smtClean="0"/>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047C7F4-6F39-45BB-8DBE-B76F62F7C129}"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6E802DF-EAFF-4220-AFA8-1A26204A1361}" type="slidenum">
              <a:rPr lang="en-US" sz="1200" smtClean="0"/>
              <a:pPr/>
              <a:t>45</a:t>
            </a:fld>
            <a:endParaRPr 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D73ED5C-6FFF-41FB-AD32-4D87DAF21522}" type="slidenum">
              <a:rPr lang="en-US" sz="1200" smtClean="0"/>
              <a:pPr/>
              <a:t>46</a:t>
            </a:fld>
            <a:endParaRPr 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85BE3D7-77D9-4667-855A-8E64BFBF804B}" type="slidenum">
              <a:rPr lang="en-US" sz="1200" smtClean="0"/>
              <a:pPr/>
              <a:t>47</a:t>
            </a:fld>
            <a:endParaRPr 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695201E-CFBC-434B-B01B-67209A9DCF00}" type="slidenum">
              <a:rPr lang="en-US" sz="1200" smtClean="0"/>
              <a:pPr/>
              <a:t>48</a:t>
            </a:fld>
            <a:endParaRPr lang="en-US"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1F5CB30-A34B-4A89-800C-B85210762524}" type="slidenum">
              <a:rPr lang="en-US" sz="1200" smtClean="0"/>
              <a:pPr/>
              <a:t>49</a:t>
            </a:fld>
            <a:endParaRPr 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05897DC-E137-401D-8AF8-2D1279D2E578}" type="slidenum">
              <a:rPr lang="en-US" sz="1200" smtClean="0"/>
              <a:pPr/>
              <a:t>50</a:t>
            </a:fld>
            <a:endParaRPr 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F825F9B-3E61-4245-9673-434F3AE34ED1}" type="slidenum">
              <a:rPr lang="en-US" sz="1200" smtClean="0"/>
              <a:pPr/>
              <a:t>51</a:t>
            </a:fld>
            <a:endParaRPr 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3265488"/>
            <a:ext cx="9144000" cy="2103437"/>
          </a:xfrm>
          <a:prstGeom prst="rect">
            <a:avLst/>
          </a:prstGeom>
          <a:gradFill rotWithShape="1">
            <a:gsLst>
              <a:gs pos="0">
                <a:srgbClr val="98341A"/>
              </a:gs>
              <a:gs pos="100000">
                <a:schemeClr val="bg1"/>
              </a:gs>
            </a:gsLst>
            <a:lin ang="5400000" scaled="1"/>
          </a:gradFill>
          <a:ln w="12700">
            <a:noFill/>
            <a:miter lim="800000"/>
            <a:headEnd/>
            <a:tailEnd/>
          </a:ln>
          <a:effectLst/>
        </p:spPr>
        <p:txBody>
          <a:bodyPr wrap="none" lIns="90488" tIns="44450" rIns="90488" bIns="44450" anchor="ctr"/>
          <a:lstStyle/>
          <a:p>
            <a:pPr algn="ctr">
              <a:defRPr/>
            </a:pPr>
            <a:endParaRPr lang="en-US" noProof="1"/>
          </a:p>
        </p:txBody>
      </p:sp>
      <p:sp>
        <p:nvSpPr>
          <p:cNvPr id="5" name="Rectangle 3"/>
          <p:cNvSpPr>
            <a:spLocks noChangeArrowheads="1"/>
          </p:cNvSpPr>
          <p:nvPr/>
        </p:nvSpPr>
        <p:spPr bwMode="hidden">
          <a:xfrm>
            <a:off x="-1588" y="0"/>
            <a:ext cx="9144001" cy="1419225"/>
          </a:xfrm>
          <a:prstGeom prst="rect">
            <a:avLst/>
          </a:prstGeom>
          <a:solidFill>
            <a:srgbClr val="98341A"/>
          </a:solidFill>
          <a:ln w="12700">
            <a:noFill/>
            <a:miter lim="800000"/>
            <a:headEnd/>
            <a:tailEnd/>
          </a:ln>
          <a:effectLst/>
        </p:spPr>
        <p:txBody>
          <a:bodyPr wrap="none" lIns="90488" tIns="44450" rIns="90488" bIns="44450" anchor="ctr"/>
          <a:lstStyle/>
          <a:p>
            <a:pPr algn="ctr">
              <a:defRPr/>
            </a:pPr>
            <a:endParaRPr lang="en-US" noProof="1"/>
          </a:p>
        </p:txBody>
      </p:sp>
      <p:sp>
        <p:nvSpPr>
          <p:cNvPr id="6" name="Rectangle 4"/>
          <p:cNvSpPr>
            <a:spLocks noChangeArrowheads="1"/>
          </p:cNvSpPr>
          <p:nvPr/>
        </p:nvSpPr>
        <p:spPr bwMode="auto">
          <a:xfrm>
            <a:off x="0" y="0"/>
            <a:ext cx="9153525" cy="6858000"/>
          </a:xfrm>
          <a:prstGeom prst="rect">
            <a:avLst/>
          </a:prstGeom>
          <a:noFill/>
          <a:ln w="12700">
            <a:noFill/>
            <a:miter lim="800000"/>
            <a:headEnd/>
            <a:tailEnd/>
          </a:ln>
          <a:effectLst/>
        </p:spPr>
        <p:txBody>
          <a:bodyPr wrap="none" lIns="90488" tIns="44450" rIns="90488" bIns="44450" anchor="ctr"/>
          <a:lstStyle/>
          <a:p>
            <a:pPr algn="ctr">
              <a:defRPr/>
            </a:pPr>
            <a:endParaRPr lang="en-US" noProof="1"/>
          </a:p>
        </p:txBody>
      </p:sp>
      <p:sp>
        <p:nvSpPr>
          <p:cNvPr id="7" name="Text Box 5"/>
          <p:cNvSpPr txBox="1">
            <a:spLocks noChangeArrowheads="1"/>
          </p:cNvSpPr>
          <p:nvPr/>
        </p:nvSpPr>
        <p:spPr bwMode="auto">
          <a:xfrm>
            <a:off x="338138" y="3867150"/>
            <a:ext cx="3230562" cy="968375"/>
          </a:xfrm>
          <a:prstGeom prst="rect">
            <a:avLst/>
          </a:prstGeom>
          <a:noFill/>
          <a:ln w="9525">
            <a:noFill/>
            <a:miter lim="800000"/>
            <a:headEnd/>
            <a:tailEnd/>
          </a:ln>
          <a:effectLst/>
        </p:spPr>
        <p:txBody>
          <a:bodyPr wrap="none">
            <a:spAutoFit/>
          </a:bodyPr>
          <a:lstStyle/>
          <a:p>
            <a:pPr algn="ctr">
              <a:lnSpc>
                <a:spcPct val="90000"/>
              </a:lnSpc>
              <a:defRPr/>
            </a:pPr>
            <a:r>
              <a:rPr lang="en-US" sz="2800"/>
              <a:t>Industrial Finance</a:t>
            </a:r>
          </a:p>
          <a:p>
            <a:pPr algn="ctr">
              <a:lnSpc>
                <a:spcPct val="90000"/>
              </a:lnSpc>
              <a:defRPr/>
            </a:pPr>
            <a:r>
              <a:rPr lang="en-US"/>
              <a:t>― SAP Financials Training ―</a:t>
            </a:r>
          </a:p>
          <a:p>
            <a:pPr algn="ctr">
              <a:defRPr/>
            </a:pPr>
            <a:endParaRPr lang="en-US" sz="2000"/>
          </a:p>
        </p:txBody>
      </p:sp>
      <p:sp>
        <p:nvSpPr>
          <p:cNvPr id="8" name="Rectangle 6"/>
          <p:cNvSpPr>
            <a:spLocks noChangeArrowheads="1"/>
          </p:cNvSpPr>
          <p:nvPr/>
        </p:nvSpPr>
        <p:spPr bwMode="hidden">
          <a:xfrm>
            <a:off x="0" y="862013"/>
            <a:ext cx="9144000" cy="2409825"/>
          </a:xfrm>
          <a:prstGeom prst="rect">
            <a:avLst/>
          </a:prstGeom>
          <a:solidFill>
            <a:schemeClr val="bg1"/>
          </a:solidFill>
          <a:ln w="12700">
            <a:noFill/>
            <a:miter lim="800000"/>
            <a:headEnd/>
            <a:tailEnd/>
          </a:ln>
          <a:effectLst/>
        </p:spPr>
        <p:txBody>
          <a:bodyPr wrap="none" lIns="90488" tIns="44450" rIns="90488" bIns="44450" anchor="ctr"/>
          <a:lstStyle/>
          <a:p>
            <a:pPr algn="ctr">
              <a:defRPr/>
            </a:pPr>
            <a:endParaRPr lang="en-US" noProof="1"/>
          </a:p>
        </p:txBody>
      </p:sp>
      <p:grpSp>
        <p:nvGrpSpPr>
          <p:cNvPr id="9" name="Group 7"/>
          <p:cNvGrpSpPr>
            <a:grpSpLocks/>
          </p:cNvGrpSpPr>
          <p:nvPr/>
        </p:nvGrpSpPr>
        <p:grpSpPr bwMode="auto">
          <a:xfrm>
            <a:off x="220663" y="6638925"/>
            <a:ext cx="8702675" cy="133350"/>
            <a:chOff x="139" y="4182"/>
            <a:chExt cx="5482" cy="84"/>
          </a:xfrm>
        </p:grpSpPr>
        <p:sp>
          <p:nvSpPr>
            <p:cNvPr id="10" name="Line 8"/>
            <p:cNvSpPr>
              <a:spLocks noChangeShapeType="1"/>
            </p:cNvSpPr>
            <p:nvPr/>
          </p:nvSpPr>
          <p:spPr bwMode="auto">
            <a:xfrm>
              <a:off x="139" y="4266"/>
              <a:ext cx="5482" cy="0"/>
            </a:xfrm>
            <a:prstGeom prst="line">
              <a:avLst/>
            </a:prstGeom>
            <a:noFill/>
            <a:ln w="19050">
              <a:solidFill>
                <a:schemeClr val="tx1"/>
              </a:solidFill>
              <a:round/>
              <a:headEnd/>
              <a:tailEnd/>
            </a:ln>
            <a:effectLst/>
          </p:spPr>
          <p:txBody>
            <a:bodyPr/>
            <a:lstStyle/>
            <a:p>
              <a:pPr>
                <a:defRPr/>
              </a:pPr>
              <a:endParaRPr lang="en-US"/>
            </a:p>
          </p:txBody>
        </p:sp>
        <p:sp>
          <p:nvSpPr>
            <p:cNvPr id="11" name="Line 9"/>
            <p:cNvSpPr>
              <a:spLocks noChangeShapeType="1"/>
            </p:cNvSpPr>
            <p:nvPr/>
          </p:nvSpPr>
          <p:spPr bwMode="auto">
            <a:xfrm>
              <a:off x="139" y="4182"/>
              <a:ext cx="5482" cy="0"/>
            </a:xfrm>
            <a:prstGeom prst="line">
              <a:avLst/>
            </a:prstGeom>
            <a:noFill/>
            <a:ln w="19050">
              <a:solidFill>
                <a:schemeClr val="tx1"/>
              </a:solidFill>
              <a:round/>
              <a:headEnd/>
              <a:tailEnd/>
            </a:ln>
            <a:effectLst/>
          </p:spPr>
          <p:txBody>
            <a:bodyPr/>
            <a:lstStyle/>
            <a:p>
              <a:pPr>
                <a:defRPr/>
              </a:pPr>
              <a:endParaRPr lang="en-US"/>
            </a:p>
          </p:txBody>
        </p:sp>
      </p:grpSp>
      <p:pic>
        <p:nvPicPr>
          <p:cNvPr id="12" name="Picture 12" descr="cnhphoto2"/>
          <p:cNvPicPr>
            <a:picLocks noChangeAspect="1" noChangeArrowheads="1"/>
          </p:cNvPicPr>
          <p:nvPr/>
        </p:nvPicPr>
        <p:blipFill>
          <a:blip r:embed="rId2" cstate="print"/>
          <a:srcRect/>
          <a:stretch>
            <a:fillRect/>
          </a:stretch>
        </p:blipFill>
        <p:spPr bwMode="auto">
          <a:xfrm>
            <a:off x="-9525" y="1111250"/>
            <a:ext cx="9163050" cy="1911350"/>
          </a:xfrm>
          <a:prstGeom prst="rect">
            <a:avLst/>
          </a:prstGeom>
          <a:noFill/>
          <a:ln w="9525">
            <a:noFill/>
            <a:miter lim="800000"/>
            <a:headEnd/>
            <a:tailEnd/>
          </a:ln>
        </p:spPr>
      </p:pic>
      <p:pic>
        <p:nvPicPr>
          <p:cNvPr id="13" name="Picture 14" descr="MM_CNH_Logo"/>
          <p:cNvPicPr>
            <a:picLocks noChangeAspect="1" noChangeArrowheads="1"/>
          </p:cNvPicPr>
          <p:nvPr/>
        </p:nvPicPr>
        <p:blipFill>
          <a:blip r:embed="rId3" cstate="print"/>
          <a:srcRect/>
          <a:stretch>
            <a:fillRect/>
          </a:stretch>
        </p:blipFill>
        <p:spPr bwMode="auto">
          <a:xfrm>
            <a:off x="631825" y="5608638"/>
            <a:ext cx="2641600" cy="800100"/>
          </a:xfrm>
          <a:prstGeom prst="rect">
            <a:avLst/>
          </a:prstGeom>
          <a:noFill/>
          <a:ln w="9525">
            <a:noFill/>
            <a:miter lim="800000"/>
            <a:headEnd/>
            <a:tailEnd/>
          </a:ln>
        </p:spPr>
      </p:pic>
      <p:pic>
        <p:nvPicPr>
          <p:cNvPr id="14" name="Picture 17" descr="TerraNovus_final_rgb"/>
          <p:cNvPicPr>
            <a:picLocks noChangeAspect="1" noChangeArrowheads="1"/>
          </p:cNvPicPr>
          <p:nvPr/>
        </p:nvPicPr>
        <p:blipFill>
          <a:blip r:embed="rId4" cstate="print"/>
          <a:srcRect/>
          <a:stretch>
            <a:fillRect/>
          </a:stretch>
        </p:blipFill>
        <p:spPr bwMode="auto">
          <a:xfrm>
            <a:off x="4645025" y="5600700"/>
            <a:ext cx="3324225" cy="808038"/>
          </a:xfrm>
          <a:prstGeom prst="rect">
            <a:avLst/>
          </a:prstGeom>
          <a:noFill/>
          <a:ln w="9525">
            <a:noFill/>
            <a:miter lim="800000"/>
            <a:headEnd/>
            <a:tailEnd/>
          </a:ln>
        </p:spPr>
      </p:pic>
      <p:sp>
        <p:nvSpPr>
          <p:cNvPr id="1090570" name="Rectangle 10"/>
          <p:cNvSpPr>
            <a:spLocks noGrp="1" noChangeArrowheads="1"/>
          </p:cNvSpPr>
          <p:nvPr>
            <p:ph type="ctrTitle" sz="quarter"/>
          </p:nvPr>
        </p:nvSpPr>
        <p:spPr>
          <a:xfrm>
            <a:off x="3643313" y="3783013"/>
            <a:ext cx="5270500" cy="585787"/>
          </a:xfrm>
        </p:spPr>
        <p:txBody>
          <a:bodyPr anchor="ctr"/>
          <a:lstStyle>
            <a:lvl1pPr algn="ctr">
              <a:defRPr>
                <a:solidFill>
                  <a:schemeClr val="tx1"/>
                </a:solidFill>
              </a:defRPr>
            </a:lvl1pPr>
          </a:lstStyle>
          <a:p>
            <a:r>
              <a:rPr lang="en-US" smtClean="0"/>
              <a:t>Click to edit Master title style</a:t>
            </a:r>
            <a:endParaRPr lang="en-US"/>
          </a:p>
        </p:txBody>
      </p:sp>
      <p:sp>
        <p:nvSpPr>
          <p:cNvPr id="1090571" name="Rectangle 11"/>
          <p:cNvSpPr>
            <a:spLocks noGrp="1" noChangeArrowheads="1"/>
          </p:cNvSpPr>
          <p:nvPr>
            <p:ph type="subTitle" sz="quarter" idx="1"/>
          </p:nvPr>
        </p:nvSpPr>
        <p:spPr>
          <a:xfrm>
            <a:off x="3636963" y="4475163"/>
            <a:ext cx="5273675" cy="585787"/>
          </a:xfrm>
        </p:spPr>
        <p:txBody>
          <a:bodyPr/>
          <a:lstStyle>
            <a:lvl1pPr algn="ctr">
              <a:defRPr sz="2000" b="1" i="1">
                <a:solidFill>
                  <a:srgbClr val="98341A"/>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ECEDF60-A9B8-45C7-BE8E-D7A7B9392C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1538" y="0"/>
            <a:ext cx="1900237" cy="6334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6063" y="0"/>
            <a:ext cx="5553075" cy="633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2EC3557-A0FE-4DDD-BE8B-202B560B93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4188" y="0"/>
            <a:ext cx="7367587" cy="11239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16063" y="1443038"/>
            <a:ext cx="7212012" cy="4891087"/>
          </a:xfrm>
        </p:spPr>
        <p:txBody>
          <a:bodyPr/>
          <a:lstStyle/>
          <a:p>
            <a:pPr lvl="0"/>
            <a:r>
              <a:rPr lang="en-US" noProof="0" smtClean="0"/>
              <a:t>Click icon to add table</a:t>
            </a:r>
            <a:endParaRPr 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87ABC3C9-59B3-4F47-8495-614709A023B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userDrawn="1"/>
        </p:nvSpPr>
        <p:spPr bwMode="hidden">
          <a:xfrm>
            <a:off x="0" y="3265488"/>
            <a:ext cx="9144000" cy="2103437"/>
          </a:xfrm>
          <a:prstGeom prst="rect">
            <a:avLst/>
          </a:prstGeom>
          <a:gradFill rotWithShape="1">
            <a:gsLst>
              <a:gs pos="0">
                <a:srgbClr val="98341A"/>
              </a:gs>
              <a:gs pos="100000">
                <a:schemeClr val="bg1"/>
              </a:gs>
            </a:gsLst>
            <a:lin ang="5400000" scaled="1"/>
          </a:gradFill>
          <a:ln w="12700">
            <a:noFill/>
            <a:miter lim="800000"/>
            <a:headEnd/>
            <a:tailEnd/>
          </a:ln>
          <a:effectLst/>
        </p:spPr>
        <p:txBody>
          <a:bodyPr wrap="none" lIns="90488" tIns="44450" rIns="90488" bIns="44450" anchor="ctr"/>
          <a:lstStyle/>
          <a:p>
            <a:pPr algn="ctr">
              <a:defRPr/>
            </a:pPr>
            <a:endParaRPr lang="en-US" noProof="1"/>
          </a:p>
        </p:txBody>
      </p:sp>
      <p:sp>
        <p:nvSpPr>
          <p:cNvPr id="5" name="Rectangle 3"/>
          <p:cNvSpPr>
            <a:spLocks noChangeArrowheads="1"/>
          </p:cNvSpPr>
          <p:nvPr userDrawn="1"/>
        </p:nvSpPr>
        <p:spPr bwMode="hidden">
          <a:xfrm>
            <a:off x="-1588" y="0"/>
            <a:ext cx="9144001" cy="1419225"/>
          </a:xfrm>
          <a:prstGeom prst="rect">
            <a:avLst/>
          </a:prstGeom>
          <a:solidFill>
            <a:srgbClr val="98341A"/>
          </a:solidFill>
          <a:ln w="12700">
            <a:noFill/>
            <a:miter lim="800000"/>
            <a:headEnd/>
            <a:tailEnd/>
          </a:ln>
          <a:effectLst/>
        </p:spPr>
        <p:txBody>
          <a:bodyPr wrap="none" lIns="90488" tIns="44450" rIns="90488" bIns="44450" anchor="ctr"/>
          <a:lstStyle/>
          <a:p>
            <a:pPr algn="ctr">
              <a:defRPr/>
            </a:pPr>
            <a:endParaRPr lang="en-US" noProof="1"/>
          </a:p>
        </p:txBody>
      </p:sp>
      <p:sp>
        <p:nvSpPr>
          <p:cNvPr id="6" name="Rectangle 4"/>
          <p:cNvSpPr>
            <a:spLocks noChangeArrowheads="1"/>
          </p:cNvSpPr>
          <p:nvPr userDrawn="1"/>
        </p:nvSpPr>
        <p:spPr bwMode="auto">
          <a:xfrm>
            <a:off x="0" y="0"/>
            <a:ext cx="9153525" cy="6858000"/>
          </a:xfrm>
          <a:prstGeom prst="rect">
            <a:avLst/>
          </a:prstGeom>
          <a:noFill/>
          <a:ln w="12700">
            <a:noFill/>
            <a:miter lim="800000"/>
            <a:headEnd/>
            <a:tailEnd/>
          </a:ln>
          <a:effectLst/>
        </p:spPr>
        <p:txBody>
          <a:bodyPr wrap="none" lIns="90488" tIns="44450" rIns="90488" bIns="44450" anchor="ctr"/>
          <a:lstStyle/>
          <a:p>
            <a:pPr algn="ctr">
              <a:defRPr/>
            </a:pPr>
            <a:endParaRPr lang="en-US" noProof="1"/>
          </a:p>
        </p:txBody>
      </p:sp>
      <p:sp>
        <p:nvSpPr>
          <p:cNvPr id="7" name="Rectangle 5"/>
          <p:cNvSpPr>
            <a:spLocks noChangeArrowheads="1"/>
          </p:cNvSpPr>
          <p:nvPr userDrawn="1"/>
        </p:nvSpPr>
        <p:spPr bwMode="hidden">
          <a:xfrm>
            <a:off x="0" y="862013"/>
            <a:ext cx="9144000" cy="2409825"/>
          </a:xfrm>
          <a:prstGeom prst="rect">
            <a:avLst/>
          </a:prstGeom>
          <a:solidFill>
            <a:schemeClr val="bg1"/>
          </a:solidFill>
          <a:ln w="12700">
            <a:noFill/>
            <a:miter lim="800000"/>
            <a:headEnd/>
            <a:tailEnd/>
          </a:ln>
          <a:effectLst/>
        </p:spPr>
        <p:txBody>
          <a:bodyPr wrap="none" lIns="90488" tIns="44450" rIns="90488" bIns="44450" anchor="ctr"/>
          <a:lstStyle/>
          <a:p>
            <a:pPr algn="ctr">
              <a:defRPr/>
            </a:pPr>
            <a:endParaRPr lang="en-US" noProof="1"/>
          </a:p>
        </p:txBody>
      </p:sp>
      <p:grpSp>
        <p:nvGrpSpPr>
          <p:cNvPr id="8" name="Group 6"/>
          <p:cNvGrpSpPr>
            <a:grpSpLocks/>
          </p:cNvGrpSpPr>
          <p:nvPr userDrawn="1"/>
        </p:nvGrpSpPr>
        <p:grpSpPr bwMode="auto">
          <a:xfrm>
            <a:off x="220663" y="6638925"/>
            <a:ext cx="8702675" cy="133350"/>
            <a:chOff x="139" y="4182"/>
            <a:chExt cx="5482" cy="84"/>
          </a:xfrm>
        </p:grpSpPr>
        <p:sp>
          <p:nvSpPr>
            <p:cNvPr id="9" name="Line 7"/>
            <p:cNvSpPr>
              <a:spLocks noChangeShapeType="1"/>
            </p:cNvSpPr>
            <p:nvPr/>
          </p:nvSpPr>
          <p:spPr bwMode="auto">
            <a:xfrm>
              <a:off x="139" y="4266"/>
              <a:ext cx="5482" cy="0"/>
            </a:xfrm>
            <a:prstGeom prst="line">
              <a:avLst/>
            </a:prstGeom>
            <a:noFill/>
            <a:ln w="19050">
              <a:solidFill>
                <a:schemeClr val="tx1"/>
              </a:solidFill>
              <a:round/>
              <a:headEnd/>
              <a:tailEnd/>
            </a:ln>
            <a:effectLst/>
          </p:spPr>
          <p:txBody>
            <a:bodyPr/>
            <a:lstStyle/>
            <a:p>
              <a:pPr>
                <a:defRPr/>
              </a:pPr>
              <a:endParaRPr lang="en-US"/>
            </a:p>
          </p:txBody>
        </p:sp>
        <p:sp>
          <p:nvSpPr>
            <p:cNvPr id="10" name="Line 8"/>
            <p:cNvSpPr>
              <a:spLocks noChangeShapeType="1"/>
            </p:cNvSpPr>
            <p:nvPr/>
          </p:nvSpPr>
          <p:spPr bwMode="auto">
            <a:xfrm>
              <a:off x="139" y="4182"/>
              <a:ext cx="5482" cy="0"/>
            </a:xfrm>
            <a:prstGeom prst="line">
              <a:avLst/>
            </a:prstGeom>
            <a:noFill/>
            <a:ln w="19050">
              <a:solidFill>
                <a:schemeClr val="tx1"/>
              </a:solidFill>
              <a:round/>
              <a:headEnd/>
              <a:tailEnd/>
            </a:ln>
            <a:effectLst/>
          </p:spPr>
          <p:txBody>
            <a:bodyPr/>
            <a:lstStyle/>
            <a:p>
              <a:pPr>
                <a:defRPr/>
              </a:pPr>
              <a:endParaRPr lang="en-US"/>
            </a:p>
          </p:txBody>
        </p:sp>
      </p:grpSp>
      <p:pic>
        <p:nvPicPr>
          <p:cNvPr id="11" name="Picture 11" descr="cnhphoto2"/>
          <p:cNvPicPr>
            <a:picLocks noChangeAspect="1" noChangeArrowheads="1"/>
          </p:cNvPicPr>
          <p:nvPr userDrawn="1"/>
        </p:nvPicPr>
        <p:blipFill>
          <a:blip r:embed="rId2" cstate="print"/>
          <a:srcRect/>
          <a:stretch>
            <a:fillRect/>
          </a:stretch>
        </p:blipFill>
        <p:spPr bwMode="auto">
          <a:xfrm>
            <a:off x="-9525" y="1111250"/>
            <a:ext cx="9163050" cy="1911350"/>
          </a:xfrm>
          <a:prstGeom prst="rect">
            <a:avLst/>
          </a:prstGeom>
          <a:noFill/>
          <a:ln w="9525">
            <a:noFill/>
            <a:miter lim="800000"/>
            <a:headEnd/>
            <a:tailEnd/>
          </a:ln>
        </p:spPr>
      </p:pic>
      <p:sp>
        <p:nvSpPr>
          <p:cNvPr id="12" name="Text Box 12"/>
          <p:cNvSpPr txBox="1">
            <a:spLocks noChangeArrowheads="1"/>
          </p:cNvSpPr>
          <p:nvPr userDrawn="1"/>
        </p:nvSpPr>
        <p:spPr bwMode="auto">
          <a:xfrm>
            <a:off x="338138" y="3863975"/>
            <a:ext cx="3230562" cy="968375"/>
          </a:xfrm>
          <a:prstGeom prst="rect">
            <a:avLst/>
          </a:prstGeom>
          <a:noFill/>
          <a:ln w="9525">
            <a:noFill/>
            <a:miter lim="800000"/>
            <a:headEnd/>
            <a:tailEnd/>
          </a:ln>
          <a:effectLst/>
        </p:spPr>
        <p:txBody>
          <a:bodyPr wrap="none">
            <a:spAutoFit/>
          </a:bodyPr>
          <a:lstStyle/>
          <a:p>
            <a:pPr algn="ctr">
              <a:lnSpc>
                <a:spcPct val="90000"/>
              </a:lnSpc>
              <a:defRPr/>
            </a:pPr>
            <a:r>
              <a:rPr lang="en-US" sz="2800"/>
              <a:t>Industrial Finance</a:t>
            </a:r>
          </a:p>
          <a:p>
            <a:pPr algn="ctr">
              <a:lnSpc>
                <a:spcPct val="90000"/>
              </a:lnSpc>
              <a:defRPr/>
            </a:pPr>
            <a:r>
              <a:rPr lang="en-US"/>
              <a:t>― SAP Financials Training ―</a:t>
            </a:r>
          </a:p>
          <a:p>
            <a:pPr algn="ctr">
              <a:defRPr/>
            </a:pPr>
            <a:endParaRPr lang="en-US" sz="2000"/>
          </a:p>
        </p:txBody>
      </p:sp>
      <p:pic>
        <p:nvPicPr>
          <p:cNvPr id="13" name="Picture 13" descr="MM_CNH_Logo"/>
          <p:cNvPicPr>
            <a:picLocks noChangeAspect="1" noChangeArrowheads="1"/>
          </p:cNvPicPr>
          <p:nvPr userDrawn="1"/>
        </p:nvPicPr>
        <p:blipFill>
          <a:blip r:embed="rId3" cstate="print"/>
          <a:srcRect/>
          <a:stretch>
            <a:fillRect/>
          </a:stretch>
        </p:blipFill>
        <p:spPr bwMode="auto">
          <a:xfrm>
            <a:off x="631825" y="5583238"/>
            <a:ext cx="2641600" cy="800100"/>
          </a:xfrm>
          <a:prstGeom prst="rect">
            <a:avLst/>
          </a:prstGeom>
          <a:noFill/>
          <a:ln w="9525">
            <a:noFill/>
            <a:miter lim="800000"/>
            <a:headEnd/>
            <a:tailEnd/>
          </a:ln>
        </p:spPr>
      </p:pic>
      <p:pic>
        <p:nvPicPr>
          <p:cNvPr id="14" name="Picture 15" descr="TerraNovus_final_rgb"/>
          <p:cNvPicPr>
            <a:picLocks noChangeAspect="1" noChangeArrowheads="1"/>
          </p:cNvPicPr>
          <p:nvPr userDrawn="1"/>
        </p:nvPicPr>
        <p:blipFill>
          <a:blip r:embed="rId4" cstate="print"/>
          <a:srcRect/>
          <a:stretch>
            <a:fillRect/>
          </a:stretch>
        </p:blipFill>
        <p:spPr bwMode="auto">
          <a:xfrm>
            <a:off x="4645025" y="5600700"/>
            <a:ext cx="3324225" cy="808038"/>
          </a:xfrm>
          <a:prstGeom prst="rect">
            <a:avLst/>
          </a:prstGeom>
          <a:noFill/>
          <a:ln w="9525">
            <a:noFill/>
            <a:miter lim="800000"/>
            <a:headEnd/>
            <a:tailEnd/>
          </a:ln>
        </p:spPr>
      </p:pic>
      <p:sp>
        <p:nvSpPr>
          <p:cNvPr id="1092617" name="Rectangle 9"/>
          <p:cNvSpPr>
            <a:spLocks noGrp="1" noChangeArrowheads="1"/>
          </p:cNvSpPr>
          <p:nvPr>
            <p:ph type="ctrTitle" sz="quarter"/>
          </p:nvPr>
        </p:nvSpPr>
        <p:spPr>
          <a:xfrm>
            <a:off x="3643313" y="3783013"/>
            <a:ext cx="5270500" cy="585787"/>
          </a:xfrm>
        </p:spPr>
        <p:txBody>
          <a:bodyPr anchor="ctr"/>
          <a:lstStyle>
            <a:lvl1pPr algn="ctr">
              <a:defRPr>
                <a:solidFill>
                  <a:schemeClr val="tx1"/>
                </a:solidFill>
              </a:defRPr>
            </a:lvl1pPr>
          </a:lstStyle>
          <a:p>
            <a:r>
              <a:rPr lang="en-US" smtClean="0"/>
              <a:t>Click to edit Master title style</a:t>
            </a:r>
            <a:endParaRPr lang="en-US"/>
          </a:p>
        </p:txBody>
      </p:sp>
      <p:sp>
        <p:nvSpPr>
          <p:cNvPr id="1092618" name="Rectangle 10"/>
          <p:cNvSpPr>
            <a:spLocks noGrp="1" noChangeArrowheads="1"/>
          </p:cNvSpPr>
          <p:nvPr>
            <p:ph type="subTitle" sz="quarter" idx="1"/>
          </p:nvPr>
        </p:nvSpPr>
        <p:spPr>
          <a:xfrm>
            <a:off x="3636963" y="4475163"/>
            <a:ext cx="5273675" cy="585787"/>
          </a:xfrm>
        </p:spPr>
        <p:txBody>
          <a:bodyPr/>
          <a:lstStyle>
            <a:lvl1pPr algn="ctr">
              <a:defRPr sz="2000" b="1" i="1">
                <a:solidFill>
                  <a:srgbClr val="98341A"/>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92F5D4E-3204-4A41-9754-5CCBF96516C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301457A-B0B2-419B-B3E4-AE2D7D4FF3F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6063" y="1443038"/>
            <a:ext cx="3529012"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97475" y="1443038"/>
            <a:ext cx="3530600"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80FD427E-C5C9-4005-BF63-80C91FD4A114}"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2B04D856-36C8-4F54-9DA1-388E6FEE71D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BF612084-8E00-4177-8B2F-B0C75649D9C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1A7727B0-1322-47AD-B05F-240D3138E07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548C6439-67C8-4985-93C6-87532F8F28F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8D85FD28-D11B-4519-9C74-1053BB9AE23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0E2DDD78-77EE-4897-8FF4-970A4DB5404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1CCDB6B-81E8-491A-872D-264E032966D5}"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1538" y="0"/>
            <a:ext cx="1900237" cy="6334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6063" y="0"/>
            <a:ext cx="5553075" cy="633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4825FF04-A658-4793-918F-3BF440727EF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defRPr/>
            </a:pPr>
            <a:fld id="{4E511D94-2EBE-48EA-8982-BD614BE15D3F}" type="datetimeFigureOut">
              <a:rPr lang="en-US" smtClean="0"/>
              <a:pPr>
                <a:defRPr/>
              </a:pPr>
              <a:t>3/27/2015</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a:lstStyle/>
          <a:p>
            <a:pPr>
              <a:defRPr/>
            </a:pPr>
            <a:fld id="{3F80904B-4E06-4D0A-9394-10674B43C1BF}" type="slidenum">
              <a:rPr lang="en-US" smtClean="0"/>
              <a:pPr>
                <a:defRPr/>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D7B0A0C-5B6C-4A8B-875A-4061318906C1}" type="datetimeFigureOut">
              <a:rPr lang="en-US" smtClean="0"/>
              <a:pPr>
                <a:defRPr/>
              </a:pPr>
              <a:t>3/27/2015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532F37-AE61-4FB8-8670-254036432427}"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080F3896-3444-46FA-A717-A8CCF0518FBB}" type="datetimeFigureOut">
              <a:rPr lang="en-US" smtClean="0"/>
              <a:pPr>
                <a:defRPr/>
              </a:pPr>
              <a:t>3/27/2015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924800" y="6416675"/>
            <a:ext cx="762000" cy="365125"/>
          </a:xfrm>
        </p:spPr>
        <p:txBody>
          <a:bodyPr/>
          <a:lstStyle/>
          <a:p>
            <a:pPr>
              <a:defRPr/>
            </a:pPr>
            <a:fld id="{09E600B8-4CFB-4D6B-8D9E-8D900B8372E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614791E0-38A9-4AE4-B703-7A5BDD5003FE}" type="datetimeFigureOut">
              <a:rPr lang="en-US" smtClean="0"/>
              <a:pPr>
                <a:defRPr/>
              </a:pPr>
              <a:t>3/27/2015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AB2F17B-3E52-491E-9AF1-A7E536157743}"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425CE49D-26CD-4D53-B6C5-8E7D93DE5818}" type="datetimeFigureOut">
              <a:rPr lang="en-US" smtClean="0"/>
              <a:pPr>
                <a:defRPr/>
              </a:pPr>
              <a:t>3/27/2015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8DEF93A-7F00-4625-8595-4517ADB47D45}" type="slidenum">
              <a:rPr 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53B69E1-5E13-481D-B6D4-759EBF7D9676}" type="datetimeFigureOut">
              <a:rPr lang="en-US" smtClean="0"/>
              <a:pPr>
                <a:defRPr/>
              </a:pPr>
              <a:t>3/27/2015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27688B1-E9BF-4231-9583-7B1997D0174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CF69C12C-22D8-4D17-AD46-7CE417A8CEC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DB49A7F-1899-4438-B955-5CEAF693ECB1}" type="datetimeFigureOut">
              <a:rPr lang="en-US" smtClean="0"/>
              <a:pPr>
                <a:defRPr/>
              </a:pPr>
              <a:t>3/27/2015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6329090-EB1D-45AF-9D24-3B55A145AF40}"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9DC58BC-B56D-41CD-98EC-95317EBB0E8E}" type="datetimeFigureOut">
              <a:rPr lang="en-US" smtClean="0"/>
              <a:pPr>
                <a:defRPr/>
              </a:pPr>
              <a:t>3/27/2015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C86BB5E-838E-4290-8A49-0D1A39B4EFDA}" type="slidenum">
              <a:rPr lang="en-US" smtClean="0"/>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9F4DF1D-281B-4456-AD7A-F094E2D1553F}" type="datetimeFigureOut">
              <a:rPr lang="en-US" smtClean="0"/>
              <a:pPr>
                <a:defRPr/>
              </a:pPr>
              <a:t>3/27/2015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93F9A1-FB91-477D-8642-EB8BA8C406C7}"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F27D123-F01E-4974-A305-3464B7BAA2C8}" type="datetimeFigureOut">
              <a:rPr lang="en-US" smtClean="0"/>
              <a:pPr>
                <a:defRPr/>
              </a:pPr>
              <a:t>3/27/2015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019AEB-ACA2-493B-910A-92A50582C162}" type="slidenum">
              <a:rPr lang="en-US" smtClean="0"/>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3AEDFC5-F192-4B98-91E3-0FA6DB00DB07}" type="datetimeFigureOut">
              <a:rPr lang="en-US" smtClean="0"/>
              <a:pPr>
                <a:defRPr/>
              </a:pPr>
              <a:t>3/27/2015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215D65-99CB-4285-A082-606F4BE397CA}" type="slidenum">
              <a:rPr lang="en-US" smtClean="0"/>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94576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35560371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2622370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26480335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90147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6063" y="1443038"/>
            <a:ext cx="3529012"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97475" y="1443038"/>
            <a:ext cx="3530600"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84E0A2E8-440F-44BC-9C97-1AF75F69E403}"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42157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475B501A-3AB3-4339-86EE-139199E3924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0B05E824-D59D-4A00-8D61-BD05DAADED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3F5FED66-4ABF-44E1-A681-DA6912EB4AE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94C884B9-495A-4C77-9B39-E82D2F7B32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708DEF11-5791-4451-817E-458CB4E4284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9538" name="AC Banner"/>
          <p:cNvSpPr>
            <a:spLocks noChangeArrowheads="1"/>
          </p:cNvSpPr>
          <p:nvPr/>
        </p:nvSpPr>
        <p:spPr bwMode="auto">
          <a:xfrm>
            <a:off x="0" y="0"/>
            <a:ext cx="9144000" cy="1279525"/>
          </a:xfrm>
          <a:prstGeom prst="rect">
            <a:avLst/>
          </a:prstGeom>
          <a:solidFill>
            <a:srgbClr val="98341A"/>
          </a:solidFill>
          <a:ln w="12700">
            <a:noFill/>
            <a:miter lim="800000"/>
            <a:headEnd/>
            <a:tailEnd/>
          </a:ln>
          <a:effectLst/>
        </p:spPr>
        <p:txBody>
          <a:bodyPr wrap="none" anchor="ctr"/>
          <a:lstStyle/>
          <a:p>
            <a:pPr>
              <a:defRPr/>
            </a:pPr>
            <a:endParaRPr lang="en-US"/>
          </a:p>
        </p:txBody>
      </p:sp>
      <p:sp>
        <p:nvSpPr>
          <p:cNvPr id="1089539" name="Rectangle 3"/>
          <p:cNvSpPr>
            <a:spLocks noChangeArrowheads="1"/>
          </p:cNvSpPr>
          <p:nvPr/>
        </p:nvSpPr>
        <p:spPr bwMode="auto">
          <a:xfrm>
            <a:off x="1003300" y="6488113"/>
            <a:ext cx="1722438" cy="269875"/>
          </a:xfrm>
          <a:prstGeom prst="rect">
            <a:avLst/>
          </a:prstGeom>
          <a:noFill/>
          <a:ln w="12700">
            <a:noFill/>
            <a:miter lim="800000"/>
            <a:headEnd/>
            <a:tailEnd/>
          </a:ln>
          <a:effectLst/>
        </p:spPr>
        <p:txBody>
          <a:bodyPr lIns="90488" tIns="44450" rIns="90488" bIns="44450" anchor="b"/>
          <a:lstStyle/>
          <a:p>
            <a:pPr>
              <a:defRPr/>
            </a:pPr>
            <a:r>
              <a:rPr lang="en-US" sz="1200"/>
              <a:t>Industrial Finance</a:t>
            </a:r>
          </a:p>
        </p:txBody>
      </p:sp>
      <p:sp>
        <p:nvSpPr>
          <p:cNvPr id="1089540" name="Line 4"/>
          <p:cNvSpPr>
            <a:spLocks noChangeShapeType="1"/>
          </p:cNvSpPr>
          <p:nvPr/>
        </p:nvSpPr>
        <p:spPr bwMode="auto">
          <a:xfrm>
            <a:off x="153988" y="6772275"/>
            <a:ext cx="8564562" cy="0"/>
          </a:xfrm>
          <a:prstGeom prst="line">
            <a:avLst/>
          </a:prstGeom>
          <a:noFill/>
          <a:ln w="19050">
            <a:solidFill>
              <a:schemeClr val="tx1"/>
            </a:solidFill>
            <a:round/>
            <a:headEnd/>
            <a:tailEnd/>
          </a:ln>
          <a:effectLst/>
        </p:spPr>
        <p:txBody>
          <a:bodyPr/>
          <a:lstStyle/>
          <a:p>
            <a:pPr>
              <a:defRPr/>
            </a:pPr>
            <a:endParaRPr lang="en-US"/>
          </a:p>
        </p:txBody>
      </p:sp>
      <p:sp>
        <p:nvSpPr>
          <p:cNvPr id="1089541" name="Line 5"/>
          <p:cNvSpPr>
            <a:spLocks noChangeShapeType="1"/>
          </p:cNvSpPr>
          <p:nvPr/>
        </p:nvSpPr>
        <p:spPr bwMode="auto">
          <a:xfrm>
            <a:off x="2413000" y="6635750"/>
            <a:ext cx="6307138" cy="0"/>
          </a:xfrm>
          <a:prstGeom prst="line">
            <a:avLst/>
          </a:prstGeom>
          <a:noFill/>
          <a:ln w="19050">
            <a:solidFill>
              <a:schemeClr val="tx1"/>
            </a:solidFill>
            <a:round/>
            <a:headEnd/>
            <a:tailEnd/>
          </a:ln>
          <a:effectLst/>
        </p:spPr>
        <p:txBody>
          <a:bodyPr/>
          <a:lstStyle/>
          <a:p>
            <a:pPr>
              <a:defRPr/>
            </a:pPr>
            <a:endParaRPr lang="en-US"/>
          </a:p>
        </p:txBody>
      </p:sp>
      <p:sp>
        <p:nvSpPr>
          <p:cNvPr id="2054" name="Rectangle 6"/>
          <p:cNvSpPr>
            <a:spLocks noGrp="1" noChangeArrowheads="1"/>
          </p:cNvSpPr>
          <p:nvPr>
            <p:ph type="title"/>
          </p:nvPr>
        </p:nvSpPr>
        <p:spPr bwMode="auto">
          <a:xfrm>
            <a:off x="1754188" y="0"/>
            <a:ext cx="7367587" cy="1123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body" idx="1"/>
          </p:nvPr>
        </p:nvSpPr>
        <p:spPr bwMode="auto">
          <a:xfrm>
            <a:off x="1516063" y="1443038"/>
            <a:ext cx="7212012" cy="4891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9544" name="Rectangle 8"/>
          <p:cNvSpPr>
            <a:spLocks noGrp="1" noChangeArrowheads="1"/>
          </p:cNvSpPr>
          <p:nvPr>
            <p:ph type="sldNum" sz="quarter" idx="4"/>
          </p:nvPr>
        </p:nvSpPr>
        <p:spPr bwMode="auto">
          <a:xfrm>
            <a:off x="8637588" y="6553200"/>
            <a:ext cx="484187" cy="27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solidFill>
                  <a:schemeClr val="tx1"/>
                </a:solidFill>
                <a:latin typeface="Times New Roman" pitchFamily="18" charset="0"/>
              </a:defRPr>
            </a:lvl1pPr>
          </a:lstStyle>
          <a:p>
            <a:pPr>
              <a:defRPr/>
            </a:pPr>
            <a:fld id="{E0CF4096-8EDD-4EEF-9674-3FD05E6F4C6E}" type="slidenum">
              <a:rPr lang="en-US"/>
              <a:pPr>
                <a:defRPr/>
              </a:pPr>
              <a:t>‹#›</a:t>
            </a:fld>
            <a:endParaRPr lang="en-US"/>
          </a:p>
        </p:txBody>
      </p:sp>
      <p:pic>
        <p:nvPicPr>
          <p:cNvPr id="2057" name="Picture 9" descr="cnhphotov2"/>
          <p:cNvPicPr preferRelativeResize="0">
            <a:picLocks noChangeAspect="1" noChangeArrowheads="1"/>
          </p:cNvPicPr>
          <p:nvPr/>
        </p:nvPicPr>
        <p:blipFill>
          <a:blip r:embed="rId14" cstate="print"/>
          <a:srcRect/>
          <a:stretch>
            <a:fillRect/>
          </a:stretch>
        </p:blipFill>
        <p:spPr bwMode="auto">
          <a:xfrm>
            <a:off x="0" y="0"/>
            <a:ext cx="1589088" cy="1279525"/>
          </a:xfrm>
          <a:prstGeom prst="rect">
            <a:avLst/>
          </a:prstGeom>
          <a:noFill/>
          <a:ln w="9525">
            <a:noFill/>
            <a:miter lim="800000"/>
            <a:headEnd/>
            <a:tailEnd/>
          </a:ln>
        </p:spPr>
      </p:pic>
      <p:pic>
        <p:nvPicPr>
          <p:cNvPr id="2058" name="Picture 10" descr="MM_CNH_Logo"/>
          <p:cNvPicPr>
            <a:picLocks noChangeAspect="1" noChangeArrowheads="1"/>
          </p:cNvPicPr>
          <p:nvPr/>
        </p:nvPicPr>
        <p:blipFill>
          <a:blip r:embed="rId15" cstate="print"/>
          <a:srcRect/>
          <a:stretch>
            <a:fillRect/>
          </a:stretch>
        </p:blipFill>
        <p:spPr bwMode="auto">
          <a:xfrm>
            <a:off x="153988" y="6457950"/>
            <a:ext cx="847725" cy="257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0"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Lst>
  <p:txStyles>
    <p:titleStyle>
      <a:lvl1pPr algn="r" rtl="0" eaLnBrk="0" fontAlgn="base" hangingPunct="0">
        <a:spcBef>
          <a:spcPct val="0"/>
        </a:spcBef>
        <a:spcAft>
          <a:spcPct val="0"/>
        </a:spcAft>
        <a:defRPr sz="2800" b="1">
          <a:solidFill>
            <a:schemeClr val="bg1"/>
          </a:solidFill>
          <a:latin typeface="+mj-lt"/>
          <a:ea typeface="+mj-ea"/>
          <a:cs typeface="+mj-cs"/>
        </a:defRPr>
      </a:lvl1pPr>
      <a:lvl2pPr algn="r" rtl="0" eaLnBrk="0" fontAlgn="base" hangingPunct="0">
        <a:spcBef>
          <a:spcPct val="0"/>
        </a:spcBef>
        <a:spcAft>
          <a:spcPct val="0"/>
        </a:spcAft>
        <a:defRPr sz="2800" b="1">
          <a:solidFill>
            <a:schemeClr val="bg1"/>
          </a:solidFill>
          <a:latin typeface="Arial" charset="0"/>
        </a:defRPr>
      </a:lvl2pPr>
      <a:lvl3pPr algn="r" rtl="0" eaLnBrk="0" fontAlgn="base" hangingPunct="0">
        <a:spcBef>
          <a:spcPct val="0"/>
        </a:spcBef>
        <a:spcAft>
          <a:spcPct val="0"/>
        </a:spcAft>
        <a:defRPr sz="2800" b="1">
          <a:solidFill>
            <a:schemeClr val="bg1"/>
          </a:solidFill>
          <a:latin typeface="Arial" charset="0"/>
        </a:defRPr>
      </a:lvl3pPr>
      <a:lvl4pPr algn="r" rtl="0" eaLnBrk="0" fontAlgn="base" hangingPunct="0">
        <a:spcBef>
          <a:spcPct val="0"/>
        </a:spcBef>
        <a:spcAft>
          <a:spcPct val="0"/>
        </a:spcAft>
        <a:defRPr sz="2800" b="1">
          <a:solidFill>
            <a:schemeClr val="bg1"/>
          </a:solidFill>
          <a:latin typeface="Arial" charset="0"/>
        </a:defRPr>
      </a:lvl4pPr>
      <a:lvl5pPr algn="r" rtl="0" eaLnBrk="0" fontAlgn="base" hangingPunct="0">
        <a:spcBef>
          <a:spcPct val="0"/>
        </a:spcBef>
        <a:spcAft>
          <a:spcPct val="0"/>
        </a:spcAft>
        <a:defRPr sz="2800" b="1">
          <a:solidFill>
            <a:schemeClr val="bg1"/>
          </a:solidFill>
          <a:latin typeface="Arial" charset="0"/>
        </a:defRPr>
      </a:lvl5pPr>
      <a:lvl6pPr marL="457200" algn="r" rtl="0" eaLnBrk="1" fontAlgn="base" hangingPunct="1">
        <a:spcBef>
          <a:spcPct val="0"/>
        </a:spcBef>
        <a:spcAft>
          <a:spcPct val="0"/>
        </a:spcAft>
        <a:defRPr sz="2800" b="1">
          <a:solidFill>
            <a:schemeClr val="bg1"/>
          </a:solidFill>
          <a:latin typeface="Arial" charset="0"/>
        </a:defRPr>
      </a:lvl6pPr>
      <a:lvl7pPr marL="914400" algn="r" rtl="0" eaLnBrk="1" fontAlgn="base" hangingPunct="1">
        <a:spcBef>
          <a:spcPct val="0"/>
        </a:spcBef>
        <a:spcAft>
          <a:spcPct val="0"/>
        </a:spcAft>
        <a:defRPr sz="2800" b="1">
          <a:solidFill>
            <a:schemeClr val="bg1"/>
          </a:solidFill>
          <a:latin typeface="Arial" charset="0"/>
        </a:defRPr>
      </a:lvl7pPr>
      <a:lvl8pPr marL="1371600" algn="r" rtl="0" eaLnBrk="1" fontAlgn="base" hangingPunct="1">
        <a:spcBef>
          <a:spcPct val="0"/>
        </a:spcBef>
        <a:spcAft>
          <a:spcPct val="0"/>
        </a:spcAft>
        <a:defRPr sz="2800" b="1">
          <a:solidFill>
            <a:schemeClr val="bg1"/>
          </a:solidFill>
          <a:latin typeface="Arial" charset="0"/>
        </a:defRPr>
      </a:lvl8pPr>
      <a:lvl9pPr marL="1828800" algn="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20000"/>
        </a:spcAft>
        <a:buClr>
          <a:srgbClr val="0000FF"/>
        </a:buClr>
        <a:buFont typeface="Wingdings" pitchFamily="2" charset="2"/>
        <a:buChar char="•"/>
        <a:defRPr sz="2400">
          <a:solidFill>
            <a:schemeClr val="tx1"/>
          </a:solidFill>
          <a:latin typeface="+mn-lt"/>
          <a:ea typeface="+mn-ea"/>
          <a:cs typeface="+mn-cs"/>
        </a:defRPr>
      </a:lvl1pPr>
      <a:lvl2pPr marL="511175" indent="-288925" algn="l" rtl="0" eaLnBrk="0" fontAlgn="base" hangingPunct="0">
        <a:spcBef>
          <a:spcPct val="20000"/>
        </a:spcBef>
        <a:spcAft>
          <a:spcPct val="20000"/>
        </a:spcAft>
        <a:buClr>
          <a:srgbClr val="98341A"/>
        </a:buClr>
        <a:buFont typeface="Wingdings" pitchFamily="2" charset="2"/>
        <a:buChar char="w"/>
        <a:defRPr sz="2000">
          <a:solidFill>
            <a:schemeClr val="tx1"/>
          </a:solidFill>
          <a:latin typeface="+mn-lt"/>
        </a:defRPr>
      </a:lvl2pPr>
      <a:lvl3pPr marL="852488" indent="-227013" algn="l" rtl="0" eaLnBrk="0" fontAlgn="base" hangingPunct="0">
        <a:spcBef>
          <a:spcPct val="20000"/>
        </a:spcBef>
        <a:spcAft>
          <a:spcPct val="20000"/>
        </a:spcAft>
        <a:buClr>
          <a:srgbClr val="98341A"/>
        </a:buClr>
        <a:buFont typeface="Wingdings" pitchFamily="2" charset="2"/>
        <a:buChar char=""/>
        <a:defRPr sz="2400">
          <a:solidFill>
            <a:schemeClr val="tx1"/>
          </a:solidFill>
          <a:latin typeface="+mn-lt"/>
        </a:defRPr>
      </a:lvl3pPr>
      <a:lvl4pPr marL="1192213" indent="-225425" algn="l" rtl="0" eaLnBrk="0" fontAlgn="base" hangingPunct="0">
        <a:spcBef>
          <a:spcPct val="20000"/>
        </a:spcBef>
        <a:spcAft>
          <a:spcPct val="20000"/>
        </a:spcAft>
        <a:buClr>
          <a:srgbClr val="98341A"/>
        </a:buClr>
        <a:buChar char="–"/>
        <a:defRPr sz="1600">
          <a:solidFill>
            <a:schemeClr val="tx1"/>
          </a:solidFill>
          <a:latin typeface="+mn-lt"/>
        </a:defRPr>
      </a:lvl4pPr>
      <a:lvl5pPr marL="1547813" indent="-227013" algn="l" rtl="0" eaLnBrk="0" fontAlgn="base" hangingPunct="0">
        <a:spcBef>
          <a:spcPct val="20000"/>
        </a:spcBef>
        <a:spcAft>
          <a:spcPct val="20000"/>
        </a:spcAft>
        <a:buClr>
          <a:srgbClr val="98341A"/>
        </a:buClr>
        <a:buFont typeface="Arial" charset="0"/>
        <a:buChar char="−"/>
        <a:defRPr sz="1600">
          <a:solidFill>
            <a:schemeClr val="tx1"/>
          </a:solidFill>
          <a:latin typeface="+mn-lt"/>
        </a:defRPr>
      </a:lvl5pPr>
      <a:lvl6pPr marL="20050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6pPr>
      <a:lvl7pPr marL="24622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7pPr>
      <a:lvl8pPr marL="29194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8pPr>
      <a:lvl9pPr marL="33766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91586" name="AC Banner"/>
          <p:cNvSpPr>
            <a:spLocks noChangeArrowheads="1"/>
          </p:cNvSpPr>
          <p:nvPr/>
        </p:nvSpPr>
        <p:spPr bwMode="auto">
          <a:xfrm>
            <a:off x="0" y="0"/>
            <a:ext cx="9144000" cy="1279525"/>
          </a:xfrm>
          <a:prstGeom prst="rect">
            <a:avLst/>
          </a:prstGeom>
          <a:solidFill>
            <a:srgbClr val="98341A"/>
          </a:solidFill>
          <a:ln w="12700">
            <a:noFill/>
            <a:miter lim="800000"/>
            <a:headEnd/>
            <a:tailEnd/>
          </a:ln>
          <a:effectLst/>
        </p:spPr>
        <p:txBody>
          <a:bodyPr wrap="none" anchor="ctr"/>
          <a:lstStyle/>
          <a:p>
            <a:pPr>
              <a:defRPr/>
            </a:pPr>
            <a:endParaRPr lang="en-US"/>
          </a:p>
        </p:txBody>
      </p:sp>
      <p:sp>
        <p:nvSpPr>
          <p:cNvPr id="1091587" name="Rectangle 3"/>
          <p:cNvSpPr>
            <a:spLocks noChangeArrowheads="1"/>
          </p:cNvSpPr>
          <p:nvPr/>
        </p:nvSpPr>
        <p:spPr bwMode="auto">
          <a:xfrm>
            <a:off x="1003300" y="6475413"/>
            <a:ext cx="1722438" cy="269875"/>
          </a:xfrm>
          <a:prstGeom prst="rect">
            <a:avLst/>
          </a:prstGeom>
          <a:noFill/>
          <a:ln w="12700">
            <a:noFill/>
            <a:miter lim="800000"/>
            <a:headEnd/>
            <a:tailEnd/>
          </a:ln>
          <a:effectLst/>
        </p:spPr>
        <p:txBody>
          <a:bodyPr lIns="90488" tIns="44450" rIns="90488" bIns="44450" anchor="b"/>
          <a:lstStyle/>
          <a:p>
            <a:pPr>
              <a:defRPr/>
            </a:pPr>
            <a:r>
              <a:rPr lang="en-US" sz="1200"/>
              <a:t>Industrial Finance</a:t>
            </a:r>
          </a:p>
        </p:txBody>
      </p:sp>
      <p:sp>
        <p:nvSpPr>
          <p:cNvPr id="1091588" name="Line 4"/>
          <p:cNvSpPr>
            <a:spLocks noChangeShapeType="1"/>
          </p:cNvSpPr>
          <p:nvPr/>
        </p:nvSpPr>
        <p:spPr bwMode="auto">
          <a:xfrm>
            <a:off x="153988" y="6772275"/>
            <a:ext cx="8564562" cy="0"/>
          </a:xfrm>
          <a:prstGeom prst="line">
            <a:avLst/>
          </a:prstGeom>
          <a:noFill/>
          <a:ln w="19050">
            <a:solidFill>
              <a:schemeClr val="tx1"/>
            </a:solidFill>
            <a:round/>
            <a:headEnd/>
            <a:tailEnd/>
          </a:ln>
          <a:effectLst/>
        </p:spPr>
        <p:txBody>
          <a:bodyPr/>
          <a:lstStyle/>
          <a:p>
            <a:pPr>
              <a:defRPr/>
            </a:pPr>
            <a:endParaRPr lang="en-US"/>
          </a:p>
        </p:txBody>
      </p:sp>
      <p:sp>
        <p:nvSpPr>
          <p:cNvPr id="1091589" name="Line 5"/>
          <p:cNvSpPr>
            <a:spLocks noChangeShapeType="1"/>
          </p:cNvSpPr>
          <p:nvPr/>
        </p:nvSpPr>
        <p:spPr bwMode="auto">
          <a:xfrm>
            <a:off x="2413000" y="6635750"/>
            <a:ext cx="6307138" cy="0"/>
          </a:xfrm>
          <a:prstGeom prst="line">
            <a:avLst/>
          </a:prstGeom>
          <a:noFill/>
          <a:ln w="19050">
            <a:solidFill>
              <a:schemeClr val="tx1"/>
            </a:solidFill>
            <a:round/>
            <a:headEnd/>
            <a:tailEnd/>
          </a:ln>
          <a:effectLst/>
        </p:spPr>
        <p:txBody>
          <a:bodyPr/>
          <a:lstStyle/>
          <a:p>
            <a:pPr>
              <a:defRPr/>
            </a:pPr>
            <a:endParaRPr lang="en-US"/>
          </a:p>
        </p:txBody>
      </p:sp>
      <p:sp>
        <p:nvSpPr>
          <p:cNvPr id="3078" name="Rectangle 6"/>
          <p:cNvSpPr>
            <a:spLocks noGrp="1" noChangeArrowheads="1"/>
          </p:cNvSpPr>
          <p:nvPr>
            <p:ph type="title"/>
          </p:nvPr>
        </p:nvSpPr>
        <p:spPr bwMode="auto">
          <a:xfrm>
            <a:off x="1754188" y="0"/>
            <a:ext cx="7367587" cy="1123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1516063" y="1443038"/>
            <a:ext cx="7212012" cy="4891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91592" name="Rectangle 8"/>
          <p:cNvSpPr>
            <a:spLocks noGrp="1" noChangeArrowheads="1"/>
          </p:cNvSpPr>
          <p:nvPr>
            <p:ph type="sldNum" sz="quarter" idx="4"/>
          </p:nvPr>
        </p:nvSpPr>
        <p:spPr bwMode="auto">
          <a:xfrm>
            <a:off x="8637588" y="6553200"/>
            <a:ext cx="484187" cy="27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solidFill>
                  <a:schemeClr val="tx1"/>
                </a:solidFill>
                <a:latin typeface="Times New Roman" pitchFamily="18" charset="0"/>
              </a:defRPr>
            </a:lvl1pPr>
          </a:lstStyle>
          <a:p>
            <a:pPr>
              <a:defRPr/>
            </a:pPr>
            <a:fld id="{B832BB44-3833-40EE-BAD7-2CB3BC0A9611}" type="slidenum">
              <a:rPr lang="en-US"/>
              <a:pPr>
                <a:defRPr/>
              </a:pPr>
              <a:t>‹#›</a:t>
            </a:fld>
            <a:endParaRPr lang="en-US"/>
          </a:p>
        </p:txBody>
      </p:sp>
      <p:pic>
        <p:nvPicPr>
          <p:cNvPr id="3081" name="Picture 9" descr="cnhphotov2"/>
          <p:cNvPicPr preferRelativeResize="0">
            <a:picLocks noChangeAspect="1" noChangeArrowheads="1"/>
          </p:cNvPicPr>
          <p:nvPr/>
        </p:nvPicPr>
        <p:blipFill>
          <a:blip r:embed="rId13" cstate="print"/>
          <a:srcRect/>
          <a:stretch>
            <a:fillRect/>
          </a:stretch>
        </p:blipFill>
        <p:spPr bwMode="auto">
          <a:xfrm>
            <a:off x="0" y="0"/>
            <a:ext cx="1589088" cy="1279525"/>
          </a:xfrm>
          <a:prstGeom prst="rect">
            <a:avLst/>
          </a:prstGeom>
          <a:noFill/>
          <a:ln w="9525">
            <a:noFill/>
            <a:miter lim="800000"/>
            <a:headEnd/>
            <a:tailEnd/>
          </a:ln>
        </p:spPr>
      </p:pic>
      <p:pic>
        <p:nvPicPr>
          <p:cNvPr id="3082" name="Picture 10" descr="MM_CNH_Logo"/>
          <p:cNvPicPr>
            <a:picLocks noChangeAspect="1" noChangeArrowheads="1"/>
          </p:cNvPicPr>
          <p:nvPr/>
        </p:nvPicPr>
        <p:blipFill>
          <a:blip r:embed="rId14" cstate="print"/>
          <a:srcRect/>
          <a:stretch>
            <a:fillRect/>
          </a:stretch>
        </p:blipFill>
        <p:spPr bwMode="auto">
          <a:xfrm>
            <a:off x="153988" y="6457950"/>
            <a:ext cx="847725" cy="257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ftr="0" dt="0"/>
  <p:txStyles>
    <p:titleStyle>
      <a:lvl1pPr algn="r" rtl="0" eaLnBrk="0" fontAlgn="base" hangingPunct="0">
        <a:spcBef>
          <a:spcPct val="0"/>
        </a:spcBef>
        <a:spcAft>
          <a:spcPct val="0"/>
        </a:spcAft>
        <a:defRPr sz="2800" b="1">
          <a:solidFill>
            <a:schemeClr val="bg1"/>
          </a:solidFill>
          <a:latin typeface="+mj-lt"/>
          <a:ea typeface="+mj-ea"/>
          <a:cs typeface="+mj-cs"/>
        </a:defRPr>
      </a:lvl1pPr>
      <a:lvl2pPr algn="r" rtl="0" eaLnBrk="0" fontAlgn="base" hangingPunct="0">
        <a:spcBef>
          <a:spcPct val="0"/>
        </a:spcBef>
        <a:spcAft>
          <a:spcPct val="0"/>
        </a:spcAft>
        <a:defRPr sz="2800" b="1">
          <a:solidFill>
            <a:schemeClr val="bg1"/>
          </a:solidFill>
          <a:latin typeface="Arial" charset="0"/>
        </a:defRPr>
      </a:lvl2pPr>
      <a:lvl3pPr algn="r" rtl="0" eaLnBrk="0" fontAlgn="base" hangingPunct="0">
        <a:spcBef>
          <a:spcPct val="0"/>
        </a:spcBef>
        <a:spcAft>
          <a:spcPct val="0"/>
        </a:spcAft>
        <a:defRPr sz="2800" b="1">
          <a:solidFill>
            <a:schemeClr val="bg1"/>
          </a:solidFill>
          <a:latin typeface="Arial" charset="0"/>
        </a:defRPr>
      </a:lvl3pPr>
      <a:lvl4pPr algn="r" rtl="0" eaLnBrk="0" fontAlgn="base" hangingPunct="0">
        <a:spcBef>
          <a:spcPct val="0"/>
        </a:spcBef>
        <a:spcAft>
          <a:spcPct val="0"/>
        </a:spcAft>
        <a:defRPr sz="2800" b="1">
          <a:solidFill>
            <a:schemeClr val="bg1"/>
          </a:solidFill>
          <a:latin typeface="Arial" charset="0"/>
        </a:defRPr>
      </a:lvl4pPr>
      <a:lvl5pPr algn="r" rtl="0" eaLnBrk="0" fontAlgn="base" hangingPunct="0">
        <a:spcBef>
          <a:spcPct val="0"/>
        </a:spcBef>
        <a:spcAft>
          <a:spcPct val="0"/>
        </a:spcAft>
        <a:defRPr sz="2800" b="1">
          <a:solidFill>
            <a:schemeClr val="bg1"/>
          </a:solidFill>
          <a:latin typeface="Arial" charset="0"/>
        </a:defRPr>
      </a:lvl5pPr>
      <a:lvl6pPr marL="457200" algn="r" rtl="0" eaLnBrk="1" fontAlgn="base" hangingPunct="1">
        <a:spcBef>
          <a:spcPct val="0"/>
        </a:spcBef>
        <a:spcAft>
          <a:spcPct val="0"/>
        </a:spcAft>
        <a:defRPr sz="2800" b="1">
          <a:solidFill>
            <a:schemeClr val="bg1"/>
          </a:solidFill>
          <a:latin typeface="Arial" charset="0"/>
        </a:defRPr>
      </a:lvl6pPr>
      <a:lvl7pPr marL="914400" algn="r" rtl="0" eaLnBrk="1" fontAlgn="base" hangingPunct="1">
        <a:spcBef>
          <a:spcPct val="0"/>
        </a:spcBef>
        <a:spcAft>
          <a:spcPct val="0"/>
        </a:spcAft>
        <a:defRPr sz="2800" b="1">
          <a:solidFill>
            <a:schemeClr val="bg1"/>
          </a:solidFill>
          <a:latin typeface="Arial" charset="0"/>
        </a:defRPr>
      </a:lvl7pPr>
      <a:lvl8pPr marL="1371600" algn="r" rtl="0" eaLnBrk="1" fontAlgn="base" hangingPunct="1">
        <a:spcBef>
          <a:spcPct val="0"/>
        </a:spcBef>
        <a:spcAft>
          <a:spcPct val="0"/>
        </a:spcAft>
        <a:defRPr sz="2800" b="1">
          <a:solidFill>
            <a:schemeClr val="bg1"/>
          </a:solidFill>
          <a:latin typeface="Arial" charset="0"/>
        </a:defRPr>
      </a:lvl8pPr>
      <a:lvl9pPr marL="1828800" algn="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20000"/>
        </a:spcAft>
        <a:buClr>
          <a:srgbClr val="0000FF"/>
        </a:buClr>
        <a:buFont typeface="Wingdings" pitchFamily="2" charset="2"/>
        <a:buChar char="•"/>
        <a:defRPr sz="2400">
          <a:solidFill>
            <a:schemeClr val="tx1"/>
          </a:solidFill>
          <a:latin typeface="+mn-lt"/>
          <a:ea typeface="+mn-ea"/>
          <a:cs typeface="+mn-cs"/>
        </a:defRPr>
      </a:lvl1pPr>
      <a:lvl2pPr marL="511175" indent="-288925" algn="l" rtl="0" eaLnBrk="0" fontAlgn="base" hangingPunct="0">
        <a:spcBef>
          <a:spcPct val="20000"/>
        </a:spcBef>
        <a:spcAft>
          <a:spcPct val="20000"/>
        </a:spcAft>
        <a:buClr>
          <a:srgbClr val="98341A"/>
        </a:buClr>
        <a:buFont typeface="Wingdings" pitchFamily="2" charset="2"/>
        <a:buChar char="w"/>
        <a:defRPr sz="2000">
          <a:solidFill>
            <a:schemeClr val="tx1"/>
          </a:solidFill>
          <a:latin typeface="+mn-lt"/>
        </a:defRPr>
      </a:lvl2pPr>
      <a:lvl3pPr marL="852488" indent="-227013" algn="l" rtl="0" eaLnBrk="0" fontAlgn="base" hangingPunct="0">
        <a:spcBef>
          <a:spcPct val="20000"/>
        </a:spcBef>
        <a:spcAft>
          <a:spcPct val="20000"/>
        </a:spcAft>
        <a:buClr>
          <a:srgbClr val="98341A"/>
        </a:buClr>
        <a:buFont typeface="Wingdings" pitchFamily="2" charset="2"/>
        <a:buChar char=""/>
        <a:defRPr sz="2400">
          <a:solidFill>
            <a:schemeClr val="tx1"/>
          </a:solidFill>
          <a:latin typeface="+mn-lt"/>
        </a:defRPr>
      </a:lvl3pPr>
      <a:lvl4pPr marL="1192213" indent="-225425" algn="l" rtl="0" eaLnBrk="0" fontAlgn="base" hangingPunct="0">
        <a:spcBef>
          <a:spcPct val="20000"/>
        </a:spcBef>
        <a:spcAft>
          <a:spcPct val="20000"/>
        </a:spcAft>
        <a:buClr>
          <a:srgbClr val="98341A"/>
        </a:buClr>
        <a:buChar char="–"/>
        <a:defRPr sz="1600">
          <a:solidFill>
            <a:schemeClr val="tx1"/>
          </a:solidFill>
          <a:latin typeface="+mn-lt"/>
        </a:defRPr>
      </a:lvl4pPr>
      <a:lvl5pPr marL="1547813" indent="-227013" algn="l" rtl="0" eaLnBrk="0" fontAlgn="base" hangingPunct="0">
        <a:spcBef>
          <a:spcPct val="20000"/>
        </a:spcBef>
        <a:spcAft>
          <a:spcPct val="20000"/>
        </a:spcAft>
        <a:buClr>
          <a:srgbClr val="98341A"/>
        </a:buClr>
        <a:buFont typeface="Arial" charset="0"/>
        <a:buChar char="−"/>
        <a:defRPr sz="1600">
          <a:solidFill>
            <a:schemeClr val="tx1"/>
          </a:solidFill>
          <a:latin typeface="+mn-lt"/>
        </a:defRPr>
      </a:lvl5pPr>
      <a:lvl6pPr marL="20050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6pPr>
      <a:lvl7pPr marL="24622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7pPr>
      <a:lvl8pPr marL="29194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8pPr>
      <a:lvl9pPr marL="3376613" indent="-227013" algn="l" rtl="0" eaLnBrk="1" fontAlgn="base" hangingPunct="1">
        <a:spcBef>
          <a:spcPct val="20000"/>
        </a:spcBef>
        <a:spcAft>
          <a:spcPct val="20000"/>
        </a:spcAft>
        <a:buClr>
          <a:srgbClr val="98341A"/>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3/27/2015</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E0CF4096-8EDD-4EEF-9674-3FD05E6F4C6E}"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5.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8.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5.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5.xml"/><Relationship Id="rId5" Type="http://schemas.openxmlformats.org/officeDocument/2006/relationships/image" Target="../media/image60.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0.xml"/><Relationship Id="rId5" Type="http://schemas.openxmlformats.org/officeDocument/2006/relationships/image" Target="../media/image70.png"/><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0.xm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tx1"/>
                </a:solidFill>
              </a:rPr>
              <a:t>Data Warehousing</a:t>
            </a:r>
            <a:br>
              <a:rPr lang="en-US" dirty="0" smtClean="0">
                <a:solidFill>
                  <a:schemeClr val="tx1"/>
                </a:solidFill>
              </a:rPr>
            </a:br>
            <a:r>
              <a:rPr lang="en-US" dirty="0" smtClean="0">
                <a:solidFill>
                  <a:schemeClr val="tx1"/>
                </a:solidFill>
              </a:rPr>
              <a:t>SS ZG515 </a:t>
            </a:r>
            <a:endParaRPr lang="en-US" dirty="0">
              <a:solidFill>
                <a:schemeClr val="tx1"/>
              </a:solidFill>
            </a:endParaRPr>
          </a:p>
        </p:txBody>
      </p:sp>
      <p:sp>
        <p:nvSpPr>
          <p:cNvPr id="6" name="Content Placeholder 5"/>
          <p:cNvSpPr>
            <a:spLocks noGrp="1"/>
          </p:cNvSpPr>
          <p:nvPr>
            <p:ph sz="quarter" idx="13"/>
          </p:nvPr>
        </p:nvSpPr>
        <p:spPr/>
        <p:txBody>
          <a:bodyPr/>
          <a:lstStyle/>
          <a:p>
            <a:r>
              <a:rPr lang="en-US" dirty="0" smtClean="0">
                <a:solidFill>
                  <a:schemeClr val="tx1"/>
                </a:solidFill>
              </a:rPr>
              <a:t>PC Reddy</a:t>
            </a:r>
          </a:p>
          <a:p>
            <a:r>
              <a:rPr lang="en-US" dirty="0" smtClean="0">
                <a:solidFill>
                  <a:schemeClr val="tx1"/>
                </a:solidFill>
              </a:rPr>
              <a:t>Guest Faculty – WILP, BITS Pilani</a:t>
            </a:r>
            <a:endParaRPr lang="en-US" dirty="0">
              <a:solidFill>
                <a:schemeClr val="tx1"/>
              </a:solidFill>
            </a:endParaRPr>
          </a:p>
        </p:txBody>
      </p:sp>
    </p:spTree>
    <p:extLst>
      <p:ext uri="{BB962C8B-B14F-4D97-AF65-F5344CB8AC3E}">
        <p14:creationId xmlns:p14="http://schemas.microsoft.com/office/powerpoint/2010/main" val="3977276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6" name="Group 4"/>
          <p:cNvGrpSpPr>
            <a:grpSpLocks/>
          </p:cNvGrpSpPr>
          <p:nvPr/>
        </p:nvGrpSpPr>
        <p:grpSpPr bwMode="auto">
          <a:xfrm>
            <a:off x="381001" y="2895474"/>
            <a:ext cx="8458200" cy="3352925"/>
            <a:chOff x="3118" y="1894"/>
            <a:chExt cx="2013" cy="1558"/>
          </a:xfrm>
          <a:effectLst>
            <a:glow rad="101600">
              <a:schemeClr val="bg1">
                <a:lumMod val="65000"/>
                <a:lumOff val="35000"/>
                <a:alpha val="60000"/>
              </a:schemeClr>
            </a:glow>
          </a:effectLst>
        </p:grpSpPr>
        <p:sp>
          <p:nvSpPr>
            <p:cNvPr id="18442" name="Rectangle 6"/>
            <p:cNvSpPr>
              <a:spLocks noChangeArrowheads="1"/>
            </p:cNvSpPr>
            <p:nvPr/>
          </p:nvSpPr>
          <p:spPr bwMode="auto">
            <a:xfrm>
              <a:off x="3118" y="1894"/>
              <a:ext cx="633" cy="1558"/>
            </a:xfrm>
            <a:prstGeom prst="rect">
              <a:avLst/>
            </a:prstGeom>
            <a:noFill/>
            <a:ln w="9525" cap="rnd">
              <a:solidFill>
                <a:schemeClr val="tx1"/>
              </a:solidFill>
              <a:round/>
              <a:headEnd/>
              <a:tailEnd/>
            </a:ln>
            <a:effectLst>
              <a:outerShdw blurRad="50800" dist="38100" dir="8100000" algn="tr" rotWithShape="0">
                <a:prstClr val="black">
                  <a:alpha val="40000"/>
                </a:prstClr>
              </a:outerShdw>
            </a:effectLst>
            <a:scene3d>
              <a:camera prst="orthographicFront"/>
              <a:lightRig rig="threePt" dir="t"/>
            </a:scene3d>
            <a:sp3d z="12700"/>
          </p:spPr>
          <p:txBody>
            <a:bodyPr wrap="none" anchor="ctr"/>
            <a:lstStyle/>
            <a:p>
              <a:endParaRPr lang="en-US"/>
            </a:p>
          </p:txBody>
        </p:sp>
        <p:sp>
          <p:nvSpPr>
            <p:cNvPr id="18443" name="Rectangle 7"/>
            <p:cNvSpPr>
              <a:spLocks noChangeArrowheads="1"/>
            </p:cNvSpPr>
            <p:nvPr/>
          </p:nvSpPr>
          <p:spPr bwMode="auto">
            <a:xfrm>
              <a:off x="3796" y="1894"/>
              <a:ext cx="1335" cy="1558"/>
            </a:xfrm>
            <a:prstGeom prst="rect">
              <a:avLst/>
            </a:prstGeom>
            <a:noFill/>
            <a:ln w="9525" cap="rnd">
              <a:solidFill>
                <a:schemeClr val="tx1"/>
              </a:solidFill>
              <a:round/>
              <a:headEnd/>
              <a:tailEnd/>
            </a:ln>
            <a:effectLst>
              <a:outerShdw blurRad="50800" dist="38100" dir="8100000" algn="tr" rotWithShape="0">
                <a:prstClr val="black">
                  <a:alpha val="40000"/>
                </a:prstClr>
              </a:outerShdw>
            </a:effectLst>
            <a:scene3d>
              <a:camera prst="orthographicFront"/>
              <a:lightRig rig="threePt" dir="t"/>
            </a:scene3d>
            <a:sp3d z="12700"/>
          </p:spPr>
          <p:txBody>
            <a:bodyPr wrap="none" anchor="ctr"/>
            <a:lstStyle/>
            <a:p>
              <a:endParaRPr lang="en-US"/>
            </a:p>
          </p:txBody>
        </p:sp>
        <p:sp>
          <p:nvSpPr>
            <p:cNvPr id="18444" name="Text Box 8"/>
            <p:cNvSpPr txBox="1">
              <a:spLocks noChangeArrowheads="1"/>
            </p:cNvSpPr>
            <p:nvPr/>
          </p:nvSpPr>
          <p:spPr bwMode="auto">
            <a:xfrm>
              <a:off x="3208" y="1900"/>
              <a:ext cx="407" cy="411"/>
            </a:xfrm>
            <a:prstGeom prst="rect">
              <a:avLst/>
            </a:prstGeom>
            <a:noFill/>
            <a:ln w="9525">
              <a:noFill/>
              <a:miter lim="800000"/>
              <a:headEnd/>
              <a:tailEnd/>
            </a:ln>
          </p:spPr>
          <p:txBody>
            <a:bodyPr>
              <a:spAutoFit/>
            </a:bodyPr>
            <a:lstStyle/>
            <a:p>
              <a:pPr algn="r"/>
              <a:r>
                <a:rPr lang="it-IT"/>
                <a:t>Filter Area</a:t>
              </a:r>
            </a:p>
            <a:p>
              <a:pPr algn="r"/>
              <a:endParaRPr lang="it-IT"/>
            </a:p>
          </p:txBody>
        </p:sp>
        <p:sp>
          <p:nvSpPr>
            <p:cNvPr id="18445" name="Text Box 9"/>
            <p:cNvSpPr txBox="1">
              <a:spLocks noChangeArrowheads="1"/>
            </p:cNvSpPr>
            <p:nvPr/>
          </p:nvSpPr>
          <p:spPr bwMode="auto">
            <a:xfrm>
              <a:off x="3864" y="1900"/>
              <a:ext cx="719" cy="319"/>
            </a:xfrm>
            <a:prstGeom prst="rect">
              <a:avLst/>
            </a:prstGeom>
            <a:noFill/>
            <a:ln w="9525">
              <a:noFill/>
              <a:miter lim="800000"/>
              <a:headEnd/>
              <a:tailEnd/>
            </a:ln>
          </p:spPr>
          <p:txBody>
            <a:bodyPr>
              <a:spAutoFit/>
            </a:bodyPr>
            <a:lstStyle/>
            <a:p>
              <a:pPr algn="r"/>
              <a:r>
                <a:rPr lang="it-IT"/>
                <a:t>Results Area       </a:t>
              </a:r>
            </a:p>
          </p:txBody>
        </p:sp>
      </p:grpSp>
      <p:sp>
        <p:nvSpPr>
          <p:cNvPr id="18435" name="Rectangle 3"/>
          <p:cNvSpPr>
            <a:spLocks noGrp="1" noChangeArrowheads="1"/>
          </p:cNvSpPr>
          <p:nvPr>
            <p:ph idx="1"/>
          </p:nvPr>
        </p:nvSpPr>
        <p:spPr>
          <a:xfrm>
            <a:off x="533400" y="1371600"/>
            <a:ext cx="8229600" cy="4876800"/>
          </a:xfrm>
          <a:effectLst>
            <a:glow rad="101600">
              <a:schemeClr val="bg1">
                <a:lumMod val="65000"/>
                <a:lumOff val="35000"/>
                <a:alpha val="60000"/>
              </a:schemeClr>
            </a:glow>
          </a:effectLst>
        </p:spPr>
        <p:txBody>
          <a:bodyPr/>
          <a:lstStyle/>
          <a:p>
            <a:pPr marL="177800" indent="-41275" eaLnBrk="1" hangingPunct="1">
              <a:buFont typeface="Wingdings" pitchFamily="2" charset="2"/>
              <a:buNone/>
            </a:pPr>
            <a:r>
              <a:rPr lang="it-IT" sz="1900" smtClean="0"/>
              <a:t>The Query itself will be broken into two main sections from where manipulation and navigation will be done, much like a Pivottable.</a:t>
            </a:r>
          </a:p>
          <a:p>
            <a:pPr eaLnBrk="1" hangingPunct="1"/>
            <a:r>
              <a:rPr lang="en-US" sz="1900" smtClean="0"/>
              <a:t>A ‘Filter’ area. Available fields.  A ‘Live’ area for further selecting.</a:t>
            </a:r>
          </a:p>
          <a:p>
            <a:pPr eaLnBrk="1" hangingPunct="1"/>
            <a:r>
              <a:rPr lang="en-US" sz="1900" smtClean="0"/>
              <a:t>A ‘Table’ area.  Results. Also a ‘live’ area.</a:t>
            </a:r>
            <a:endParaRPr lang="en-US" sz="1900" dirty="0" smtClean="0"/>
          </a:p>
        </p:txBody>
      </p:sp>
      <p:sp>
        <p:nvSpPr>
          <p:cNvPr id="15362" name="Rectangle 2"/>
          <p:cNvSpPr>
            <a:spLocks noGrp="1" noChangeArrowheads="1"/>
          </p:cNvSpPr>
          <p:nvPr>
            <p:ph type="title"/>
          </p:nvPr>
        </p:nvSpPr>
        <p:spPr/>
        <p:txBody>
          <a:bodyPr/>
          <a:lstStyle/>
          <a:p>
            <a:pPr algn="l" eaLnBrk="1" fontAlgn="auto" hangingPunct="1">
              <a:spcAft>
                <a:spcPts val="0"/>
              </a:spcAft>
              <a:defRPr/>
            </a:pPr>
            <a:r>
              <a:rPr lang="en-US" dirty="0" smtClean="0"/>
              <a:t>Query Frame</a:t>
            </a:r>
          </a:p>
        </p:txBody>
      </p:sp>
      <p:pic>
        <p:nvPicPr>
          <p:cNvPr id="18437" name="Picture 11"/>
          <p:cNvPicPr>
            <a:picLocks noChangeAspect="1" noChangeArrowheads="1"/>
          </p:cNvPicPr>
          <p:nvPr/>
        </p:nvPicPr>
        <p:blipFill>
          <a:blip r:embed="rId2" cstate="print"/>
          <a:srcRect/>
          <a:stretch>
            <a:fillRect/>
          </a:stretch>
        </p:blipFill>
        <p:spPr bwMode="auto">
          <a:xfrm>
            <a:off x="482600" y="3657599"/>
            <a:ext cx="2452423" cy="1981200"/>
          </a:xfrm>
          <a:prstGeom prst="rect">
            <a:avLst/>
          </a:prstGeom>
          <a:noFill/>
          <a:ln w="9525">
            <a:solidFill>
              <a:srgbClr val="4A86CE"/>
            </a:solidFill>
            <a:miter lim="800000"/>
            <a:headEnd/>
            <a:tailEnd/>
          </a:ln>
          <a:effectLst>
            <a:outerShdw blurRad="63500" sx="102000" sy="102000" algn="ctr" rotWithShape="0">
              <a:prstClr val="black">
                <a:alpha val="40000"/>
              </a:prstClr>
            </a:outerShdw>
          </a:effectLst>
        </p:spPr>
      </p:pic>
      <p:pic>
        <p:nvPicPr>
          <p:cNvPr id="18438" name="Picture 12"/>
          <p:cNvPicPr>
            <a:picLocks noChangeAspect="1" noChangeArrowheads="1"/>
          </p:cNvPicPr>
          <p:nvPr/>
        </p:nvPicPr>
        <p:blipFill>
          <a:blip r:embed="rId3" cstate="print"/>
          <a:srcRect/>
          <a:stretch>
            <a:fillRect/>
          </a:stretch>
        </p:blipFill>
        <p:spPr bwMode="auto">
          <a:xfrm>
            <a:off x="3274429" y="3657599"/>
            <a:ext cx="5237439" cy="2023605"/>
          </a:xfrm>
          <a:prstGeom prst="rect">
            <a:avLst/>
          </a:prstGeom>
          <a:noFill/>
          <a:ln w="9525">
            <a:solidFill>
              <a:srgbClr val="4A86CE"/>
            </a:solidFill>
            <a:miter lim="800000"/>
            <a:headEnd/>
            <a:tailEnd/>
          </a:ln>
          <a:effectLst>
            <a:outerShdw blurRad="63500" sx="102000" sy="102000" algn="ctr" rotWithShape="0">
              <a:prstClr val="black">
                <a:alpha val="40000"/>
              </a:prstClr>
            </a:outerShdw>
          </a:effectLst>
        </p:spPr>
      </p:pic>
      <p:sp>
        <p:nvSpPr>
          <p:cNvPr id="18440" name="Slide Number Placeholder 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4298023A-93FA-4624-A784-5F0238B58661}" type="slidenum">
              <a:rPr lang="en-US" sz="1200">
                <a:solidFill>
                  <a:srgbClr val="898989"/>
                </a:solidFill>
                <a:latin typeface="Calibri" pitchFamily="34" charset="0"/>
              </a:rPr>
              <a:pPr algn="r"/>
              <a:t>10</a:t>
            </a:fld>
            <a:endParaRPr lang="en-U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77813"/>
            <a:ext cx="8153400" cy="788987"/>
          </a:xfrm>
        </p:spPr>
        <p:txBody>
          <a:bodyPr/>
          <a:lstStyle/>
          <a:p>
            <a:pPr algn="l" eaLnBrk="1" fontAlgn="auto" hangingPunct="1">
              <a:spcAft>
                <a:spcPts val="0"/>
              </a:spcAft>
              <a:defRPr/>
            </a:pPr>
            <a:r>
              <a:rPr lang="en-US" dirty="0" smtClean="0"/>
              <a:t>Query Frame</a:t>
            </a:r>
          </a:p>
        </p:txBody>
      </p:sp>
      <p:sp>
        <p:nvSpPr>
          <p:cNvPr id="19459" name="Content Placeholder 3"/>
          <p:cNvSpPr>
            <a:spLocks noGrp="1"/>
          </p:cNvSpPr>
          <p:nvPr>
            <p:ph idx="1"/>
          </p:nvPr>
        </p:nvSpPr>
        <p:spPr/>
        <p:txBody>
          <a:bodyPr/>
          <a:lstStyle/>
          <a:p>
            <a:pPr eaLnBrk="1" hangingPunct="1"/>
            <a:endParaRPr lang="en-US" smtClean="0"/>
          </a:p>
        </p:txBody>
      </p:sp>
      <p:sp>
        <p:nvSpPr>
          <p:cNvPr id="19461" name="Slide Number Placeholder 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817AAF30-A0EE-46DD-BEBD-D16DDD28278F}" type="slidenum">
              <a:rPr lang="en-US" sz="1400" b="1">
                <a:solidFill>
                  <a:schemeClr val="bg1"/>
                </a:solidFill>
                <a:latin typeface="Calibri" pitchFamily="34" charset="0"/>
              </a:rPr>
              <a:pPr algn="r"/>
              <a:t>11</a:t>
            </a:fld>
            <a:endParaRPr lang="en-US" sz="1200" b="1">
              <a:solidFill>
                <a:schemeClr val="bg1"/>
              </a:solidFill>
              <a:latin typeface="Calibri" pitchFamily="34" charset="0"/>
            </a:endParaRPr>
          </a:p>
        </p:txBody>
      </p:sp>
      <p:pic>
        <p:nvPicPr>
          <p:cNvPr id="30723" name="Picture 3"/>
          <p:cNvPicPr>
            <a:picLocks noChangeAspect="1" noChangeArrowheads="1"/>
          </p:cNvPicPr>
          <p:nvPr/>
        </p:nvPicPr>
        <p:blipFill>
          <a:blip r:embed="rId2" cstate="print">
            <a:lum bright="-10000"/>
          </a:blip>
          <a:srcRect/>
          <a:stretch>
            <a:fillRect/>
          </a:stretch>
        </p:blipFill>
        <p:spPr bwMode="auto">
          <a:xfrm>
            <a:off x="142875" y="1371600"/>
            <a:ext cx="8848725" cy="4966719"/>
          </a:xfrm>
          <a:prstGeom prst="rect">
            <a:avLst/>
          </a:prstGeom>
          <a:noFill/>
          <a:ln w="9525">
            <a:solidFill>
              <a:srgbClr val="4A86CE"/>
            </a:solidFill>
            <a:miter lim="800000"/>
            <a:headEnd/>
            <a:tailEnd/>
          </a:ln>
          <a:effectLst>
            <a:outerShdw blurRad="50800" dist="38100" dir="13500000" algn="br" rotWithShape="0">
              <a:prstClr val="black">
                <a:alpha val="40000"/>
              </a:prstClr>
            </a:outerShdw>
            <a:reflection blurRad="6350" stA="50000" endA="275" endPos="40000" dist="101600" dir="5400000" sy="-100000" algn="bl" rotWithShape="0"/>
            <a:softEdge rad="12700"/>
          </a:effectLst>
          <a:scene3d>
            <a:camera prst="orthographicFront"/>
            <a:lightRig rig="threePt" dir="t"/>
          </a:scene3d>
          <a:sp3d>
            <a:bevelT/>
          </a:sp3d>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44562"/>
          </a:xfrm>
        </p:spPr>
        <p:txBody>
          <a:bodyPr/>
          <a:lstStyle/>
          <a:p>
            <a:pPr algn="l" eaLnBrk="1" fontAlgn="auto" hangingPunct="1">
              <a:spcAft>
                <a:spcPts val="0"/>
              </a:spcAft>
              <a:defRPr/>
            </a:pPr>
            <a:r>
              <a:rPr lang="en-US" dirty="0" smtClean="0"/>
              <a:t>Execute: Select ‘Variables’</a:t>
            </a:r>
          </a:p>
        </p:txBody>
      </p:sp>
      <p:sp>
        <p:nvSpPr>
          <p:cNvPr id="24579" name="Text Box 3"/>
          <p:cNvSpPr txBox="1">
            <a:spLocks noChangeArrowheads="1"/>
          </p:cNvSpPr>
          <p:nvPr/>
        </p:nvSpPr>
        <p:spPr bwMode="auto">
          <a:xfrm>
            <a:off x="609600" y="1219200"/>
            <a:ext cx="7924800" cy="923330"/>
          </a:xfrm>
          <a:prstGeom prst="rect">
            <a:avLst/>
          </a:prstGeom>
          <a:noFill/>
          <a:ln w="9525">
            <a:noFill/>
            <a:miter lim="800000"/>
            <a:headEnd/>
            <a:tailEnd/>
          </a:ln>
        </p:spPr>
        <p:txBody>
          <a:bodyPr wrap="square">
            <a:spAutoFit/>
          </a:bodyPr>
          <a:lstStyle/>
          <a:p>
            <a:pPr>
              <a:buClr>
                <a:schemeClr val="tx1"/>
              </a:buClr>
              <a:buFont typeface="Wingdings 2" pitchFamily="18" charset="2"/>
              <a:buChar char="¨"/>
            </a:pPr>
            <a:r>
              <a:rPr lang="en-US" dirty="0" smtClean="0"/>
              <a:t>  Whenever </a:t>
            </a:r>
            <a:r>
              <a:rPr lang="en-US" dirty="0"/>
              <a:t>you </a:t>
            </a:r>
            <a:r>
              <a:rPr lang="en-US" dirty="0" smtClean="0"/>
              <a:t>first run </a:t>
            </a:r>
            <a:r>
              <a:rPr lang="en-US" dirty="0"/>
              <a:t>a </a:t>
            </a:r>
            <a:r>
              <a:rPr lang="en-US" dirty="0" smtClean="0"/>
              <a:t>query, a ‘Variables</a:t>
            </a:r>
            <a:r>
              <a:rPr lang="en-US"/>
              <a:t>’ </a:t>
            </a:r>
            <a:r>
              <a:rPr lang="en-US" smtClean="0"/>
              <a:t>screen (selection critera) may </a:t>
            </a:r>
            <a:r>
              <a:rPr lang="en-US" dirty="0" smtClean="0"/>
              <a:t>appear for those fields defined in the query against a given </a:t>
            </a:r>
            <a:r>
              <a:rPr lang="en-US" smtClean="0"/>
              <a:t>CUBE. </a:t>
            </a:r>
            <a:endParaRPr lang="en-US" dirty="0" smtClean="0"/>
          </a:p>
          <a:p>
            <a:pPr>
              <a:buClr>
                <a:schemeClr val="tx1"/>
              </a:buClr>
              <a:buFont typeface="Wingdings 2" pitchFamily="18" charset="2"/>
              <a:buChar char="¨"/>
            </a:pPr>
            <a:endParaRPr lang="en-US" dirty="0">
              <a:solidFill>
                <a:srgbClr val="000066"/>
              </a:solidFill>
            </a:endParaRPr>
          </a:p>
        </p:txBody>
      </p:sp>
      <p:pic>
        <p:nvPicPr>
          <p:cNvPr id="24580" name="Picture 5"/>
          <p:cNvPicPr>
            <a:picLocks noChangeAspect="1" noChangeArrowheads="1"/>
          </p:cNvPicPr>
          <p:nvPr/>
        </p:nvPicPr>
        <p:blipFill>
          <a:blip r:embed="rId2" cstate="print"/>
          <a:srcRect/>
          <a:stretch>
            <a:fillRect/>
          </a:stretch>
        </p:blipFill>
        <p:spPr bwMode="auto">
          <a:xfrm>
            <a:off x="2362200" y="2209800"/>
            <a:ext cx="5562600" cy="4254500"/>
          </a:xfrm>
          <a:prstGeom prst="rect">
            <a:avLst/>
          </a:prstGeom>
          <a:noFill/>
          <a:ln w="9525">
            <a:solidFill>
              <a:schemeClr val="bg2"/>
            </a:solidFill>
            <a:miter lim="800000"/>
            <a:headEnd/>
            <a:tailEnd/>
          </a:ln>
          <a:effectLst>
            <a:reflection blurRad="6350" stA="50000" endA="300" endPos="55500" dist="50800" dir="5400000" sy="-100000" algn="bl" rotWithShape="0"/>
          </a:effectLst>
        </p:spPr>
      </p:pic>
      <p:sp>
        <p:nvSpPr>
          <p:cNvPr id="24582"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1F8A7077-9D75-4DBA-8174-FA1FC2C738CE}" type="slidenum">
              <a:rPr lang="en-US" sz="1200">
                <a:solidFill>
                  <a:srgbClr val="898989"/>
                </a:solidFill>
                <a:latin typeface="Calibri" pitchFamily="34" charset="0"/>
              </a:rPr>
              <a:pPr algn="r"/>
              <a:t>12</a:t>
            </a:fld>
            <a:endParaRPr lang="en-US" sz="1200">
              <a:solidFill>
                <a:srgbClr val="898989"/>
              </a:solidFill>
              <a:latin typeface="Calibri" pitchFamily="34" charset="0"/>
            </a:endParaRPr>
          </a:p>
        </p:txBody>
      </p:sp>
      <p:sp>
        <p:nvSpPr>
          <p:cNvPr id="8" name="Text Box 3"/>
          <p:cNvSpPr txBox="1">
            <a:spLocks noChangeArrowheads="1"/>
          </p:cNvSpPr>
          <p:nvPr/>
        </p:nvSpPr>
        <p:spPr bwMode="auto">
          <a:xfrm>
            <a:off x="457200" y="3048001"/>
            <a:ext cx="1905000" cy="2308324"/>
          </a:xfrm>
          <a:prstGeom prst="rect">
            <a:avLst/>
          </a:prstGeom>
          <a:noFill/>
          <a:ln w="9525">
            <a:noFill/>
            <a:miter lim="800000"/>
            <a:headEnd/>
            <a:tailEnd/>
          </a:ln>
        </p:spPr>
        <p:txBody>
          <a:bodyPr wrap="square">
            <a:spAutoFit/>
          </a:bodyPr>
          <a:lstStyle/>
          <a:p>
            <a:pPr>
              <a:buClr>
                <a:schemeClr val="tx1"/>
              </a:buClr>
              <a:buFont typeface="Wingdings 2" pitchFamily="18" charset="2"/>
              <a:buChar char="¨"/>
            </a:pPr>
            <a:r>
              <a:rPr lang="en-US" dirty="0" smtClean="0"/>
              <a:t>  Select what you want to query </a:t>
            </a:r>
            <a:r>
              <a:rPr lang="en-US" smtClean="0"/>
              <a:t>upon here…you will be prompted by this screen when you first open the query.</a:t>
            </a:r>
            <a:endParaRPr lang="en-US" dirty="0">
              <a:solidFill>
                <a:srgbClr val="00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cstate="print"/>
          <a:srcRect/>
          <a:stretch>
            <a:fillRect/>
          </a:stretch>
        </p:blipFill>
        <p:spPr bwMode="auto">
          <a:xfrm>
            <a:off x="-228600" y="3657600"/>
            <a:ext cx="6172200" cy="2743200"/>
          </a:xfrm>
          <a:prstGeom prst="rect">
            <a:avLst/>
          </a:prstGeom>
          <a:ln>
            <a:noFill/>
          </a:ln>
          <a:effectLst>
            <a:outerShdw blurRad="50800" dist="50800" dir="5400000" algn="ctr" rotWithShape="0">
              <a:schemeClr val="bg1">
                <a:lumMod val="95000"/>
                <a:lumOff val="5000"/>
              </a:schemeClr>
            </a:outerShdw>
            <a:reflection blurRad="12700" stA="30000" endPos="30000" dist="5000" dir="5400000" sy="-100000" algn="bl" rotWithShape="0"/>
          </a:effectLst>
          <a:scene3d>
            <a:camera prst="perspectiveContrastingRightFacing"/>
            <a:lightRig rig="threePt" dir="t">
              <a:rot lat="0" lon="0" rev="2700000"/>
            </a:lightRig>
          </a:scene3d>
          <a:sp3d z="317500">
            <a:bevelT w="63500" h="50800"/>
          </a:sp3d>
        </p:spPr>
      </p:pic>
      <p:sp>
        <p:nvSpPr>
          <p:cNvPr id="2" name="Title 1"/>
          <p:cNvSpPr>
            <a:spLocks noGrp="1"/>
          </p:cNvSpPr>
          <p:nvPr>
            <p:ph type="title"/>
          </p:nvPr>
        </p:nvSpPr>
        <p:spPr>
          <a:xfrm>
            <a:off x="381000" y="0"/>
            <a:ext cx="8305800" cy="1219200"/>
          </a:xfrm>
        </p:spPr>
        <p:txBody>
          <a:bodyPr>
            <a:normAutofit/>
          </a:bodyPr>
          <a:lstStyle/>
          <a:p>
            <a:pPr algn="l"/>
            <a:r>
              <a:rPr lang="en-US" i="1" smtClean="0"/>
              <a:t>Changing</a:t>
            </a:r>
            <a:r>
              <a:rPr lang="en-US" smtClean="0"/>
              <a:t> ‘Variables’</a:t>
            </a:r>
            <a:br>
              <a:rPr lang="en-US" smtClean="0"/>
            </a:br>
            <a:r>
              <a:rPr lang="en-US" sz="2400" smtClean="0"/>
              <a:t>From Within an active query</a:t>
            </a:r>
            <a:endParaRPr lang="en-US"/>
          </a:p>
        </p:txBody>
      </p:sp>
      <p:sp>
        <p:nvSpPr>
          <p:cNvPr id="3" name="Content Placeholder 2"/>
          <p:cNvSpPr>
            <a:spLocks noGrp="1"/>
          </p:cNvSpPr>
          <p:nvPr>
            <p:ph idx="1"/>
          </p:nvPr>
        </p:nvSpPr>
        <p:spPr>
          <a:xfrm>
            <a:off x="457200" y="1371600"/>
            <a:ext cx="3505200" cy="1828800"/>
          </a:xfrm>
        </p:spPr>
        <p:txBody>
          <a:bodyPr>
            <a:normAutofit lnSpcReduction="10000"/>
          </a:bodyPr>
          <a:lstStyle/>
          <a:p>
            <a:r>
              <a:rPr lang="en-US" sz="2000" smtClean="0"/>
              <a:t>To start a new query, modify the ‘variables’  / ‘Selections’ </a:t>
            </a:r>
          </a:p>
          <a:p>
            <a:r>
              <a:rPr lang="en-US" sz="2000" smtClean="0"/>
              <a:t>Use the Drop Down menu or Icon ‘Change Variables’.   </a:t>
            </a:r>
          </a:p>
          <a:p>
            <a:endParaRPr lang="en-US" sz="2000"/>
          </a:p>
        </p:txBody>
      </p:sp>
      <p:sp>
        <p:nvSpPr>
          <p:cNvPr id="5"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1F8A7077-9D75-4DBA-8174-FA1FC2C738CE}" type="slidenum">
              <a:rPr lang="en-US" sz="1200">
                <a:solidFill>
                  <a:srgbClr val="898989"/>
                </a:solidFill>
                <a:latin typeface="Calibri" pitchFamily="34" charset="0"/>
              </a:rPr>
              <a:pPr algn="r"/>
              <a:t>13</a:t>
            </a:fld>
            <a:endParaRPr lang="en-US" sz="1200">
              <a:solidFill>
                <a:srgbClr val="898989"/>
              </a:solidFill>
              <a:latin typeface="Calibri" pitchFamily="34" charset="0"/>
            </a:endParaRPr>
          </a:p>
        </p:txBody>
      </p:sp>
      <p:pic>
        <p:nvPicPr>
          <p:cNvPr id="1026" name="Picture 2"/>
          <p:cNvPicPr>
            <a:picLocks noChangeAspect="1" noChangeArrowheads="1"/>
          </p:cNvPicPr>
          <p:nvPr/>
        </p:nvPicPr>
        <p:blipFill>
          <a:blip r:embed="rId3" cstate="print">
            <a:lum bright="-10000"/>
          </a:blip>
          <a:srcRect b="33946"/>
          <a:stretch>
            <a:fillRect/>
          </a:stretch>
        </p:blipFill>
        <p:spPr bwMode="auto">
          <a:xfrm>
            <a:off x="3962400" y="1371600"/>
            <a:ext cx="4929554" cy="3204210"/>
          </a:xfrm>
          <a:prstGeom prst="rect">
            <a:avLst/>
          </a:prstGeom>
          <a:ln>
            <a:noFill/>
          </a:ln>
          <a:effectLst>
            <a:outerShdw blurRad="50800" dist="50800" dir="5400000" algn="ctr" rotWithShape="0">
              <a:schemeClr val="bg1">
                <a:lumMod val="95000"/>
                <a:lumOff val="5000"/>
              </a:schemeClr>
            </a:outerShdw>
            <a:reflection blurRad="12700" stA="30000" endPos="30000" dist="5000" dir="5400000" sy="-100000" algn="bl" rotWithShape="0"/>
          </a:effectLst>
          <a:scene3d>
            <a:camera prst="perspectiveContrastingLeftFacing">
              <a:rot lat="21472694" lon="1484723" rev="21245809"/>
            </a:camera>
            <a:lightRig rig="threePt" dir="t">
              <a:rot lat="0" lon="0" rev="2700000"/>
            </a:lightRig>
          </a:scene3d>
          <a:sp3d z="317500">
            <a:bevelT w="63500" h="50800"/>
          </a:sp3d>
        </p:spPr>
      </p:pic>
      <p:sp>
        <p:nvSpPr>
          <p:cNvPr id="9" name="Content Placeholder 2"/>
          <p:cNvSpPr txBox="1">
            <a:spLocks/>
          </p:cNvSpPr>
          <p:nvPr/>
        </p:nvSpPr>
        <p:spPr>
          <a:xfrm>
            <a:off x="4648200" y="4876800"/>
            <a:ext cx="4495800" cy="13716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 new ‘Variables’ window</a:t>
            </a:r>
            <a:r>
              <a:rPr kumimoji="0" lang="en-US" sz="2000" b="0" i="0" u="none" strike="noStrike" kern="1200" cap="none" spc="0" normalizeH="0" noProof="0" smtClean="0">
                <a:ln>
                  <a:noFill/>
                </a:ln>
                <a:solidFill>
                  <a:schemeClr val="tx1"/>
                </a:solidFill>
                <a:effectLst/>
                <a:uLnTx/>
                <a:uFillTx/>
                <a:latin typeface="+mn-lt"/>
                <a:ea typeface="+mn-ea"/>
                <a:cs typeface="+mn-cs"/>
              </a:rPr>
              <a:t> appears.   Modify or make entirely new selections, and a new query will run…</a:t>
            </a: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10" name="Right Arrow 9"/>
          <p:cNvSpPr/>
          <p:nvPr/>
        </p:nvSpPr>
        <p:spPr>
          <a:xfrm>
            <a:off x="2286000" y="3048000"/>
            <a:ext cx="1524000"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ight Arrow 12"/>
          <p:cNvSpPr/>
          <p:nvPr/>
        </p:nvSpPr>
        <p:spPr>
          <a:xfrm rot="10800000">
            <a:off x="4495800" y="6324600"/>
            <a:ext cx="1524000"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p:cNvSpPr/>
          <p:nvPr/>
        </p:nvSpPr>
        <p:spPr>
          <a:xfrm>
            <a:off x="4038600" y="2819400"/>
            <a:ext cx="2362200" cy="381000"/>
          </a:xfrm>
          <a:prstGeom prst="rect">
            <a:avLst/>
          </a:prstGeom>
          <a:noFill/>
          <a:ln>
            <a:solidFill>
              <a:srgbClr val="FF0000"/>
            </a:solidFill>
          </a:ln>
          <a:scene3d>
            <a:camera prst="perspectiveHeroicExtremeLeftFacing" fov="2700000">
              <a:rot lat="21474000" lon="1482000" rev="21360000"/>
            </a:camera>
            <a:lightRig rig="threePt" dir="t"/>
          </a:scene3d>
          <a:sp3d z="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1295400"/>
            <a:ext cx="457200" cy="381000"/>
          </a:xfrm>
          <a:prstGeom prst="rect">
            <a:avLst/>
          </a:prstGeom>
          <a:noFill/>
          <a:ln>
            <a:solidFill>
              <a:srgbClr val="FF0000"/>
            </a:solidFill>
          </a:ln>
          <a:scene3d>
            <a:camera prst="perspectiveHeroicExtremeLeftFacing" fov="2700000">
              <a:rot lat="21474000" lon="1482000" rev="21360000"/>
            </a:camera>
            <a:lightRig rig="threePt" dir="t"/>
          </a:scene3d>
          <a:sp3d z="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228600"/>
            <a:ext cx="8305800" cy="1371600"/>
          </a:xfrm>
        </p:spPr>
        <p:txBody>
          <a:bodyPr>
            <a:normAutofit/>
          </a:bodyPr>
          <a:lstStyle/>
          <a:p>
            <a:pPr algn="l" eaLnBrk="1" fontAlgn="auto" hangingPunct="1">
              <a:spcAft>
                <a:spcPts val="0"/>
              </a:spcAft>
              <a:defRPr/>
            </a:pPr>
            <a:r>
              <a:rPr lang="en-US" sz="4000" dirty="0" smtClean="0"/>
              <a:t>Options of Selection:</a:t>
            </a:r>
            <a:br>
              <a:rPr lang="en-US" sz="4000" dirty="0" smtClean="0"/>
            </a:br>
            <a:r>
              <a:rPr lang="en-US" sz="3200" dirty="0" smtClean="0"/>
              <a:t> ‘Variables’</a:t>
            </a:r>
          </a:p>
        </p:txBody>
      </p:sp>
      <p:sp>
        <p:nvSpPr>
          <p:cNvPr id="25603" name="Text Box 3"/>
          <p:cNvSpPr>
            <a:spLocks noGrp="1" noChangeArrowheads="1"/>
          </p:cNvSpPr>
          <p:nvPr>
            <p:ph idx="1"/>
          </p:nvPr>
        </p:nvSpPr>
        <p:spPr>
          <a:xfrm>
            <a:off x="228600" y="1752600"/>
            <a:ext cx="4648200" cy="4572000"/>
          </a:xfrm>
        </p:spPr>
        <p:txBody>
          <a:bodyPr lIns="0" rIns="0"/>
          <a:lstStyle/>
          <a:p>
            <a:pPr eaLnBrk="1" hangingPunct="1"/>
            <a:r>
              <a:rPr lang="it-IT" sz="2400" dirty="0" err="1" smtClean="0"/>
              <a:t>Options</a:t>
            </a:r>
            <a:r>
              <a:rPr lang="it-IT" sz="2400" dirty="0" smtClean="0"/>
              <a:t> </a:t>
            </a:r>
            <a:r>
              <a:rPr lang="it-IT" sz="2400" dirty="0" err="1" smtClean="0"/>
              <a:t>of</a:t>
            </a:r>
            <a:r>
              <a:rPr lang="it-IT" sz="2400" dirty="0" smtClean="0"/>
              <a:t> </a:t>
            </a:r>
            <a:r>
              <a:rPr lang="it-IT" sz="2400" dirty="0" err="1" smtClean="0"/>
              <a:t>Selection</a:t>
            </a:r>
            <a:r>
              <a:rPr lang="it-IT" sz="2400" dirty="0" smtClean="0"/>
              <a:t> :</a:t>
            </a:r>
          </a:p>
          <a:p>
            <a:pPr lvl="1" eaLnBrk="1" hangingPunct="1"/>
            <a:r>
              <a:rPr lang="it-IT" sz="2000" i="1" dirty="0" smtClean="0"/>
              <a:t>Single </a:t>
            </a:r>
            <a:r>
              <a:rPr lang="it-IT" sz="2000" i="1" dirty="0" err="1" smtClean="0"/>
              <a:t>values</a:t>
            </a:r>
            <a:endParaRPr lang="it-IT" sz="2000" dirty="0" smtClean="0"/>
          </a:p>
          <a:p>
            <a:pPr lvl="1" eaLnBrk="1" hangingPunct="1"/>
            <a:r>
              <a:rPr lang="it-IT" sz="2000" i="1" dirty="0" err="1" smtClean="0"/>
              <a:t>Range</a:t>
            </a:r>
            <a:r>
              <a:rPr lang="it-IT" sz="2000" i="1" dirty="0" smtClean="0"/>
              <a:t> </a:t>
            </a:r>
            <a:r>
              <a:rPr lang="it-IT" sz="2000" i="1" dirty="0" err="1" smtClean="0"/>
              <a:t>of</a:t>
            </a:r>
            <a:r>
              <a:rPr lang="it-IT" sz="2000" i="1" dirty="0" smtClean="0"/>
              <a:t> </a:t>
            </a:r>
            <a:r>
              <a:rPr lang="it-IT" sz="2000" i="1" dirty="0" err="1" smtClean="0"/>
              <a:t>values</a:t>
            </a:r>
            <a:r>
              <a:rPr lang="it-IT" sz="2000" i="1" dirty="0" smtClean="0"/>
              <a:t> </a:t>
            </a:r>
            <a:r>
              <a:rPr lang="it-IT" sz="2000" dirty="0" smtClean="0"/>
              <a:t>(</a:t>
            </a:r>
            <a:r>
              <a:rPr lang="it-IT" sz="2000" dirty="0" err="1" smtClean="0"/>
              <a:t>from</a:t>
            </a:r>
            <a:r>
              <a:rPr lang="it-IT" sz="2000" dirty="0" smtClean="0"/>
              <a:t>/</a:t>
            </a:r>
            <a:r>
              <a:rPr lang="it-IT" sz="2000" dirty="0" err="1" smtClean="0"/>
              <a:t>to</a:t>
            </a:r>
            <a:r>
              <a:rPr lang="it-IT" sz="2000" dirty="0" smtClean="0"/>
              <a:t>)</a:t>
            </a:r>
            <a:endParaRPr lang="it-IT" sz="1700" dirty="0" smtClean="0"/>
          </a:p>
          <a:p>
            <a:pPr lvl="1" eaLnBrk="1" hangingPunct="1"/>
            <a:r>
              <a:rPr lang="it-IT" sz="2000" i="1" dirty="0" err="1" smtClean="0"/>
              <a:t>Favorites</a:t>
            </a:r>
            <a:r>
              <a:rPr lang="it-IT" sz="2000" i="1" dirty="0" smtClean="0"/>
              <a:t> </a:t>
            </a:r>
          </a:p>
          <a:p>
            <a:pPr lvl="1" eaLnBrk="1" hangingPunct="1"/>
            <a:r>
              <a:rPr lang="it-IT" sz="2000" i="1" dirty="0" err="1" smtClean="0"/>
              <a:t>History</a:t>
            </a:r>
            <a:r>
              <a:rPr lang="it-IT" sz="2000" i="1" dirty="0" smtClean="0"/>
              <a:t> </a:t>
            </a:r>
          </a:p>
          <a:p>
            <a:pPr lvl="1" eaLnBrk="1" hangingPunct="1"/>
            <a:endParaRPr lang="it-IT" sz="2000" i="1" dirty="0" smtClean="0"/>
          </a:p>
          <a:p>
            <a:pPr eaLnBrk="1" hangingPunct="1"/>
            <a:r>
              <a:rPr lang="it-IT" sz="2400" dirty="0" err="1" smtClean="0"/>
              <a:t>Selection</a:t>
            </a:r>
            <a:r>
              <a:rPr lang="it-IT" sz="2400" dirty="0" smtClean="0"/>
              <a:t> </a:t>
            </a:r>
            <a:r>
              <a:rPr lang="it-IT" sz="2400" dirty="0" err="1" smtClean="0"/>
              <a:t>Options</a:t>
            </a:r>
            <a:r>
              <a:rPr lang="it-IT" sz="2400" dirty="0" smtClean="0"/>
              <a:t> </a:t>
            </a:r>
            <a:r>
              <a:rPr lang="it-IT" sz="2400" dirty="0" err="1" smtClean="0"/>
              <a:t>of</a:t>
            </a:r>
            <a:r>
              <a:rPr lang="it-IT" sz="2400" dirty="0" smtClean="0"/>
              <a:t> note:</a:t>
            </a:r>
          </a:p>
          <a:p>
            <a:pPr lvl="1" eaLnBrk="1" hangingPunct="1"/>
            <a:r>
              <a:rPr lang="it-IT" sz="2000" i="1" dirty="0" smtClean="0"/>
              <a:t>Include </a:t>
            </a:r>
            <a:r>
              <a:rPr lang="it-IT" sz="2000" i="1" dirty="0" err="1" smtClean="0"/>
              <a:t>value</a:t>
            </a:r>
            <a:r>
              <a:rPr lang="it-IT" sz="2000" i="1" dirty="0" smtClean="0"/>
              <a:t>(s)</a:t>
            </a:r>
          </a:p>
          <a:p>
            <a:pPr lvl="1" eaLnBrk="1" hangingPunct="1"/>
            <a:r>
              <a:rPr lang="it-IT" sz="2000" i="1" dirty="0" err="1" smtClean="0"/>
              <a:t>Exclude</a:t>
            </a:r>
            <a:r>
              <a:rPr lang="it-IT" sz="2000" i="1" dirty="0" smtClean="0"/>
              <a:t> </a:t>
            </a:r>
            <a:r>
              <a:rPr lang="it-IT" sz="2000" i="1" dirty="0" err="1" smtClean="0"/>
              <a:t>value</a:t>
            </a:r>
            <a:r>
              <a:rPr lang="it-IT" sz="2000" i="1" dirty="0" smtClean="0"/>
              <a:t>(s)</a:t>
            </a:r>
          </a:p>
          <a:p>
            <a:pPr lvl="1" eaLnBrk="1" hangingPunct="1"/>
            <a:r>
              <a:rPr lang="it-IT" sz="2000" i="1" smtClean="0"/>
              <a:t>Between</a:t>
            </a:r>
          </a:p>
          <a:p>
            <a:pPr lvl="1" eaLnBrk="1" hangingPunct="1"/>
            <a:r>
              <a:rPr lang="it-IT" sz="2000" i="1" smtClean="0"/>
              <a:t>Greater </a:t>
            </a:r>
            <a:r>
              <a:rPr lang="it-IT" sz="2000" i="1" dirty="0" err="1" smtClean="0"/>
              <a:t>than</a:t>
            </a:r>
            <a:r>
              <a:rPr lang="it-IT" sz="2000" i="1" dirty="0" smtClean="0"/>
              <a:t> </a:t>
            </a:r>
            <a:r>
              <a:rPr lang="it-IT" sz="2000" i="1" dirty="0" err="1" smtClean="0"/>
              <a:t>Less</a:t>
            </a:r>
            <a:r>
              <a:rPr lang="it-IT" sz="2000" i="1" dirty="0" smtClean="0"/>
              <a:t> </a:t>
            </a:r>
            <a:r>
              <a:rPr lang="it-IT" sz="2000" i="1" dirty="0" err="1" smtClean="0"/>
              <a:t>than</a:t>
            </a:r>
            <a:r>
              <a:rPr lang="it-IT" sz="2000" i="1" dirty="0" smtClean="0"/>
              <a:t> etc.</a:t>
            </a:r>
          </a:p>
          <a:p>
            <a:pPr lvl="1" eaLnBrk="1" hangingPunct="1"/>
            <a:r>
              <a:rPr lang="it-IT" sz="2000" i="1" dirty="0" err="1" smtClean="0"/>
              <a:t>Contains</a:t>
            </a:r>
            <a:r>
              <a:rPr lang="it-IT" sz="2000" i="1" dirty="0" smtClean="0"/>
              <a:t> Pattern (Wild </a:t>
            </a:r>
            <a:r>
              <a:rPr lang="it-IT" sz="2000" i="1" dirty="0" err="1" smtClean="0"/>
              <a:t>Cards</a:t>
            </a:r>
            <a:r>
              <a:rPr lang="it-IT" sz="2000" i="1" dirty="0" smtClean="0"/>
              <a:t>)</a:t>
            </a:r>
            <a:endParaRPr lang="it-IT" sz="2800" dirty="0" smtClean="0"/>
          </a:p>
        </p:txBody>
      </p:sp>
      <p:sp>
        <p:nvSpPr>
          <p:cNvPr id="25604" name="Text Box 5"/>
          <p:cNvSpPr txBox="1">
            <a:spLocks noChangeArrowheads="1"/>
          </p:cNvSpPr>
          <p:nvPr/>
        </p:nvSpPr>
        <p:spPr bwMode="auto">
          <a:xfrm>
            <a:off x="4953000" y="1752600"/>
            <a:ext cx="3646488" cy="2667000"/>
          </a:xfrm>
          <a:prstGeom prst="rect">
            <a:avLst/>
          </a:prstGeom>
          <a:noFill/>
          <a:ln w="9525">
            <a:noFill/>
            <a:miter lim="800000"/>
            <a:headEnd/>
            <a:tailEnd/>
          </a:ln>
        </p:spPr>
        <p:txBody>
          <a:bodyPr lIns="0" rIns="0"/>
          <a:lstStyle/>
          <a:p>
            <a:pPr marL="342900" indent="-342900">
              <a:spcBef>
                <a:spcPts val="1200"/>
              </a:spcBef>
              <a:spcAft>
                <a:spcPts val="1800"/>
              </a:spcAft>
              <a:buClr>
                <a:schemeClr val="tx1"/>
              </a:buClr>
              <a:buSzPct val="90000"/>
              <a:buFont typeface="Wingdings 2" pitchFamily="18" charset="2"/>
              <a:buChar char=""/>
            </a:pPr>
            <a:r>
              <a:rPr lang="it-IT" sz="2000" dirty="0">
                <a:latin typeface="+mn-lt"/>
              </a:rPr>
              <a:t>In the </a:t>
            </a:r>
            <a:r>
              <a:rPr lang="it-IT" sz="2000" dirty="0" err="1">
                <a:latin typeface="+mn-lt"/>
              </a:rPr>
              <a:t>tab</a:t>
            </a:r>
            <a:r>
              <a:rPr lang="it-IT" sz="2000" dirty="0">
                <a:latin typeface="+mn-lt"/>
              </a:rPr>
              <a:t> </a:t>
            </a:r>
            <a:r>
              <a:rPr lang="it-IT" sz="2000" dirty="0" err="1">
                <a:latin typeface="+mn-lt"/>
              </a:rPr>
              <a:t>of</a:t>
            </a:r>
            <a:r>
              <a:rPr lang="it-IT" sz="2000" dirty="0">
                <a:latin typeface="+mn-lt"/>
              </a:rPr>
              <a:t> </a:t>
            </a:r>
            <a:r>
              <a:rPr lang="it-IT" sz="2000" dirty="0" err="1">
                <a:latin typeface="+mn-lt"/>
              </a:rPr>
              <a:t>selection</a:t>
            </a:r>
            <a:r>
              <a:rPr lang="it-IT" sz="2000" dirty="0">
                <a:latin typeface="+mn-lt"/>
              </a:rPr>
              <a:t> </a:t>
            </a:r>
            <a:r>
              <a:rPr lang="it-IT" sz="2000" dirty="0" err="1">
                <a:latin typeface="+mn-lt"/>
              </a:rPr>
              <a:t>of</a:t>
            </a:r>
            <a:r>
              <a:rPr lang="it-IT" sz="2000" dirty="0">
                <a:latin typeface="+mn-lt"/>
              </a:rPr>
              <a:t> the data, the </a:t>
            </a:r>
            <a:r>
              <a:rPr lang="it-IT" sz="2000" dirty="0" err="1">
                <a:latin typeface="+mn-lt"/>
              </a:rPr>
              <a:t>icon</a:t>
            </a:r>
            <a:r>
              <a:rPr lang="it-IT" sz="2000" dirty="0">
                <a:latin typeface="+mn-lt"/>
              </a:rPr>
              <a:t>:            </a:t>
            </a:r>
            <a:r>
              <a:rPr lang="it-IT" sz="2000" dirty="0" err="1">
                <a:latin typeface="+mn-lt"/>
              </a:rPr>
              <a:t>allows</a:t>
            </a:r>
            <a:r>
              <a:rPr lang="it-IT" sz="2000" dirty="0">
                <a:latin typeface="+mn-lt"/>
              </a:rPr>
              <a:t> </a:t>
            </a:r>
            <a:r>
              <a:rPr lang="it-IT" sz="2000" dirty="0" err="1">
                <a:latin typeface="+mn-lt"/>
              </a:rPr>
              <a:t>you</a:t>
            </a:r>
            <a:r>
              <a:rPr lang="it-IT" sz="2000" dirty="0">
                <a:latin typeface="+mn-lt"/>
              </a:rPr>
              <a:t> </a:t>
            </a:r>
            <a:r>
              <a:rPr lang="it-IT" sz="2000" dirty="0" err="1">
                <a:latin typeface="+mn-lt"/>
              </a:rPr>
              <a:t>to</a:t>
            </a:r>
            <a:r>
              <a:rPr lang="it-IT" sz="2000" dirty="0">
                <a:latin typeface="+mn-lt"/>
              </a:rPr>
              <a:t> </a:t>
            </a:r>
            <a:r>
              <a:rPr lang="it-IT" sz="2000" dirty="0" err="1">
                <a:latin typeface="+mn-lt"/>
              </a:rPr>
              <a:t>make</a:t>
            </a:r>
            <a:r>
              <a:rPr lang="it-IT" sz="2000" dirty="0">
                <a:latin typeface="+mn-lt"/>
              </a:rPr>
              <a:t> a multiple </a:t>
            </a:r>
            <a:r>
              <a:rPr lang="it-IT" sz="2000" dirty="0" err="1">
                <a:latin typeface="+mn-lt"/>
              </a:rPr>
              <a:t>selection</a:t>
            </a:r>
            <a:r>
              <a:rPr lang="it-IT" sz="2000" dirty="0">
                <a:latin typeface="+mn-lt"/>
              </a:rPr>
              <a:t>. </a:t>
            </a:r>
            <a:r>
              <a:rPr lang="it-IT" sz="2000" dirty="0" err="1">
                <a:latin typeface="+mn-lt"/>
              </a:rPr>
              <a:t>It</a:t>
            </a:r>
            <a:r>
              <a:rPr lang="it-IT" sz="2000" dirty="0">
                <a:latin typeface="+mn-lt"/>
              </a:rPr>
              <a:t> </a:t>
            </a:r>
            <a:r>
              <a:rPr lang="it-IT" sz="2000" dirty="0" err="1">
                <a:latin typeface="+mn-lt"/>
              </a:rPr>
              <a:t>is</a:t>
            </a:r>
            <a:r>
              <a:rPr lang="it-IT" sz="2000" dirty="0">
                <a:latin typeface="+mn-lt"/>
              </a:rPr>
              <a:t> </a:t>
            </a:r>
            <a:r>
              <a:rPr lang="it-IT" sz="2000" dirty="0" err="1">
                <a:latin typeface="+mn-lt"/>
              </a:rPr>
              <a:t>activated</a:t>
            </a:r>
            <a:r>
              <a:rPr lang="it-IT" sz="2000" dirty="0">
                <a:latin typeface="+mn-lt"/>
              </a:rPr>
              <a:t> </a:t>
            </a:r>
            <a:r>
              <a:rPr lang="it-IT" sz="2000" dirty="0" err="1">
                <a:latin typeface="+mn-lt"/>
              </a:rPr>
              <a:t>with</a:t>
            </a:r>
            <a:r>
              <a:rPr lang="it-IT" sz="2000" dirty="0">
                <a:latin typeface="+mn-lt"/>
              </a:rPr>
              <a:t> </a:t>
            </a:r>
            <a:r>
              <a:rPr lang="it-IT" sz="2000" dirty="0" err="1">
                <a:latin typeface="+mn-lt"/>
              </a:rPr>
              <a:t>variable</a:t>
            </a:r>
            <a:r>
              <a:rPr lang="it-IT" sz="2000" dirty="0">
                <a:latin typeface="+mn-lt"/>
              </a:rPr>
              <a:t> </a:t>
            </a:r>
            <a:r>
              <a:rPr lang="it-IT" sz="2000" dirty="0" err="1">
                <a:latin typeface="+mn-lt"/>
              </a:rPr>
              <a:t>filters</a:t>
            </a:r>
            <a:r>
              <a:rPr lang="it-IT" sz="2000" dirty="0">
                <a:latin typeface="+mn-lt"/>
              </a:rPr>
              <a:t>. </a:t>
            </a:r>
          </a:p>
        </p:txBody>
      </p:sp>
      <p:pic>
        <p:nvPicPr>
          <p:cNvPr id="24583" name="Picture 7"/>
          <p:cNvPicPr>
            <a:picLocks noChangeAspect="1" noChangeArrowheads="1"/>
          </p:cNvPicPr>
          <p:nvPr/>
        </p:nvPicPr>
        <p:blipFill>
          <a:blip r:embed="rId2" cstate="print"/>
          <a:srcRect/>
          <a:stretch>
            <a:fillRect/>
          </a:stretch>
        </p:blipFill>
        <p:spPr bwMode="auto">
          <a:xfrm>
            <a:off x="6934200" y="2108200"/>
            <a:ext cx="533400" cy="355600"/>
          </a:xfrm>
          <a:prstGeom prst="rect">
            <a:avLst/>
          </a:prstGeom>
          <a:noFill/>
          <a:ln w="3175">
            <a:solidFill>
              <a:schemeClr val="tx1">
                <a:lumMod val="50000"/>
                <a:lumOff val="50000"/>
              </a:schemeClr>
            </a:solidFill>
            <a:miter lim="800000"/>
            <a:headEnd/>
            <a:tailEnd/>
          </a:ln>
          <a:effectLst/>
        </p:spPr>
      </p:pic>
      <p:pic>
        <p:nvPicPr>
          <p:cNvPr id="25606" name="Picture 9"/>
          <p:cNvPicPr>
            <a:picLocks noChangeAspect="1" noChangeArrowheads="1"/>
          </p:cNvPicPr>
          <p:nvPr/>
        </p:nvPicPr>
        <p:blipFill>
          <a:blip r:embed="rId3" cstate="print"/>
          <a:srcRect/>
          <a:stretch>
            <a:fillRect/>
          </a:stretch>
        </p:blipFill>
        <p:spPr bwMode="auto">
          <a:xfrm>
            <a:off x="4648200" y="3810000"/>
            <a:ext cx="4267200" cy="2362200"/>
          </a:xfrm>
          <a:prstGeom prst="rect">
            <a:avLst/>
          </a:prstGeom>
          <a:noFill/>
          <a:ln w="9525">
            <a:noFill/>
            <a:miter lim="800000"/>
            <a:headEnd/>
            <a:tailEnd/>
          </a:ln>
          <a:effectLst>
            <a:innerShdw blurRad="63500" dist="50800" dir="2700000">
              <a:prstClr val="black">
                <a:alpha val="50000"/>
              </a:prstClr>
            </a:innerShdw>
          </a:effectLst>
        </p:spPr>
      </p:pic>
      <p:sp>
        <p:nvSpPr>
          <p:cNvPr id="25608"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BE8B33AA-7BEC-4DFE-9400-0C33E67281E4}" type="slidenum">
              <a:rPr lang="en-US" sz="1200">
                <a:solidFill>
                  <a:srgbClr val="898989"/>
                </a:solidFill>
                <a:latin typeface="Calibri" pitchFamily="34" charset="0"/>
              </a:rPr>
              <a:pPr algn="r"/>
              <a:t>14</a:t>
            </a:fld>
            <a:endParaRPr lang="en-US" sz="1200">
              <a:solidFill>
                <a:srgbClr val="898989"/>
              </a:solidFill>
              <a:latin typeface="Calibri" pitchFamily="34" charset="0"/>
            </a:endParaRPr>
          </a:p>
        </p:txBody>
      </p:sp>
      <p:sp>
        <p:nvSpPr>
          <p:cNvPr id="9" name="Rectangle 8"/>
          <p:cNvSpPr/>
          <p:nvPr/>
        </p:nvSpPr>
        <p:spPr>
          <a:xfrm>
            <a:off x="5791200" y="4267200"/>
            <a:ext cx="2971800" cy="1295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3" name="Picture 7"/>
          <p:cNvPicPr>
            <a:picLocks noChangeAspect="1" noChangeArrowheads="1"/>
          </p:cNvPicPr>
          <p:nvPr/>
        </p:nvPicPr>
        <p:blipFill>
          <a:blip r:embed="rId2" cstate="print"/>
          <a:srcRect/>
          <a:stretch>
            <a:fillRect/>
          </a:stretch>
        </p:blipFill>
        <p:spPr bwMode="auto">
          <a:xfrm>
            <a:off x="609600" y="381000"/>
            <a:ext cx="5791200" cy="3646488"/>
          </a:xfrm>
          <a:prstGeom prst="rect">
            <a:avLst/>
          </a:prstGeom>
          <a:noFill/>
          <a:ln w="12700">
            <a:solidFill>
              <a:schemeClr val="bg2"/>
            </a:solidFill>
            <a:miter lim="800000"/>
            <a:headEnd/>
            <a:tailEnd/>
          </a:ln>
          <a:effectLst>
            <a:outerShdw blurRad="50800" dist="38100" dir="18900000" algn="bl" rotWithShape="0">
              <a:prstClr val="black">
                <a:alpha val="40000"/>
              </a:prstClr>
            </a:outerShdw>
          </a:effectLst>
        </p:spPr>
      </p:pic>
      <p:pic>
        <p:nvPicPr>
          <p:cNvPr id="24585" name="Picture 9"/>
          <p:cNvPicPr>
            <a:picLocks noChangeAspect="1" noChangeArrowheads="1"/>
          </p:cNvPicPr>
          <p:nvPr/>
        </p:nvPicPr>
        <p:blipFill>
          <a:blip r:embed="rId3" cstate="print"/>
          <a:srcRect/>
          <a:stretch>
            <a:fillRect/>
          </a:stretch>
        </p:blipFill>
        <p:spPr bwMode="auto">
          <a:xfrm>
            <a:off x="1219200" y="1981200"/>
            <a:ext cx="5791200" cy="3644900"/>
          </a:xfrm>
          <a:prstGeom prst="rect">
            <a:avLst/>
          </a:prstGeom>
          <a:noFill/>
          <a:ln w="12700">
            <a:solidFill>
              <a:schemeClr val="bg2"/>
            </a:solidFill>
            <a:miter lim="800000"/>
            <a:headEnd/>
            <a:tailEnd/>
          </a:ln>
          <a:effectLst>
            <a:outerShdw blurRad="50800" dist="38100" dir="18900000" algn="bl" rotWithShape="0">
              <a:prstClr val="black">
                <a:alpha val="40000"/>
              </a:prstClr>
            </a:outerShdw>
          </a:effectLst>
        </p:spPr>
      </p:pic>
      <p:sp>
        <p:nvSpPr>
          <p:cNvPr id="12" name="Oval 11"/>
          <p:cNvSpPr/>
          <p:nvPr/>
        </p:nvSpPr>
        <p:spPr>
          <a:xfrm>
            <a:off x="4876800" y="914400"/>
            <a:ext cx="3810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257800" y="2514600"/>
            <a:ext cx="3810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588" name="Picture 12"/>
          <p:cNvPicPr>
            <a:picLocks noChangeAspect="1" noChangeArrowheads="1"/>
          </p:cNvPicPr>
          <p:nvPr/>
        </p:nvPicPr>
        <p:blipFill>
          <a:blip r:embed="rId4" cstate="print">
            <a:lum contrast="10000"/>
          </a:blip>
          <a:srcRect/>
          <a:stretch>
            <a:fillRect/>
          </a:stretch>
        </p:blipFill>
        <p:spPr bwMode="auto">
          <a:xfrm>
            <a:off x="685800" y="3810000"/>
            <a:ext cx="4195954" cy="2360592"/>
          </a:xfrm>
          <a:prstGeom prst="rect">
            <a:avLst/>
          </a:prstGeom>
          <a:noFill/>
          <a:ln w="12700">
            <a:noFill/>
            <a:miter lim="800000"/>
            <a:headEnd/>
            <a:tailEnd/>
          </a:ln>
          <a:effectLst>
            <a:glow rad="139700">
              <a:schemeClr val="accent4">
                <a:satMod val="175000"/>
                <a:alpha val="40000"/>
              </a:schemeClr>
            </a:glow>
            <a:outerShdw blurRad="225425" dist="50800" dir="5220000" algn="ctr">
              <a:srgbClr val="000000">
                <a:alpha val="33000"/>
              </a:srgbClr>
            </a:outerShdw>
            <a:softEdge rad="31750"/>
          </a:effectLst>
          <a:scene3d>
            <a:camera prst="perspectiveFront" fov="3300000">
              <a:rot lat="21413610" lon="20692975" rev="198776"/>
            </a:camera>
            <a:lightRig rig="harsh" dir="t">
              <a:rot lat="0" lon="0" rev="3000000"/>
            </a:lightRig>
          </a:scene3d>
          <a:sp3d extrusionH="254000" contourW="19050">
            <a:bevelT w="82550" h="44450" prst="angle"/>
            <a:bevelB w="82550" h="44450" prst="angle"/>
            <a:contourClr>
              <a:srgbClr val="FFFFFF"/>
            </a:contourClr>
          </a:sp3d>
        </p:spPr>
      </p:pic>
      <p:sp>
        <p:nvSpPr>
          <p:cNvPr id="26634"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E68DCCDC-6617-46A7-863E-BAD77534782B}" type="slidenum">
              <a:rPr lang="en-US" sz="1200">
                <a:solidFill>
                  <a:srgbClr val="898989"/>
                </a:solidFill>
                <a:latin typeface="Calibri" pitchFamily="34" charset="0"/>
              </a:rPr>
              <a:pPr algn="r"/>
              <a:t>15</a:t>
            </a:fld>
            <a:endParaRPr lang="en-US" sz="1200">
              <a:solidFill>
                <a:srgbClr val="898989"/>
              </a:solidFill>
              <a:latin typeface="Calibri" pitchFamily="34" charset="0"/>
            </a:endParaRPr>
          </a:p>
        </p:txBody>
      </p:sp>
      <p:sp>
        <p:nvSpPr>
          <p:cNvPr id="15" name="TextBox 14"/>
          <p:cNvSpPr txBox="1"/>
          <p:nvPr/>
        </p:nvSpPr>
        <p:spPr>
          <a:xfrm>
            <a:off x="5562600" y="3607475"/>
            <a:ext cx="3124200" cy="2031325"/>
          </a:xfrm>
          <a:prstGeom prst="rect">
            <a:avLst/>
          </a:prstGeom>
          <a:scene3d>
            <a:camera prst="orthographicFront"/>
            <a:lightRig rig="threePt" dir="t"/>
          </a:scene3d>
          <a:sp3d prstMaterial="plastic">
            <a:bevelT/>
            <a:bevelB/>
          </a:sp3d>
        </p:spPr>
        <p:style>
          <a:lnRef idx="0">
            <a:scrgbClr r="0" g="0" b="0"/>
          </a:lnRef>
          <a:fillRef idx="1003">
            <a:schemeClr val="lt1"/>
          </a:fillRef>
          <a:effectRef idx="0">
            <a:scrgbClr r="0" g="0" b="0"/>
          </a:effectRef>
          <a:fontRef idx="major"/>
        </p:style>
        <p:txBody>
          <a:bodyPr>
            <a:spAutoFit/>
          </a:bodyPr>
          <a:lstStyle/>
          <a:p>
            <a:pPr>
              <a:defRPr/>
            </a:pPr>
            <a:r>
              <a:rPr lang="en-US" dirty="0">
                <a:solidFill>
                  <a:schemeClr val="bg1"/>
                </a:solidFill>
              </a:rPr>
              <a:t>Data can be selected for several Single values, or a range of values. It  can also be used to exclude one or more Single values, or a range of values. </a:t>
            </a:r>
          </a:p>
        </p:txBody>
      </p:sp>
      <p:sp>
        <p:nvSpPr>
          <p:cNvPr id="11" name="TextBox 10"/>
          <p:cNvSpPr txBox="1"/>
          <p:nvPr/>
        </p:nvSpPr>
        <p:spPr>
          <a:xfrm>
            <a:off x="2895600" y="5638800"/>
            <a:ext cx="3124200" cy="830997"/>
          </a:xfrm>
          <a:prstGeom prst="rect">
            <a:avLst/>
          </a:prstGeom>
          <a:ln>
            <a:noFill/>
          </a:ln>
          <a:effectLst>
            <a:glow rad="63500">
              <a:schemeClr val="accent5">
                <a:satMod val="175000"/>
                <a:alpha val="40000"/>
              </a:schemeClr>
            </a:glow>
            <a:outerShdw blurRad="127000" dist="38100" dir="2700000" algn="ctr">
              <a:srgbClr val="000000">
                <a:alpha val="45000"/>
              </a:srgbClr>
            </a:outerShdw>
          </a:effectLst>
          <a:scene3d>
            <a:camera prst="perspectiveContrastingLeftFacing"/>
            <a:lightRig rig="soft" dir="t">
              <a:rot lat="0" lon="0" rev="0"/>
            </a:lightRig>
          </a:scene3d>
          <a:sp3d prstMaterial="translucentPowder">
            <a:bevelT w="203200" h="50800" prst="softRound"/>
          </a:sp3d>
        </p:spPr>
        <p:style>
          <a:lnRef idx="1">
            <a:schemeClr val="accent6"/>
          </a:lnRef>
          <a:fillRef idx="2">
            <a:schemeClr val="accent6"/>
          </a:fillRef>
          <a:effectRef idx="1">
            <a:schemeClr val="accent6"/>
          </a:effectRef>
          <a:fontRef idx="minor">
            <a:schemeClr val="dk1"/>
          </a:fontRef>
        </p:style>
        <p:txBody>
          <a:bodyPr>
            <a:spAutoFit/>
          </a:bodyPr>
          <a:lstStyle/>
          <a:p>
            <a:pPr algn="r">
              <a:defRPr/>
            </a:pPr>
            <a:r>
              <a:rPr lang="en-US" sz="2400" dirty="0" smtClean="0">
                <a:solidFill>
                  <a:schemeClr val="bg1"/>
                </a:solidFill>
              </a:rPr>
              <a:t>Contains Pattern</a:t>
            </a:r>
            <a:r>
              <a:rPr lang="en-US" sz="2400" smtClean="0">
                <a:solidFill>
                  <a:schemeClr val="bg1"/>
                </a:solidFill>
              </a:rPr>
              <a:t>… or WildCards!</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4588"/>
                                        </p:tgtEl>
                                        <p:attrNameLst>
                                          <p:attrName>style.visibility</p:attrName>
                                        </p:attrNameLst>
                                      </p:cBhvr>
                                      <p:to>
                                        <p:strVal val="visible"/>
                                      </p:to>
                                    </p:set>
                                    <p:animEffect transition="in" filter="diamond(in)">
                                      <p:cBhvr>
                                        <p:cTn id="15" dur="2000"/>
                                        <p:tgtEl>
                                          <p:spTgt spid="24588"/>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edge">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274638"/>
            <a:ext cx="8458200" cy="1143000"/>
          </a:xfrm>
        </p:spPr>
        <p:txBody>
          <a:bodyPr/>
          <a:lstStyle/>
          <a:p>
            <a:pPr algn="l" eaLnBrk="1" fontAlgn="auto" hangingPunct="1">
              <a:spcAft>
                <a:spcPts val="0"/>
              </a:spcAft>
              <a:defRPr/>
            </a:pPr>
            <a:r>
              <a:rPr lang="en-US" sz="4000" dirty="0" smtClean="0"/>
              <a:t>Options of Selecting: </a:t>
            </a:r>
            <a:r>
              <a:rPr lang="en-US" sz="3600" dirty="0" smtClean="0"/>
              <a:t>Features </a:t>
            </a:r>
          </a:p>
        </p:txBody>
      </p:sp>
      <p:sp>
        <p:nvSpPr>
          <p:cNvPr id="27651" name="Content Placeholder 2"/>
          <p:cNvSpPr>
            <a:spLocks noGrp="1"/>
          </p:cNvSpPr>
          <p:nvPr>
            <p:ph idx="1"/>
          </p:nvPr>
        </p:nvSpPr>
        <p:spPr>
          <a:xfrm>
            <a:off x="457200" y="1371600"/>
            <a:ext cx="8229600" cy="4937760"/>
          </a:xfrm>
        </p:spPr>
        <p:txBody>
          <a:bodyPr/>
          <a:lstStyle/>
          <a:p>
            <a:pPr eaLnBrk="1" hangingPunct="1"/>
            <a:r>
              <a:rPr lang="en-US" dirty="0" smtClean="0"/>
              <a:t>The right hand section of ‘selections’ allows you to:</a:t>
            </a:r>
          </a:p>
        </p:txBody>
      </p:sp>
      <p:pic>
        <p:nvPicPr>
          <p:cNvPr id="27652" name="Picture 3"/>
          <p:cNvPicPr>
            <a:picLocks noChangeAspect="1" noChangeArrowheads="1"/>
          </p:cNvPicPr>
          <p:nvPr/>
        </p:nvPicPr>
        <p:blipFill>
          <a:blip r:embed="rId2" cstate="print"/>
          <a:srcRect/>
          <a:stretch>
            <a:fillRect/>
          </a:stretch>
        </p:blipFill>
        <p:spPr bwMode="auto">
          <a:xfrm>
            <a:off x="914400" y="2590800"/>
            <a:ext cx="3352800" cy="3619500"/>
          </a:xfrm>
          <a:prstGeom prst="rect">
            <a:avLst/>
          </a:prstGeom>
          <a:noFill/>
          <a:ln w="9525">
            <a:solidFill>
              <a:schemeClr val="bg2"/>
            </a:solidFill>
            <a:miter lim="800000"/>
            <a:headEnd/>
            <a:tailEnd/>
          </a:ln>
          <a:effectLst>
            <a:outerShdw blurRad="63500" sx="102000" sy="102000" algn="ctr" rotWithShape="0">
              <a:prstClr val="black">
                <a:alpha val="40000"/>
              </a:prstClr>
            </a:outerShdw>
          </a:effectLst>
        </p:spPr>
      </p:pic>
      <p:sp>
        <p:nvSpPr>
          <p:cNvPr id="6" name="Content Placeholder 2"/>
          <p:cNvSpPr txBox="1">
            <a:spLocks/>
          </p:cNvSpPr>
          <p:nvPr/>
        </p:nvSpPr>
        <p:spPr bwMode="auto">
          <a:xfrm>
            <a:off x="4419600" y="2057400"/>
            <a:ext cx="4191000" cy="4225925"/>
          </a:xfrm>
          <a:prstGeom prst="rect">
            <a:avLst/>
          </a:prstGeom>
          <a:noFill/>
          <a:ln w="9525">
            <a:noFill/>
            <a:miter lim="800000"/>
            <a:headEnd/>
            <a:tailEnd/>
          </a:ln>
        </p:spPr>
        <p:txBody>
          <a:bodyPr/>
          <a:lstStyle/>
          <a:p>
            <a:pPr marL="342900" indent="-342900" eaLnBrk="0" hangingPunct="0">
              <a:spcBef>
                <a:spcPct val="20000"/>
              </a:spcBef>
              <a:buClr>
                <a:schemeClr val="tx1">
                  <a:lumMod val="95000"/>
                </a:schemeClr>
              </a:buClr>
              <a:buSzPct val="90000"/>
              <a:buFont typeface="Wingdings" pitchFamily="2" charset="2"/>
              <a:buChar char="n"/>
              <a:defRPr/>
            </a:pPr>
            <a:r>
              <a:rPr lang="en-US" sz="2000" kern="0" dirty="0">
                <a:latin typeface="+mn-lt"/>
              </a:rPr>
              <a:t>Make Inclusions or Exclusions via the Red and Green Toggle </a:t>
            </a:r>
            <a:r>
              <a:rPr lang="en-US" sz="2000" i="1" kern="0" dirty="0">
                <a:latin typeface="+mn-lt"/>
              </a:rPr>
              <a:t>or</a:t>
            </a:r>
            <a:r>
              <a:rPr lang="en-US" sz="2000" kern="0" dirty="0">
                <a:latin typeface="+mn-lt"/>
              </a:rPr>
              <a:t> the Right </a:t>
            </a:r>
            <a:r>
              <a:rPr lang="en-US" sz="2000" kern="0">
                <a:latin typeface="+mn-lt"/>
              </a:rPr>
              <a:t>Click </a:t>
            </a:r>
            <a:r>
              <a:rPr lang="en-US" sz="2000" kern="0" smtClean="0">
                <a:latin typeface="+mn-lt"/>
              </a:rPr>
              <a:t>menu</a:t>
            </a:r>
          </a:p>
          <a:p>
            <a:pPr marL="342900" indent="-342900" eaLnBrk="0" hangingPunct="0">
              <a:spcBef>
                <a:spcPct val="20000"/>
              </a:spcBef>
              <a:buClr>
                <a:schemeClr val="tx1">
                  <a:lumMod val="95000"/>
                </a:schemeClr>
              </a:buClr>
              <a:buSzPct val="90000"/>
              <a:defRPr/>
            </a:pPr>
            <a:endParaRPr lang="en-US" sz="2000" kern="0" dirty="0">
              <a:latin typeface="+mn-lt"/>
            </a:endParaRPr>
          </a:p>
          <a:p>
            <a:pPr marL="342900" indent="-342900" eaLnBrk="0" hangingPunct="0">
              <a:spcBef>
                <a:spcPct val="20000"/>
              </a:spcBef>
              <a:buClr>
                <a:schemeClr val="tx1">
                  <a:lumMod val="95000"/>
                </a:schemeClr>
              </a:buClr>
              <a:buSzPct val="90000"/>
              <a:buFont typeface="Wingdings" pitchFamily="2" charset="2"/>
              <a:buChar char="n"/>
              <a:defRPr/>
            </a:pPr>
            <a:r>
              <a:rPr lang="en-US" sz="2000" kern="0" dirty="0">
                <a:latin typeface="+mn-lt"/>
              </a:rPr>
              <a:t>Upload a large list of selections from a .txt file   </a:t>
            </a:r>
            <a:r>
              <a:rPr lang="en-US" sz="2000" i="1" kern="0" dirty="0">
                <a:latin typeface="+mn-lt"/>
              </a:rPr>
              <a:t>(* this simulates the ‘paste from clipboard’ in SAP R/3 . </a:t>
            </a:r>
            <a:r>
              <a:rPr lang="en-US" sz="2000" b="1" i="1" kern="0" dirty="0">
                <a:solidFill>
                  <a:srgbClr val="00B0F0"/>
                </a:solidFill>
                <a:latin typeface="+mn-lt"/>
              </a:rPr>
              <a:t>Use </a:t>
            </a:r>
            <a:r>
              <a:rPr lang="en-US" sz="2000" b="1" i="1" u="sng" kern="0" dirty="0">
                <a:solidFill>
                  <a:srgbClr val="00B0F0"/>
                </a:solidFill>
                <a:latin typeface="+mn-lt"/>
              </a:rPr>
              <a:t>Upload</a:t>
            </a:r>
            <a:r>
              <a:rPr lang="en-US" sz="2000" b="1" i="1" kern="0" dirty="0">
                <a:solidFill>
                  <a:srgbClr val="00B0F0"/>
                </a:solidFill>
                <a:latin typeface="+mn-lt"/>
              </a:rPr>
              <a:t> for ‘Mass </a:t>
            </a:r>
            <a:r>
              <a:rPr lang="en-US" sz="2000" b="1" i="1" kern="0">
                <a:solidFill>
                  <a:srgbClr val="00B0F0"/>
                </a:solidFill>
                <a:latin typeface="+mn-lt"/>
              </a:rPr>
              <a:t>Selecting</a:t>
            </a:r>
            <a:r>
              <a:rPr lang="en-US" sz="2000" b="1" i="1" kern="0" smtClean="0">
                <a:solidFill>
                  <a:srgbClr val="00B0F0"/>
                </a:solidFill>
                <a:latin typeface="+mn-lt"/>
              </a:rPr>
              <a:t>’.</a:t>
            </a:r>
            <a:r>
              <a:rPr lang="en-US" b="1" i="1" kern="0" smtClean="0">
                <a:solidFill>
                  <a:schemeClr val="tx1">
                    <a:lumMod val="95000"/>
                  </a:schemeClr>
                </a:solidFill>
                <a:latin typeface="+mn-lt"/>
              </a:rPr>
              <a:t>)</a:t>
            </a:r>
          </a:p>
          <a:p>
            <a:pPr marL="342900" indent="-342900" eaLnBrk="0" hangingPunct="0">
              <a:spcBef>
                <a:spcPct val="20000"/>
              </a:spcBef>
              <a:buClr>
                <a:schemeClr val="tx1">
                  <a:lumMod val="95000"/>
                </a:schemeClr>
              </a:buClr>
              <a:buSzPct val="90000"/>
              <a:defRPr/>
            </a:pPr>
            <a:endParaRPr lang="en-US" b="1" i="1" kern="0" smtClean="0">
              <a:solidFill>
                <a:schemeClr val="tx1">
                  <a:lumMod val="95000"/>
                </a:schemeClr>
              </a:solidFill>
              <a:latin typeface="+mn-lt"/>
            </a:endParaRPr>
          </a:p>
          <a:p>
            <a:pPr marL="342900" indent="-342900" eaLnBrk="0" hangingPunct="0">
              <a:spcBef>
                <a:spcPts val="0"/>
              </a:spcBef>
              <a:buClr>
                <a:schemeClr val="tx1">
                  <a:lumMod val="95000"/>
                </a:schemeClr>
              </a:buClr>
              <a:buSzPct val="90000"/>
              <a:buFont typeface="Wingdings" pitchFamily="2" charset="2"/>
              <a:buChar char="n"/>
              <a:defRPr/>
            </a:pPr>
            <a:r>
              <a:rPr lang="en-US" b="1" i="1" kern="0" smtClean="0">
                <a:solidFill>
                  <a:schemeClr val="tx1">
                    <a:lumMod val="95000"/>
                  </a:schemeClr>
                </a:solidFill>
                <a:effectLst>
                  <a:glow rad="139700">
                    <a:schemeClr val="accent6">
                      <a:satMod val="175000"/>
                      <a:alpha val="40000"/>
                    </a:schemeClr>
                  </a:glow>
                </a:effectLst>
                <a:latin typeface="+mn-lt"/>
              </a:rPr>
              <a:t>You CAN paste from Clipboard via Control  + V  even though, there is no shortcut for the Mouse</a:t>
            </a:r>
            <a:endParaRPr lang="en-US" sz="2400" kern="0" dirty="0">
              <a:effectLst>
                <a:glow rad="139700">
                  <a:schemeClr val="accent6">
                    <a:satMod val="175000"/>
                    <a:alpha val="40000"/>
                  </a:schemeClr>
                </a:glow>
              </a:effectLst>
              <a:latin typeface="+mn-lt"/>
            </a:endParaRPr>
          </a:p>
        </p:txBody>
      </p:sp>
      <p:sp>
        <p:nvSpPr>
          <p:cNvPr id="7" name="Rectangle 6"/>
          <p:cNvSpPr/>
          <p:nvPr/>
        </p:nvSpPr>
        <p:spPr>
          <a:xfrm>
            <a:off x="2133600" y="2590800"/>
            <a:ext cx="6096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133600" y="4114800"/>
            <a:ext cx="1905000"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7"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AFE6DE25-9B85-450F-8100-33D5B936C706}" type="slidenum">
              <a:rPr lang="en-US" sz="1200">
                <a:solidFill>
                  <a:srgbClr val="898989"/>
                </a:solidFill>
                <a:latin typeface="Calibri" pitchFamily="34" charset="0"/>
              </a:rPr>
              <a:pPr algn="r"/>
              <a:t>16</a:t>
            </a:fld>
            <a:endParaRPr lang="en-US" sz="120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277813"/>
            <a:ext cx="7772400" cy="1017587"/>
          </a:xfrm>
        </p:spPr>
        <p:txBody>
          <a:bodyPr/>
          <a:lstStyle/>
          <a:p>
            <a:pPr algn="l" eaLnBrk="1" fontAlgn="auto" hangingPunct="1">
              <a:spcAft>
                <a:spcPts val="0"/>
              </a:spcAft>
              <a:defRPr/>
            </a:pPr>
            <a:r>
              <a:rPr lang="en-US" dirty="0" smtClean="0"/>
              <a:t>Save Variant</a:t>
            </a:r>
          </a:p>
        </p:txBody>
      </p:sp>
      <p:sp>
        <p:nvSpPr>
          <p:cNvPr id="25603" name="Rectangle 3"/>
          <p:cNvSpPr>
            <a:spLocks noGrp="1" noChangeArrowheads="1"/>
          </p:cNvSpPr>
          <p:nvPr>
            <p:ph idx="1"/>
          </p:nvPr>
        </p:nvSpPr>
        <p:spPr>
          <a:xfrm>
            <a:off x="381000" y="1371600"/>
            <a:ext cx="8299450" cy="1828800"/>
          </a:xfrm>
        </p:spPr>
        <p:txBody>
          <a:bodyPr>
            <a:normAutofit/>
          </a:bodyPr>
          <a:lstStyle/>
          <a:p>
            <a:pPr marL="548640" indent="-411480" eaLnBrk="1" fontAlgn="auto" hangingPunct="1">
              <a:spcAft>
                <a:spcPts val="0"/>
              </a:spcAft>
              <a:buClr>
                <a:schemeClr val="tx1">
                  <a:shade val="95000"/>
                </a:schemeClr>
              </a:buClr>
              <a:buFont typeface="Wingdings 2"/>
              <a:buChar char=""/>
              <a:defRPr/>
            </a:pPr>
            <a:r>
              <a:rPr lang="it-IT" sz="2400" dirty="0" err="1" smtClean="0"/>
              <a:t>When</a:t>
            </a:r>
            <a:r>
              <a:rPr lang="it-IT" sz="2400" dirty="0" smtClean="0"/>
              <a:t> </a:t>
            </a:r>
            <a:r>
              <a:rPr lang="it-IT" sz="2400" dirty="0" err="1" smtClean="0"/>
              <a:t>setting</a:t>
            </a:r>
            <a:r>
              <a:rPr lang="it-IT" sz="2400" dirty="0" smtClean="0"/>
              <a:t> </a:t>
            </a:r>
            <a:r>
              <a:rPr lang="it-IT" sz="2400" dirty="0" err="1" smtClean="0"/>
              <a:t>variables</a:t>
            </a:r>
            <a:r>
              <a:rPr lang="it-IT" sz="2400" dirty="0" smtClean="0"/>
              <a:t>, </a:t>
            </a:r>
            <a:r>
              <a:rPr lang="it-IT" sz="2400" dirty="0" err="1" smtClean="0"/>
              <a:t>you</a:t>
            </a:r>
            <a:r>
              <a:rPr lang="it-IT" sz="2400" dirty="0" smtClean="0"/>
              <a:t> can </a:t>
            </a:r>
            <a:r>
              <a:rPr lang="it-IT" sz="2400" dirty="0" err="1" smtClean="0"/>
              <a:t>pre-set</a:t>
            </a:r>
            <a:r>
              <a:rPr lang="it-IT" sz="2400" dirty="0" smtClean="0"/>
              <a:t> the </a:t>
            </a:r>
            <a:r>
              <a:rPr lang="it-IT" sz="2400" dirty="0" err="1" smtClean="0"/>
              <a:t>filters</a:t>
            </a:r>
            <a:r>
              <a:rPr lang="it-IT" sz="2400" dirty="0" smtClean="0"/>
              <a:t> </a:t>
            </a:r>
            <a:r>
              <a:rPr lang="it-IT" sz="2400" dirty="0" err="1" smtClean="0"/>
              <a:t>from</a:t>
            </a:r>
            <a:r>
              <a:rPr lang="it-IT" sz="2400" dirty="0" smtClean="0"/>
              <a:t> the </a:t>
            </a:r>
            <a:r>
              <a:rPr lang="it-IT" sz="2400" dirty="0" err="1" smtClean="0"/>
              <a:t>launch</a:t>
            </a:r>
            <a:r>
              <a:rPr lang="it-IT" sz="2400" dirty="0" smtClean="0"/>
              <a:t> </a:t>
            </a:r>
            <a:r>
              <a:rPr lang="it-IT" sz="2400" dirty="0" err="1" smtClean="0"/>
              <a:t>of</a:t>
            </a:r>
            <a:r>
              <a:rPr lang="it-IT" sz="2400" dirty="0" smtClean="0"/>
              <a:t> the </a:t>
            </a:r>
            <a:r>
              <a:rPr lang="it-IT" sz="2400" dirty="0" err="1" smtClean="0"/>
              <a:t>query</a:t>
            </a:r>
            <a:r>
              <a:rPr lang="it-IT" sz="2400" dirty="0" smtClean="0"/>
              <a:t> in a </a:t>
            </a:r>
            <a:r>
              <a:rPr lang="it-IT" sz="2400" dirty="0" err="1" smtClean="0"/>
              <a:t>Variant</a:t>
            </a:r>
            <a:r>
              <a:rPr lang="it-IT" sz="2400" dirty="0" smtClean="0"/>
              <a:t>. </a:t>
            </a:r>
          </a:p>
          <a:p>
            <a:pPr marL="548640" indent="-411480" eaLnBrk="1" fontAlgn="auto" hangingPunct="1">
              <a:spcAft>
                <a:spcPts val="0"/>
              </a:spcAft>
              <a:buClr>
                <a:schemeClr val="tx1">
                  <a:shade val="95000"/>
                </a:schemeClr>
              </a:buClr>
              <a:buFont typeface="Wingdings 2"/>
              <a:buChar char=""/>
              <a:defRPr/>
            </a:pPr>
            <a:r>
              <a:rPr lang="it-IT" sz="2400" dirty="0" err="1" smtClean="0"/>
              <a:t>You</a:t>
            </a:r>
            <a:r>
              <a:rPr lang="it-IT" sz="2400" dirty="0" smtClean="0"/>
              <a:t> can </a:t>
            </a:r>
            <a:r>
              <a:rPr lang="it-IT" sz="2400" dirty="0" err="1" smtClean="0"/>
              <a:t>then</a:t>
            </a:r>
            <a:r>
              <a:rPr lang="it-IT" sz="2400" dirty="0" smtClean="0"/>
              <a:t> </a:t>
            </a:r>
            <a:r>
              <a:rPr lang="it-IT" sz="2400" dirty="0" err="1" smtClean="0"/>
              <a:t>recall</a:t>
            </a:r>
            <a:r>
              <a:rPr lang="it-IT" sz="2400" dirty="0" smtClean="0"/>
              <a:t> </a:t>
            </a:r>
            <a:r>
              <a:rPr lang="it-IT" sz="2400" dirty="0" err="1" smtClean="0"/>
              <a:t>your</a:t>
            </a:r>
            <a:r>
              <a:rPr lang="it-IT" sz="2400" dirty="0" smtClean="0"/>
              <a:t> </a:t>
            </a:r>
            <a:r>
              <a:rPr lang="it-IT" sz="2400" dirty="0" err="1" smtClean="0"/>
              <a:t>pre-saved</a:t>
            </a:r>
            <a:r>
              <a:rPr lang="it-IT" sz="2400" dirty="0" smtClean="0"/>
              <a:t> </a:t>
            </a:r>
            <a:r>
              <a:rPr lang="it-IT" sz="2400" dirty="0" err="1" smtClean="0"/>
              <a:t>variables</a:t>
            </a:r>
            <a:r>
              <a:rPr lang="it-IT" sz="2400" dirty="0" smtClean="0"/>
              <a:t> </a:t>
            </a:r>
            <a:r>
              <a:rPr lang="it-IT" sz="2400" err="1" smtClean="0"/>
              <a:t>from</a:t>
            </a:r>
            <a:r>
              <a:rPr lang="it-IT" sz="2400" smtClean="0"/>
              <a:t> your Variants</a:t>
            </a:r>
            <a:r>
              <a:rPr lang="it-IT" sz="2400" dirty="0" smtClean="0"/>
              <a:t>.</a:t>
            </a:r>
            <a:endParaRPr lang="en-US" sz="2400" dirty="0" smtClean="0"/>
          </a:p>
        </p:txBody>
      </p:sp>
      <p:sp>
        <p:nvSpPr>
          <p:cNvPr id="28676" name="Rectangle 5"/>
          <p:cNvSpPr>
            <a:spLocks noChangeArrowheads="1"/>
          </p:cNvSpPr>
          <p:nvPr/>
        </p:nvSpPr>
        <p:spPr bwMode="auto">
          <a:xfrm>
            <a:off x="533400" y="5334000"/>
            <a:ext cx="8299450" cy="719138"/>
          </a:xfrm>
          <a:prstGeom prst="rect">
            <a:avLst/>
          </a:prstGeom>
          <a:noFill/>
          <a:ln w="3175">
            <a:noFill/>
            <a:miter lim="800000"/>
            <a:headEnd/>
            <a:tailEnd/>
          </a:ln>
        </p:spPr>
        <p:txBody>
          <a:bodyPr lIns="0" rIns="0"/>
          <a:lstStyle/>
          <a:p>
            <a:pPr marL="342900" indent="-342900">
              <a:spcBef>
                <a:spcPct val="20000"/>
              </a:spcBef>
              <a:buClr>
                <a:schemeClr val="folHlink"/>
              </a:buClr>
              <a:buSzPct val="90000"/>
              <a:buFont typeface="Wingdings" pitchFamily="2" charset="2"/>
              <a:buChar char="n"/>
            </a:pPr>
            <a:endParaRPr lang="en-US" sz="2400">
              <a:solidFill>
                <a:srgbClr val="000066"/>
              </a:solidFill>
            </a:endParaRPr>
          </a:p>
        </p:txBody>
      </p:sp>
      <p:pic>
        <p:nvPicPr>
          <p:cNvPr id="30725" name="Picture 6"/>
          <p:cNvPicPr>
            <a:picLocks noChangeAspect="1" noChangeArrowheads="1"/>
          </p:cNvPicPr>
          <p:nvPr/>
        </p:nvPicPr>
        <p:blipFill>
          <a:blip r:embed="rId2" cstate="print"/>
          <a:stretch>
            <a:fillRect/>
          </a:stretch>
        </p:blipFill>
        <p:spPr bwMode="auto">
          <a:xfrm>
            <a:off x="800836" y="3309747"/>
            <a:ext cx="7809764" cy="2862453"/>
          </a:xfrm>
          <a:prstGeom prst="rect">
            <a:avLst/>
          </a:prstGeom>
          <a:noFill/>
          <a:ln w="12700">
            <a:solidFill>
              <a:schemeClr val="bg2">
                <a:lumMod val="50000"/>
              </a:schemeClr>
            </a:solidFill>
          </a:ln>
          <a:effectLst>
            <a:outerShdw blurRad="63500" sx="102000" sy="102000" algn="ctr" rotWithShape="0">
              <a:prstClr val="black">
                <a:alpha val="40000"/>
              </a:prstClr>
            </a:outerShdw>
            <a:reflection blurRad="6350" stA="50000" endA="295" endPos="92000" dist="101600" dir="5400000" sy="-100000" algn="bl" rotWithShape="0"/>
          </a:effectLst>
        </p:spPr>
      </p:pic>
      <p:sp>
        <p:nvSpPr>
          <p:cNvPr id="28678" name="Rectangle 6"/>
          <p:cNvSpPr>
            <a:spLocks noChangeArrowheads="1"/>
          </p:cNvSpPr>
          <p:nvPr/>
        </p:nvSpPr>
        <p:spPr bwMode="auto">
          <a:xfrm>
            <a:off x="5715000" y="3581400"/>
            <a:ext cx="304800" cy="304800"/>
          </a:xfrm>
          <a:prstGeom prst="rect">
            <a:avLst/>
          </a:prstGeom>
          <a:noFill/>
          <a:ln w="28575">
            <a:solidFill>
              <a:srgbClr val="FF0000"/>
            </a:solidFill>
            <a:miter lim="800000"/>
            <a:headEnd/>
            <a:tailEnd/>
          </a:ln>
        </p:spPr>
        <p:txBody>
          <a:bodyPr wrap="none" anchor="ctr"/>
          <a:lstStyle/>
          <a:p>
            <a:endParaRPr lang="en-US"/>
          </a:p>
        </p:txBody>
      </p:sp>
      <p:sp>
        <p:nvSpPr>
          <p:cNvPr id="28679" name="Rectangle 6"/>
          <p:cNvSpPr>
            <a:spLocks noChangeArrowheads="1"/>
          </p:cNvSpPr>
          <p:nvPr/>
        </p:nvSpPr>
        <p:spPr bwMode="auto">
          <a:xfrm>
            <a:off x="4114800" y="4191000"/>
            <a:ext cx="4495800" cy="609600"/>
          </a:xfrm>
          <a:prstGeom prst="rect">
            <a:avLst/>
          </a:prstGeom>
          <a:noFill/>
          <a:ln w="28575">
            <a:solidFill>
              <a:srgbClr val="FF0000"/>
            </a:solidFill>
            <a:miter lim="800000"/>
            <a:headEnd/>
            <a:tailEnd/>
          </a:ln>
        </p:spPr>
        <p:txBody>
          <a:bodyPr wrap="none" anchor="ctr"/>
          <a:lstStyle/>
          <a:p>
            <a:endParaRPr lang="en-US"/>
          </a:p>
        </p:txBody>
      </p:sp>
      <p:sp>
        <p:nvSpPr>
          <p:cNvPr id="28681"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E0B320A5-7FC4-490B-9A01-4C2B970A00AF}" type="slidenum">
              <a:rPr lang="en-US" sz="1200">
                <a:solidFill>
                  <a:srgbClr val="898989"/>
                </a:solidFill>
                <a:latin typeface="Calibri" pitchFamily="34" charset="0"/>
              </a:rPr>
              <a:pPr algn="r"/>
              <a:t>17</a:t>
            </a:fld>
            <a:endParaRPr lang="en-U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274638"/>
            <a:ext cx="7696200" cy="1143000"/>
          </a:xfrm>
        </p:spPr>
        <p:txBody>
          <a:bodyPr/>
          <a:lstStyle/>
          <a:p>
            <a:pPr algn="l" eaLnBrk="1" fontAlgn="auto" hangingPunct="1">
              <a:spcAft>
                <a:spcPts val="0"/>
              </a:spcAft>
              <a:defRPr/>
            </a:pPr>
            <a:r>
              <a:rPr lang="en-US" dirty="0" smtClean="0"/>
              <a:t>Recall Variant</a:t>
            </a:r>
          </a:p>
        </p:txBody>
      </p:sp>
      <p:sp>
        <p:nvSpPr>
          <p:cNvPr id="26627" name="Rectangle 3"/>
          <p:cNvSpPr>
            <a:spLocks noGrp="1" noChangeArrowheads="1"/>
          </p:cNvSpPr>
          <p:nvPr>
            <p:ph idx="1"/>
          </p:nvPr>
        </p:nvSpPr>
        <p:spPr>
          <a:xfrm>
            <a:off x="250825" y="1676401"/>
            <a:ext cx="8299450" cy="1142999"/>
          </a:xfrm>
        </p:spPr>
        <p:txBody>
          <a:bodyPr>
            <a:normAutofit/>
          </a:bodyPr>
          <a:lstStyle/>
          <a:p>
            <a:pPr marL="548640" indent="-411480" eaLnBrk="1" fontAlgn="auto" hangingPunct="1">
              <a:spcAft>
                <a:spcPts val="1200"/>
              </a:spcAft>
              <a:buClr>
                <a:schemeClr val="tx1">
                  <a:shade val="95000"/>
                </a:schemeClr>
              </a:buClr>
              <a:defRPr/>
            </a:pPr>
            <a:r>
              <a:rPr lang="it-IT" sz="2400" dirty="0" smtClean="0"/>
              <a:t>In the future, </a:t>
            </a:r>
            <a:r>
              <a:rPr lang="it-IT" sz="2400" dirty="0" err="1" smtClean="0"/>
              <a:t>when</a:t>
            </a:r>
            <a:r>
              <a:rPr lang="it-IT" sz="2400" dirty="0" smtClean="0"/>
              <a:t> opening the </a:t>
            </a:r>
            <a:r>
              <a:rPr lang="it-IT" sz="2400" dirty="0" err="1" smtClean="0"/>
              <a:t>query</a:t>
            </a:r>
            <a:r>
              <a:rPr lang="it-IT" sz="2400" dirty="0" smtClean="0"/>
              <a:t>, the </a:t>
            </a:r>
            <a:r>
              <a:rPr lang="it-IT" sz="2400" dirty="0" err="1" smtClean="0"/>
              <a:t>Variant</a:t>
            </a:r>
            <a:r>
              <a:rPr lang="it-IT" sz="2400" dirty="0" smtClean="0"/>
              <a:t> </a:t>
            </a:r>
            <a:r>
              <a:rPr lang="it-IT" sz="2400" dirty="0" err="1" smtClean="0"/>
              <a:t>with</a:t>
            </a:r>
            <a:r>
              <a:rPr lang="it-IT" sz="2400" dirty="0" smtClean="0"/>
              <a:t> the </a:t>
            </a:r>
            <a:r>
              <a:rPr lang="it-IT" sz="2400" dirty="0" err="1" smtClean="0"/>
              <a:t>pre-selections</a:t>
            </a:r>
            <a:r>
              <a:rPr lang="it-IT" sz="2400" dirty="0" smtClean="0"/>
              <a:t> </a:t>
            </a:r>
            <a:r>
              <a:rPr lang="it-IT" sz="2400" dirty="0" err="1" smtClean="0"/>
              <a:t>will</a:t>
            </a:r>
            <a:r>
              <a:rPr lang="it-IT" sz="2400" dirty="0" smtClean="0"/>
              <a:t> </a:t>
            </a:r>
            <a:r>
              <a:rPr lang="it-IT" sz="2400" dirty="0" err="1" smtClean="0"/>
              <a:t>be</a:t>
            </a:r>
            <a:r>
              <a:rPr lang="it-IT" sz="2400" dirty="0" smtClean="0"/>
              <a:t> in </a:t>
            </a:r>
            <a:r>
              <a:rPr lang="it-IT" sz="2400" dirty="0" err="1" smtClean="0"/>
              <a:t>your</a:t>
            </a:r>
            <a:r>
              <a:rPr lang="it-IT" sz="2400" dirty="0" smtClean="0"/>
              <a:t> </a:t>
            </a:r>
            <a:r>
              <a:rPr lang="it-IT" sz="2400" dirty="0" err="1" smtClean="0"/>
              <a:t>dropdown</a:t>
            </a:r>
            <a:r>
              <a:rPr lang="it-IT" sz="2400" dirty="0" smtClean="0"/>
              <a:t>. </a:t>
            </a:r>
          </a:p>
        </p:txBody>
      </p:sp>
      <p:pic>
        <p:nvPicPr>
          <p:cNvPr id="6" name="Picture 7"/>
          <p:cNvPicPr>
            <a:picLocks noChangeAspect="1" noChangeArrowheads="1"/>
          </p:cNvPicPr>
          <p:nvPr/>
        </p:nvPicPr>
        <p:blipFill>
          <a:blip r:embed="rId2" cstate="print"/>
          <a:srcRect/>
          <a:stretch>
            <a:fillRect/>
          </a:stretch>
        </p:blipFill>
        <p:spPr bwMode="auto">
          <a:xfrm>
            <a:off x="838200" y="3124200"/>
            <a:ext cx="5531642" cy="1037183"/>
          </a:xfrm>
          <a:prstGeom prst="rect">
            <a:avLst/>
          </a:prstGeom>
          <a:noFill/>
          <a:ln w="9525">
            <a:solidFill>
              <a:schemeClr val="bg2">
                <a:lumMod val="75000"/>
              </a:schemeClr>
            </a:solidFill>
            <a:miter lim="800000"/>
            <a:headEnd/>
            <a:tailEnd/>
          </a:ln>
          <a:effectLst>
            <a:innerShdw blurRad="63500" dist="50800" dir="8100000">
              <a:prstClr val="black">
                <a:alpha val="50000"/>
              </a:prstClr>
            </a:innerShdw>
            <a:softEdge rad="12700"/>
          </a:effectLst>
        </p:spPr>
      </p:pic>
      <p:sp>
        <p:nvSpPr>
          <p:cNvPr id="29701" name="Rectangle 6"/>
          <p:cNvSpPr>
            <a:spLocks noChangeArrowheads="1"/>
          </p:cNvSpPr>
          <p:nvPr/>
        </p:nvSpPr>
        <p:spPr bwMode="auto">
          <a:xfrm>
            <a:off x="838200" y="3353346"/>
            <a:ext cx="4343400" cy="762000"/>
          </a:xfrm>
          <a:prstGeom prst="rect">
            <a:avLst/>
          </a:prstGeom>
          <a:noFill/>
          <a:ln w="38100">
            <a:solidFill>
              <a:srgbClr val="FF0000"/>
            </a:solidFill>
            <a:miter lim="800000"/>
            <a:headEnd/>
            <a:tailEnd/>
          </a:ln>
        </p:spPr>
        <p:txBody>
          <a:bodyPr wrap="none" anchor="ctr"/>
          <a:lstStyle/>
          <a:p>
            <a:endParaRPr lang="en-US"/>
          </a:p>
        </p:txBody>
      </p:sp>
      <p:pic>
        <p:nvPicPr>
          <p:cNvPr id="10" name="Picture 8"/>
          <p:cNvPicPr>
            <a:picLocks noChangeAspect="1" noChangeArrowheads="1"/>
          </p:cNvPicPr>
          <p:nvPr/>
        </p:nvPicPr>
        <p:blipFill>
          <a:blip r:embed="rId3" cstate="print"/>
          <a:srcRect/>
          <a:stretch>
            <a:fillRect/>
          </a:stretch>
        </p:blipFill>
        <p:spPr bwMode="auto">
          <a:xfrm>
            <a:off x="838199" y="4572000"/>
            <a:ext cx="7718323" cy="457200"/>
          </a:xfrm>
          <a:prstGeom prst="rect">
            <a:avLst/>
          </a:prstGeom>
          <a:noFill/>
          <a:ln w="9525">
            <a:solidFill>
              <a:schemeClr val="bg2">
                <a:lumMod val="75000"/>
              </a:schemeClr>
            </a:solidFill>
            <a:miter lim="800000"/>
            <a:headEnd/>
            <a:tailEnd/>
          </a:ln>
          <a:effectLst>
            <a:innerShdw blurRad="63500" dist="50800" dir="8100000">
              <a:prstClr val="black">
                <a:alpha val="50000"/>
              </a:prstClr>
            </a:innerShdw>
            <a:softEdge rad="12700"/>
          </a:effectLst>
        </p:spPr>
      </p:pic>
      <p:pic>
        <p:nvPicPr>
          <p:cNvPr id="11" name="Picture 9"/>
          <p:cNvPicPr>
            <a:picLocks noChangeAspect="1" noChangeArrowheads="1"/>
          </p:cNvPicPr>
          <p:nvPr/>
        </p:nvPicPr>
        <p:blipFill>
          <a:blip r:embed="rId4" cstate="print"/>
          <a:srcRect/>
          <a:stretch>
            <a:fillRect/>
          </a:stretch>
        </p:blipFill>
        <p:spPr bwMode="auto">
          <a:xfrm>
            <a:off x="838200" y="5181601"/>
            <a:ext cx="7696200" cy="457200"/>
          </a:xfrm>
          <a:prstGeom prst="rect">
            <a:avLst/>
          </a:prstGeom>
          <a:noFill/>
          <a:ln w="9525">
            <a:solidFill>
              <a:schemeClr val="bg2">
                <a:lumMod val="75000"/>
              </a:schemeClr>
            </a:solidFill>
            <a:miter lim="800000"/>
            <a:headEnd/>
            <a:tailEnd/>
          </a:ln>
          <a:effectLst>
            <a:innerShdw blurRad="63500" dist="50800" dir="8100000">
              <a:prstClr val="black">
                <a:alpha val="50000"/>
              </a:prstClr>
            </a:innerShdw>
            <a:softEdge rad="12700"/>
          </a:effectLst>
        </p:spPr>
      </p:pic>
      <p:pic>
        <p:nvPicPr>
          <p:cNvPr id="12" name="Picture 10"/>
          <p:cNvPicPr>
            <a:picLocks noChangeAspect="1" noChangeArrowheads="1"/>
          </p:cNvPicPr>
          <p:nvPr/>
        </p:nvPicPr>
        <p:blipFill>
          <a:blip r:embed="rId5" cstate="print"/>
          <a:srcRect/>
          <a:stretch>
            <a:fillRect/>
          </a:stretch>
        </p:blipFill>
        <p:spPr bwMode="auto">
          <a:xfrm>
            <a:off x="838200" y="5800725"/>
            <a:ext cx="7696200" cy="447675"/>
          </a:xfrm>
          <a:prstGeom prst="rect">
            <a:avLst/>
          </a:prstGeom>
          <a:noFill/>
          <a:ln w="9525">
            <a:solidFill>
              <a:schemeClr val="bg2">
                <a:lumMod val="75000"/>
              </a:schemeClr>
            </a:solidFill>
            <a:miter lim="800000"/>
            <a:headEnd/>
            <a:tailEnd/>
          </a:ln>
          <a:effectLst>
            <a:innerShdw blurRad="63500" dist="50800" dir="8100000">
              <a:prstClr val="black">
                <a:alpha val="50000"/>
              </a:prstClr>
            </a:innerShdw>
            <a:softEdge rad="12700"/>
          </a:effectLst>
        </p:spPr>
      </p:pic>
      <p:sp>
        <p:nvSpPr>
          <p:cNvPr id="29706"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0F7C3E6E-7277-458B-A55D-0F3575A0BDD6}" type="slidenum">
              <a:rPr lang="en-US" sz="1200">
                <a:solidFill>
                  <a:srgbClr val="898989"/>
                </a:solidFill>
                <a:latin typeface="Calibri" pitchFamily="34" charset="0"/>
              </a:rPr>
              <a:pPr algn="r"/>
              <a:t>18</a:t>
            </a:fld>
            <a:endParaRPr lang="en-U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algn="l" eaLnBrk="1" fontAlgn="auto" hangingPunct="1">
              <a:spcAft>
                <a:spcPts val="0"/>
              </a:spcAft>
              <a:defRPr/>
            </a:pPr>
            <a:r>
              <a:rPr lang="en-US" dirty="0" err="1" smtClean="0"/>
              <a:t>BEx</a:t>
            </a:r>
            <a:r>
              <a:rPr lang="en-US" dirty="0" smtClean="0"/>
              <a:t> Analyzer – </a:t>
            </a:r>
            <a:r>
              <a:rPr lang="en-US" sz="3600" dirty="0" smtClean="0"/>
              <a:t>Drill Down</a:t>
            </a:r>
            <a:endParaRPr lang="en-US" dirty="0" smtClean="0"/>
          </a:p>
        </p:txBody>
      </p:sp>
      <p:pic>
        <p:nvPicPr>
          <p:cNvPr id="31748" name="Picture 21"/>
          <p:cNvPicPr>
            <a:picLocks noChangeAspect="1" noChangeArrowheads="1"/>
          </p:cNvPicPr>
          <p:nvPr/>
        </p:nvPicPr>
        <p:blipFill>
          <a:blip r:embed="rId2" cstate="print">
            <a:lum/>
          </a:blip>
          <a:srcRect/>
          <a:stretch>
            <a:fillRect/>
          </a:stretch>
        </p:blipFill>
        <p:spPr bwMode="auto">
          <a:xfrm>
            <a:off x="533400" y="1371600"/>
            <a:ext cx="8382000" cy="2971800"/>
          </a:xfrm>
          <a:prstGeom prst="rect">
            <a:avLst/>
          </a:prstGeom>
          <a:noFill/>
          <a:ln w="12700">
            <a:solidFill>
              <a:srgbClr val="4A86CE"/>
            </a:solidFill>
            <a:miter lim="800000"/>
            <a:headEnd/>
            <a:tailEnd/>
          </a:ln>
          <a:effectLst>
            <a:outerShdw blurRad="63500" sx="102000" sy="102000" algn="ctr" rotWithShape="0">
              <a:prstClr val="black">
                <a:alpha val="40000"/>
              </a:prstClr>
            </a:outerShdw>
            <a:softEdge rad="12700"/>
          </a:effectLst>
        </p:spPr>
      </p:pic>
      <p:sp>
        <p:nvSpPr>
          <p:cNvPr id="29701" name="AutoShape 5"/>
          <p:cNvSpPr>
            <a:spLocks noChangeArrowheads="1"/>
          </p:cNvSpPr>
          <p:nvPr/>
        </p:nvSpPr>
        <p:spPr bwMode="auto">
          <a:xfrm>
            <a:off x="5902596" y="4038601"/>
            <a:ext cx="2022204" cy="6858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92 h 21600"/>
              <a:gd name="T20" fmla="*/ 18443 w 21600"/>
              <a:gd name="T21" fmla="*/ 1840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p>
        </p:txBody>
      </p:sp>
      <p:sp>
        <p:nvSpPr>
          <p:cNvPr id="27" name="Rectangle 26"/>
          <p:cNvSpPr/>
          <p:nvPr/>
        </p:nvSpPr>
        <p:spPr>
          <a:xfrm>
            <a:off x="533400" y="4038600"/>
            <a:ext cx="1752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754" name="Picture 23"/>
          <p:cNvPicPr>
            <a:picLocks noChangeAspect="1" noChangeArrowheads="1"/>
          </p:cNvPicPr>
          <p:nvPr/>
        </p:nvPicPr>
        <p:blipFill>
          <a:blip r:embed="rId3" cstate="print">
            <a:lum/>
          </a:blip>
          <a:srcRect/>
          <a:stretch>
            <a:fillRect/>
          </a:stretch>
        </p:blipFill>
        <p:spPr bwMode="auto">
          <a:xfrm>
            <a:off x="1763713" y="4572000"/>
            <a:ext cx="7142162" cy="1514475"/>
          </a:xfrm>
          <a:prstGeom prst="rect">
            <a:avLst/>
          </a:prstGeom>
          <a:noFill/>
          <a:ln w="12700">
            <a:solidFill>
              <a:srgbClr val="4A86CE"/>
            </a:solidFill>
            <a:miter lim="800000"/>
            <a:headEnd/>
            <a:tailEnd/>
          </a:ln>
          <a:effectLst>
            <a:outerShdw blurRad="63500" sx="102000" sy="102000" algn="ctr" rotWithShape="0">
              <a:prstClr val="black">
                <a:alpha val="40000"/>
              </a:prstClr>
            </a:outerShdw>
            <a:reflection blurRad="6350" stA="50000" endA="275" endPos="40000" dist="101600" dir="5400000" sy="-100000" algn="bl" rotWithShape="0"/>
            <a:softEdge rad="12700"/>
          </a:effectLst>
        </p:spPr>
      </p:pic>
      <p:sp>
        <p:nvSpPr>
          <p:cNvPr id="38" name="Rectangle 13"/>
          <p:cNvSpPr>
            <a:spLocks noChangeArrowheads="1"/>
          </p:cNvSpPr>
          <p:nvPr/>
        </p:nvSpPr>
        <p:spPr bwMode="auto">
          <a:xfrm>
            <a:off x="7315200" y="4648200"/>
            <a:ext cx="762000" cy="1447800"/>
          </a:xfrm>
          <a:prstGeom prst="rect">
            <a:avLst/>
          </a:prstGeom>
          <a:noFill/>
          <a:ln w="19050">
            <a:solidFill>
              <a:srgbClr val="FF0000"/>
            </a:solidFill>
            <a:miter lim="800000"/>
            <a:headEnd/>
            <a:tailEnd/>
          </a:ln>
        </p:spPr>
        <p:txBody>
          <a:bodyPr wrap="none" anchor="ctr"/>
          <a:lstStyle/>
          <a:p>
            <a:endParaRPr lang="en-US"/>
          </a:p>
        </p:txBody>
      </p:sp>
      <p:sp>
        <p:nvSpPr>
          <p:cNvPr id="31756"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47096337-A38A-4F99-BDF5-C281BB53B22F}" type="slidenum">
              <a:rPr lang="en-US" sz="1200">
                <a:solidFill>
                  <a:srgbClr val="898989"/>
                </a:solidFill>
                <a:latin typeface="Calibri" pitchFamily="34" charset="0"/>
              </a:rPr>
              <a:pPr algn="r"/>
              <a:t>19</a:t>
            </a:fld>
            <a:endParaRPr lang="en-US" sz="1200">
              <a:solidFill>
                <a:srgbClr val="898989"/>
              </a:solidFill>
              <a:latin typeface="Calibri" pitchFamily="34" charset="0"/>
            </a:endParaRPr>
          </a:p>
        </p:txBody>
      </p:sp>
      <p:sp>
        <p:nvSpPr>
          <p:cNvPr id="11" name="Oval Callout 10"/>
          <p:cNvSpPr/>
          <p:nvPr/>
        </p:nvSpPr>
        <p:spPr>
          <a:xfrm>
            <a:off x="304800" y="4572000"/>
            <a:ext cx="1447800" cy="1143000"/>
          </a:xfrm>
          <a:prstGeom prst="wedgeEllipseCallout">
            <a:avLst>
              <a:gd name="adj1" fmla="val 87061"/>
              <a:gd name="adj2" fmla="val -83055"/>
            </a:avLst>
          </a:prstGeom>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solidFill>
                  <a:schemeClr val="bg1"/>
                </a:solidFill>
              </a:rPr>
              <a:t>Right </a:t>
            </a:r>
            <a:r>
              <a:rPr lang="en-US">
                <a:solidFill>
                  <a:schemeClr val="bg1"/>
                </a:solidFill>
              </a:rPr>
              <a:t>Click </a:t>
            </a:r>
            <a:r>
              <a:rPr lang="en-US" smtClean="0">
                <a:solidFill>
                  <a:schemeClr val="bg1"/>
                </a:solidFill>
              </a:rPr>
              <a:t>menu</a:t>
            </a:r>
            <a:endParaRPr lang="en-US" dirty="0">
              <a:solidFill>
                <a:schemeClr val="bg1"/>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fade">
                                      <p:cBhvr>
                                        <p:cTn id="7" dur="2000"/>
                                        <p:tgtEl>
                                          <p:spTgt spid="31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down)">
                                      <p:cBhvr>
                                        <p:cTn id="12" dur="500"/>
                                        <p:tgtEl>
                                          <p:spTgt spid="2970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15</a:t>
            </a:r>
          </a:p>
          <a:p>
            <a:pPr lvl="0" algn="ctr"/>
            <a:r>
              <a:rPr lang="en-US" dirty="0" smtClean="0"/>
              <a:t>SAP BI</a:t>
            </a:r>
          </a:p>
          <a:p>
            <a:pPr lvl="0" algn="ctr"/>
            <a:r>
              <a:rPr lang="en-US" dirty="0" smtClean="0"/>
              <a:t>Example: DW Database Flow</a:t>
            </a:r>
          </a:p>
        </p:txBody>
      </p:sp>
    </p:spTree>
    <p:extLst>
      <p:ext uri="{BB962C8B-B14F-4D97-AF65-F5344CB8AC3E}">
        <p14:creationId xmlns:p14="http://schemas.microsoft.com/office/powerpoint/2010/main" val="2028138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fontAlgn="auto" hangingPunct="1">
              <a:spcAft>
                <a:spcPts val="0"/>
              </a:spcAft>
              <a:defRPr/>
            </a:pPr>
            <a:r>
              <a:rPr lang="en-US" dirty="0" err="1" smtClean="0"/>
              <a:t>BEx</a:t>
            </a:r>
            <a:r>
              <a:rPr lang="en-US" dirty="0" smtClean="0"/>
              <a:t> Analyzer – </a:t>
            </a:r>
            <a:r>
              <a:rPr lang="en-US" sz="3600" dirty="0" smtClean="0"/>
              <a:t>Drill Across</a:t>
            </a:r>
          </a:p>
        </p:txBody>
      </p:sp>
      <p:pic>
        <p:nvPicPr>
          <p:cNvPr id="32772" name="Picture 14"/>
          <p:cNvPicPr>
            <a:picLocks noChangeAspect="1" noChangeArrowheads="1"/>
          </p:cNvPicPr>
          <p:nvPr/>
        </p:nvPicPr>
        <p:blipFill>
          <a:blip r:embed="rId2" cstate="print"/>
          <a:srcRect/>
          <a:stretch>
            <a:fillRect/>
          </a:stretch>
        </p:blipFill>
        <p:spPr bwMode="auto">
          <a:xfrm>
            <a:off x="381000" y="1295400"/>
            <a:ext cx="8267700" cy="2971800"/>
          </a:xfrm>
          <a:prstGeom prst="rect">
            <a:avLst/>
          </a:prstGeom>
          <a:noFill/>
          <a:ln w="12700">
            <a:solidFill>
              <a:srgbClr val="4A86CE"/>
            </a:solidFill>
            <a:miter lim="800000"/>
            <a:headEnd/>
            <a:tailEnd/>
          </a:ln>
          <a:effectLst>
            <a:outerShdw blurRad="63500" sx="102000" sy="102000" algn="ctr" rotWithShape="0">
              <a:prstClr val="black">
                <a:alpha val="40000"/>
              </a:prstClr>
            </a:outerShdw>
            <a:softEdge rad="12700"/>
          </a:effectLst>
        </p:spPr>
      </p:pic>
      <p:pic>
        <p:nvPicPr>
          <p:cNvPr id="32774" name="Picture 15"/>
          <p:cNvPicPr>
            <a:picLocks noChangeAspect="1" noChangeArrowheads="1"/>
          </p:cNvPicPr>
          <p:nvPr/>
        </p:nvPicPr>
        <p:blipFill>
          <a:blip r:embed="rId3" cstate="print">
            <a:lum bright="-10000" contrast="10000"/>
          </a:blip>
          <a:srcRect/>
          <a:stretch>
            <a:fillRect/>
          </a:stretch>
        </p:blipFill>
        <p:spPr bwMode="auto">
          <a:xfrm>
            <a:off x="1905000" y="4343400"/>
            <a:ext cx="7045325" cy="2076450"/>
          </a:xfrm>
          <a:prstGeom prst="rect">
            <a:avLst/>
          </a:prstGeom>
          <a:noFill/>
          <a:ln w="12700">
            <a:solidFill>
              <a:srgbClr val="4A86CE"/>
            </a:solidFill>
            <a:miter lim="800000"/>
            <a:headEnd/>
            <a:tailEnd/>
          </a:ln>
          <a:effectLst>
            <a:outerShdw blurRad="63500" sx="102000" sy="102000" algn="ctr" rotWithShape="0">
              <a:prstClr val="black">
                <a:alpha val="40000"/>
              </a:prstClr>
            </a:outerShdw>
            <a:reflection blurRad="6350" stA="50000" endA="300" endPos="38500" dist="50800" dir="5400000" sy="-100000" algn="bl" rotWithShape="0"/>
            <a:softEdge rad="12700"/>
          </a:effectLst>
        </p:spPr>
      </p:pic>
      <p:sp>
        <p:nvSpPr>
          <p:cNvPr id="22" name="Rectangle 11"/>
          <p:cNvSpPr>
            <a:spLocks noChangeArrowheads="1"/>
          </p:cNvSpPr>
          <p:nvPr/>
        </p:nvSpPr>
        <p:spPr bwMode="auto">
          <a:xfrm>
            <a:off x="5181600" y="4495800"/>
            <a:ext cx="3733800" cy="228600"/>
          </a:xfrm>
          <a:prstGeom prst="rect">
            <a:avLst/>
          </a:prstGeom>
          <a:noFill/>
          <a:ln w="19050">
            <a:solidFill>
              <a:srgbClr val="FF0000"/>
            </a:solidFill>
            <a:miter lim="800000"/>
            <a:headEnd/>
            <a:tailEnd/>
          </a:ln>
        </p:spPr>
        <p:txBody>
          <a:bodyPr wrap="none" anchor="ctr"/>
          <a:lstStyle/>
          <a:p>
            <a:endParaRPr lang="en-US"/>
          </a:p>
        </p:txBody>
      </p:sp>
      <p:sp>
        <p:nvSpPr>
          <p:cNvPr id="23" name="Rectangle 11"/>
          <p:cNvSpPr>
            <a:spLocks noChangeArrowheads="1"/>
          </p:cNvSpPr>
          <p:nvPr/>
        </p:nvSpPr>
        <p:spPr bwMode="auto">
          <a:xfrm>
            <a:off x="5181600" y="6172200"/>
            <a:ext cx="3733800" cy="228600"/>
          </a:xfrm>
          <a:prstGeom prst="rect">
            <a:avLst/>
          </a:prstGeom>
          <a:noFill/>
          <a:ln w="19050">
            <a:solidFill>
              <a:srgbClr val="FF0000"/>
            </a:solidFill>
            <a:miter lim="800000"/>
            <a:headEnd/>
            <a:tailEnd/>
          </a:ln>
        </p:spPr>
        <p:txBody>
          <a:bodyPr wrap="none" anchor="ctr"/>
          <a:lstStyle/>
          <a:p>
            <a:endParaRPr lang="en-US"/>
          </a:p>
        </p:txBody>
      </p:sp>
      <p:sp>
        <p:nvSpPr>
          <p:cNvPr id="32780"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9FA16940-C813-48DC-84B2-E8CDE0FB862E}" type="slidenum">
              <a:rPr lang="en-US" sz="1200">
                <a:solidFill>
                  <a:srgbClr val="898989"/>
                </a:solidFill>
                <a:latin typeface="Calibri" pitchFamily="34" charset="0"/>
              </a:rPr>
              <a:pPr algn="r"/>
              <a:t>20</a:t>
            </a:fld>
            <a:endParaRPr lang="en-US" sz="1200">
              <a:solidFill>
                <a:srgbClr val="898989"/>
              </a:solidFill>
              <a:latin typeface="Calibri" pitchFamily="34" charset="0"/>
            </a:endParaRPr>
          </a:p>
        </p:txBody>
      </p:sp>
      <p:sp>
        <p:nvSpPr>
          <p:cNvPr id="11" name="AutoShape 5"/>
          <p:cNvSpPr>
            <a:spLocks noChangeArrowheads="1"/>
          </p:cNvSpPr>
          <p:nvPr/>
        </p:nvSpPr>
        <p:spPr bwMode="auto">
          <a:xfrm>
            <a:off x="5181600" y="3962400"/>
            <a:ext cx="2022204" cy="5649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92 h 21600"/>
              <a:gd name="T20" fmla="*/ 18443 w 21600"/>
              <a:gd name="T21" fmla="*/ 1840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p>
        </p:txBody>
      </p:sp>
      <p:sp>
        <p:nvSpPr>
          <p:cNvPr id="12" name="Oval Callout 11"/>
          <p:cNvSpPr/>
          <p:nvPr/>
        </p:nvSpPr>
        <p:spPr>
          <a:xfrm>
            <a:off x="304800" y="4495800"/>
            <a:ext cx="1447800" cy="1143000"/>
          </a:xfrm>
          <a:prstGeom prst="wedgeEllipseCallout">
            <a:avLst>
              <a:gd name="adj1" fmla="val 87061"/>
              <a:gd name="adj2" fmla="val -83055"/>
            </a:avLst>
          </a:prstGeom>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solidFill>
                  <a:schemeClr val="bg1"/>
                </a:solidFill>
              </a:rPr>
              <a:t>Right Click menu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fade">
                                      <p:cBhvr>
                                        <p:cTn id="7" dur="20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fontAlgn="auto" hangingPunct="1">
              <a:spcAft>
                <a:spcPts val="0"/>
              </a:spcAft>
              <a:defRPr/>
            </a:pPr>
            <a:r>
              <a:rPr lang="en-US" dirty="0" smtClean="0"/>
              <a:t>Drilling: Alternate Method</a:t>
            </a:r>
          </a:p>
        </p:txBody>
      </p:sp>
      <p:sp>
        <p:nvSpPr>
          <p:cNvPr id="33795" name="Rectangle 9"/>
          <p:cNvSpPr>
            <a:spLocks noGrp="1" noChangeArrowheads="1"/>
          </p:cNvSpPr>
          <p:nvPr>
            <p:ph idx="1"/>
          </p:nvPr>
        </p:nvSpPr>
        <p:spPr>
          <a:xfrm>
            <a:off x="457200" y="1371600"/>
            <a:ext cx="8229600" cy="4937125"/>
          </a:xfrm>
          <a:effectLst/>
          <a:scene3d>
            <a:camera prst="orthographicFront"/>
            <a:lightRig rig="threePt" dir="t"/>
          </a:scene3d>
          <a:sp3d>
            <a:bevelT/>
          </a:sp3d>
        </p:spPr>
        <p:txBody>
          <a:bodyPr lIns="0" rIns="0">
            <a:sp3d/>
          </a:bodyPr>
          <a:lstStyle/>
          <a:p>
            <a:pPr eaLnBrk="1" hangingPunct="1">
              <a:lnSpc>
                <a:spcPct val="90000"/>
              </a:lnSpc>
              <a:spcAft>
                <a:spcPts val="1200"/>
              </a:spcAft>
            </a:pPr>
            <a:r>
              <a:rPr lang="it-IT" sz="2000" dirty="0" smtClean="0"/>
              <a:t>‘</a:t>
            </a:r>
            <a:r>
              <a:rPr lang="it-IT" sz="3600" b="1" dirty="0" err="1" smtClean="0">
                <a:solidFill>
                  <a:srgbClr val="00B0F0"/>
                </a:solidFill>
                <a:effectLst>
                  <a:innerShdw blurRad="63500" dist="50800" dir="8100000">
                    <a:prstClr val="black">
                      <a:alpha val="50000"/>
                    </a:prstClr>
                  </a:innerShdw>
                </a:effectLst>
              </a:rPr>
              <a:t>Query</a:t>
            </a:r>
            <a:r>
              <a:rPr lang="it-IT" sz="3600" b="1" dirty="0" smtClean="0">
                <a:solidFill>
                  <a:srgbClr val="00B0F0"/>
                </a:solidFill>
                <a:effectLst>
                  <a:innerShdw blurRad="63500" dist="50800" dir="8100000">
                    <a:prstClr val="black">
                      <a:alpha val="50000"/>
                    </a:prstClr>
                  </a:innerShdw>
                </a:effectLst>
              </a:rPr>
              <a:t> </a:t>
            </a:r>
            <a:r>
              <a:rPr lang="it-IT" sz="3600" b="1" dirty="0" err="1" smtClean="0">
                <a:solidFill>
                  <a:srgbClr val="00B0F0"/>
                </a:solidFill>
                <a:effectLst>
                  <a:innerShdw blurRad="63500" dist="50800" dir="8100000">
                    <a:prstClr val="black">
                      <a:alpha val="50000"/>
                    </a:prstClr>
                  </a:innerShdw>
                </a:effectLst>
              </a:rPr>
              <a:t>Properties</a:t>
            </a:r>
            <a:r>
              <a:rPr lang="it-IT" sz="2000" dirty="0" smtClean="0"/>
              <a:t>’ </a:t>
            </a:r>
            <a:r>
              <a:rPr lang="it-IT" sz="2000" err="1" smtClean="0"/>
              <a:t>is</a:t>
            </a:r>
            <a:r>
              <a:rPr lang="it-IT" sz="2000" smtClean="0"/>
              <a:t> the most powerful function to manipulate the Query </a:t>
            </a:r>
            <a:endParaRPr lang="it-IT" sz="2000" dirty="0" smtClean="0"/>
          </a:p>
          <a:p>
            <a:pPr eaLnBrk="1" hangingPunct="1">
              <a:lnSpc>
                <a:spcPct val="90000"/>
              </a:lnSpc>
              <a:spcAft>
                <a:spcPts val="1200"/>
              </a:spcAft>
            </a:pPr>
            <a:r>
              <a:rPr lang="it-IT" sz="2000" dirty="0" err="1" smtClean="0"/>
              <a:t>Specifically</a:t>
            </a:r>
            <a:r>
              <a:rPr lang="it-IT" sz="2000" dirty="0" smtClean="0"/>
              <a:t>, </a:t>
            </a:r>
            <a:r>
              <a:rPr lang="it-IT" sz="2000" dirty="0" err="1" smtClean="0"/>
              <a:t>manipulating</a:t>
            </a:r>
            <a:r>
              <a:rPr lang="it-IT" sz="2000" dirty="0" smtClean="0"/>
              <a:t> </a:t>
            </a:r>
            <a:r>
              <a:rPr lang="it-IT" sz="2000" i="1" dirty="0" smtClean="0"/>
              <a:t>multiple</a:t>
            </a:r>
            <a:r>
              <a:rPr lang="it-IT" sz="2000" dirty="0" smtClean="0"/>
              <a:t> </a:t>
            </a:r>
            <a:r>
              <a:rPr lang="it-IT" sz="2000" dirty="0" err="1" smtClean="0"/>
              <a:t>Drill</a:t>
            </a:r>
            <a:r>
              <a:rPr lang="it-IT" sz="2000" dirty="0" smtClean="0"/>
              <a:t> Down and </a:t>
            </a:r>
            <a:r>
              <a:rPr lang="it-IT" sz="2000" dirty="0" err="1" smtClean="0"/>
              <a:t>Drill</a:t>
            </a:r>
            <a:r>
              <a:rPr lang="it-IT" sz="2000" dirty="0" smtClean="0"/>
              <a:t> </a:t>
            </a:r>
            <a:r>
              <a:rPr lang="it-IT" sz="2000" dirty="0" err="1" smtClean="0"/>
              <a:t>Across</a:t>
            </a:r>
            <a:r>
              <a:rPr lang="it-IT" sz="2000" dirty="0" smtClean="0"/>
              <a:t> </a:t>
            </a:r>
            <a:r>
              <a:rPr lang="it-IT" sz="2000" dirty="0" err="1" smtClean="0"/>
              <a:t>selections</a:t>
            </a:r>
            <a:r>
              <a:rPr lang="it-IT" sz="2000" dirty="0" smtClean="0"/>
              <a:t> </a:t>
            </a:r>
            <a:r>
              <a:rPr lang="it-IT" sz="2000" dirty="0" err="1" smtClean="0"/>
              <a:t>simultaneously</a:t>
            </a:r>
            <a:r>
              <a:rPr lang="it-IT" sz="2000" dirty="0" smtClean="0"/>
              <a:t>.</a:t>
            </a:r>
          </a:p>
        </p:txBody>
      </p:sp>
      <p:sp>
        <p:nvSpPr>
          <p:cNvPr id="33797"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6C708C6B-1746-441C-A215-DC773CD6A367}" type="slidenum">
              <a:rPr lang="en-US" sz="1200">
                <a:solidFill>
                  <a:srgbClr val="898989"/>
                </a:solidFill>
                <a:latin typeface="Calibri" pitchFamily="34" charset="0"/>
              </a:rPr>
              <a:pPr algn="r"/>
              <a:t>21</a:t>
            </a:fld>
            <a:endParaRPr lang="en-US" sz="1200">
              <a:solidFill>
                <a:srgbClr val="898989"/>
              </a:solidFill>
              <a:latin typeface="Calibri" pitchFamily="34" charset="0"/>
            </a:endParaRPr>
          </a:p>
        </p:txBody>
      </p:sp>
      <p:pic>
        <p:nvPicPr>
          <p:cNvPr id="33798" name="Picture 7"/>
          <p:cNvPicPr>
            <a:picLocks noChangeAspect="1" noChangeArrowheads="1"/>
          </p:cNvPicPr>
          <p:nvPr/>
        </p:nvPicPr>
        <p:blipFill>
          <a:blip r:embed="rId2" cstate="print"/>
          <a:srcRect/>
          <a:stretch>
            <a:fillRect/>
          </a:stretch>
        </p:blipFill>
        <p:spPr bwMode="auto">
          <a:xfrm>
            <a:off x="838200" y="3084512"/>
            <a:ext cx="7696200" cy="3163888"/>
          </a:xfrm>
          <a:prstGeom prst="rect">
            <a:avLst/>
          </a:prstGeom>
          <a:noFill/>
          <a:ln w="12700" cap="rnd">
            <a:solidFill>
              <a:srgbClr val="4A86CE"/>
            </a:solidFill>
            <a:miter lim="800000"/>
            <a:headEnd/>
            <a:tailEnd/>
          </a:ln>
          <a:effectLst>
            <a:outerShdw blurRad="50800" dist="152400" dir="7200000" algn="tr" rotWithShape="0">
              <a:schemeClr val="bg1">
                <a:alpha val="40000"/>
              </a:schemeClr>
            </a:outerShdw>
            <a:softEdge rad="12700"/>
          </a:effectLst>
          <a:scene3d>
            <a:camera prst="orthographicFront"/>
            <a:lightRig rig="twoPt" dir="t"/>
          </a:scene3d>
          <a:sp3d/>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1173162"/>
          </a:xfrm>
        </p:spPr>
        <p:txBody>
          <a:bodyPr/>
          <a:lstStyle/>
          <a:p>
            <a:pPr algn="l" eaLnBrk="1" fontAlgn="auto" hangingPunct="1">
              <a:spcAft>
                <a:spcPts val="0"/>
              </a:spcAft>
              <a:defRPr/>
            </a:pPr>
            <a:r>
              <a:rPr lang="en-US" dirty="0" smtClean="0"/>
              <a:t>Drill via ‘Query Properties’</a:t>
            </a:r>
          </a:p>
        </p:txBody>
      </p:sp>
      <p:pic>
        <p:nvPicPr>
          <p:cNvPr id="34819" name="Picture 2"/>
          <p:cNvPicPr>
            <a:picLocks noGrp="1" noChangeAspect="1" noChangeArrowheads="1"/>
          </p:cNvPicPr>
          <p:nvPr>
            <p:ph idx="1"/>
          </p:nvPr>
        </p:nvPicPr>
        <p:blipFill>
          <a:blip r:embed="rId2" cstate="print"/>
          <a:stretch>
            <a:fillRect/>
          </a:stretch>
        </p:blipFill>
        <p:spPr>
          <a:xfrm>
            <a:off x="627247" y="3276600"/>
            <a:ext cx="8021939" cy="3162301"/>
          </a:xfrm>
          <a:noFill/>
          <a:ln>
            <a:solidFill>
              <a:schemeClr val="bg2">
                <a:lumMod val="75000"/>
              </a:schemeClr>
            </a:solidFill>
          </a:ln>
          <a:effectLst>
            <a:outerShdw blurRad="50800" dist="88900" dir="8100000" algn="tr" rotWithShape="0">
              <a:prstClr val="black">
                <a:alpha val="40000"/>
              </a:prstClr>
            </a:outerShdw>
            <a:softEdge rad="12700"/>
          </a:effectLst>
        </p:spPr>
      </p:pic>
      <p:sp>
        <p:nvSpPr>
          <p:cNvPr id="6" name="Rectangle 9"/>
          <p:cNvSpPr txBox="1">
            <a:spLocks noChangeArrowheads="1"/>
          </p:cNvSpPr>
          <p:nvPr/>
        </p:nvSpPr>
        <p:spPr bwMode="auto">
          <a:xfrm>
            <a:off x="609600" y="1447800"/>
            <a:ext cx="8077200" cy="4683125"/>
          </a:xfrm>
          <a:prstGeom prst="rect">
            <a:avLst/>
          </a:prstGeom>
          <a:noFill/>
          <a:ln w="9525">
            <a:noFill/>
            <a:miter lim="800000"/>
            <a:headEnd/>
            <a:tailEnd/>
          </a:ln>
        </p:spPr>
        <p:txBody>
          <a:bodyPr lIns="0" rIns="0"/>
          <a:lstStyle/>
          <a:p>
            <a:pPr marL="342900" indent="-342900">
              <a:lnSpc>
                <a:spcPct val="90000"/>
              </a:lnSpc>
              <a:spcBef>
                <a:spcPct val="20000"/>
              </a:spcBef>
              <a:buClr>
                <a:schemeClr val="tx1">
                  <a:lumMod val="95000"/>
                </a:schemeClr>
              </a:buClr>
              <a:buSzPct val="90000"/>
              <a:buFont typeface="Wingdings" pitchFamily="2" charset="2"/>
              <a:buChar char="n"/>
              <a:defRPr/>
            </a:pPr>
            <a:endParaRPr lang="it-IT" kern="0" smtClean="0">
              <a:latin typeface="+mn-lt"/>
            </a:endParaRPr>
          </a:p>
          <a:p>
            <a:pPr marL="342900" indent="-342900">
              <a:lnSpc>
                <a:spcPct val="90000"/>
              </a:lnSpc>
              <a:spcBef>
                <a:spcPts val="600"/>
              </a:spcBef>
              <a:spcAft>
                <a:spcPts val="600"/>
              </a:spcAft>
              <a:buClr>
                <a:schemeClr val="tx1">
                  <a:lumMod val="95000"/>
                </a:schemeClr>
              </a:buClr>
              <a:buSzPct val="90000"/>
              <a:buFont typeface="Wingdings" pitchFamily="2" charset="2"/>
              <a:buChar char="n"/>
              <a:defRPr/>
            </a:pPr>
            <a:r>
              <a:rPr lang="it-IT" kern="0" smtClean="0">
                <a:latin typeface="+mn-lt"/>
              </a:rPr>
              <a:t>Similar </a:t>
            </a:r>
            <a:r>
              <a:rPr lang="it-IT" kern="0" dirty="0" err="1">
                <a:latin typeface="+mn-lt"/>
              </a:rPr>
              <a:t>to</a:t>
            </a:r>
            <a:r>
              <a:rPr lang="it-IT" kern="0" dirty="0">
                <a:latin typeface="+mn-lt"/>
              </a:rPr>
              <a:t> a ‘</a:t>
            </a:r>
            <a:r>
              <a:rPr lang="it-IT" kern="0" dirty="0" err="1">
                <a:latin typeface="+mn-lt"/>
              </a:rPr>
              <a:t>Pivottable</a:t>
            </a:r>
            <a:r>
              <a:rPr lang="it-IT" kern="0" dirty="0">
                <a:latin typeface="+mn-lt"/>
              </a:rPr>
              <a:t>’. </a:t>
            </a:r>
          </a:p>
          <a:p>
            <a:pPr marL="342900" indent="-342900">
              <a:lnSpc>
                <a:spcPct val="90000"/>
              </a:lnSpc>
              <a:spcBef>
                <a:spcPts val="600"/>
              </a:spcBef>
              <a:spcAft>
                <a:spcPts val="600"/>
              </a:spcAft>
              <a:buClr>
                <a:schemeClr val="tx1">
                  <a:lumMod val="95000"/>
                </a:schemeClr>
              </a:buClr>
              <a:buSzPct val="90000"/>
              <a:buFont typeface="Wingdings" pitchFamily="2" charset="2"/>
              <a:buChar char="n"/>
              <a:defRPr/>
            </a:pPr>
            <a:r>
              <a:rPr lang="it-IT" kern="0" smtClean="0">
                <a:latin typeface="+mn-lt"/>
              </a:rPr>
              <a:t>The </a:t>
            </a:r>
            <a:r>
              <a:rPr lang="it-IT" kern="0" dirty="0">
                <a:latin typeface="+mn-lt"/>
              </a:rPr>
              <a:t>‘Free </a:t>
            </a:r>
            <a:r>
              <a:rPr lang="it-IT" kern="0" dirty="0" err="1">
                <a:latin typeface="+mn-lt"/>
              </a:rPr>
              <a:t>Characteristics</a:t>
            </a:r>
            <a:r>
              <a:rPr lang="it-IT" kern="0" dirty="0">
                <a:latin typeface="+mn-lt"/>
              </a:rPr>
              <a:t>’ are </a:t>
            </a:r>
            <a:r>
              <a:rPr lang="it-IT" kern="0">
                <a:latin typeface="+mn-lt"/>
              </a:rPr>
              <a:t>the </a:t>
            </a:r>
            <a:r>
              <a:rPr lang="it-IT" kern="0" smtClean="0">
                <a:latin typeface="+mn-lt"/>
              </a:rPr>
              <a:t>fields </a:t>
            </a:r>
            <a:r>
              <a:rPr lang="it-IT" kern="0" dirty="0" err="1">
                <a:latin typeface="+mn-lt"/>
              </a:rPr>
              <a:t>from</a:t>
            </a:r>
            <a:r>
              <a:rPr lang="it-IT" kern="0" dirty="0">
                <a:latin typeface="+mn-lt"/>
              </a:rPr>
              <a:t> </a:t>
            </a:r>
            <a:r>
              <a:rPr lang="it-IT" kern="0">
                <a:latin typeface="+mn-lt"/>
              </a:rPr>
              <a:t>the </a:t>
            </a:r>
            <a:r>
              <a:rPr lang="it-IT" kern="0" smtClean="0">
                <a:latin typeface="+mn-lt"/>
              </a:rPr>
              <a:t>‘filter area’ </a:t>
            </a:r>
            <a:r>
              <a:rPr lang="it-IT" kern="0" dirty="0" err="1">
                <a:latin typeface="+mn-lt"/>
              </a:rPr>
              <a:t>whose</a:t>
            </a:r>
            <a:r>
              <a:rPr lang="it-IT" kern="0" dirty="0">
                <a:latin typeface="+mn-lt"/>
              </a:rPr>
              <a:t> </a:t>
            </a:r>
            <a:r>
              <a:rPr lang="it-IT" kern="0" dirty="0" err="1">
                <a:latin typeface="+mn-lt"/>
              </a:rPr>
              <a:t>values</a:t>
            </a:r>
            <a:r>
              <a:rPr lang="it-IT" kern="0" dirty="0">
                <a:latin typeface="+mn-lt"/>
              </a:rPr>
              <a:t> </a:t>
            </a:r>
            <a:r>
              <a:rPr lang="it-IT" kern="0" dirty="0" err="1">
                <a:latin typeface="+mn-lt"/>
              </a:rPr>
              <a:t>you</a:t>
            </a:r>
            <a:r>
              <a:rPr lang="it-IT" kern="0" dirty="0">
                <a:latin typeface="+mn-lt"/>
              </a:rPr>
              <a:t> </a:t>
            </a:r>
            <a:r>
              <a:rPr lang="it-IT" kern="0" dirty="0" err="1">
                <a:latin typeface="+mn-lt"/>
              </a:rPr>
              <a:t>may</a:t>
            </a:r>
            <a:r>
              <a:rPr lang="it-IT" kern="0" dirty="0">
                <a:latin typeface="+mn-lt"/>
              </a:rPr>
              <a:t> </a:t>
            </a:r>
            <a:r>
              <a:rPr lang="it-IT" kern="0" dirty="0" err="1">
                <a:latin typeface="+mn-lt"/>
              </a:rPr>
              <a:t>wish</a:t>
            </a:r>
            <a:r>
              <a:rPr lang="it-IT" kern="0" dirty="0">
                <a:latin typeface="+mn-lt"/>
              </a:rPr>
              <a:t> </a:t>
            </a:r>
            <a:r>
              <a:rPr lang="it-IT" kern="0" dirty="0" err="1">
                <a:latin typeface="+mn-lt"/>
              </a:rPr>
              <a:t>to</a:t>
            </a:r>
            <a:r>
              <a:rPr lang="it-IT" kern="0" dirty="0">
                <a:latin typeface="+mn-lt"/>
              </a:rPr>
              <a:t> </a:t>
            </a:r>
            <a:r>
              <a:rPr lang="it-IT" kern="0" dirty="0" err="1">
                <a:latin typeface="+mn-lt"/>
              </a:rPr>
              <a:t>return</a:t>
            </a:r>
            <a:r>
              <a:rPr lang="it-IT" kern="0" dirty="0">
                <a:latin typeface="+mn-lt"/>
              </a:rPr>
              <a:t> </a:t>
            </a:r>
            <a:r>
              <a:rPr lang="it-IT" kern="0" dirty="0" err="1">
                <a:latin typeface="+mn-lt"/>
              </a:rPr>
              <a:t>by</a:t>
            </a:r>
            <a:r>
              <a:rPr lang="it-IT" kern="0" dirty="0">
                <a:latin typeface="+mn-lt"/>
              </a:rPr>
              <a:t> </a:t>
            </a:r>
            <a:r>
              <a:rPr lang="it-IT" kern="0" dirty="0" err="1">
                <a:latin typeface="+mn-lt"/>
              </a:rPr>
              <a:t>adding</a:t>
            </a:r>
            <a:r>
              <a:rPr lang="it-IT" kern="0" dirty="0">
                <a:latin typeface="+mn-lt"/>
              </a:rPr>
              <a:t> </a:t>
            </a:r>
            <a:r>
              <a:rPr lang="it-IT" kern="0" dirty="0" err="1">
                <a:latin typeface="+mn-lt"/>
              </a:rPr>
              <a:t>to</a:t>
            </a:r>
            <a:r>
              <a:rPr lang="it-IT" kern="0" dirty="0">
                <a:latin typeface="+mn-lt"/>
              </a:rPr>
              <a:t> the </a:t>
            </a:r>
            <a:r>
              <a:rPr lang="it-IT" kern="0" err="1">
                <a:latin typeface="+mn-lt"/>
              </a:rPr>
              <a:t>Rows</a:t>
            </a:r>
            <a:r>
              <a:rPr lang="it-IT" kern="0">
                <a:latin typeface="+mn-lt"/>
              </a:rPr>
              <a:t> </a:t>
            </a:r>
            <a:r>
              <a:rPr lang="it-IT" kern="0" smtClean="0">
                <a:latin typeface="+mn-lt"/>
              </a:rPr>
              <a:t>or Columns which can be done in multiples here.</a:t>
            </a:r>
            <a:endParaRPr lang="it-IT" kern="0" dirty="0">
              <a:latin typeface="+mn-lt"/>
            </a:endParaRPr>
          </a:p>
        </p:txBody>
      </p:sp>
      <p:sp>
        <p:nvSpPr>
          <p:cNvPr id="34822"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E1A4681C-88BB-415A-9DA5-F3AF5C0DBB25}" type="slidenum">
              <a:rPr lang="en-US" sz="1200">
                <a:solidFill>
                  <a:srgbClr val="898989"/>
                </a:solidFill>
                <a:latin typeface="Calibri" pitchFamily="34" charset="0"/>
              </a:rPr>
              <a:pPr algn="r"/>
              <a:t>22</a:t>
            </a:fld>
            <a:endParaRPr lang="en-US" sz="1200">
              <a:solidFill>
                <a:srgbClr val="898989"/>
              </a:solidFill>
              <a:latin typeface="Calibri" pitchFamily="34" charset="0"/>
            </a:endParaRPr>
          </a:p>
        </p:txBody>
      </p:sp>
      <p:sp>
        <p:nvSpPr>
          <p:cNvPr id="7" name="Rectangle 9"/>
          <p:cNvSpPr txBox="1">
            <a:spLocks noChangeArrowheads="1"/>
          </p:cNvSpPr>
          <p:nvPr/>
        </p:nvSpPr>
        <p:spPr bwMode="auto">
          <a:xfrm>
            <a:off x="4343400" y="1295400"/>
            <a:ext cx="1524000" cy="381000"/>
          </a:xfrm>
          <a:prstGeom prst="rect">
            <a:avLst/>
          </a:prstGeom>
          <a:noFill/>
          <a:ln w="9525">
            <a:noFill/>
            <a:miter lim="800000"/>
            <a:headEnd/>
            <a:tailEnd/>
          </a:ln>
        </p:spPr>
        <p:txBody>
          <a:bodyPr lIns="0" rIns="0"/>
          <a:lstStyle/>
          <a:p>
            <a:pPr marL="342900" indent="-342900">
              <a:lnSpc>
                <a:spcPct val="90000"/>
              </a:lnSpc>
              <a:spcBef>
                <a:spcPct val="20000"/>
              </a:spcBef>
              <a:buClr>
                <a:schemeClr val="tx1">
                  <a:lumMod val="95000"/>
                </a:schemeClr>
              </a:buClr>
              <a:buSzPct val="90000"/>
              <a:defRPr/>
            </a:pPr>
            <a:r>
              <a:rPr lang="it-IT" u="sng" kern="0" dirty="0" err="1">
                <a:latin typeface="+mn-lt"/>
              </a:rPr>
              <a:t>NOTICE</a:t>
            </a:r>
            <a:endParaRPr lang="it-IT" u="sng" kern="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eaLnBrk="1" fontAlgn="auto" hangingPunct="1">
              <a:spcAft>
                <a:spcPts val="0"/>
              </a:spcAft>
              <a:defRPr/>
            </a:pPr>
            <a:r>
              <a:rPr lang="en-US" dirty="0" smtClean="0"/>
              <a:t>‘Query Properties’</a:t>
            </a:r>
            <a:r>
              <a:rPr lang="en-US" sz="3600" dirty="0" smtClean="0"/>
              <a:t> (cont.)</a:t>
            </a:r>
            <a:endParaRPr lang="en-US" dirty="0" smtClean="0"/>
          </a:p>
        </p:txBody>
      </p:sp>
      <p:sp>
        <p:nvSpPr>
          <p:cNvPr id="36867" name="Content Placeholder 11"/>
          <p:cNvSpPr>
            <a:spLocks noGrp="1"/>
          </p:cNvSpPr>
          <p:nvPr>
            <p:ph idx="1"/>
          </p:nvPr>
        </p:nvSpPr>
        <p:spPr/>
        <p:txBody>
          <a:bodyPr/>
          <a:lstStyle/>
          <a:p>
            <a:pPr eaLnBrk="1" hangingPunct="1">
              <a:buFont typeface="Wingdings 2" pitchFamily="18" charset="2"/>
              <a:buChar char="¨"/>
            </a:pPr>
            <a:r>
              <a:rPr lang="en-US" dirty="0" smtClean="0"/>
              <a:t>Serial Number and Assignment can now be seen in the results</a:t>
            </a:r>
          </a:p>
        </p:txBody>
      </p:sp>
      <p:sp>
        <p:nvSpPr>
          <p:cNvPr id="36869" name="Slide Number Placeholder 6"/>
          <p:cNvSpPr txBox="1">
            <a:spLocks noGrp="1"/>
          </p:cNvSpPr>
          <p:nvPr/>
        </p:nvSpPr>
        <p:spPr bwMode="auto">
          <a:xfrm>
            <a:off x="6705600" y="6492875"/>
            <a:ext cx="2133600" cy="365125"/>
          </a:xfrm>
          <a:prstGeom prst="rect">
            <a:avLst/>
          </a:prstGeom>
          <a:noFill/>
          <a:ln w="9525">
            <a:noFill/>
            <a:miter lim="800000"/>
            <a:headEnd/>
            <a:tailEnd/>
          </a:ln>
        </p:spPr>
        <p:txBody>
          <a:bodyPr anchor="ctr"/>
          <a:lstStyle/>
          <a:p>
            <a:pPr algn="r"/>
            <a:fld id="{6CBC4061-82DF-43AB-9B23-ABF6162CD8F9}" type="slidenum">
              <a:rPr lang="en-US" sz="1200">
                <a:solidFill>
                  <a:srgbClr val="898989"/>
                </a:solidFill>
                <a:latin typeface="Calibri" pitchFamily="34" charset="0"/>
              </a:rPr>
              <a:pPr algn="r"/>
              <a:t>23</a:t>
            </a:fld>
            <a:endParaRPr lang="en-US" sz="1200" dirty="0">
              <a:solidFill>
                <a:srgbClr val="898989"/>
              </a:solidFill>
              <a:latin typeface="Calibri" pitchFamily="34" charset="0"/>
            </a:endParaRPr>
          </a:p>
        </p:txBody>
      </p:sp>
      <p:pic>
        <p:nvPicPr>
          <p:cNvPr id="36870" name="Picture 8"/>
          <p:cNvPicPr>
            <a:picLocks noChangeAspect="1" noChangeArrowheads="1"/>
          </p:cNvPicPr>
          <p:nvPr/>
        </p:nvPicPr>
        <p:blipFill>
          <a:blip r:embed="rId2" cstate="print"/>
          <a:srcRect/>
          <a:stretch>
            <a:fillRect/>
          </a:stretch>
        </p:blipFill>
        <p:spPr bwMode="auto">
          <a:xfrm>
            <a:off x="228599" y="2743200"/>
            <a:ext cx="8627115" cy="3352800"/>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reflection blurRad="6350" stA="50000" endA="295" endPos="92000" dist="101600" dir="5400000" sy="-100000" algn="bl" rotWithShape="0"/>
            <a:softEdge rad="12700"/>
          </a:effectLst>
        </p:spPr>
      </p:pic>
      <p:sp>
        <p:nvSpPr>
          <p:cNvPr id="9" name="Rectangle 8"/>
          <p:cNvSpPr/>
          <p:nvPr/>
        </p:nvSpPr>
        <p:spPr>
          <a:xfrm>
            <a:off x="5679770" y="2895600"/>
            <a:ext cx="2245030" cy="3276600"/>
          </a:xfrm>
          <a:prstGeom prst="rect">
            <a:avLst/>
          </a:prstGeom>
          <a:noFill/>
          <a:ln>
            <a:solidFill>
              <a:srgbClr val="FF0000"/>
            </a:solidFill>
          </a:ln>
          <a:effectLst>
            <a:outerShdw blurRad="63500" dist="101600" dir="96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1"/>
          <p:cNvPicPr>
            <a:picLocks noChangeAspect="1" noChangeArrowheads="1"/>
          </p:cNvPicPr>
          <p:nvPr/>
        </p:nvPicPr>
        <p:blipFill>
          <a:blip r:embed="rId2" cstate="print"/>
          <a:stretch>
            <a:fillRect/>
          </a:stretch>
        </p:blipFill>
        <p:spPr bwMode="auto">
          <a:xfrm>
            <a:off x="381000" y="2057400"/>
            <a:ext cx="7762875" cy="3048000"/>
          </a:xfrm>
          <a:prstGeom prst="rect">
            <a:avLst/>
          </a:prstGeom>
          <a:noFill/>
          <a:ln>
            <a:noFill/>
          </a:ln>
          <a:effectLst>
            <a:outerShdw blurRad="50800" dist="215900" dir="2700000" algn="tl" rotWithShape="0">
              <a:prstClr val="black">
                <a:alpha val="40000"/>
              </a:prstClr>
            </a:outerShdw>
          </a:effectLst>
        </p:spPr>
      </p:pic>
      <p:sp>
        <p:nvSpPr>
          <p:cNvPr id="2" name="Title 1"/>
          <p:cNvSpPr>
            <a:spLocks noGrp="1"/>
          </p:cNvSpPr>
          <p:nvPr>
            <p:ph type="title"/>
          </p:nvPr>
        </p:nvSpPr>
        <p:spPr/>
        <p:txBody>
          <a:bodyPr>
            <a:normAutofit fontScale="90000"/>
          </a:bodyPr>
          <a:lstStyle/>
          <a:p>
            <a:pPr algn="l"/>
            <a:r>
              <a:rPr lang="en-US" sz="4400" dirty="0" smtClean="0"/>
              <a:t>Query Properties</a:t>
            </a:r>
            <a:r>
              <a:rPr lang="en-US" dirty="0" smtClean="0"/>
              <a:t/>
            </a:r>
            <a:br>
              <a:rPr lang="en-US" dirty="0" smtClean="0"/>
            </a:br>
            <a:r>
              <a:rPr lang="en-US" sz="3100" dirty="0" smtClean="0"/>
              <a:t>To zero or not to zero…Zero Suppression</a:t>
            </a:r>
            <a:endParaRPr lang="en-US" sz="4000" dirty="0"/>
          </a:p>
        </p:txBody>
      </p:sp>
      <p:sp>
        <p:nvSpPr>
          <p:cNvPr id="3" name="Text Placeholder 2"/>
          <p:cNvSpPr>
            <a:spLocks noGrp="1"/>
          </p:cNvSpPr>
          <p:nvPr>
            <p:ph type="body" idx="1"/>
          </p:nvPr>
        </p:nvSpPr>
        <p:spPr>
          <a:xfrm>
            <a:off x="457200" y="1600200"/>
            <a:ext cx="4040188" cy="304800"/>
          </a:xfrm>
          <a:scene3d>
            <a:camera prst="orthographicFront" fov="0">
              <a:rot lat="0" lon="0" rev="0"/>
            </a:camera>
            <a:lightRig rig="soft" dir="tl">
              <a:rot lat="0" lon="0" rev="20100000"/>
            </a:lightRig>
          </a:scene3d>
          <a:sp3d>
            <a:bevelT w="50800" h="50800" prst="coolSlant"/>
          </a:sp3d>
        </p:spPr>
        <p:style>
          <a:lnRef idx="0">
            <a:schemeClr val="dk1"/>
          </a:lnRef>
          <a:fillRef idx="3">
            <a:schemeClr val="dk1"/>
          </a:fillRef>
          <a:effectRef idx="3">
            <a:schemeClr val="dk1"/>
          </a:effectRef>
          <a:fontRef idx="minor">
            <a:schemeClr val="lt1"/>
          </a:fontRef>
        </p:style>
        <p:txBody>
          <a:bodyPr>
            <a:normAutofit fontScale="70000" lnSpcReduction="20000"/>
          </a:bodyPr>
          <a:lstStyle/>
          <a:p>
            <a:pPr algn="ctr"/>
            <a:r>
              <a:rPr lang="en-US" dirty="0" smtClean="0"/>
              <a:t>SUPPRESS</a:t>
            </a:r>
            <a:endParaRPr lang="en-US" dirty="0"/>
          </a:p>
        </p:txBody>
      </p:sp>
      <p:sp>
        <p:nvSpPr>
          <p:cNvPr id="4" name="Text Placeholder 3"/>
          <p:cNvSpPr>
            <a:spLocks noGrp="1"/>
          </p:cNvSpPr>
          <p:nvPr>
            <p:ph type="body" sz="half" idx="3"/>
          </p:nvPr>
        </p:nvSpPr>
        <p:spPr>
          <a:xfrm>
            <a:off x="4645025" y="1600200"/>
            <a:ext cx="4041648" cy="301752"/>
          </a:xfrm>
          <a:scene3d>
            <a:camera prst="orthographicFront" fov="0">
              <a:rot lat="0" lon="0" rev="0"/>
            </a:camera>
            <a:lightRig rig="soft" dir="tl">
              <a:rot lat="0" lon="0" rev="20100000"/>
            </a:lightRig>
          </a:scene3d>
          <a:sp3d>
            <a:bevelT w="50800" h="50800" prst="coolSlant"/>
          </a:sp3d>
        </p:spPr>
        <p:style>
          <a:lnRef idx="0">
            <a:schemeClr val="dk1"/>
          </a:lnRef>
          <a:fillRef idx="3">
            <a:schemeClr val="dk1"/>
          </a:fillRef>
          <a:effectRef idx="3">
            <a:schemeClr val="dk1"/>
          </a:effectRef>
          <a:fontRef idx="minor">
            <a:schemeClr val="lt1"/>
          </a:fontRef>
        </p:style>
        <p:txBody>
          <a:bodyPr>
            <a:normAutofit fontScale="70000" lnSpcReduction="20000"/>
          </a:bodyPr>
          <a:lstStyle/>
          <a:p>
            <a:pPr algn="ctr"/>
            <a:r>
              <a:rPr lang="en-US" dirty="0" smtClean="0"/>
              <a:t>Do not suppress</a:t>
            </a:r>
            <a:endParaRPr lang="en-US" dirty="0"/>
          </a:p>
        </p:txBody>
      </p:sp>
      <p:sp>
        <p:nvSpPr>
          <p:cNvPr id="7" name="Slide Number Placeholder 6"/>
          <p:cNvSpPr txBox="1">
            <a:spLocks noGrp="1"/>
          </p:cNvSpPr>
          <p:nvPr/>
        </p:nvSpPr>
        <p:spPr bwMode="auto">
          <a:xfrm>
            <a:off x="6553200" y="6324600"/>
            <a:ext cx="2133600" cy="365125"/>
          </a:xfrm>
          <a:prstGeom prst="rect">
            <a:avLst/>
          </a:prstGeom>
          <a:noFill/>
          <a:ln w="9525">
            <a:noFill/>
            <a:miter lim="800000"/>
            <a:headEnd/>
            <a:tailEnd/>
          </a:ln>
        </p:spPr>
        <p:txBody>
          <a:bodyPr anchor="ctr"/>
          <a:lstStyle/>
          <a:p>
            <a:pPr algn="r"/>
            <a:fld id="{6CBC4061-82DF-43AB-9B23-ABF6162CD8F9}" type="slidenum">
              <a:rPr lang="en-US" sz="1200">
                <a:solidFill>
                  <a:srgbClr val="898989"/>
                </a:solidFill>
                <a:latin typeface="Calibri" pitchFamily="34" charset="0"/>
              </a:rPr>
              <a:pPr algn="r"/>
              <a:t>24</a:t>
            </a:fld>
            <a:endParaRPr lang="en-US" sz="1200" dirty="0">
              <a:solidFill>
                <a:srgbClr val="898989"/>
              </a:solidFill>
              <a:latin typeface="Calibri" pitchFamily="34" charset="0"/>
            </a:endParaRPr>
          </a:p>
        </p:txBody>
      </p:sp>
      <p:sp>
        <p:nvSpPr>
          <p:cNvPr id="10" name="Oval 9"/>
          <p:cNvSpPr/>
          <p:nvPr/>
        </p:nvSpPr>
        <p:spPr>
          <a:xfrm>
            <a:off x="4876800" y="2209800"/>
            <a:ext cx="1371600" cy="457200"/>
          </a:xfrm>
          <a:prstGeom prst="ellipse">
            <a:avLst/>
          </a:prstGeom>
          <a:noFill/>
          <a:ln w="38100">
            <a:solidFill>
              <a:srgbClr val="FF0000"/>
            </a:solidFill>
          </a:ln>
          <a:effectLst>
            <a:outerShdw blurRad="50800" dist="152400" dir="2700000" algn="tl" rotWithShape="0">
              <a:prstClr val="black">
                <a:alpha val="40000"/>
              </a:prstClr>
            </a:outerShdw>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2501900"/>
            <a:ext cx="3048000" cy="1231900"/>
          </a:xfrm>
          <a:prstGeom prst="roundRect">
            <a:avLst/>
          </a:prstGeom>
          <a:noFill/>
          <a:ln w="38100">
            <a:solidFill>
              <a:srgbClr val="FF0000"/>
            </a:solidFill>
          </a:ln>
          <a:effectLst>
            <a:outerShdw blurRad="50800" dist="152400" dir="2700000" algn="tl" rotWithShape="0">
              <a:prstClr val="black">
                <a:alpha val="40000"/>
              </a:prstClr>
            </a:outerShdw>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76" name="Picture 8"/>
          <p:cNvPicPr>
            <a:picLocks noChangeAspect="1" noChangeArrowheads="1"/>
          </p:cNvPicPr>
          <p:nvPr/>
        </p:nvPicPr>
        <p:blipFill>
          <a:blip r:embed="rId3" cstate="print">
            <a:lum/>
          </a:blip>
          <a:srcRect/>
          <a:stretch>
            <a:fillRect/>
          </a:stretch>
        </p:blipFill>
        <p:spPr bwMode="auto">
          <a:xfrm>
            <a:off x="4648200" y="2413924"/>
            <a:ext cx="3587568" cy="4163752"/>
          </a:xfrm>
          <a:prstGeom prst="rect">
            <a:avLst/>
          </a:prstGeom>
          <a:noFill/>
          <a:ln w="9525">
            <a:noFill/>
            <a:miter lim="800000"/>
            <a:headEnd/>
            <a:tailEnd/>
          </a:ln>
          <a:effectLst>
            <a:outerShdw blurRad="184150" dist="241300" dir="11520000" sx="110000" sy="110000" algn="ctr">
              <a:srgbClr val="000000">
                <a:alpha val="18000"/>
              </a:srgbClr>
            </a:outerShdw>
            <a:reflection blurRad="6350" stA="50000" endA="300" endPos="38500" dist="50800" dir="5400000" sy="-100000" algn="bl" rotWithShape="0"/>
            <a:softEdge rad="12700"/>
          </a:effectLst>
          <a:scene3d>
            <a:camera prst="perspectiveFront" fov="3000000">
              <a:rot lat="20400000" lon="1200000" rev="21072777"/>
            </a:camera>
            <a:lightRig rig="flood" dir="t">
              <a:rot lat="0" lon="0" rev="13800000"/>
            </a:lightRig>
          </a:scene3d>
          <a:sp3d extrusionH="107950" prstMaterial="plastic">
            <a:bevelT w="82550" h="63500" prst="divot"/>
            <a:bevelB/>
          </a:sp3d>
        </p:spPr>
      </p:pic>
      <p:pic>
        <p:nvPicPr>
          <p:cNvPr id="58377" name="Picture 9"/>
          <p:cNvPicPr>
            <a:picLocks noChangeAspect="1" noChangeArrowheads="1"/>
          </p:cNvPicPr>
          <p:nvPr/>
        </p:nvPicPr>
        <p:blipFill>
          <a:blip r:embed="rId4" cstate="print"/>
          <a:srcRect/>
          <a:stretch>
            <a:fillRect/>
          </a:stretch>
        </p:blipFill>
        <p:spPr bwMode="auto">
          <a:xfrm>
            <a:off x="457200" y="4038600"/>
            <a:ext cx="4654446" cy="1971675"/>
          </a:xfrm>
          <a:prstGeom prst="rect">
            <a:avLst/>
          </a:prstGeom>
          <a:noFill/>
          <a:ln w="9525">
            <a:noFill/>
            <a:miter lim="800000"/>
            <a:headEnd/>
            <a:tailEnd/>
          </a:ln>
          <a:effectLst>
            <a:outerShdw blurRad="184150" dist="241300" dir="11520000" sx="110000" sy="110000" algn="ctr">
              <a:srgbClr val="000000">
                <a:alpha val="18000"/>
              </a:srgbClr>
            </a:outerShdw>
            <a:reflection blurRad="6350" stA="50000" endA="300" endPos="38500" dist="50800" dir="5400000" sy="-100000" algn="bl" rotWithShape="0"/>
            <a:softEdge rad="12700"/>
          </a:effectLst>
          <a:scene3d>
            <a:camera prst="perspectiveFront" fov="3000000">
              <a:rot lat="502031" lon="20706346" rev="300000"/>
            </a:camera>
            <a:lightRig rig="flood" dir="t">
              <a:rot lat="0" lon="0" rev="13800000"/>
            </a:lightRig>
          </a:scene3d>
          <a:sp3d z="63500" extrusionH="107950" prstMaterial="plastic">
            <a:bevelT w="82550" h="63500" prst="divot"/>
            <a:bevelB/>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p:spPr>
        <p:txBody>
          <a:bodyPr>
            <a:noAutofit/>
          </a:bodyPr>
          <a:lstStyle/>
          <a:p>
            <a:pPr algn="r"/>
            <a:r>
              <a:rPr lang="en-US" sz="3200" smtClean="0"/>
              <a:t>Query Properties – Display Options</a:t>
            </a:r>
            <a:br>
              <a:rPr lang="en-US" sz="3200" smtClean="0"/>
            </a:br>
            <a:r>
              <a:rPr lang="en-US" sz="2800" i="1" smtClean="0"/>
              <a:t>	Suppress Repeated Key Values</a:t>
            </a:r>
            <a:endParaRPr lang="en-US" sz="3200" i="1"/>
          </a:p>
        </p:txBody>
      </p:sp>
      <p:sp>
        <p:nvSpPr>
          <p:cNvPr id="3" name="Text Placeholder 2"/>
          <p:cNvSpPr>
            <a:spLocks noGrp="1"/>
          </p:cNvSpPr>
          <p:nvPr>
            <p:ph type="body" idx="1"/>
          </p:nvPr>
        </p:nvSpPr>
        <p:spPr/>
        <p:txBody>
          <a:bodyPr>
            <a:normAutofit fontScale="70000" lnSpcReduction="20000"/>
          </a:bodyPr>
          <a:lstStyle/>
          <a:p>
            <a:r>
              <a:rPr lang="en-US" smtClean="0"/>
              <a:t>Like an Excel Pivottable, a filed will show data in a first instance of a series</a:t>
            </a:r>
            <a:endParaRPr lang="en-US"/>
          </a:p>
        </p:txBody>
      </p:sp>
      <p:sp>
        <p:nvSpPr>
          <p:cNvPr id="4" name="Text Placeholder 3"/>
          <p:cNvSpPr>
            <a:spLocks noGrp="1"/>
          </p:cNvSpPr>
          <p:nvPr>
            <p:ph type="body" sz="half" idx="3"/>
          </p:nvPr>
        </p:nvSpPr>
        <p:spPr/>
        <p:txBody>
          <a:bodyPr>
            <a:normAutofit fontScale="62500" lnSpcReduction="20000"/>
          </a:bodyPr>
          <a:lstStyle/>
          <a:p>
            <a:r>
              <a:rPr lang="en-US" smtClean="0"/>
              <a:t>Unlike excel pivottables, this can be converted to look like a true list, whish is usefule for vlookups</a:t>
            </a:r>
            <a:endParaRPr lang="en-US"/>
          </a:p>
        </p:txBody>
      </p:sp>
      <p:sp>
        <p:nvSpPr>
          <p:cNvPr id="5" name="Content Placeholder 4"/>
          <p:cNvSpPr>
            <a:spLocks noGrp="1"/>
          </p:cNvSpPr>
          <p:nvPr>
            <p:ph sz="quarter" idx="2"/>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1" y="2366842"/>
            <a:ext cx="4114799" cy="4049952"/>
          </a:xfrm>
          <a:prstGeom prst="rect">
            <a:avLst/>
          </a:prstGeom>
          <a:noFill/>
          <a:ln w="9525">
            <a:noFill/>
            <a:miter lim="800000"/>
            <a:headEnd/>
            <a:tailEnd/>
          </a:ln>
        </p:spPr>
      </p:pic>
      <p:pic>
        <p:nvPicPr>
          <p:cNvPr id="1027" name="Picture 3"/>
          <p:cNvPicPr>
            <a:picLocks noGrp="1" noChangeAspect="1" noChangeArrowheads="1"/>
          </p:cNvPicPr>
          <p:nvPr>
            <p:ph sz="quarter" idx="4"/>
          </p:nvPr>
        </p:nvPicPr>
        <p:blipFill>
          <a:blip r:embed="rId3" cstate="print"/>
          <a:srcRect/>
          <a:stretch>
            <a:fillRect/>
          </a:stretch>
        </p:blipFill>
        <p:spPr bwMode="auto">
          <a:xfrm>
            <a:off x="4541549" y="2362199"/>
            <a:ext cx="4297651" cy="405459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fontAlgn="auto" hangingPunct="1">
              <a:spcAft>
                <a:spcPts val="0"/>
              </a:spcAft>
              <a:defRPr/>
            </a:pPr>
            <a:r>
              <a:rPr lang="en-US" dirty="0" err="1" smtClean="0"/>
              <a:t>BEx</a:t>
            </a:r>
            <a:r>
              <a:rPr lang="en-US" dirty="0" smtClean="0"/>
              <a:t> Analyzer – </a:t>
            </a:r>
            <a:r>
              <a:rPr lang="en-US" sz="3600" dirty="0" smtClean="0"/>
              <a:t>Select Filter</a:t>
            </a:r>
          </a:p>
        </p:txBody>
      </p:sp>
      <p:sp>
        <p:nvSpPr>
          <p:cNvPr id="37891"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25E23840-D6E1-40A1-8E68-0D9DB711D7EC}" type="slidenum">
              <a:rPr lang="en-US" sz="1200">
                <a:solidFill>
                  <a:srgbClr val="898989"/>
                </a:solidFill>
                <a:latin typeface="Calibri" pitchFamily="34" charset="0"/>
              </a:rPr>
              <a:pPr algn="r"/>
              <a:t>26</a:t>
            </a:fld>
            <a:endParaRPr lang="en-US" sz="1200">
              <a:solidFill>
                <a:srgbClr val="898989"/>
              </a:solidFill>
              <a:latin typeface="Calibri" pitchFamily="34" charset="0"/>
            </a:endParaRPr>
          </a:p>
        </p:txBody>
      </p:sp>
      <p:pic>
        <p:nvPicPr>
          <p:cNvPr id="37892" name="Picture 8"/>
          <p:cNvPicPr>
            <a:picLocks noChangeAspect="1" noChangeArrowheads="1"/>
          </p:cNvPicPr>
          <p:nvPr/>
        </p:nvPicPr>
        <p:blipFill>
          <a:blip r:embed="rId2" cstate="print"/>
          <a:srcRect/>
          <a:stretch>
            <a:fillRect/>
          </a:stretch>
        </p:blipFill>
        <p:spPr bwMode="auto">
          <a:xfrm>
            <a:off x="228600" y="1295400"/>
            <a:ext cx="8272463" cy="3619500"/>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pic>
        <p:nvPicPr>
          <p:cNvPr id="35845" name="Picture 10"/>
          <p:cNvPicPr>
            <a:picLocks noChangeAspect="1" noChangeArrowheads="1"/>
          </p:cNvPicPr>
          <p:nvPr/>
        </p:nvPicPr>
        <p:blipFill>
          <a:blip r:embed="rId3" cstate="print"/>
          <a:srcRect/>
          <a:stretch>
            <a:fillRect/>
          </a:stretch>
        </p:blipFill>
        <p:spPr bwMode="auto">
          <a:xfrm>
            <a:off x="3886200" y="3251200"/>
            <a:ext cx="4962525" cy="3121025"/>
          </a:xfrm>
          <a:prstGeom prst="rect">
            <a:avLst/>
          </a:prstGeom>
          <a:noFill/>
          <a:ln w="9525">
            <a:solidFill>
              <a:schemeClr val="bg2">
                <a:lumMod val="75000"/>
              </a:schemeClr>
            </a:solidFill>
            <a:miter lim="800000"/>
            <a:headEnd/>
            <a:tailEnd/>
          </a:ln>
          <a:effectLst>
            <a:outerShdw blurRad="50800" dist="38100" dir="2700000" algn="tl" rotWithShape="0">
              <a:prstClr val="black">
                <a:alpha val="40000"/>
              </a:prstClr>
            </a:outerShdw>
            <a:softEdge rad="12700"/>
          </a:effectLst>
        </p:spPr>
      </p:pic>
      <p:sp>
        <p:nvSpPr>
          <p:cNvPr id="15" name="Rectangle 5"/>
          <p:cNvSpPr txBox="1">
            <a:spLocks noChangeArrowheads="1"/>
          </p:cNvSpPr>
          <p:nvPr/>
        </p:nvSpPr>
        <p:spPr bwMode="auto">
          <a:xfrm>
            <a:off x="304800" y="5181600"/>
            <a:ext cx="3581400" cy="1384300"/>
          </a:xfrm>
          <a:prstGeom prst="rect">
            <a:avLst/>
          </a:prstGeom>
          <a:noFill/>
          <a:ln w="9525">
            <a:noFill/>
            <a:miter lim="800000"/>
            <a:headEnd/>
            <a:tailEnd/>
          </a:ln>
        </p:spPr>
        <p:txBody>
          <a:bodyPr lIns="0" rIns="0"/>
          <a:lstStyle/>
          <a:p>
            <a:pPr marL="342900" indent="-342900">
              <a:spcBef>
                <a:spcPct val="20000"/>
              </a:spcBef>
              <a:buClr>
                <a:schemeClr val="tx1">
                  <a:lumMod val="95000"/>
                </a:schemeClr>
              </a:buClr>
              <a:buSzPct val="90000"/>
              <a:buFont typeface="Wingdings" pitchFamily="2" charset="2"/>
              <a:buChar char="n"/>
              <a:defRPr/>
            </a:pPr>
            <a:r>
              <a:rPr lang="it-IT" sz="2000" kern="0" dirty="0" err="1">
                <a:latin typeface="+mn-lt"/>
              </a:rPr>
              <a:t>If</a:t>
            </a:r>
            <a:r>
              <a:rPr lang="it-IT" sz="2000" kern="0" dirty="0">
                <a:latin typeface="+mn-lt"/>
              </a:rPr>
              <a:t> </a:t>
            </a:r>
            <a:r>
              <a:rPr lang="it-IT" sz="2000" kern="0" dirty="0" err="1">
                <a:latin typeface="+mn-lt"/>
              </a:rPr>
              <a:t>you</a:t>
            </a:r>
            <a:r>
              <a:rPr lang="it-IT" sz="2000" kern="0" dirty="0">
                <a:latin typeface="+mn-lt"/>
              </a:rPr>
              <a:t> decide </a:t>
            </a:r>
            <a:r>
              <a:rPr lang="it-IT" sz="2000" kern="0" dirty="0" err="1">
                <a:latin typeface="+mn-lt"/>
              </a:rPr>
              <a:t>to</a:t>
            </a:r>
            <a:r>
              <a:rPr lang="it-IT" sz="2000" kern="0" dirty="0">
                <a:latin typeface="+mn-lt"/>
              </a:rPr>
              <a:t> </a:t>
            </a:r>
            <a:r>
              <a:rPr lang="it-IT" sz="2000" kern="0" dirty="0" err="1">
                <a:latin typeface="+mn-lt"/>
              </a:rPr>
              <a:t>further</a:t>
            </a:r>
            <a:r>
              <a:rPr lang="it-IT" sz="2000" kern="0" dirty="0">
                <a:latin typeface="+mn-lt"/>
              </a:rPr>
              <a:t> </a:t>
            </a:r>
            <a:r>
              <a:rPr lang="it-IT" sz="2000" kern="0" dirty="0" err="1">
                <a:latin typeface="+mn-lt"/>
              </a:rPr>
              <a:t>narrow</a:t>
            </a:r>
            <a:r>
              <a:rPr lang="it-IT" sz="2000" kern="0" dirty="0">
                <a:latin typeface="+mn-lt"/>
              </a:rPr>
              <a:t> </a:t>
            </a:r>
            <a:r>
              <a:rPr lang="it-IT" sz="2000" kern="0" dirty="0" err="1">
                <a:latin typeface="+mn-lt"/>
              </a:rPr>
              <a:t>your</a:t>
            </a:r>
            <a:r>
              <a:rPr lang="it-IT" sz="2000" kern="0" dirty="0">
                <a:latin typeface="+mn-lt"/>
              </a:rPr>
              <a:t> </a:t>
            </a:r>
            <a:r>
              <a:rPr lang="it-IT" sz="2000" kern="0" dirty="0" err="1">
                <a:latin typeface="+mn-lt"/>
              </a:rPr>
              <a:t>selection</a:t>
            </a:r>
            <a:r>
              <a:rPr lang="it-IT" sz="2000" kern="0" dirty="0">
                <a:latin typeface="+mn-lt"/>
              </a:rPr>
              <a:t>, </a:t>
            </a:r>
            <a:r>
              <a:rPr lang="it-IT" sz="2000" kern="0" dirty="0" err="1">
                <a:latin typeface="+mn-lt"/>
              </a:rPr>
              <a:t>you</a:t>
            </a:r>
            <a:r>
              <a:rPr lang="it-IT" sz="2000" kern="0" dirty="0">
                <a:latin typeface="+mn-lt"/>
              </a:rPr>
              <a:t> can </a:t>
            </a:r>
            <a:r>
              <a:rPr lang="it-IT" sz="2000" kern="0" dirty="0" err="1">
                <a:latin typeface="+mn-lt"/>
              </a:rPr>
              <a:t>filter</a:t>
            </a:r>
            <a:r>
              <a:rPr lang="it-IT" sz="2000" kern="0" dirty="0">
                <a:latin typeface="+mn-lt"/>
              </a:rPr>
              <a:t> </a:t>
            </a:r>
            <a:r>
              <a:rPr lang="it-IT" sz="2000" kern="0" dirty="0" err="1">
                <a:latin typeface="+mn-lt"/>
              </a:rPr>
              <a:t>from</a:t>
            </a:r>
            <a:r>
              <a:rPr lang="it-IT" sz="2000" kern="0" dirty="0">
                <a:latin typeface="+mn-lt"/>
              </a:rPr>
              <a:t> </a:t>
            </a:r>
            <a:r>
              <a:rPr lang="it-IT" sz="2000" kern="0" dirty="0" err="1">
                <a:latin typeface="+mn-lt"/>
              </a:rPr>
              <a:t>within</a:t>
            </a:r>
            <a:r>
              <a:rPr lang="it-IT" sz="2000" kern="0" dirty="0">
                <a:latin typeface="+mn-lt"/>
              </a:rPr>
              <a:t> the </a:t>
            </a:r>
            <a:r>
              <a:rPr lang="it-IT" sz="2000" kern="0" dirty="0" err="1">
                <a:latin typeface="+mn-lt"/>
              </a:rPr>
              <a:t>query</a:t>
            </a:r>
            <a:r>
              <a:rPr lang="it-IT" sz="2000" kern="0" dirty="0">
                <a:latin typeface="+mn-lt"/>
              </a:rPr>
              <a:t>.</a:t>
            </a:r>
          </a:p>
        </p:txBody>
      </p:sp>
      <p:sp>
        <p:nvSpPr>
          <p:cNvPr id="9" name="AutoShape 5"/>
          <p:cNvSpPr>
            <a:spLocks noChangeArrowheads="1"/>
          </p:cNvSpPr>
          <p:nvPr/>
        </p:nvSpPr>
        <p:spPr bwMode="auto">
          <a:xfrm>
            <a:off x="2971800" y="3505200"/>
            <a:ext cx="2022204" cy="5649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92 h 21600"/>
              <a:gd name="T20" fmla="*/ 18443 w 21600"/>
              <a:gd name="T21" fmla="*/ 1840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wipe(down)">
                                      <p:cBhvr>
                                        <p:cTn id="10"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t>BEx Analyzer – </a:t>
            </a:r>
            <a:r>
              <a:rPr lang="en-US" sz="3600" smtClean="0"/>
              <a:t>Manage Select Filter</a:t>
            </a:r>
          </a:p>
        </p:txBody>
      </p:sp>
      <p:sp>
        <p:nvSpPr>
          <p:cNvPr id="38915" name="Rectangle 5"/>
          <p:cNvSpPr>
            <a:spLocks noGrp="1" noChangeArrowheads="1"/>
          </p:cNvSpPr>
          <p:nvPr>
            <p:ph idx="1"/>
          </p:nvPr>
        </p:nvSpPr>
        <p:spPr>
          <a:xfrm>
            <a:off x="457200" y="1447800"/>
            <a:ext cx="8001000" cy="1460500"/>
          </a:xfrm>
        </p:spPr>
        <p:txBody>
          <a:bodyPr lIns="0" rIns="0"/>
          <a:lstStyle/>
          <a:p>
            <a:pPr eaLnBrk="1" hangingPunct="1"/>
            <a:r>
              <a:rPr lang="it-IT" sz="2400" smtClean="0"/>
              <a:t>‘Search</a:t>
            </a:r>
            <a:r>
              <a:rPr lang="it-IT" sz="2400" dirty="0" smtClean="0"/>
              <a:t>’ </a:t>
            </a:r>
            <a:r>
              <a:rPr lang="it-IT" sz="2400" dirty="0" err="1" smtClean="0"/>
              <a:t>for</a:t>
            </a:r>
            <a:r>
              <a:rPr lang="it-IT" sz="2400" dirty="0" smtClean="0"/>
              <a:t> </a:t>
            </a:r>
            <a:r>
              <a:rPr lang="it-IT" sz="2400" dirty="0" err="1" smtClean="0"/>
              <a:t>values</a:t>
            </a:r>
            <a:r>
              <a:rPr lang="it-IT" sz="2400" dirty="0" smtClean="0"/>
              <a:t>, and </a:t>
            </a:r>
            <a:r>
              <a:rPr lang="it-IT" sz="2400" dirty="0" err="1" smtClean="0"/>
              <a:t>use</a:t>
            </a:r>
            <a:r>
              <a:rPr lang="it-IT" sz="2400" dirty="0" smtClean="0"/>
              <a:t> wild </a:t>
            </a:r>
            <a:r>
              <a:rPr lang="it-IT" sz="2400" dirty="0" err="1" smtClean="0"/>
              <a:t>cards</a:t>
            </a:r>
            <a:r>
              <a:rPr lang="it-IT" sz="2400" dirty="0" smtClean="0"/>
              <a:t>, </a:t>
            </a:r>
            <a:r>
              <a:rPr lang="it-IT" sz="2400" dirty="0" err="1" smtClean="0"/>
              <a:t>such</a:t>
            </a:r>
            <a:r>
              <a:rPr lang="it-IT" sz="2400" dirty="0" smtClean="0"/>
              <a:t> </a:t>
            </a:r>
            <a:r>
              <a:rPr lang="it-IT" sz="2400" dirty="0" err="1" smtClean="0"/>
              <a:t>as</a:t>
            </a:r>
            <a:r>
              <a:rPr lang="it-IT" sz="2400" dirty="0" smtClean="0"/>
              <a:t> ‘account </a:t>
            </a:r>
            <a:r>
              <a:rPr lang="it-IT" sz="2400" dirty="0" err="1" smtClean="0"/>
              <a:t>like</a:t>
            </a:r>
            <a:r>
              <a:rPr lang="it-IT" sz="2400" dirty="0" smtClean="0"/>
              <a:t> 4</a:t>
            </a:r>
            <a:r>
              <a:rPr lang="it-IT" sz="2400" smtClean="0"/>
              <a:t>*’. Returns </a:t>
            </a:r>
            <a:r>
              <a:rPr lang="it-IT" sz="2400" dirty="0" err="1" smtClean="0"/>
              <a:t>all</a:t>
            </a:r>
            <a:r>
              <a:rPr lang="it-IT" sz="2400" dirty="0" smtClean="0"/>
              <a:t> </a:t>
            </a:r>
            <a:r>
              <a:rPr lang="it-IT" sz="2400" dirty="0" err="1" smtClean="0"/>
              <a:t>accounts</a:t>
            </a:r>
            <a:r>
              <a:rPr lang="it-IT" sz="2400" dirty="0" smtClean="0"/>
              <a:t> </a:t>
            </a:r>
            <a:r>
              <a:rPr lang="it-IT" sz="2400" dirty="0" err="1" smtClean="0"/>
              <a:t>begining</a:t>
            </a:r>
            <a:r>
              <a:rPr lang="it-IT" sz="2400" dirty="0" smtClean="0"/>
              <a:t> </a:t>
            </a:r>
            <a:r>
              <a:rPr lang="it-IT" sz="2400" dirty="0" err="1" smtClean="0"/>
              <a:t>with</a:t>
            </a:r>
            <a:r>
              <a:rPr lang="it-IT" sz="2400" dirty="0" smtClean="0"/>
              <a:t> ‘</a:t>
            </a:r>
            <a:r>
              <a:rPr lang="it-IT" sz="2400" smtClean="0"/>
              <a:t>4’.</a:t>
            </a:r>
            <a:endParaRPr lang="it-IT" sz="2400" dirty="0" smtClean="0"/>
          </a:p>
        </p:txBody>
      </p:sp>
      <p:sp>
        <p:nvSpPr>
          <p:cNvPr id="38916"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471CB9C5-6261-4BB1-84E7-094454A530DE}" type="slidenum">
              <a:rPr lang="en-US" sz="1200">
                <a:solidFill>
                  <a:srgbClr val="898989"/>
                </a:solidFill>
                <a:latin typeface="Calibri" pitchFamily="34" charset="0"/>
              </a:rPr>
              <a:pPr algn="r"/>
              <a:t>27</a:t>
            </a:fld>
            <a:endParaRPr lang="en-US" sz="1200">
              <a:solidFill>
                <a:srgbClr val="898989"/>
              </a:solidFill>
              <a:latin typeface="Calibri" pitchFamily="34" charset="0"/>
            </a:endParaRPr>
          </a:p>
        </p:txBody>
      </p:sp>
      <p:pic>
        <p:nvPicPr>
          <p:cNvPr id="38917" name="Picture 7"/>
          <p:cNvPicPr>
            <a:picLocks noChangeAspect="1" noChangeArrowheads="1"/>
          </p:cNvPicPr>
          <p:nvPr/>
        </p:nvPicPr>
        <p:blipFill>
          <a:blip r:embed="rId2" cstate="print"/>
          <a:srcRect/>
          <a:stretch>
            <a:fillRect/>
          </a:stretch>
        </p:blipFill>
        <p:spPr bwMode="auto">
          <a:xfrm>
            <a:off x="533400" y="2806700"/>
            <a:ext cx="3362325" cy="3552825"/>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pic>
        <p:nvPicPr>
          <p:cNvPr id="36870" name="Picture 8"/>
          <p:cNvPicPr>
            <a:picLocks noChangeAspect="1" noChangeArrowheads="1"/>
          </p:cNvPicPr>
          <p:nvPr/>
        </p:nvPicPr>
        <p:blipFill>
          <a:blip r:embed="rId3" cstate="print"/>
          <a:srcRect/>
          <a:stretch>
            <a:fillRect/>
          </a:stretch>
        </p:blipFill>
        <p:spPr bwMode="auto">
          <a:xfrm>
            <a:off x="2971800" y="2654300"/>
            <a:ext cx="5667375" cy="3514725"/>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sp>
        <p:nvSpPr>
          <p:cNvPr id="9" name="Rectangle 8"/>
          <p:cNvSpPr/>
          <p:nvPr/>
        </p:nvSpPr>
        <p:spPr>
          <a:xfrm>
            <a:off x="533400" y="3416300"/>
            <a:ext cx="533400" cy="228600"/>
          </a:xfrm>
          <a:prstGeom prst="rect">
            <a:avLst/>
          </a:prstGeom>
          <a:noFill/>
          <a:ln w="19050">
            <a:solidFill>
              <a:srgbClr val="FF0000"/>
            </a:solidFill>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971800" y="3187700"/>
            <a:ext cx="762000" cy="228600"/>
          </a:xfrm>
          <a:prstGeom prst="rect">
            <a:avLst/>
          </a:prstGeom>
          <a:noFill/>
          <a:ln w="19050">
            <a:solidFill>
              <a:srgbClr val="FF0000"/>
            </a:solidFill>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038600" y="3721100"/>
            <a:ext cx="762000" cy="228600"/>
          </a:xfrm>
          <a:prstGeom prst="rect">
            <a:avLst/>
          </a:prstGeom>
          <a:noFill/>
          <a:ln w="19050">
            <a:solidFill>
              <a:srgbClr val="FF0000"/>
            </a:solidFill>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p:nvPr/>
        </p:nvCxnSpPr>
        <p:spPr>
          <a:xfrm rot="5400000">
            <a:off x="3848100" y="4140200"/>
            <a:ext cx="533400" cy="152400"/>
          </a:xfrm>
          <a:prstGeom prst="straightConnector1">
            <a:avLst/>
          </a:prstGeom>
          <a:ln>
            <a:solidFill>
              <a:srgbClr val="FF0000"/>
            </a:solidFill>
            <a:tailEnd type="arrow"/>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2971800" y="4483100"/>
            <a:ext cx="1219200" cy="990600"/>
          </a:xfrm>
          <a:prstGeom prst="rect">
            <a:avLst/>
          </a:prstGeom>
          <a:noFill/>
          <a:ln w="19050">
            <a:solidFill>
              <a:srgbClr val="FF0000"/>
            </a:solidFill>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p:nvPr/>
        </p:nvCxnSpPr>
        <p:spPr>
          <a:xfrm flipV="1">
            <a:off x="4191000" y="4406900"/>
            <a:ext cx="1676400" cy="533400"/>
          </a:xfrm>
          <a:prstGeom prst="straightConnector1">
            <a:avLst/>
          </a:prstGeom>
          <a:ln>
            <a:solidFill>
              <a:srgbClr val="FF0000"/>
            </a:solidFill>
            <a:tailEnd type="arrow"/>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6172200" y="3429000"/>
            <a:ext cx="1676400" cy="2133600"/>
          </a:xfrm>
          <a:prstGeom prst="rect">
            <a:avLst/>
          </a:prstGeom>
          <a:noFill/>
          <a:ln w="19050">
            <a:solidFill>
              <a:srgbClr val="FF0000"/>
            </a:solidFill>
          </a:ln>
          <a:effectLst>
            <a:outerShdw blurRad="50800" dist="38100" dir="13500000" algn="br" rotWithShape="0">
              <a:prstClr val="black">
                <a:alpha val="40000"/>
              </a:prstClr>
            </a:outerShdw>
          </a:effectLst>
          <a:scene3d>
            <a:camera prst="orthographicFront"/>
            <a:lightRig rig="threePt" dir="t"/>
          </a:scene3d>
          <a:sp3d z="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down)">
                                      <p:cBhvr>
                                        <p:cTn id="7" dur="500"/>
                                        <p:tgtEl>
                                          <p:spTgt spid="368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normAutofit fontScale="90000"/>
          </a:bodyPr>
          <a:lstStyle/>
          <a:p>
            <a:pPr eaLnBrk="1" fontAlgn="auto" hangingPunct="1">
              <a:spcAft>
                <a:spcPts val="0"/>
              </a:spcAft>
              <a:defRPr/>
            </a:pPr>
            <a:r>
              <a:rPr lang="en-US" smtClean="0"/>
              <a:t>BEx Analyzer – </a:t>
            </a:r>
            <a:r>
              <a:rPr lang="en-US" sz="3600" smtClean="0"/>
              <a:t>Manage Select Filter</a:t>
            </a:r>
          </a:p>
        </p:txBody>
      </p:sp>
      <p:sp>
        <p:nvSpPr>
          <p:cNvPr id="39939" name="Rectangle 5"/>
          <p:cNvSpPr>
            <a:spLocks noGrp="1" noChangeArrowheads="1"/>
          </p:cNvSpPr>
          <p:nvPr>
            <p:ph idx="1"/>
          </p:nvPr>
        </p:nvSpPr>
        <p:spPr>
          <a:xfrm>
            <a:off x="457200" y="1371600"/>
            <a:ext cx="7893050" cy="4800600"/>
          </a:xfrm>
        </p:spPr>
        <p:txBody>
          <a:bodyPr lIns="0" rIns="0"/>
          <a:lstStyle/>
          <a:p>
            <a:pPr lvl="1" eaLnBrk="1" hangingPunct="1"/>
            <a:r>
              <a:rPr lang="it-IT" sz="2200" smtClean="0"/>
              <a:t>If you would like all ‘4*’ accounts </a:t>
            </a:r>
            <a:r>
              <a:rPr lang="it-IT" sz="2200" i="1" smtClean="0"/>
              <a:t>except</a:t>
            </a:r>
            <a:r>
              <a:rPr lang="it-IT" sz="2200" smtClean="0"/>
              <a:t> those that begin ‘403’ (Disc), you can ‘Exclude’. Highlight, and click ‘Exclude’ to Gross the query up.</a:t>
            </a:r>
          </a:p>
          <a:p>
            <a:pPr lvl="1" eaLnBrk="1" hangingPunct="1"/>
            <a:endParaRPr lang="it-IT" sz="2200" smtClean="0"/>
          </a:p>
        </p:txBody>
      </p:sp>
      <p:sp>
        <p:nvSpPr>
          <p:cNvPr id="39940"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1C359CB9-5CF7-4182-9ED7-AD6C18820298}" type="slidenum">
              <a:rPr lang="en-US" sz="1200">
                <a:solidFill>
                  <a:srgbClr val="898989"/>
                </a:solidFill>
                <a:latin typeface="Calibri" pitchFamily="34" charset="0"/>
              </a:rPr>
              <a:pPr algn="r"/>
              <a:t>28</a:t>
            </a:fld>
            <a:endParaRPr lang="en-US" sz="1200">
              <a:solidFill>
                <a:srgbClr val="898989"/>
              </a:solidFill>
              <a:latin typeface="Calibri" pitchFamily="34" charset="0"/>
            </a:endParaRPr>
          </a:p>
        </p:txBody>
      </p:sp>
      <p:pic>
        <p:nvPicPr>
          <p:cNvPr id="39941" name="Picture 9"/>
          <p:cNvPicPr>
            <a:picLocks noChangeAspect="1" noChangeArrowheads="1"/>
          </p:cNvPicPr>
          <p:nvPr/>
        </p:nvPicPr>
        <p:blipFill>
          <a:blip r:embed="rId2" cstate="print"/>
          <a:srcRect/>
          <a:stretch>
            <a:fillRect/>
          </a:stretch>
        </p:blipFill>
        <p:spPr bwMode="auto">
          <a:xfrm>
            <a:off x="1447800" y="2657475"/>
            <a:ext cx="2895600" cy="3694113"/>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pic>
        <p:nvPicPr>
          <p:cNvPr id="39942" name="Picture 10"/>
          <p:cNvPicPr>
            <a:picLocks noChangeAspect="1" noChangeArrowheads="1"/>
          </p:cNvPicPr>
          <p:nvPr/>
        </p:nvPicPr>
        <p:blipFill>
          <a:blip r:embed="rId3" cstate="print"/>
          <a:srcRect/>
          <a:stretch>
            <a:fillRect/>
          </a:stretch>
        </p:blipFill>
        <p:spPr bwMode="auto">
          <a:xfrm>
            <a:off x="5105400" y="2657475"/>
            <a:ext cx="2933700" cy="3667125"/>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sp>
        <p:nvSpPr>
          <p:cNvPr id="12" name="Oval 11"/>
          <p:cNvSpPr/>
          <p:nvPr/>
        </p:nvSpPr>
        <p:spPr>
          <a:xfrm>
            <a:off x="3048000" y="3124200"/>
            <a:ext cx="381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6477000" y="3124200"/>
            <a:ext cx="381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algn="l" eaLnBrk="1" fontAlgn="auto" hangingPunct="1">
              <a:spcAft>
                <a:spcPts val="0"/>
              </a:spcAft>
              <a:defRPr/>
            </a:pPr>
            <a:r>
              <a:rPr lang="en-US" sz="4000" dirty="0" err="1" smtClean="0"/>
              <a:t>BEx</a:t>
            </a:r>
            <a:r>
              <a:rPr lang="en-US" sz="4000" dirty="0" smtClean="0"/>
              <a:t> Analyzer – </a:t>
            </a:r>
            <a:br>
              <a:rPr lang="en-US" sz="4000" dirty="0" smtClean="0"/>
            </a:br>
            <a:r>
              <a:rPr lang="en-US" sz="3200" dirty="0" smtClean="0"/>
              <a:t>Manage Select Filter – </a:t>
            </a:r>
            <a:r>
              <a:rPr lang="en-US" sz="2800" dirty="0" smtClean="0"/>
              <a:t>Upload Selections</a:t>
            </a:r>
            <a:endParaRPr lang="en-US" sz="3600" dirty="0" smtClean="0"/>
          </a:p>
        </p:txBody>
      </p:sp>
      <p:sp>
        <p:nvSpPr>
          <p:cNvPr id="40963" name="Rectangle 7"/>
          <p:cNvSpPr>
            <a:spLocks noGrp="1" noChangeArrowheads="1"/>
          </p:cNvSpPr>
          <p:nvPr>
            <p:ph idx="1"/>
          </p:nvPr>
        </p:nvSpPr>
        <p:spPr>
          <a:xfrm>
            <a:off x="533400" y="5257800"/>
            <a:ext cx="5257800" cy="1219200"/>
          </a:xfrm>
          <a:noFill/>
        </p:spPr>
        <p:txBody>
          <a:bodyPr lIns="0" rIns="0"/>
          <a:lstStyle/>
          <a:p>
            <a:pPr eaLnBrk="1" hangingPunct="1">
              <a:lnSpc>
                <a:spcPct val="90000"/>
              </a:lnSpc>
            </a:pPr>
            <a:r>
              <a:rPr lang="it-IT" sz="2400" dirty="0" err="1" smtClean="0"/>
              <a:t>If</a:t>
            </a:r>
            <a:r>
              <a:rPr lang="it-IT" sz="2400" dirty="0" smtClean="0"/>
              <a:t> </a:t>
            </a:r>
            <a:r>
              <a:rPr lang="it-IT" sz="2400" dirty="0" err="1" smtClean="0"/>
              <a:t>you</a:t>
            </a:r>
            <a:r>
              <a:rPr lang="it-IT" sz="2400" dirty="0" smtClean="0"/>
              <a:t> </a:t>
            </a:r>
            <a:r>
              <a:rPr lang="it-IT" sz="2400" dirty="0" err="1" smtClean="0"/>
              <a:t>have</a:t>
            </a:r>
            <a:r>
              <a:rPr lang="it-IT" sz="2400" dirty="0" smtClean="0"/>
              <a:t> a </a:t>
            </a:r>
            <a:r>
              <a:rPr lang="it-IT" sz="2400" dirty="0" err="1" smtClean="0"/>
              <a:t>large</a:t>
            </a:r>
            <a:r>
              <a:rPr lang="it-IT" sz="2400" dirty="0" smtClean="0"/>
              <a:t> </a:t>
            </a:r>
            <a:r>
              <a:rPr lang="it-IT" sz="2400" dirty="0" err="1" smtClean="0"/>
              <a:t>number</a:t>
            </a:r>
            <a:r>
              <a:rPr lang="it-IT" sz="2400" dirty="0" smtClean="0"/>
              <a:t> </a:t>
            </a:r>
            <a:r>
              <a:rPr lang="it-IT" sz="2400" dirty="0" err="1" smtClean="0"/>
              <a:t>of</a:t>
            </a:r>
            <a:r>
              <a:rPr lang="it-IT" sz="2400" dirty="0" smtClean="0"/>
              <a:t> </a:t>
            </a:r>
            <a:r>
              <a:rPr lang="it-IT" sz="2400" dirty="0" err="1" smtClean="0"/>
              <a:t>varied</a:t>
            </a:r>
            <a:r>
              <a:rPr lang="it-IT" sz="2400" dirty="0" smtClean="0"/>
              <a:t> </a:t>
            </a:r>
            <a:r>
              <a:rPr lang="it-IT" sz="2400" dirty="0" err="1" smtClean="0"/>
              <a:t>selections</a:t>
            </a:r>
            <a:r>
              <a:rPr lang="it-IT" sz="2400" dirty="0" smtClean="0"/>
              <a:t>, </a:t>
            </a:r>
            <a:r>
              <a:rPr lang="it-IT" sz="2400" dirty="0" err="1" smtClean="0"/>
              <a:t>you</a:t>
            </a:r>
            <a:r>
              <a:rPr lang="it-IT" sz="2400" dirty="0" smtClean="0"/>
              <a:t> can upload a </a:t>
            </a:r>
            <a:r>
              <a:rPr lang="it-IT" sz="2400" dirty="0" err="1" smtClean="0"/>
              <a:t>list</a:t>
            </a:r>
            <a:r>
              <a:rPr lang="it-IT" sz="2400" dirty="0" smtClean="0"/>
              <a:t> </a:t>
            </a:r>
            <a:r>
              <a:rPr lang="it-IT" sz="2400" dirty="0" err="1" smtClean="0"/>
              <a:t>from</a:t>
            </a:r>
            <a:r>
              <a:rPr lang="it-IT" sz="2400" dirty="0" smtClean="0"/>
              <a:t> a .</a:t>
            </a:r>
            <a:r>
              <a:rPr lang="it-IT" sz="2400" err="1" smtClean="0"/>
              <a:t>txt</a:t>
            </a:r>
            <a:r>
              <a:rPr lang="it-IT" sz="2400" smtClean="0"/>
              <a:t> file, or Ctrl+V</a:t>
            </a:r>
            <a:endParaRPr lang="it-IT" sz="2400" dirty="0" smtClean="0"/>
          </a:p>
        </p:txBody>
      </p:sp>
      <p:pic>
        <p:nvPicPr>
          <p:cNvPr id="40965" name="Picture 9"/>
          <p:cNvPicPr>
            <a:picLocks noChangeAspect="1" noChangeArrowheads="1"/>
          </p:cNvPicPr>
          <p:nvPr/>
        </p:nvPicPr>
        <p:blipFill>
          <a:blip r:embed="rId2" cstate="print"/>
          <a:srcRect/>
          <a:stretch>
            <a:fillRect/>
          </a:stretch>
        </p:blipFill>
        <p:spPr bwMode="auto">
          <a:xfrm>
            <a:off x="609600" y="1533525"/>
            <a:ext cx="5676900" cy="3495675"/>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sp>
        <p:nvSpPr>
          <p:cNvPr id="10" name="Rectangle 9"/>
          <p:cNvSpPr/>
          <p:nvPr/>
        </p:nvSpPr>
        <p:spPr>
          <a:xfrm>
            <a:off x="3962400" y="3276600"/>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919" name="Picture 10"/>
          <p:cNvPicPr>
            <a:picLocks noChangeAspect="1" noChangeArrowheads="1"/>
          </p:cNvPicPr>
          <p:nvPr/>
        </p:nvPicPr>
        <p:blipFill>
          <a:blip r:embed="rId3" cstate="print"/>
          <a:srcRect/>
          <a:stretch>
            <a:fillRect/>
          </a:stretch>
        </p:blipFill>
        <p:spPr bwMode="auto">
          <a:xfrm>
            <a:off x="5791200" y="1447800"/>
            <a:ext cx="2976563" cy="1371600"/>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sp>
        <p:nvSpPr>
          <p:cNvPr id="12" name="Rectangle 11"/>
          <p:cNvSpPr/>
          <p:nvPr/>
        </p:nvSpPr>
        <p:spPr>
          <a:xfrm>
            <a:off x="5791200" y="2438400"/>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921" name="Picture 11"/>
          <p:cNvPicPr>
            <a:picLocks noChangeAspect="1" noChangeArrowheads="1"/>
          </p:cNvPicPr>
          <p:nvPr/>
        </p:nvPicPr>
        <p:blipFill>
          <a:blip r:embed="rId4" cstate="print"/>
          <a:srcRect/>
          <a:stretch>
            <a:fillRect/>
          </a:stretch>
        </p:blipFill>
        <p:spPr bwMode="auto">
          <a:xfrm>
            <a:off x="5943600" y="2971800"/>
            <a:ext cx="2809875" cy="3524250"/>
          </a:xfrm>
          <a:prstGeom prst="rect">
            <a:avLst/>
          </a:prstGeom>
          <a:noFill/>
          <a:ln w="9525">
            <a:solidFill>
              <a:schemeClr val="bg2">
                <a:lumMod val="75000"/>
              </a:schemeClr>
            </a:solidFill>
            <a:miter lim="800000"/>
            <a:headEnd/>
            <a:tailEnd/>
          </a:ln>
          <a:effectLst>
            <a:outerShdw blurRad="63500" sx="102000" sy="102000" algn="ctr" rotWithShape="0">
              <a:prstClr val="black">
                <a:alpha val="40000"/>
              </a:prstClr>
            </a:outerShdw>
            <a:softEdge rad="12700"/>
          </a:effectLst>
        </p:spPr>
      </p:pic>
      <p:sp>
        <p:nvSpPr>
          <p:cNvPr id="13" name="AutoShape 5"/>
          <p:cNvSpPr>
            <a:spLocks noChangeArrowheads="1"/>
          </p:cNvSpPr>
          <p:nvPr/>
        </p:nvSpPr>
        <p:spPr bwMode="auto">
          <a:xfrm>
            <a:off x="5638800" y="2971800"/>
            <a:ext cx="1488804" cy="7173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92 h 21600"/>
              <a:gd name="T20" fmla="*/ 18443 w 21600"/>
              <a:gd name="T21" fmla="*/ 1840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p>
        </p:txBody>
      </p:sp>
      <p:sp>
        <p:nvSpPr>
          <p:cNvPr id="14" name="Slide Number Placeholder 6"/>
          <p:cNvSpPr txBox="1">
            <a:spLocks noGrp="1"/>
          </p:cNvSpPr>
          <p:nvPr/>
        </p:nvSpPr>
        <p:spPr bwMode="auto">
          <a:xfrm>
            <a:off x="6629400" y="6492875"/>
            <a:ext cx="2133600" cy="365125"/>
          </a:xfrm>
          <a:prstGeom prst="rect">
            <a:avLst/>
          </a:prstGeom>
          <a:noFill/>
          <a:ln w="9525">
            <a:noFill/>
            <a:miter lim="800000"/>
            <a:headEnd/>
            <a:tailEnd/>
          </a:ln>
        </p:spPr>
        <p:txBody>
          <a:bodyPr anchor="ctr"/>
          <a:lstStyle/>
          <a:p>
            <a:pPr algn="r"/>
            <a:fld id="{1C359CB9-5CF7-4182-9ED7-AD6C18820298}" type="slidenum">
              <a:rPr lang="en-US" sz="1200">
                <a:solidFill>
                  <a:srgbClr val="898989"/>
                </a:solidFill>
                <a:latin typeface="Calibri" pitchFamily="34" charset="0"/>
              </a:rPr>
              <a:pPr algn="r"/>
              <a:t>29</a:t>
            </a:fld>
            <a:endParaRPr lang="en-US" sz="1200" dirty="0">
              <a:solidFill>
                <a:srgbClr val="898989"/>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ppt_x"/>
                                          </p:val>
                                        </p:tav>
                                        <p:tav tm="100000">
                                          <p:val>
                                            <p:strVal val="#ppt_x"/>
                                          </p:val>
                                        </p:tav>
                                      </p:tavLst>
                                    </p:anim>
                                    <p:anim calcmode="lin" valueType="num">
                                      <p:cBhvr additive="base">
                                        <p:cTn id="8" dur="500" fill="hold"/>
                                        <p:tgtEl>
                                          <p:spTgt spid="38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921"/>
                                        </p:tgtEl>
                                        <p:attrNameLst>
                                          <p:attrName>style.visibility</p:attrName>
                                        </p:attrNameLst>
                                      </p:cBhvr>
                                      <p:to>
                                        <p:strVal val="visible"/>
                                      </p:to>
                                    </p:set>
                                    <p:anim calcmode="lin" valueType="num">
                                      <p:cBhvr additive="base">
                                        <p:cTn id="17" dur="500" fill="hold"/>
                                        <p:tgtEl>
                                          <p:spTgt spid="38921"/>
                                        </p:tgtEl>
                                        <p:attrNameLst>
                                          <p:attrName>ppt_x</p:attrName>
                                        </p:attrNameLst>
                                      </p:cBhvr>
                                      <p:tavLst>
                                        <p:tav tm="0">
                                          <p:val>
                                            <p:strVal val="#ppt_x"/>
                                          </p:val>
                                        </p:tav>
                                        <p:tav tm="100000">
                                          <p:val>
                                            <p:strVal val="#ppt_x"/>
                                          </p:val>
                                        </p:tav>
                                      </p:tavLst>
                                    </p:anim>
                                    <p:anim calcmode="lin" valueType="num">
                                      <p:cBhvr additive="base">
                                        <p:cTn id="18" dur="500" fill="hold"/>
                                        <p:tgtEl>
                                          <p:spTgt spid="38921"/>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609600" y="-990600"/>
            <a:ext cx="7772400" cy="5507571"/>
          </a:xfrm>
          <a:prstGeom prst="rect">
            <a:avLst/>
          </a:prstGeom>
          <a:noFill/>
          <a:ln w="9525">
            <a:noFill/>
            <a:miter lim="800000"/>
            <a:headEnd/>
            <a:tailEnd/>
          </a:ln>
        </p:spPr>
        <p:txBody>
          <a:bodyPr wrap="square" lIns="685584" tIns="1736178" rIns="685584" bIns="1371168" anchor="ctr">
            <a:spAutoFit/>
          </a:bodyPr>
          <a:lstStyle/>
          <a:p>
            <a:pPr algn="ctr">
              <a:tabLst>
                <a:tab pos="3143250" algn="l"/>
              </a:tabLst>
            </a:pPr>
            <a:r>
              <a:rPr lang="en-US" sz="4400" dirty="0" smtClean="0">
                <a:latin typeface="Book Antiqua" pitchFamily="18" charset="0"/>
                <a:cs typeface="Times New Roman" pitchFamily="18" charset="0"/>
              </a:rPr>
              <a:t>SAP Business </a:t>
            </a:r>
            <a:r>
              <a:rPr lang="en-US" sz="4400" dirty="0">
                <a:latin typeface="Book Antiqua" pitchFamily="18" charset="0"/>
                <a:cs typeface="Times New Roman" pitchFamily="18" charset="0"/>
              </a:rPr>
              <a:t>Intelligence (BI) </a:t>
            </a:r>
          </a:p>
          <a:p>
            <a:pPr algn="ctr">
              <a:tabLst>
                <a:tab pos="3143250" algn="l"/>
              </a:tabLst>
            </a:pPr>
            <a:r>
              <a:rPr lang="en-US" sz="3600" dirty="0">
                <a:latin typeface="Book Antiqua" pitchFamily="18" charset="0"/>
                <a:cs typeface="Times New Roman" pitchFamily="18" charset="0"/>
              </a:rPr>
              <a:t> </a:t>
            </a:r>
            <a:endParaRPr lang="en-US" sz="4400" dirty="0">
              <a:latin typeface="Book Antiqua" pitchFamily="18" charset="0"/>
              <a:cs typeface="Times New Roman" pitchFamily="18" charset="0"/>
            </a:endParaRPr>
          </a:p>
          <a:p>
            <a:pPr eaLnBrk="0" hangingPunct="0">
              <a:tabLst>
                <a:tab pos="3143250" algn="l"/>
              </a:tabLst>
            </a:pPr>
            <a:r>
              <a:rPr lang="en-US" sz="1200" dirty="0">
                <a:latin typeface="Book Antiqua" pitchFamily="18" charset="0"/>
                <a:cs typeface="Times New Roman" pitchFamily="18" charset="0"/>
              </a:rPr>
              <a:t/>
            </a:r>
            <a:br>
              <a:rPr lang="en-US" sz="1200" dirty="0">
                <a:latin typeface="Book Antiqua" pitchFamily="18" charset="0"/>
                <a:cs typeface="Times New Roman" pitchFamily="18" charset="0"/>
              </a:rPr>
            </a:br>
            <a:endParaRPr lang="en-US" dirty="0"/>
          </a:p>
        </p:txBody>
      </p:sp>
      <p:sp>
        <p:nvSpPr>
          <p:cNvPr id="8196" name="Slide Number Placeholder 5"/>
          <p:cNvSpPr>
            <a:spLocks noGrp="1"/>
          </p:cNvSpPr>
          <p:nvPr>
            <p:ph type="sldNum" sz="quarter" idx="12"/>
          </p:nvPr>
        </p:nvSpPr>
        <p:spPr bwMode="auto">
          <a:xfrm>
            <a:off x="6553200" y="6356350"/>
            <a:ext cx="2133600" cy="365125"/>
          </a:xfrm>
          <a:noFill/>
          <a:ln>
            <a:miter lim="800000"/>
            <a:headEnd/>
            <a:tailEnd/>
          </a:ln>
        </p:spPr>
        <p:txBody>
          <a:bodyPr wrap="square" tIns="45720" bIns="45720" numCol="1" anchor="ctr" anchorCtr="0" compatLnSpc="1">
            <a:prstTxWarp prst="textNoShape">
              <a:avLst/>
            </a:prstTxWarp>
          </a:bodyPr>
          <a:lstStyle/>
          <a:p>
            <a:fld id="{DA8E527E-3F24-4AD1-825A-6FC5C63B3E37}" type="slidenum">
              <a:rPr lang="en-US" smtClean="0">
                <a:solidFill>
                  <a:srgbClr val="898989"/>
                </a:solidFill>
                <a:latin typeface="Calibri" pitchFamily="34" charset="0"/>
              </a:rPr>
              <a:pPr/>
              <a:t>3</a:t>
            </a:fld>
            <a:endParaRPr lang="en-US" smtClean="0">
              <a:solidFill>
                <a:srgbClr val="898989"/>
              </a:solidFill>
              <a:latin typeface="Calibri" pitchFamily="34" charset="0"/>
            </a:endParaRPr>
          </a:p>
        </p:txBody>
      </p:sp>
      <p:pic>
        <p:nvPicPr>
          <p:cNvPr id="4101" name="Picture 5" descr="SAP_BI_architecture.jpg"/>
          <p:cNvPicPr>
            <a:picLocks noChangeAspect="1"/>
          </p:cNvPicPr>
          <p:nvPr/>
        </p:nvPicPr>
        <p:blipFill>
          <a:blip r:embed="rId3" cstate="print"/>
          <a:srcRect/>
          <a:stretch>
            <a:fillRect/>
          </a:stretch>
        </p:blipFill>
        <p:spPr bwMode="auto">
          <a:xfrm>
            <a:off x="1219200" y="2438400"/>
            <a:ext cx="6705600" cy="4114800"/>
          </a:xfrm>
          <a:prstGeom prst="rect">
            <a:avLst/>
          </a:prstGeom>
          <a:noFill/>
          <a:ln w="12700">
            <a:solidFill>
              <a:schemeClr val="tx1">
                <a:lumMod val="75000"/>
              </a:schemeClr>
            </a:solidFill>
            <a:miter lim="800000"/>
            <a:headEnd/>
            <a:tailEnd/>
          </a:ln>
          <a:effectLst>
            <a:outerShdw blurRad="50800" dist="177800" dir="8100000" algn="tr" rotWithShape="0">
              <a:prstClr val="black">
                <a:alpha val="40000"/>
              </a:prstClr>
            </a:outerShdw>
            <a:softEdge rad="31750"/>
          </a:effectLst>
        </p:spPr>
      </p:pic>
    </p:spTree>
    <p:extLst>
      <p:ext uri="{BB962C8B-B14F-4D97-AF65-F5344CB8AC3E}">
        <p14:creationId xmlns:p14="http://schemas.microsoft.com/office/powerpoint/2010/main" val="20390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52400"/>
            <a:ext cx="8229600" cy="1143000"/>
          </a:xfrm>
        </p:spPr>
        <p:txBody>
          <a:bodyPr>
            <a:normAutofit fontScale="90000"/>
          </a:bodyPr>
          <a:lstStyle/>
          <a:p>
            <a:pPr algn="l" eaLnBrk="1" fontAlgn="auto" hangingPunct="1">
              <a:spcAft>
                <a:spcPts val="0"/>
              </a:spcAft>
              <a:defRPr/>
            </a:pPr>
            <a:r>
              <a:rPr lang="en-US" dirty="0" err="1" smtClean="0"/>
              <a:t>BEx</a:t>
            </a:r>
            <a:r>
              <a:rPr lang="en-US" dirty="0" smtClean="0"/>
              <a:t> Analyzer –</a:t>
            </a:r>
            <a:r>
              <a:rPr lang="en-US" sz="4000" dirty="0" smtClean="0"/>
              <a:t> Ranges </a:t>
            </a:r>
            <a:br>
              <a:rPr lang="en-US" sz="4000" dirty="0" smtClean="0"/>
            </a:br>
            <a:r>
              <a:rPr lang="en-US" sz="3100" dirty="0" smtClean="0"/>
              <a:t>(and ‘Contains Pattern’ Wild-Card)</a:t>
            </a:r>
            <a:endParaRPr lang="en-US" sz="3600" dirty="0" smtClean="0"/>
          </a:p>
        </p:txBody>
      </p:sp>
      <p:sp>
        <p:nvSpPr>
          <p:cNvPr id="41988" name="Slide Number Placeholder 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8F2E3FC8-5C02-4219-B3BB-F107FCEF4209}" type="slidenum">
              <a:rPr lang="en-US" sz="1200">
                <a:solidFill>
                  <a:srgbClr val="898989"/>
                </a:solidFill>
                <a:latin typeface="Calibri" pitchFamily="34" charset="0"/>
              </a:rPr>
              <a:pPr algn="r"/>
              <a:t>30</a:t>
            </a:fld>
            <a:endParaRPr lang="en-US" sz="1200">
              <a:solidFill>
                <a:srgbClr val="898989"/>
              </a:solidFill>
              <a:latin typeface="Calibri" pitchFamily="34" charset="0"/>
            </a:endParaRPr>
          </a:p>
        </p:txBody>
      </p:sp>
      <p:pic>
        <p:nvPicPr>
          <p:cNvPr id="1029" name="Picture 5"/>
          <p:cNvPicPr>
            <a:picLocks noChangeAspect="1" noChangeArrowheads="1"/>
          </p:cNvPicPr>
          <p:nvPr/>
        </p:nvPicPr>
        <p:blipFill>
          <a:blip r:embed="rId2" cstate="print">
            <a:lum bright="-10000" contrast="20000"/>
          </a:blip>
          <a:srcRect/>
          <a:stretch>
            <a:fillRect/>
          </a:stretch>
        </p:blipFill>
        <p:spPr bwMode="auto">
          <a:xfrm>
            <a:off x="304800" y="1295400"/>
            <a:ext cx="7392909" cy="3124200"/>
          </a:xfrm>
          <a:prstGeom prst="rect">
            <a:avLst/>
          </a:prstGeom>
          <a:noFill/>
          <a:ln w="9525">
            <a:noFill/>
            <a:miter lim="800000"/>
            <a:headEnd/>
            <a:tailEnd/>
          </a:ln>
          <a:effectLst>
            <a:reflection blurRad="6350" stA="50000" endA="275" endPos="40000" dist="101600" dir="5400000" sy="-100000" algn="bl" rotWithShape="0"/>
            <a:softEdge rad="12700"/>
          </a:effectLst>
          <a:scene3d>
            <a:camera prst="orthographicFront"/>
            <a:lightRig rig="threePt" dir="t"/>
          </a:scene3d>
          <a:sp3d>
            <a:bevelT w="165100" prst="coolSlant"/>
          </a:sp3d>
        </p:spPr>
      </p:pic>
      <p:pic>
        <p:nvPicPr>
          <p:cNvPr id="1032" name="Picture 8"/>
          <p:cNvPicPr>
            <a:picLocks noChangeAspect="1" noChangeArrowheads="1"/>
          </p:cNvPicPr>
          <p:nvPr/>
        </p:nvPicPr>
        <p:blipFill>
          <a:blip r:embed="rId3" cstate="print">
            <a:lum bright="-10000" contrast="20000"/>
          </a:blip>
          <a:srcRect/>
          <a:stretch>
            <a:fillRect/>
          </a:stretch>
        </p:blipFill>
        <p:spPr bwMode="auto">
          <a:xfrm>
            <a:off x="1905000" y="3124200"/>
            <a:ext cx="7026459" cy="3276600"/>
          </a:xfrm>
          <a:prstGeom prst="rect">
            <a:avLst/>
          </a:prstGeom>
          <a:noFill/>
          <a:ln w="9525">
            <a:noFill/>
            <a:miter lim="800000"/>
            <a:headEnd/>
            <a:tailEnd/>
          </a:ln>
          <a:effectLst>
            <a:reflection blurRad="6350" stA="50000" endA="275" endPos="40000" dist="101600" dir="5400000" sy="-100000" algn="bl" rotWithShape="0"/>
            <a:softEdge rad="12700"/>
          </a:effectLst>
          <a:scene3d>
            <a:camera prst="isometricOffAxis2Left">
              <a:rot lat="1063043" lon="929794" rev="21406240"/>
            </a:camera>
            <a:lightRig rig="threePt" dir="t"/>
          </a:scene3d>
          <a:sp3d>
            <a:bevelT w="165100" prst="coolSlant"/>
          </a:sp3d>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944562"/>
          </a:xfrm>
        </p:spPr>
        <p:txBody>
          <a:bodyPr/>
          <a:lstStyle/>
          <a:p>
            <a:pPr algn="l" eaLnBrk="1" fontAlgn="auto" hangingPunct="1">
              <a:spcAft>
                <a:spcPts val="0"/>
              </a:spcAft>
              <a:defRPr/>
            </a:pPr>
            <a:r>
              <a:rPr lang="en-US" dirty="0" smtClean="0"/>
              <a:t>Features of ‘Table’</a:t>
            </a:r>
          </a:p>
        </p:txBody>
      </p:sp>
      <p:sp>
        <p:nvSpPr>
          <p:cNvPr id="44035"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2A6DD6A0-0090-43C7-940E-C05C55E2A69E}" type="slidenum">
              <a:rPr lang="en-US" sz="1200">
                <a:solidFill>
                  <a:srgbClr val="898989"/>
                </a:solidFill>
                <a:latin typeface="Calibri" pitchFamily="34" charset="0"/>
              </a:rPr>
              <a:pPr algn="r"/>
              <a:t>31</a:t>
            </a:fld>
            <a:endParaRPr lang="en-US" sz="1200">
              <a:solidFill>
                <a:srgbClr val="898989"/>
              </a:solidFill>
              <a:latin typeface="Calibri" pitchFamily="34" charset="0"/>
            </a:endParaRPr>
          </a:p>
        </p:txBody>
      </p:sp>
      <p:sp>
        <p:nvSpPr>
          <p:cNvPr id="7" name="Rectangle 8"/>
          <p:cNvSpPr txBox="1">
            <a:spLocks noChangeArrowheads="1"/>
          </p:cNvSpPr>
          <p:nvPr/>
        </p:nvSpPr>
        <p:spPr bwMode="auto">
          <a:xfrm>
            <a:off x="152400" y="1219200"/>
            <a:ext cx="5029200" cy="5334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sp3d z="63500" extrusionH="57150">
              <a:bevelT w="38100" h="38100" prst="relaxedInset"/>
            </a:sp3d>
          </a:bodyPr>
          <a:lstStyle/>
          <a:p>
            <a:pPr>
              <a:spcBef>
                <a:spcPct val="20000"/>
              </a:spcBef>
              <a:buClr>
                <a:schemeClr val="tx1">
                  <a:lumMod val="95000"/>
                </a:schemeClr>
              </a:buClr>
              <a:buSzPct val="90000"/>
              <a:buFont typeface="Wingdings" pitchFamily="2" charset="2"/>
              <a:buChar char="n"/>
              <a:defRPr/>
            </a:pPr>
            <a:r>
              <a:rPr lang="en-US" sz="2400" b="1" kern="0" dirty="0" smtClean="0">
                <a:latin typeface="+mn-lt"/>
              </a:rPr>
              <a:t> </a:t>
            </a:r>
            <a:r>
              <a:rPr lang="en-US" sz="2400" b="1" kern="0" dirty="0">
                <a:latin typeface="+mn-lt"/>
              </a:rPr>
              <a:t>Right Click Menu any place within the ‘table’ </a:t>
            </a:r>
            <a:r>
              <a:rPr lang="en-US" sz="2400" b="1" kern="0" dirty="0" smtClean="0">
                <a:latin typeface="+mn-lt"/>
              </a:rPr>
              <a:t>section to see some of the features.</a:t>
            </a:r>
            <a:endParaRPr lang="en-US" sz="2400" b="1" kern="0" dirty="0">
              <a:latin typeface="+mn-lt"/>
            </a:endParaRPr>
          </a:p>
          <a:p>
            <a:pPr lvl="1">
              <a:spcBef>
                <a:spcPts val="500"/>
              </a:spcBef>
              <a:spcAft>
                <a:spcPts val="500"/>
              </a:spcAft>
              <a:buClr>
                <a:schemeClr val="tx1">
                  <a:lumMod val="95000"/>
                </a:schemeClr>
              </a:buClr>
              <a:buSzPct val="90000"/>
              <a:buFont typeface="Wingdings" pitchFamily="2" charset="2"/>
              <a:buChar char="n"/>
              <a:defRPr/>
            </a:pPr>
            <a:r>
              <a:rPr lang="en-US" sz="2000" b="1" kern="0" smtClean="0">
                <a:solidFill>
                  <a:schemeClr val="bg1"/>
                </a:solidFill>
                <a:latin typeface="+mn-lt"/>
              </a:rPr>
              <a:t> 	‘</a:t>
            </a:r>
            <a:r>
              <a:rPr lang="en-US" b="1" kern="0" dirty="0">
                <a:solidFill>
                  <a:schemeClr val="bg1"/>
                </a:solidFill>
                <a:latin typeface="+mn-lt"/>
              </a:rPr>
              <a:t>Swap…with</a:t>
            </a:r>
            <a:r>
              <a:rPr lang="en-US" b="1" kern="0" dirty="0" smtClean="0">
                <a:solidFill>
                  <a:schemeClr val="bg1"/>
                </a:solidFill>
                <a:latin typeface="+mn-lt"/>
              </a:rPr>
              <a:t>’ to quickly change </a:t>
            </a:r>
            <a:r>
              <a:rPr lang="en-US" b="1" kern="0" smtClean="0">
                <a:solidFill>
                  <a:schemeClr val="bg1"/>
                </a:solidFill>
                <a:latin typeface="+mn-lt"/>
              </a:rPr>
              <a:t>out 	one </a:t>
            </a:r>
            <a:r>
              <a:rPr lang="en-US" b="1" kern="0" dirty="0" smtClean="0">
                <a:solidFill>
                  <a:schemeClr val="bg1"/>
                </a:solidFill>
                <a:latin typeface="+mn-lt"/>
              </a:rPr>
              <a:t>field </a:t>
            </a:r>
            <a:r>
              <a:rPr lang="en-US" b="1" kern="0" smtClean="0">
                <a:solidFill>
                  <a:schemeClr val="bg1"/>
                </a:solidFill>
                <a:latin typeface="+mn-lt"/>
              </a:rPr>
              <a:t>with another</a:t>
            </a:r>
            <a:endParaRPr lang="en-US" b="1" kern="0" dirty="0" smtClean="0">
              <a:solidFill>
                <a:schemeClr val="bg1"/>
              </a:solidFill>
              <a:latin typeface="+mn-lt"/>
            </a:endParaRP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a:t>
            </a:r>
            <a:r>
              <a:rPr lang="en-US" b="1" kern="0" dirty="0" smtClean="0">
                <a:solidFill>
                  <a:schemeClr val="bg1"/>
                </a:solidFill>
                <a:latin typeface="+mn-lt"/>
              </a:rPr>
              <a:t>Swap Axes’ will transpose the Rows </a:t>
            </a:r>
            <a:r>
              <a:rPr lang="en-US" b="1" kern="0" smtClean="0">
                <a:solidFill>
                  <a:schemeClr val="bg1"/>
                </a:solidFill>
                <a:latin typeface="+mn-lt"/>
              </a:rPr>
              <a:t>&amp; 	Columns</a:t>
            </a: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‘Properties’ (individual field) </a:t>
            </a: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‘Query Properties’ (layout)</a:t>
            </a: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‘Select Filter’  (within the query 	results, ie, query down a level)</a:t>
            </a: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‘Back One Navigation Step’ (think 	</a:t>
            </a:r>
            <a:r>
              <a:rPr lang="en-US" sz="1200" b="1" kern="0" smtClean="0">
                <a:solidFill>
                  <a:schemeClr val="bg1"/>
                </a:solidFill>
                <a:latin typeface="+mn-lt"/>
              </a:rPr>
              <a:t>UNDO</a:t>
            </a:r>
            <a:r>
              <a:rPr lang="en-US" b="1" kern="0" smtClean="0">
                <a:solidFill>
                  <a:schemeClr val="bg1"/>
                </a:solidFill>
                <a:latin typeface="+mn-lt"/>
              </a:rPr>
              <a:t>!)</a:t>
            </a:r>
          </a:p>
          <a:p>
            <a:pPr lvl="1">
              <a:spcBef>
                <a:spcPts val="500"/>
              </a:spcBef>
              <a:spcAft>
                <a:spcPts val="500"/>
              </a:spcAft>
              <a:buClr>
                <a:schemeClr val="tx1">
                  <a:lumMod val="95000"/>
                </a:schemeClr>
              </a:buClr>
              <a:buSzPct val="90000"/>
              <a:buFont typeface="Wingdings" pitchFamily="2" charset="2"/>
              <a:buChar char="n"/>
              <a:defRPr/>
            </a:pPr>
            <a:r>
              <a:rPr lang="en-US" b="1" kern="0" smtClean="0">
                <a:solidFill>
                  <a:schemeClr val="bg1"/>
                </a:solidFill>
                <a:latin typeface="+mn-lt"/>
              </a:rPr>
              <a:t> 	‘Back to Start’ to reset to original query</a:t>
            </a:r>
            <a:r>
              <a:rPr lang="en-US" b="1" kern="0" smtClean="0">
                <a:solidFill>
                  <a:schemeClr val="accent6">
                    <a:lumMod val="40000"/>
                    <a:lumOff val="60000"/>
                  </a:schemeClr>
                </a:solidFill>
                <a:latin typeface="+mn-lt"/>
              </a:rPr>
              <a:t> </a:t>
            </a:r>
          </a:p>
          <a:p>
            <a:pPr lvl="1">
              <a:spcBef>
                <a:spcPct val="20000"/>
              </a:spcBef>
              <a:spcAft>
                <a:spcPts val="300"/>
              </a:spcAft>
              <a:buClr>
                <a:schemeClr val="tx1">
                  <a:lumMod val="95000"/>
                </a:schemeClr>
              </a:buClr>
              <a:buSzPct val="90000"/>
              <a:buFont typeface="Wingdings" pitchFamily="2" charset="2"/>
              <a:buChar char="n"/>
              <a:defRPr/>
            </a:pPr>
            <a:endParaRPr lang="en-US" b="1" kern="0" dirty="0">
              <a:solidFill>
                <a:schemeClr val="accent6">
                  <a:lumMod val="20000"/>
                  <a:lumOff val="80000"/>
                </a:schemeClr>
              </a:solidFill>
              <a:latin typeface="+mn-lt"/>
            </a:endParaRPr>
          </a:p>
          <a:p>
            <a:pPr>
              <a:spcBef>
                <a:spcPct val="20000"/>
              </a:spcBef>
              <a:buClr>
                <a:schemeClr val="folHlink"/>
              </a:buClr>
              <a:buSzPct val="90000"/>
              <a:buFont typeface="Wingdings" pitchFamily="2" charset="2"/>
              <a:buNone/>
              <a:defRPr/>
            </a:pPr>
            <a:r>
              <a:rPr lang="en-US" sz="2000" b="1" kern="0" dirty="0">
                <a:solidFill>
                  <a:schemeClr val="accent6">
                    <a:lumMod val="60000"/>
                    <a:lumOff val="40000"/>
                  </a:schemeClr>
                </a:solidFill>
                <a:latin typeface="+mn-lt"/>
              </a:rPr>
              <a:t> </a:t>
            </a:r>
          </a:p>
        </p:txBody>
      </p:sp>
      <p:pic>
        <p:nvPicPr>
          <p:cNvPr id="44038" name="Picture 6"/>
          <p:cNvPicPr>
            <a:picLocks noChangeAspect="1" noChangeArrowheads="1"/>
          </p:cNvPicPr>
          <p:nvPr/>
        </p:nvPicPr>
        <p:blipFill>
          <a:blip r:embed="rId3" cstate="print"/>
          <a:srcRect/>
          <a:stretch>
            <a:fillRect/>
          </a:stretch>
        </p:blipFill>
        <p:spPr bwMode="auto">
          <a:xfrm>
            <a:off x="5257800" y="1371600"/>
            <a:ext cx="3384550" cy="4818063"/>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6248400" y="1943100"/>
            <a:ext cx="2286000" cy="4114800"/>
          </a:xfrm>
          <a:prstGeom prst="rect">
            <a:avLst/>
          </a:prstGeom>
          <a:noFill/>
          <a:ln w="28575">
            <a:solidFill>
              <a:srgbClr val="FF0000"/>
            </a:solidFill>
          </a:ln>
          <a:effectLst>
            <a:outerShdw blurRad="50800" dist="50800" dir="5400000" algn="ctr" rotWithShape="0">
              <a:schemeClr val="bg1">
                <a:lumMod val="50000"/>
                <a:lumOff val="50000"/>
              </a:schemeClr>
            </a:outerShdw>
          </a:effectLst>
          <a:scene3d>
            <a:camera prst="orthographicFront"/>
            <a:lightRig rig="threePt" dir="t">
              <a:rot lat="0" lon="0" rev="1200000"/>
            </a:lightRig>
          </a:scene3d>
          <a:sp3d z="88900" extrusionH="76200">
            <a:extrusionClr>
              <a:srgbClr val="EE0000"/>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42560"/>
          </a:xfrm>
          <a:ln>
            <a:noFill/>
          </a:ln>
          <a:effectLst>
            <a:softEdge rad="112500"/>
          </a:effectLst>
        </p:spPr>
        <p:txBody>
          <a:bodyPr>
            <a:normAutofit/>
            <a:scene3d>
              <a:camera prst="orthographicFront"/>
              <a:lightRig rig="threePt" dir="t"/>
            </a:scene3d>
            <a:sp3d extrusionH="57150">
              <a:bevelT w="38100" h="38100" prst="convex"/>
            </a:sp3d>
          </a:bodyPr>
          <a:lstStyle/>
          <a:p>
            <a:pPr>
              <a:buClr>
                <a:schemeClr val="accent1">
                  <a:lumMod val="75000"/>
                </a:schemeClr>
              </a:buClr>
              <a:buFont typeface="Wingdings 2" pitchFamily="18" charset="2"/>
              <a:buChar char="¢"/>
            </a:pPr>
            <a:r>
              <a:rPr lang="en-US" sz="2400" smtClean="0"/>
              <a:t>Choose how you wish to view the field </a:t>
            </a:r>
          </a:p>
          <a:p>
            <a:pPr lvl="1">
              <a:buClr>
                <a:schemeClr val="accent1">
                  <a:lumMod val="75000"/>
                </a:schemeClr>
              </a:buClr>
              <a:buFont typeface="Wingdings 2" pitchFamily="18" charset="2"/>
              <a:buChar char="¢"/>
            </a:pPr>
            <a:r>
              <a:rPr lang="en-US" sz="2000" smtClean="0"/>
              <a:t>For instance, just fieldname, or with descriptive text</a:t>
            </a:r>
          </a:p>
          <a:p>
            <a:pPr>
              <a:buClr>
                <a:schemeClr val="accent1">
                  <a:lumMod val="75000"/>
                </a:schemeClr>
              </a:buClr>
              <a:buFont typeface="Wingdings 2" pitchFamily="18" charset="2"/>
              <a:buChar char="¢"/>
            </a:pPr>
            <a:r>
              <a:rPr lang="en-US" sz="2400" smtClean="0"/>
              <a:t>Choose to show ‘Results’ row by selected field</a:t>
            </a:r>
          </a:p>
          <a:p>
            <a:pPr lvl="1">
              <a:buClr>
                <a:schemeClr val="accent1">
                  <a:lumMod val="75000"/>
                </a:schemeClr>
              </a:buClr>
              <a:buFont typeface="Wingdings 2" pitchFamily="18" charset="2"/>
              <a:buChar char="¢"/>
            </a:pPr>
            <a:r>
              <a:rPr lang="en-US" sz="2000" smtClean="0"/>
              <a:t>‘Results Rows’ are essentially ‘Subtotals’ </a:t>
            </a:r>
          </a:p>
        </p:txBody>
      </p:sp>
      <p:pic>
        <p:nvPicPr>
          <p:cNvPr id="1030" name="Picture 6"/>
          <p:cNvPicPr>
            <a:picLocks noChangeAspect="1" noChangeArrowheads="1"/>
          </p:cNvPicPr>
          <p:nvPr/>
        </p:nvPicPr>
        <p:blipFill>
          <a:blip r:embed="rId2" cstate="print"/>
          <a:srcRect/>
          <a:stretch>
            <a:fillRect/>
          </a:stretch>
        </p:blipFill>
        <p:spPr bwMode="auto">
          <a:xfrm>
            <a:off x="2514600" y="2819399"/>
            <a:ext cx="5867400" cy="3748925"/>
          </a:xfrm>
          <a:prstGeom prst="rect">
            <a:avLst/>
          </a:prstGeom>
          <a:ln>
            <a:noFill/>
          </a:ln>
          <a:effectLst>
            <a:softEdge rad="63500"/>
          </a:effectLst>
        </p:spPr>
      </p:pic>
      <p:sp>
        <p:nvSpPr>
          <p:cNvPr id="2" name="Title 1"/>
          <p:cNvSpPr>
            <a:spLocks noGrp="1"/>
          </p:cNvSpPr>
          <p:nvPr>
            <p:ph type="title"/>
          </p:nvPr>
        </p:nvSpPr>
        <p:spPr>
          <a:xfrm>
            <a:off x="457200" y="152400"/>
            <a:ext cx="8229600" cy="990600"/>
          </a:xfrm>
        </p:spPr>
        <p:txBody>
          <a:bodyPr/>
          <a:lstStyle/>
          <a:p>
            <a:pPr algn="l"/>
            <a:r>
              <a:rPr lang="en-US" smtClean="0"/>
              <a:t>Field Properties</a:t>
            </a:r>
            <a:endParaRPr lang="en-US"/>
          </a:p>
        </p:txBody>
      </p:sp>
      <p:sp>
        <p:nvSpPr>
          <p:cNvPr id="4"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2A6DD6A0-0090-43C7-940E-C05C55E2A69E}" type="slidenum">
              <a:rPr lang="en-US" sz="1200">
                <a:solidFill>
                  <a:srgbClr val="898989"/>
                </a:solidFill>
                <a:latin typeface="Calibri" pitchFamily="34" charset="0"/>
              </a:rPr>
              <a:pPr algn="r"/>
              <a:t>32</a:t>
            </a:fld>
            <a:endParaRPr lang="en-US" sz="1200">
              <a:solidFill>
                <a:srgbClr val="898989"/>
              </a:solidFill>
              <a:latin typeface="Calibr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52400" y="3505200"/>
            <a:ext cx="2238375" cy="3124200"/>
          </a:xfrm>
          <a:prstGeom prst="rect">
            <a:avLst/>
          </a:prstGeom>
          <a:ln>
            <a:noFill/>
          </a:ln>
          <a:effectLst>
            <a:softEdge rad="63500"/>
          </a:effectLst>
        </p:spPr>
      </p:pic>
      <p:pic>
        <p:nvPicPr>
          <p:cNvPr id="1029" name="Picture 5"/>
          <p:cNvPicPr>
            <a:picLocks noChangeAspect="1" noChangeArrowheads="1"/>
          </p:cNvPicPr>
          <p:nvPr/>
        </p:nvPicPr>
        <p:blipFill>
          <a:blip r:embed="rId4" cstate="print"/>
          <a:srcRect b="5263"/>
          <a:stretch>
            <a:fillRect/>
          </a:stretch>
        </p:blipFill>
        <p:spPr bwMode="auto">
          <a:xfrm>
            <a:off x="4648200" y="4648200"/>
            <a:ext cx="4376305" cy="1371600"/>
          </a:xfrm>
          <a:prstGeom prst="roundRect">
            <a:avLst>
              <a:gd name="adj" fmla="val 16667"/>
            </a:avLst>
          </a:prstGeom>
          <a:ln w="19050">
            <a:solidFill>
              <a:schemeClr val="accent1">
                <a:lumMod val="75000"/>
              </a:schemeClr>
            </a:solidFill>
          </a:ln>
          <a:effectLst>
            <a:outerShdw blurRad="76200" dist="38100" dir="7800000" algn="tl" rotWithShape="0">
              <a:srgbClr val="000000">
                <a:alpha val="40000"/>
              </a:srgbClr>
            </a:outerShdw>
            <a:softEdge rad="63500"/>
          </a:effectLst>
          <a:scene3d>
            <a:camera prst="orthographicFront"/>
            <a:lightRig rig="contrasting" dir="t">
              <a:rot lat="0" lon="0" rev="4200000"/>
            </a:lightRig>
          </a:scene3d>
          <a:sp3d prstMaterial="plastic">
            <a:bevelT w="381000" h="114300" prst="relaxedInset"/>
            <a:contourClr>
              <a:srgbClr val="969696"/>
            </a:contourClr>
          </a:sp3d>
        </p:spPr>
      </p:pic>
      <p:pic>
        <p:nvPicPr>
          <p:cNvPr id="1031" name="Picture 7"/>
          <p:cNvPicPr>
            <a:picLocks noChangeAspect="1" noChangeArrowheads="1"/>
          </p:cNvPicPr>
          <p:nvPr/>
        </p:nvPicPr>
        <p:blipFill>
          <a:blip r:embed="rId5" cstate="print"/>
          <a:srcRect/>
          <a:stretch>
            <a:fillRect/>
          </a:stretch>
        </p:blipFill>
        <p:spPr bwMode="auto">
          <a:xfrm>
            <a:off x="3962400" y="2743200"/>
            <a:ext cx="2133600" cy="1405956"/>
          </a:xfrm>
          <a:prstGeom prst="roundRect">
            <a:avLst>
              <a:gd name="adj" fmla="val 16667"/>
            </a:avLst>
          </a:prstGeom>
          <a:ln w="19050">
            <a:solidFill>
              <a:schemeClr val="accent1">
                <a:lumMod val="75000"/>
              </a:schemeClr>
            </a:solidFill>
          </a:ln>
          <a:effectLst>
            <a:outerShdw blurRad="76200" dist="38100" dir="7800000" algn="tl" rotWithShape="0">
              <a:srgbClr val="000000">
                <a:alpha val="40000"/>
              </a:srgbClr>
            </a:outerShdw>
            <a:softEdge rad="63500"/>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Rectangle 12"/>
          <p:cNvSpPr/>
          <p:nvPr/>
        </p:nvSpPr>
        <p:spPr>
          <a:xfrm>
            <a:off x="2743200" y="3429000"/>
            <a:ext cx="533400" cy="22860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4495800"/>
            <a:ext cx="914400" cy="22860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7010400" cy="914400"/>
          </a:xfrm>
        </p:spPr>
        <p:txBody>
          <a:bodyPr/>
          <a:lstStyle/>
          <a:p>
            <a:pPr eaLnBrk="1" fontAlgn="auto" hangingPunct="1">
              <a:spcAft>
                <a:spcPts val="0"/>
              </a:spcAft>
              <a:defRPr/>
            </a:pPr>
            <a:r>
              <a:rPr lang="en-US" dirty="0" smtClean="0"/>
              <a:t>Key Figures</a:t>
            </a:r>
            <a:endParaRPr lang="en-US" sz="3200" dirty="0" smtClean="0"/>
          </a:p>
        </p:txBody>
      </p:sp>
      <p:sp>
        <p:nvSpPr>
          <p:cNvPr id="41987" name="Content Placeholder 2"/>
          <p:cNvSpPr>
            <a:spLocks noGrp="1"/>
          </p:cNvSpPr>
          <p:nvPr>
            <p:ph idx="1"/>
          </p:nvPr>
        </p:nvSpPr>
        <p:spPr>
          <a:xfrm>
            <a:off x="381000" y="1219200"/>
            <a:ext cx="8305800" cy="2209800"/>
          </a:xfrm>
        </p:spPr>
        <p:txBody>
          <a:bodyPr>
            <a:normAutofit fontScale="92500" lnSpcReduction="10000"/>
          </a:bodyPr>
          <a:lstStyle/>
          <a:p>
            <a:pPr marL="548640" indent="-411480" eaLnBrk="1" fontAlgn="auto" hangingPunct="1">
              <a:spcBef>
                <a:spcPts val="600"/>
              </a:spcBef>
              <a:spcAft>
                <a:spcPts val="600"/>
              </a:spcAft>
              <a:buClr>
                <a:schemeClr val="tx1">
                  <a:shade val="95000"/>
                </a:schemeClr>
              </a:buClr>
              <a:buFont typeface="Wingdings 2"/>
              <a:buChar char=""/>
              <a:defRPr/>
            </a:pPr>
            <a:r>
              <a:rPr lang="en-US" sz="2400" dirty="0" smtClean="0"/>
              <a:t>Key Figures are ‘measurable’ types of items in BI</a:t>
            </a:r>
          </a:p>
          <a:p>
            <a:pPr marL="548640" indent="-411480" eaLnBrk="1" fontAlgn="auto" hangingPunct="1">
              <a:spcBef>
                <a:spcPts val="600"/>
              </a:spcBef>
              <a:spcAft>
                <a:spcPts val="600"/>
              </a:spcAft>
              <a:buClr>
                <a:schemeClr val="tx1">
                  <a:shade val="95000"/>
                </a:schemeClr>
              </a:buClr>
              <a:buFont typeface="Wingdings 2"/>
              <a:buChar char=""/>
              <a:defRPr/>
            </a:pPr>
            <a:r>
              <a:rPr lang="en-US" sz="2400" dirty="0" smtClean="0"/>
              <a:t>Used for the Typical ‘</a:t>
            </a:r>
            <a:r>
              <a:rPr lang="en-US" sz="2400" i="1" u="sng" dirty="0" smtClean="0"/>
              <a:t>Amount</a:t>
            </a:r>
            <a:r>
              <a:rPr lang="en-US" sz="2400" dirty="0" smtClean="0"/>
              <a:t>’ - but also, in this query, ‘</a:t>
            </a:r>
            <a:r>
              <a:rPr lang="en-US" sz="2400" i="1" u="sng" dirty="0" smtClean="0"/>
              <a:t>Quantity</a:t>
            </a:r>
            <a:r>
              <a:rPr lang="en-US" sz="2400" dirty="0" smtClean="0"/>
              <a:t>’</a:t>
            </a:r>
          </a:p>
          <a:p>
            <a:pPr marL="548640" indent="-411480" eaLnBrk="1" fontAlgn="auto" hangingPunct="1">
              <a:spcBef>
                <a:spcPts val="600"/>
              </a:spcBef>
              <a:spcAft>
                <a:spcPts val="600"/>
              </a:spcAft>
              <a:buClr>
                <a:schemeClr val="tx1">
                  <a:shade val="95000"/>
                </a:schemeClr>
              </a:buClr>
              <a:buFont typeface="Wingdings 2"/>
              <a:buChar char=""/>
              <a:defRPr/>
            </a:pPr>
            <a:r>
              <a:rPr lang="en-US" sz="2400" dirty="0" smtClean="0"/>
              <a:t>Key Figures can be added or removed like any filter value by ‘Right Clicking’ when in Query Properties, or from the ‘Filter Area’</a:t>
            </a:r>
          </a:p>
        </p:txBody>
      </p:sp>
      <p:sp>
        <p:nvSpPr>
          <p:cNvPr id="45061"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623824E2-EFC8-4896-B7EE-F63ACBB65C9B}" type="slidenum">
              <a:rPr lang="en-US" sz="1200">
                <a:solidFill>
                  <a:srgbClr val="898989"/>
                </a:solidFill>
                <a:latin typeface="Calibri" pitchFamily="34" charset="0"/>
              </a:rPr>
              <a:pPr algn="r"/>
              <a:t>33</a:t>
            </a:fld>
            <a:endParaRPr lang="en-US" sz="1200">
              <a:solidFill>
                <a:srgbClr val="898989"/>
              </a:solidFill>
              <a:latin typeface="Calibri" pitchFamily="34" charset="0"/>
            </a:endParaRPr>
          </a:p>
        </p:txBody>
      </p:sp>
      <p:pic>
        <p:nvPicPr>
          <p:cNvPr id="67588" name="Picture 4"/>
          <p:cNvPicPr>
            <a:picLocks noChangeAspect="1" noChangeArrowheads="1"/>
          </p:cNvPicPr>
          <p:nvPr/>
        </p:nvPicPr>
        <p:blipFill>
          <a:blip r:embed="rId2" cstate="print">
            <a:lum bright="-10000" contrast="30000"/>
          </a:blip>
          <a:srcRect/>
          <a:stretch>
            <a:fillRect/>
          </a:stretch>
        </p:blipFill>
        <p:spPr bwMode="auto">
          <a:xfrm>
            <a:off x="76200" y="3505200"/>
            <a:ext cx="8322128" cy="2667000"/>
          </a:xfrm>
          <a:prstGeom prst="rect">
            <a:avLst/>
          </a:prstGeom>
          <a:noFill/>
          <a:ln w="9525">
            <a:noFill/>
            <a:miter lim="800000"/>
            <a:headEnd/>
            <a:tailEnd/>
          </a:ln>
          <a:effectLst>
            <a:outerShdw blurRad="63500" sx="102000" sy="102000" algn="ctr" rotWithShape="0">
              <a:prstClr val="black">
                <a:alpha val="40000"/>
              </a:prstClr>
            </a:outerShdw>
            <a:reflection blurRad="6350" stA="50000" endA="275" endPos="40000" dist="101600" dir="5400000" sy="-100000" algn="bl" rotWithShape="0"/>
          </a:effectLst>
          <a:scene3d>
            <a:camera prst="perspectiveContrastingRightFacing" fov="2400000">
              <a:rot lat="21284726" lon="1247253" rev="21299999"/>
            </a:camera>
            <a:lightRig rig="threePt" dir="t"/>
          </a:scene3d>
          <a:sp3d>
            <a:bevelT prst="angle"/>
          </a:sp3d>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274638"/>
            <a:ext cx="8077200" cy="1143000"/>
          </a:xfrm>
        </p:spPr>
        <p:txBody>
          <a:bodyPr/>
          <a:lstStyle/>
          <a:p>
            <a:pPr algn="l" eaLnBrk="1" fontAlgn="auto" hangingPunct="1">
              <a:spcAft>
                <a:spcPts val="0"/>
              </a:spcAft>
              <a:defRPr/>
            </a:pPr>
            <a:r>
              <a:rPr lang="en-US" dirty="0" smtClean="0"/>
              <a:t>Key Figures - </a:t>
            </a:r>
            <a:r>
              <a:rPr lang="en-US" sz="4000" dirty="0" smtClean="0"/>
              <a:t>Changing</a:t>
            </a:r>
            <a:endParaRPr lang="en-US" dirty="0" smtClean="0"/>
          </a:p>
        </p:txBody>
      </p:sp>
      <p:sp>
        <p:nvSpPr>
          <p:cNvPr id="46083" name="Content Placeholder 9"/>
          <p:cNvSpPr>
            <a:spLocks noGrp="1"/>
          </p:cNvSpPr>
          <p:nvPr>
            <p:ph sz="quarter" idx="2"/>
          </p:nvPr>
        </p:nvSpPr>
        <p:spPr>
          <a:xfrm>
            <a:off x="533400" y="2743200"/>
            <a:ext cx="2514600" cy="3382963"/>
          </a:xfrm>
        </p:spPr>
        <p:txBody>
          <a:bodyPr/>
          <a:lstStyle/>
          <a:p>
            <a:pPr eaLnBrk="1" hangingPunct="1"/>
            <a:r>
              <a:rPr lang="en-US" dirty="0" smtClean="0"/>
              <a:t>Choose ‘Select Filter Value’</a:t>
            </a:r>
          </a:p>
          <a:p>
            <a:pPr eaLnBrk="1" hangingPunct="1"/>
            <a:endParaRPr lang="en-US" dirty="0" smtClean="0"/>
          </a:p>
          <a:p>
            <a:pPr eaLnBrk="1" hangingPunct="1">
              <a:buFont typeface="Wingdings" pitchFamily="2" charset="2"/>
              <a:buNone/>
            </a:pPr>
            <a:endParaRPr lang="en-US" dirty="0" smtClean="0"/>
          </a:p>
        </p:txBody>
      </p:sp>
      <p:sp>
        <p:nvSpPr>
          <p:cNvPr id="46085"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BE9135FC-CDEC-41D4-AE79-897FFA0DCF3A}" type="slidenum">
              <a:rPr lang="en-US" sz="1200">
                <a:solidFill>
                  <a:srgbClr val="898989"/>
                </a:solidFill>
                <a:latin typeface="Calibri" pitchFamily="34" charset="0"/>
              </a:rPr>
              <a:pPr algn="r"/>
              <a:t>34</a:t>
            </a:fld>
            <a:endParaRPr lang="en-US" sz="1200">
              <a:solidFill>
                <a:srgbClr val="898989"/>
              </a:solidFill>
              <a:latin typeface="Calibri" pitchFamily="34" charset="0"/>
            </a:endParaRPr>
          </a:p>
        </p:txBody>
      </p:sp>
      <p:pic>
        <p:nvPicPr>
          <p:cNvPr id="46087" name="Picture 11"/>
          <p:cNvPicPr>
            <a:picLocks noChangeAspect="1" noChangeArrowheads="1"/>
          </p:cNvPicPr>
          <p:nvPr/>
        </p:nvPicPr>
        <p:blipFill>
          <a:blip r:embed="rId2" cstate="print">
            <a:lum bright="-5000" contrast="20000"/>
          </a:blip>
          <a:srcRect/>
          <a:stretch>
            <a:fillRect/>
          </a:stretch>
        </p:blipFill>
        <p:spPr bwMode="auto">
          <a:xfrm>
            <a:off x="2469817" y="2514600"/>
            <a:ext cx="6140784" cy="3582987"/>
          </a:xfrm>
          <a:prstGeom prst="rect">
            <a:avLst/>
          </a:prstGeom>
          <a:noFill/>
          <a:ln w="12700">
            <a:noFill/>
            <a:miter lim="800000"/>
            <a:headEnd/>
            <a:tailEnd/>
          </a:ln>
          <a:effectLst>
            <a:glow rad="63500">
              <a:schemeClr val="bg2">
                <a:lumMod val="20000"/>
                <a:lumOff val="80000"/>
                <a:alpha val="40000"/>
              </a:schemeClr>
            </a:glow>
            <a:outerShdw blurRad="76200" dist="38100" dir="18900000" sy="23000" kx="-1200000" algn="bl" rotWithShape="0">
              <a:prstClr val="black">
                <a:alpha val="20000"/>
              </a:prstClr>
            </a:outerShdw>
            <a:reflection blurRad="6350" stA="50000" endA="300" endPos="55000" dir="5400000" sy="-100000" algn="bl" rotWithShape="0"/>
          </a:effectLst>
          <a:scene3d>
            <a:camera prst="perspectiveHeroicExtremeLeftFacing" fov="5400000">
              <a:rot lat="21462153" lon="600000" rev="21174000"/>
            </a:camera>
            <a:lightRig rig="balanced" dir="t">
              <a:rot lat="0" lon="0" rev="1800000"/>
            </a:lightRig>
          </a:scene3d>
          <a:sp3d extrusionH="76200" contourW="2540" prstMaterial="plastic">
            <a:extrusionClr>
              <a:schemeClr val="bg1">
                <a:lumMod val="50000"/>
                <a:lumOff val="50000"/>
              </a:schemeClr>
            </a:extrusionClr>
          </a:sp3d>
        </p:spPr>
      </p:pic>
      <p:pic>
        <p:nvPicPr>
          <p:cNvPr id="15" name="Picture 10"/>
          <p:cNvPicPr>
            <a:picLocks noChangeAspect="1" noChangeArrowheads="1"/>
          </p:cNvPicPr>
          <p:nvPr/>
        </p:nvPicPr>
        <p:blipFill>
          <a:blip r:embed="rId3" cstate="print">
            <a:lum bright="-5000" contrast="37000"/>
          </a:blip>
          <a:srcRect/>
          <a:stretch>
            <a:fillRect/>
          </a:stretch>
        </p:blipFill>
        <p:spPr bwMode="auto">
          <a:xfrm>
            <a:off x="533400" y="4268787"/>
            <a:ext cx="3962400" cy="2132013"/>
          </a:xfrm>
          <a:prstGeom prst="rect">
            <a:avLst/>
          </a:prstGeom>
          <a:noFill/>
          <a:ln w="12700">
            <a:noFill/>
            <a:miter lim="800000"/>
            <a:headEnd/>
            <a:tailEnd/>
          </a:ln>
          <a:effectLst>
            <a:glow rad="63500">
              <a:schemeClr val="bg2">
                <a:lumMod val="20000"/>
                <a:lumOff val="80000"/>
                <a:alpha val="40000"/>
              </a:schemeClr>
            </a:glow>
            <a:outerShdw blurRad="76200" dist="38100" dir="18900000" sy="23000" kx="-1200000" algn="bl" rotWithShape="0">
              <a:prstClr val="black">
                <a:alpha val="20000"/>
              </a:prstClr>
            </a:outerShdw>
            <a:reflection blurRad="6350" stA="50000" endA="300" endPos="55000" dir="5400000" sy="-100000" algn="bl" rotWithShape="0"/>
          </a:effectLst>
          <a:scene3d>
            <a:camera prst="perspectiveHeroicExtremeLeftFacing" fov="5400000">
              <a:rot lat="21420000" lon="600000" rev="21120000"/>
            </a:camera>
            <a:lightRig rig="balanced" dir="t">
              <a:rot lat="0" lon="0" rev="1800000"/>
            </a:lightRig>
          </a:scene3d>
          <a:sp3d extrusionH="76200" contourW="2540" prstMaterial="plastic">
            <a:extrusionClr>
              <a:schemeClr val="bg1">
                <a:lumMod val="50000"/>
                <a:lumOff val="50000"/>
              </a:schemeClr>
            </a:extrusionClr>
          </a:sp3d>
        </p:spPr>
      </p:pic>
      <p:sp>
        <p:nvSpPr>
          <p:cNvPr id="16" name="Content Placeholder 9"/>
          <p:cNvSpPr txBox="1">
            <a:spLocks/>
          </p:cNvSpPr>
          <p:nvPr/>
        </p:nvSpPr>
        <p:spPr bwMode="auto">
          <a:xfrm>
            <a:off x="533400" y="1600200"/>
            <a:ext cx="7696200" cy="762000"/>
          </a:xfrm>
          <a:prstGeom prst="rect">
            <a:avLst/>
          </a:prstGeom>
          <a:noFill/>
          <a:ln w="9525">
            <a:noFill/>
            <a:miter lim="800000"/>
            <a:headEnd/>
            <a:tailEnd/>
          </a:ln>
        </p:spPr>
        <p:txBody>
          <a:bodyPr/>
          <a:lstStyle/>
          <a:p>
            <a:pPr marL="342900" indent="-342900" eaLnBrk="0" hangingPunct="0">
              <a:spcBef>
                <a:spcPct val="20000"/>
              </a:spcBef>
              <a:buClr>
                <a:schemeClr val="tx1">
                  <a:lumMod val="95000"/>
                </a:schemeClr>
              </a:buClr>
              <a:buSzPct val="90000"/>
              <a:buFont typeface="Wingdings" pitchFamily="2" charset="2"/>
              <a:buChar char="n"/>
              <a:defRPr/>
            </a:pPr>
            <a:r>
              <a:rPr lang="en-US" sz="2400" kern="0" dirty="0">
                <a:latin typeface="+mn-lt"/>
              </a:rPr>
              <a:t>Right-Click ‘Key Figures</a:t>
            </a:r>
            <a:r>
              <a:rPr lang="en-US" sz="2400" kern="0" dirty="0" smtClean="0">
                <a:latin typeface="+mn-lt"/>
              </a:rPr>
              <a:t>’.  Can be done within Query Properties, or from the Filter Area.</a:t>
            </a:r>
            <a:endParaRPr lang="en-US" sz="2400" kern="0" dirty="0">
              <a:latin typeface="+mn-lt"/>
            </a:endParaRPr>
          </a:p>
          <a:p>
            <a:pPr marL="342900" indent="-342900" eaLnBrk="0" hangingPunct="0">
              <a:spcBef>
                <a:spcPct val="20000"/>
              </a:spcBef>
              <a:buClr>
                <a:schemeClr val="folHlink"/>
              </a:buClr>
              <a:buSzPct val="90000"/>
              <a:buFont typeface="Wingdings" pitchFamily="2" charset="2"/>
              <a:buChar char="n"/>
              <a:defRPr/>
            </a:pPr>
            <a:endParaRPr lang="en-US" sz="2400" kern="0" dirty="0">
              <a:latin typeface="+mn-lt"/>
            </a:endParaRPr>
          </a:p>
          <a:p>
            <a:pPr marL="342900" indent="-342900" eaLnBrk="0" hangingPunct="0">
              <a:spcBef>
                <a:spcPct val="20000"/>
              </a:spcBef>
              <a:buClr>
                <a:schemeClr val="folHlink"/>
              </a:buClr>
              <a:buSzPct val="90000"/>
              <a:buFont typeface="Wingdings" pitchFamily="2" charset="2"/>
              <a:buNone/>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609600" y="1585913"/>
            <a:ext cx="8001000" cy="1538287"/>
          </a:xfrm>
          <a:prstGeom prst="rect">
            <a:avLst/>
          </a:prstGeom>
          <a:noFill/>
          <a:ln w="9525">
            <a:noFill/>
            <a:miter lim="800000"/>
            <a:headEnd/>
            <a:tailEnd/>
          </a:ln>
        </p:spPr>
        <p:txBody>
          <a:bodyPr anchor="ctr">
            <a:spAutoFit/>
          </a:bodyPr>
          <a:lstStyle/>
          <a:p>
            <a:pPr>
              <a:buFont typeface="Wingdings" pitchFamily="2" charset="2"/>
              <a:buChar char="§"/>
            </a:pPr>
            <a:r>
              <a:rPr lang="en-US" sz="2000">
                <a:latin typeface="Book Antiqua" pitchFamily="18" charset="0"/>
                <a:cs typeface="Times New Roman" pitchFamily="18" charset="0"/>
              </a:rPr>
              <a:t> The default layout of the Query may not be exactly suited to your individual needs.  After customizing, you can save it as your personal workbook in BI, for repeated use without repeated customizing.</a:t>
            </a:r>
          </a:p>
          <a:p>
            <a:pPr eaLnBrk="0" hangingPunct="0"/>
            <a:r>
              <a:rPr lang="en-US" sz="1400">
                <a:latin typeface="Book Antiqua" pitchFamily="18" charset="0"/>
              </a:rPr>
              <a:t> </a:t>
            </a:r>
          </a:p>
        </p:txBody>
      </p:sp>
      <p:sp>
        <p:nvSpPr>
          <p:cNvPr id="47108" name="Slide Number Placeholder 6"/>
          <p:cNvSpPr>
            <a:spLocks noGrp="1"/>
          </p:cNvSpPr>
          <p:nvPr>
            <p:ph type="sldNum" sz="quarter" idx="12"/>
          </p:nvPr>
        </p:nvSpPr>
        <p:spPr bwMode="auto">
          <a:xfrm>
            <a:off x="6553200" y="6356350"/>
            <a:ext cx="2133600" cy="365125"/>
          </a:xfrm>
          <a:noFill/>
          <a:ln>
            <a:miter lim="800000"/>
            <a:headEnd/>
            <a:tailEnd/>
          </a:ln>
        </p:spPr>
        <p:txBody>
          <a:bodyPr wrap="square" tIns="45720" bIns="45720" numCol="1" anchor="ctr" anchorCtr="0" compatLnSpc="1">
            <a:prstTxWarp prst="textNoShape">
              <a:avLst/>
            </a:prstTxWarp>
          </a:bodyPr>
          <a:lstStyle/>
          <a:p>
            <a:fld id="{4928DE8A-6C8C-484B-B9B9-0498FF4A7A3D}" type="slidenum">
              <a:rPr lang="en-US" smtClean="0">
                <a:solidFill>
                  <a:srgbClr val="898989"/>
                </a:solidFill>
                <a:latin typeface="Calibri" pitchFamily="34" charset="0"/>
              </a:rPr>
              <a:pPr/>
              <a:t>35</a:t>
            </a:fld>
            <a:endParaRPr lang="en-US" smtClean="0">
              <a:solidFill>
                <a:srgbClr val="898989"/>
              </a:solidFill>
              <a:latin typeface="Calibri" pitchFamily="34" charset="0"/>
            </a:endParaRPr>
          </a:p>
        </p:txBody>
      </p:sp>
      <p:pic>
        <p:nvPicPr>
          <p:cNvPr id="47109" name="Picture 7"/>
          <p:cNvPicPr>
            <a:picLocks noChangeAspect="1" noChangeArrowheads="1"/>
          </p:cNvPicPr>
          <p:nvPr/>
        </p:nvPicPr>
        <p:blipFill>
          <a:blip r:embed="rId2" cstate="print"/>
          <a:srcRect/>
          <a:stretch>
            <a:fillRect/>
          </a:stretch>
        </p:blipFill>
        <p:spPr bwMode="auto">
          <a:xfrm>
            <a:off x="762000" y="3505200"/>
            <a:ext cx="4165600" cy="1371600"/>
          </a:xfrm>
          <a:prstGeom prst="rect">
            <a:avLst/>
          </a:prstGeom>
          <a:noFill/>
          <a:ln w="9525">
            <a:noFill/>
            <a:miter lim="800000"/>
            <a:headEnd/>
            <a:tailEnd/>
          </a:ln>
          <a:effectLst>
            <a:outerShdw blurRad="149987" dist="250190" dir="8460000" algn="ctr">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p:spPr>
      </p:pic>
      <p:pic>
        <p:nvPicPr>
          <p:cNvPr id="47110" name="Picture 8"/>
          <p:cNvPicPr>
            <a:picLocks noChangeAspect="1" noChangeArrowheads="1"/>
          </p:cNvPicPr>
          <p:nvPr/>
        </p:nvPicPr>
        <p:blipFill>
          <a:blip r:embed="rId3" cstate="print"/>
          <a:srcRect l="3008" r="3759" b="2005"/>
          <a:stretch>
            <a:fillRect/>
          </a:stretch>
        </p:blipFill>
        <p:spPr bwMode="auto">
          <a:xfrm>
            <a:off x="5486400" y="2676525"/>
            <a:ext cx="2362200" cy="3724275"/>
          </a:xfrm>
          <a:prstGeom prst="rect">
            <a:avLst/>
          </a:prstGeom>
          <a:noFill/>
          <a:ln w="9525">
            <a:noFill/>
            <a:miter lim="800000"/>
            <a:headEnd/>
            <a:tailEnd/>
          </a:ln>
          <a:effectLst>
            <a:outerShdw blurRad="149987" dist="250190" dir="8460000" algn="ctr">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p:spPr>
      </p:pic>
      <p:sp>
        <p:nvSpPr>
          <p:cNvPr id="47111" name="Rectangle 1"/>
          <p:cNvSpPr>
            <a:spLocks noChangeArrowheads="1"/>
          </p:cNvSpPr>
          <p:nvPr/>
        </p:nvSpPr>
        <p:spPr bwMode="auto">
          <a:xfrm>
            <a:off x="4953000" y="3810000"/>
            <a:ext cx="457200" cy="304800"/>
          </a:xfrm>
          <a:prstGeom prst="rect">
            <a:avLst/>
          </a:prstGeom>
          <a:noFill/>
          <a:ln w="9525">
            <a:noFill/>
            <a:miter lim="800000"/>
            <a:headEnd/>
            <a:tailEnd/>
          </a:ln>
        </p:spPr>
        <p:txBody>
          <a:bodyPr anchor="ctr">
            <a:spAutoFit/>
          </a:bodyPr>
          <a:lstStyle/>
          <a:p>
            <a:pPr eaLnBrk="0" hangingPunct="0"/>
            <a:r>
              <a:rPr lang="en-US" sz="1400" b="1">
                <a:latin typeface="Book Antiqua" pitchFamily="18" charset="0"/>
              </a:rPr>
              <a:t>Or </a:t>
            </a:r>
          </a:p>
        </p:txBody>
      </p:sp>
      <p:sp>
        <p:nvSpPr>
          <p:cNvPr id="9" name="Rectangle 8"/>
          <p:cNvSpPr/>
          <p:nvPr/>
        </p:nvSpPr>
        <p:spPr>
          <a:xfrm>
            <a:off x="2362200" y="3505200"/>
            <a:ext cx="25908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86400" y="2667000"/>
            <a:ext cx="23622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14" name="Rectangle 1"/>
          <p:cNvSpPr>
            <a:spLocks noChangeArrowheads="1"/>
          </p:cNvSpPr>
          <p:nvPr/>
        </p:nvSpPr>
        <p:spPr bwMode="auto">
          <a:xfrm>
            <a:off x="685800" y="5181600"/>
            <a:ext cx="4191000" cy="1016000"/>
          </a:xfrm>
          <a:prstGeom prst="rect">
            <a:avLst/>
          </a:prstGeom>
          <a:noFill/>
          <a:ln w="9525">
            <a:noFill/>
            <a:miter lim="800000"/>
            <a:headEnd/>
            <a:tailEnd/>
          </a:ln>
        </p:spPr>
        <p:txBody>
          <a:bodyPr anchor="ctr">
            <a:spAutoFit/>
          </a:bodyPr>
          <a:lstStyle/>
          <a:p>
            <a:pPr>
              <a:buFont typeface="Wingdings" pitchFamily="2" charset="2"/>
              <a:buChar char="§"/>
            </a:pPr>
            <a:r>
              <a:rPr lang="en-US" sz="2000">
                <a:latin typeface="Book Antiqua" pitchFamily="18" charset="0"/>
                <a:cs typeface="Times New Roman" pitchFamily="18" charset="0"/>
              </a:rPr>
              <a:t> Use the ‘Disk’ menus on the toolbar   OR   the Dropdown from BEx Analyzer ( on the right…)</a:t>
            </a:r>
            <a:endParaRPr lang="en-US" sz="1400">
              <a:latin typeface="Book Antiqua" pitchFamily="18" charset="0"/>
            </a:endParaRPr>
          </a:p>
        </p:txBody>
      </p:sp>
      <p:sp>
        <p:nvSpPr>
          <p:cNvPr id="12" name="Title 1"/>
          <p:cNvSpPr txBox="1">
            <a:spLocks/>
          </p:cNvSpPr>
          <p:nvPr/>
        </p:nvSpPr>
        <p:spPr>
          <a:xfrm>
            <a:off x="609600" y="274638"/>
            <a:ext cx="8077200" cy="1143000"/>
          </a:xfrm>
          <a:prstGeom prst="rect">
            <a:avLst/>
          </a:prstGeom>
        </p:spPr>
        <p:txBody>
          <a:bodyPr>
            <a:scene3d>
              <a:camera prst="orthographicFront"/>
              <a:lightRig rig="threePt" dir="t"/>
            </a:scene3d>
            <a:sp3d extrusionH="57150">
              <a:bevelT w="38100" h="38100"/>
            </a:sp3d>
          </a:bodyPr>
          <a:lstStyle/>
          <a:p>
            <a:pPr fontAlgn="auto">
              <a:spcAft>
                <a:spcPts val="0"/>
              </a:spcAft>
              <a:defRPr/>
            </a:pPr>
            <a:r>
              <a:rPr lang="en-US" sz="4000" b="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Saving </a:t>
            </a: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 </a:t>
            </a:r>
            <a:r>
              <a:rPr lang="en-US" sz="4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query as </a:t>
            </a:r>
            <a:r>
              <a:rPr lang="en-US" sz="4000" b="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 </a:t>
            </a: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Workbook</a:t>
            </a:r>
          </a:p>
          <a:p>
            <a:pPr fontAlgn="auto">
              <a:spcAft>
                <a:spcPts val="0"/>
              </a:spcAft>
              <a:defRPr/>
            </a:pP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Direct in BI or as Excel</a:t>
            </a:r>
            <a:endParaRPr lang="en-US" sz="4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1020762"/>
          </a:xfrm>
        </p:spPr>
        <p:txBody>
          <a:bodyPr>
            <a:normAutofit/>
          </a:bodyPr>
          <a:lstStyle/>
          <a:p>
            <a:pPr algn="l" eaLnBrk="1" fontAlgn="auto" hangingPunct="1">
              <a:spcAft>
                <a:spcPts val="0"/>
              </a:spcAft>
              <a:defRPr/>
            </a:pPr>
            <a:r>
              <a:rPr lang="en-US" sz="4000" dirty="0" smtClean="0"/>
              <a:t>Save </a:t>
            </a:r>
            <a:r>
              <a:rPr lang="en-US" sz="4000" smtClean="0"/>
              <a:t>your Workbook </a:t>
            </a:r>
            <a:r>
              <a:rPr lang="en-US" sz="3600" smtClean="0"/>
              <a:t>(in BI)</a:t>
            </a:r>
            <a:endParaRPr lang="en-US" sz="4000" dirty="0" smtClean="0"/>
          </a:p>
        </p:txBody>
      </p:sp>
      <p:sp>
        <p:nvSpPr>
          <p:cNvPr id="48131" name="Slide Number Placeholder 6"/>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E290A231-0C76-4BD1-90C8-E7D8A3706134}" type="slidenum">
              <a:rPr lang="en-US" sz="1200">
                <a:solidFill>
                  <a:srgbClr val="898989"/>
                </a:solidFill>
                <a:latin typeface="Calibri" pitchFamily="34" charset="0"/>
              </a:rPr>
              <a:pPr algn="r"/>
              <a:t>36</a:t>
            </a:fld>
            <a:endParaRPr lang="en-US" sz="1200">
              <a:solidFill>
                <a:srgbClr val="898989"/>
              </a:solidFill>
              <a:latin typeface="Calibri" pitchFamily="34" charset="0"/>
            </a:endParaRPr>
          </a:p>
        </p:txBody>
      </p:sp>
      <p:pic>
        <p:nvPicPr>
          <p:cNvPr id="48132" name="Picture 8"/>
          <p:cNvPicPr>
            <a:picLocks noChangeAspect="1" noChangeArrowheads="1"/>
          </p:cNvPicPr>
          <p:nvPr/>
        </p:nvPicPr>
        <p:blipFill>
          <a:blip r:embed="rId2" cstate="print"/>
          <a:srcRect/>
          <a:stretch>
            <a:fillRect/>
          </a:stretch>
        </p:blipFill>
        <p:spPr bwMode="auto">
          <a:xfrm>
            <a:off x="1905000" y="3133725"/>
            <a:ext cx="5257800" cy="3495675"/>
          </a:xfrm>
          <a:prstGeom prst="rect">
            <a:avLst/>
          </a:prstGeom>
          <a:noFill/>
          <a:ln w="9525">
            <a:solidFill>
              <a:schemeClr val="tx2">
                <a:lumMod val="75000"/>
              </a:schemeClr>
            </a:solidFill>
            <a:miter lim="800000"/>
            <a:headEnd/>
            <a:tailEnd/>
          </a:ln>
          <a:effectLst>
            <a:innerShdw blurRad="63500" dist="50800" dir="10800000">
              <a:prstClr val="black">
                <a:alpha val="50000"/>
              </a:prstClr>
            </a:innerShdw>
          </a:effectLst>
        </p:spPr>
      </p:pic>
      <p:sp>
        <p:nvSpPr>
          <p:cNvPr id="48133" name="Rectangle 1"/>
          <p:cNvSpPr>
            <a:spLocks noChangeArrowheads="1"/>
          </p:cNvSpPr>
          <p:nvPr/>
        </p:nvSpPr>
        <p:spPr bwMode="auto">
          <a:xfrm>
            <a:off x="381000" y="1219200"/>
            <a:ext cx="8458200" cy="1733550"/>
          </a:xfrm>
          <a:prstGeom prst="rect">
            <a:avLst/>
          </a:prstGeom>
          <a:noFill/>
          <a:ln w="9525">
            <a:noFill/>
            <a:miter lim="800000"/>
            <a:headEnd/>
            <a:tailEnd/>
          </a:ln>
        </p:spPr>
        <p:txBody>
          <a:bodyPr anchor="ctr">
            <a:spAutoFit/>
          </a:bodyPr>
          <a:lstStyle/>
          <a:p>
            <a:pPr marL="114300" indent="-114300" algn="just">
              <a:spcBef>
                <a:spcPts val="200"/>
              </a:spcBef>
              <a:spcAft>
                <a:spcPts val="200"/>
              </a:spcAft>
              <a:buFont typeface="Wingdings" pitchFamily="2" charset="2"/>
              <a:buChar char="§"/>
            </a:pPr>
            <a:r>
              <a:rPr lang="en-US" sz="2000">
                <a:latin typeface="Book Antiqua" pitchFamily="18" charset="0"/>
                <a:cs typeface="Times New Roman" pitchFamily="18" charset="0"/>
              </a:rPr>
              <a:t> </a:t>
            </a:r>
            <a:r>
              <a:rPr lang="en-US" sz="2000" smtClean="0">
                <a:latin typeface="Book Antiqua" pitchFamily="18" charset="0"/>
                <a:cs typeface="Times New Roman" pitchFamily="18" charset="0"/>
              </a:rPr>
              <a:t> Name </a:t>
            </a:r>
            <a:r>
              <a:rPr lang="en-US" sz="2000" dirty="0">
                <a:latin typeface="Book Antiqua" pitchFamily="18" charset="0"/>
                <a:cs typeface="Times New Roman" pitchFamily="18" charset="0"/>
              </a:rPr>
              <a:t>the workbook in your own personal FAVORITES </a:t>
            </a:r>
            <a:r>
              <a:rPr lang="en-US" sz="2000">
                <a:latin typeface="Book Antiqua" pitchFamily="18" charset="0"/>
                <a:cs typeface="Times New Roman" pitchFamily="18" charset="0"/>
              </a:rPr>
              <a:t>directory </a:t>
            </a:r>
            <a:r>
              <a:rPr lang="en-US" sz="2000" smtClean="0">
                <a:latin typeface="Book Antiqua" pitchFamily="18" charset="0"/>
                <a:cs typeface="Times New Roman" pitchFamily="18" charset="0"/>
              </a:rPr>
              <a:t>within </a:t>
            </a:r>
            <a:r>
              <a:rPr lang="en-US" sz="2000" dirty="0">
                <a:latin typeface="Book Antiqua" pitchFamily="18" charset="0"/>
                <a:cs typeface="Times New Roman" pitchFamily="18" charset="0"/>
              </a:rPr>
              <a:t>BI.</a:t>
            </a:r>
          </a:p>
          <a:p>
            <a:pPr marL="114300" indent="-114300" algn="just">
              <a:spcBef>
                <a:spcPts val="200"/>
              </a:spcBef>
              <a:spcAft>
                <a:spcPts val="200"/>
              </a:spcAft>
              <a:buFont typeface="Wingdings" pitchFamily="2" charset="2"/>
              <a:buChar char="§"/>
            </a:pPr>
            <a:r>
              <a:rPr lang="en-US" sz="2000" smtClean="0">
                <a:latin typeface="Book Antiqua" pitchFamily="18" charset="0"/>
                <a:cs typeface="Times New Roman" pitchFamily="18" charset="0"/>
              </a:rPr>
              <a:t>  Next </a:t>
            </a:r>
            <a:r>
              <a:rPr lang="en-US" sz="2000" dirty="0">
                <a:latin typeface="Book Antiqua" pitchFamily="18" charset="0"/>
                <a:cs typeface="Times New Roman" pitchFamily="18" charset="0"/>
              </a:rPr>
              <a:t>session, instead of ‘Opening Query’, you can ‘Open Workbook</a:t>
            </a:r>
            <a:r>
              <a:rPr lang="en-US" sz="2000">
                <a:latin typeface="Book Antiqua" pitchFamily="18" charset="0"/>
                <a:cs typeface="Times New Roman" pitchFamily="18" charset="0"/>
              </a:rPr>
              <a:t>’ </a:t>
            </a:r>
            <a:r>
              <a:rPr lang="en-US" sz="2000" smtClean="0">
                <a:latin typeface="Book Antiqua" pitchFamily="18" charset="0"/>
                <a:cs typeface="Times New Roman" pitchFamily="18" charset="0"/>
              </a:rPr>
              <a:t>   containing </a:t>
            </a:r>
            <a:r>
              <a:rPr lang="en-US" sz="2000" dirty="0">
                <a:latin typeface="Book Antiqua" pitchFamily="18" charset="0"/>
                <a:cs typeface="Times New Roman" pitchFamily="18" charset="0"/>
              </a:rPr>
              <a:t>all your </a:t>
            </a:r>
            <a:r>
              <a:rPr lang="en-US" sz="2000">
                <a:latin typeface="Book Antiqua" pitchFamily="18" charset="0"/>
                <a:cs typeface="Times New Roman" pitchFamily="18" charset="0"/>
              </a:rPr>
              <a:t>personalization</a:t>
            </a:r>
            <a:r>
              <a:rPr lang="en-US" sz="2000" smtClean="0">
                <a:latin typeface="Book Antiqua" pitchFamily="18" charset="0"/>
                <a:cs typeface="Times New Roman" pitchFamily="18" charset="0"/>
              </a:rPr>
              <a:t>.  Display fields, and selections.</a:t>
            </a:r>
            <a:endParaRPr lang="en-US" sz="2000" dirty="0">
              <a:latin typeface="Book Antiqua" pitchFamily="18" charset="0"/>
              <a:cs typeface="Times New Roman" pitchFamily="18" charset="0"/>
            </a:endParaRPr>
          </a:p>
          <a:p>
            <a:pPr algn="just">
              <a:spcBef>
                <a:spcPts val="200"/>
              </a:spcBef>
              <a:spcAft>
                <a:spcPts val="200"/>
              </a:spcAft>
              <a:buFont typeface="Wingdings" pitchFamily="2" charset="2"/>
              <a:buChar char="§"/>
            </a:pPr>
            <a:r>
              <a:rPr lang="en-US" sz="2000" smtClean="0">
                <a:latin typeface="Book Antiqua" pitchFamily="18" charset="0"/>
                <a:cs typeface="Times New Roman" pitchFamily="18" charset="0"/>
              </a:rPr>
              <a:t>  Allows </a:t>
            </a:r>
            <a:r>
              <a:rPr lang="en-US" sz="2000" dirty="0">
                <a:latin typeface="Book Antiqua" pitchFamily="18" charset="0"/>
                <a:cs typeface="Times New Roman" pitchFamily="18" charset="0"/>
              </a:rPr>
              <a:t>for many customized workbooks for </a:t>
            </a:r>
            <a:r>
              <a:rPr lang="en-US" sz="2000" dirty="0" smtClean="0">
                <a:latin typeface="Book Antiqua" pitchFamily="18" charset="0"/>
                <a:cs typeface="Times New Roman" pitchFamily="18" charset="0"/>
              </a:rPr>
              <a:t>individual needs.</a:t>
            </a:r>
            <a:endParaRPr lang="en-US" sz="2000" dirty="0">
              <a:latin typeface="Book Antiqua" pitchFamily="18" charset="0"/>
            </a:endParaRPr>
          </a:p>
        </p:txBody>
      </p:sp>
      <p:sp>
        <p:nvSpPr>
          <p:cNvPr id="10" name="Rounded Rectangle 9"/>
          <p:cNvSpPr/>
          <p:nvPr/>
        </p:nvSpPr>
        <p:spPr>
          <a:xfrm>
            <a:off x="3048000" y="6019800"/>
            <a:ext cx="403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cstate="print"/>
          <a:srcRect/>
          <a:stretch>
            <a:fillRect/>
          </a:stretch>
        </p:blipFill>
        <p:spPr bwMode="auto">
          <a:xfrm>
            <a:off x="1143000" y="2275730"/>
            <a:ext cx="7910787" cy="2905870"/>
          </a:xfrm>
          <a:prstGeom prst="rect">
            <a:avLst/>
          </a:prstGeom>
          <a:noFill/>
          <a:ln w="9525">
            <a:solidFill>
              <a:schemeClr val="accent5">
                <a:lumMod val="75000"/>
              </a:schemeClr>
            </a:solidFill>
            <a:miter lim="800000"/>
            <a:headEnd/>
            <a:tailEnd/>
          </a:ln>
          <a:effectLst>
            <a:outerShdw blurRad="50800" dist="38100" dir="2700000" algn="tl" rotWithShape="0">
              <a:prstClr val="black">
                <a:alpha val="40000"/>
              </a:prstClr>
            </a:outerShdw>
            <a:softEdge rad="12700"/>
          </a:effectLst>
        </p:spPr>
      </p:pic>
      <p:pic>
        <p:nvPicPr>
          <p:cNvPr id="49157" name="Picture 9"/>
          <p:cNvPicPr>
            <a:picLocks noChangeAspect="1" noChangeArrowheads="1"/>
          </p:cNvPicPr>
          <p:nvPr/>
        </p:nvPicPr>
        <p:blipFill>
          <a:blip r:embed="rId3" cstate="print"/>
          <a:srcRect/>
          <a:stretch>
            <a:fillRect/>
          </a:stretch>
        </p:blipFill>
        <p:spPr bwMode="auto">
          <a:xfrm>
            <a:off x="381000" y="1295400"/>
            <a:ext cx="2590800" cy="3094038"/>
          </a:xfrm>
          <a:prstGeom prst="rect">
            <a:avLst/>
          </a:prstGeom>
          <a:noFill/>
          <a:ln w="12700">
            <a:solidFill>
              <a:srgbClr val="4A86CE"/>
            </a:solidFill>
            <a:miter lim="800000"/>
            <a:headEnd/>
            <a:tailEnd/>
          </a:ln>
          <a:effectLst>
            <a:outerShdw blurRad="63500" sx="102000" sy="102000" algn="ctr" rotWithShape="0">
              <a:prstClr val="black">
                <a:alpha val="40000"/>
              </a:prstClr>
            </a:outerShdw>
          </a:effectLst>
        </p:spPr>
      </p:pic>
      <p:pic>
        <p:nvPicPr>
          <p:cNvPr id="141313" name="Picture 1"/>
          <p:cNvPicPr>
            <a:picLocks noChangeAspect="1" noChangeArrowheads="1"/>
          </p:cNvPicPr>
          <p:nvPr/>
        </p:nvPicPr>
        <p:blipFill>
          <a:blip r:embed="rId4" cstate="print"/>
          <a:stretch>
            <a:fillRect/>
          </a:stretch>
        </p:blipFill>
        <p:spPr bwMode="auto">
          <a:xfrm>
            <a:off x="228600" y="3810000"/>
            <a:ext cx="6172200" cy="2876782"/>
          </a:xfrm>
          <a:prstGeom prst="rect">
            <a:avLst/>
          </a:prstGeom>
          <a:noFill/>
          <a:ln>
            <a:noFill/>
          </a:ln>
        </p:spPr>
      </p:pic>
      <p:sp>
        <p:nvSpPr>
          <p:cNvPr id="49155" name="Slide Number Placeholder 12"/>
          <p:cNvSpPr>
            <a:spLocks noGrp="1"/>
          </p:cNvSpPr>
          <p:nvPr>
            <p:ph type="sldNum" sz="quarter" idx="12"/>
          </p:nvPr>
        </p:nvSpPr>
        <p:spPr bwMode="auto">
          <a:xfrm>
            <a:off x="6553200" y="6356350"/>
            <a:ext cx="2133600" cy="365125"/>
          </a:xfrm>
          <a:noFill/>
          <a:ln>
            <a:miter lim="800000"/>
            <a:headEnd/>
            <a:tailEnd/>
          </a:ln>
        </p:spPr>
        <p:txBody>
          <a:bodyPr wrap="square" tIns="45720" bIns="45720" numCol="1" anchor="ctr" anchorCtr="0" compatLnSpc="1">
            <a:prstTxWarp prst="textNoShape">
              <a:avLst/>
            </a:prstTxWarp>
          </a:bodyPr>
          <a:lstStyle/>
          <a:p>
            <a:fld id="{E8EE40C0-D9EF-433A-9876-AF35D8DA8926}" type="slidenum">
              <a:rPr lang="en-US" smtClean="0">
                <a:solidFill>
                  <a:srgbClr val="898989"/>
                </a:solidFill>
                <a:latin typeface="Calibri" pitchFamily="34" charset="0"/>
              </a:rPr>
              <a:pPr/>
              <a:t>37</a:t>
            </a:fld>
            <a:endParaRPr lang="en-US" dirty="0" smtClean="0">
              <a:solidFill>
                <a:srgbClr val="898989"/>
              </a:solidFill>
              <a:latin typeface="Calibri" pitchFamily="34" charset="0"/>
            </a:endParaRPr>
          </a:p>
        </p:txBody>
      </p:sp>
      <p:sp>
        <p:nvSpPr>
          <p:cNvPr id="9" name="Rectangle 2"/>
          <p:cNvSpPr txBox="1">
            <a:spLocks noChangeArrowheads="1"/>
          </p:cNvSpPr>
          <p:nvPr/>
        </p:nvSpPr>
        <p:spPr>
          <a:xfrm>
            <a:off x="457200" y="274638"/>
            <a:ext cx="8229600" cy="1020762"/>
          </a:xfrm>
          <a:prstGeom prst="rect">
            <a:avLst/>
          </a:prstGeom>
          <a:scene3d>
            <a:camera prst="orthographicFront"/>
            <a:lightRig rig="threePt" dir="t"/>
          </a:scene3d>
          <a:sp3d>
            <a:bevelT/>
            <a:bevelB/>
          </a:sp3d>
        </p:spPr>
        <p:txBody>
          <a:bodyPr>
            <a:sp3d extrusionH="57150">
              <a:bevelT w="38100" h="38100"/>
            </a:sp3d>
          </a:bodyPr>
          <a:lstStyle/>
          <a:p>
            <a:pPr fontAlgn="auto">
              <a:spcAft>
                <a:spcPts val="0"/>
              </a:spcAft>
              <a:defRPr/>
            </a:pPr>
            <a:r>
              <a:rPr lang="en-US" sz="4400" b="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Open </a:t>
            </a:r>
            <a:r>
              <a:rPr lang="en-US" sz="44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Workbook </a:t>
            </a:r>
            <a:r>
              <a:rPr lang="en-US" sz="36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(from BI)</a:t>
            </a:r>
            <a:endParaRPr lang="en-US" sz="44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11" name="Rounded Rectangle 10"/>
          <p:cNvSpPr/>
          <p:nvPr/>
        </p:nvSpPr>
        <p:spPr>
          <a:xfrm>
            <a:off x="381000" y="1295400"/>
            <a:ext cx="1981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159" name="Picture 10"/>
          <p:cNvPicPr>
            <a:picLocks noChangeAspect="1" noChangeArrowheads="1"/>
          </p:cNvPicPr>
          <p:nvPr/>
        </p:nvPicPr>
        <p:blipFill>
          <a:blip r:embed="rId5" cstate="print"/>
          <a:srcRect/>
          <a:stretch>
            <a:fillRect/>
          </a:stretch>
        </p:blipFill>
        <p:spPr bwMode="auto">
          <a:xfrm>
            <a:off x="3048000" y="1295400"/>
            <a:ext cx="2590800" cy="706438"/>
          </a:xfrm>
          <a:prstGeom prst="rect">
            <a:avLst/>
          </a:prstGeom>
          <a:noFill/>
          <a:ln w="12700">
            <a:solidFill>
              <a:srgbClr val="4A86CE"/>
            </a:solidFill>
            <a:miter lim="800000"/>
            <a:headEnd/>
            <a:tailEnd/>
          </a:ln>
          <a:effectLst>
            <a:outerShdw blurRad="63500" sx="102000" sy="102000" algn="ctr" rotWithShape="0">
              <a:prstClr val="black">
                <a:alpha val="40000"/>
              </a:prstClr>
            </a:outerShdw>
          </a:effectLst>
        </p:spPr>
      </p:pic>
      <p:sp>
        <p:nvSpPr>
          <p:cNvPr id="13" name="Rounded Rectangle 12"/>
          <p:cNvSpPr/>
          <p:nvPr/>
        </p:nvSpPr>
        <p:spPr>
          <a:xfrm>
            <a:off x="3962400" y="1295400"/>
            <a:ext cx="16764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
          <p:cNvSpPr>
            <a:spLocks noChangeArrowheads="1"/>
          </p:cNvSpPr>
          <p:nvPr/>
        </p:nvSpPr>
        <p:spPr bwMode="auto">
          <a:xfrm>
            <a:off x="5791200" y="1295400"/>
            <a:ext cx="2651760" cy="92333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buFont typeface="Wingdings" pitchFamily="2" charset="2"/>
              <a:buChar char="§"/>
              <a:defRPr/>
            </a:pPr>
            <a:r>
              <a:rPr lang="en-US" dirty="0">
                <a:solidFill>
                  <a:schemeClr val="bg1"/>
                </a:solidFill>
              </a:rPr>
              <a:t> As with Saving, Open from the Dropdown  OR  the Toolbar</a:t>
            </a:r>
          </a:p>
        </p:txBody>
      </p:sp>
      <p:sp>
        <p:nvSpPr>
          <p:cNvPr id="17" name="Snip Single Corner Rectangle 16"/>
          <p:cNvSpPr/>
          <p:nvPr/>
        </p:nvSpPr>
        <p:spPr>
          <a:xfrm>
            <a:off x="3048000" y="5334000"/>
            <a:ext cx="1371600" cy="457200"/>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mtClean="0">
                <a:solidFill>
                  <a:schemeClr val="bg1"/>
                </a:solidFill>
              </a:rPr>
              <a:t>CITI file</a:t>
            </a:r>
            <a:endParaRPr lang="en-US">
              <a:solidFill>
                <a:schemeClr val="bg1"/>
              </a:solidFill>
            </a:endParaRPr>
          </a:p>
        </p:txBody>
      </p:sp>
      <p:sp>
        <p:nvSpPr>
          <p:cNvPr id="22" name="Rounded Rectangle 21"/>
          <p:cNvSpPr/>
          <p:nvPr/>
        </p:nvSpPr>
        <p:spPr>
          <a:xfrm>
            <a:off x="6553200" y="4305300"/>
            <a:ext cx="2501900" cy="2011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Snip Single Corner Rectangle 23"/>
          <p:cNvSpPr/>
          <p:nvPr/>
        </p:nvSpPr>
        <p:spPr>
          <a:xfrm>
            <a:off x="6553200" y="5334000"/>
            <a:ext cx="2286000" cy="990600"/>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mtClean="0">
                <a:solidFill>
                  <a:schemeClr val="bg1"/>
                </a:solidFill>
              </a:rPr>
              <a:t>In FI, the lowest level  would be  Line 4 = 336,622.22</a:t>
            </a:r>
            <a:endParaRPr lang="en-US">
              <a:solidFill>
                <a:schemeClr val="bg1"/>
              </a:solidFil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74638"/>
            <a:ext cx="8229600" cy="1020762"/>
          </a:xfrm>
          <a:prstGeom prst="rect">
            <a:avLst/>
          </a:prstGeom>
          <a:scene3d>
            <a:camera prst="orthographicFront"/>
            <a:lightRig rig="threePt" dir="t"/>
          </a:scene3d>
          <a:sp3d>
            <a:bevelT/>
            <a:bevelB/>
          </a:sp3d>
        </p:spPr>
        <p:txBody>
          <a:bodyPr>
            <a:sp3d extrusionH="57150">
              <a:bevelT w="38100" h="38100"/>
            </a:sp3d>
          </a:bodyPr>
          <a:lstStyle/>
          <a:p>
            <a:pPr fontAlgn="auto">
              <a:spcAft>
                <a:spcPts val="0"/>
              </a:spcAft>
              <a:defRPr/>
            </a:pP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Save Workbook as ‘Excel’</a:t>
            </a:r>
            <a:endParaRPr lang="en-US" sz="4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6" name="Rectangle 1"/>
          <p:cNvSpPr>
            <a:spLocks noChangeArrowheads="1"/>
          </p:cNvSpPr>
          <p:nvPr/>
        </p:nvSpPr>
        <p:spPr bwMode="auto">
          <a:xfrm>
            <a:off x="457200" y="3736648"/>
            <a:ext cx="8305800" cy="1118255"/>
          </a:xfrm>
          <a:prstGeom prst="rect">
            <a:avLst/>
          </a:prstGeom>
          <a:noFill/>
          <a:ln w="9525">
            <a:noFill/>
            <a:miter lim="800000"/>
            <a:headEnd/>
            <a:tailEnd/>
          </a:ln>
        </p:spPr>
        <p:txBody>
          <a:bodyPr wrap="square" anchor="ctr">
            <a:spAutoFit/>
          </a:bodyPr>
          <a:lstStyle/>
          <a:p>
            <a:pPr marL="114300" indent="-114300" algn="just">
              <a:spcBef>
                <a:spcPts val="200"/>
              </a:spcBef>
              <a:spcAft>
                <a:spcPts val="200"/>
              </a:spcAft>
              <a:buFont typeface="Wingdings" pitchFamily="2" charset="2"/>
              <a:buChar char="§"/>
            </a:pPr>
            <a:r>
              <a:rPr lang="en-US" sz="2000">
                <a:latin typeface="Book Antiqua" pitchFamily="18" charset="0"/>
                <a:cs typeface="Times New Roman" pitchFamily="18" charset="0"/>
              </a:rPr>
              <a:t> </a:t>
            </a:r>
            <a:r>
              <a:rPr lang="en-US" sz="2000" smtClean="0">
                <a:latin typeface="Book Antiqua" pitchFamily="18" charset="0"/>
                <a:cs typeface="Times New Roman" pitchFamily="18" charset="0"/>
              </a:rPr>
              <a:t> Save the file in any normal directory (as opposed to BI directly)</a:t>
            </a:r>
          </a:p>
          <a:p>
            <a:pPr marL="114300" indent="-114300" algn="just">
              <a:spcBef>
                <a:spcPts val="200"/>
              </a:spcBef>
              <a:spcAft>
                <a:spcPts val="200"/>
              </a:spcAft>
              <a:buFont typeface="Wingdings" pitchFamily="2" charset="2"/>
              <a:buChar char="§"/>
            </a:pPr>
            <a:r>
              <a:rPr lang="en-US" sz="2000" smtClean="0">
                <a:latin typeface="Book Antiqua" pitchFamily="18" charset="0"/>
                <a:cs typeface="Times New Roman" pitchFamily="18" charset="0"/>
              </a:rPr>
              <a:t>  Better for ‘sharing’</a:t>
            </a:r>
          </a:p>
          <a:p>
            <a:pPr marL="114300" indent="-114300" algn="just">
              <a:spcBef>
                <a:spcPts val="200"/>
              </a:spcBef>
              <a:spcAft>
                <a:spcPts val="200"/>
              </a:spcAft>
              <a:buFont typeface="Wingdings" pitchFamily="2" charset="2"/>
              <a:buChar char="§"/>
            </a:pPr>
            <a:r>
              <a:rPr lang="en-US" sz="2000" smtClean="0">
                <a:latin typeface="Book Antiqua" pitchFamily="18" charset="0"/>
                <a:cs typeface="Times New Roman" pitchFamily="18" charset="0"/>
              </a:rPr>
              <a:t>  Notice – file format is .XLSM</a:t>
            </a:r>
            <a:endParaRPr lang="en-US" sz="2000" dirty="0">
              <a:latin typeface="Book Antiqua" pitchFamily="18" charset="0"/>
            </a:endParaRPr>
          </a:p>
        </p:txBody>
      </p:sp>
      <p:sp>
        <p:nvSpPr>
          <p:cNvPr id="7" name="Slide Number Placeholder 12"/>
          <p:cNvSpPr>
            <a:spLocks noGrp="1"/>
          </p:cNvSpPr>
          <p:nvPr>
            <p:ph type="sldNum" sz="quarter" idx="12"/>
          </p:nvPr>
        </p:nvSpPr>
        <p:spPr bwMode="auto">
          <a:xfrm>
            <a:off x="7924800" y="6324600"/>
            <a:ext cx="990600" cy="365125"/>
          </a:xfrm>
          <a:noFill/>
          <a:ln>
            <a:miter lim="800000"/>
            <a:headEnd/>
            <a:tailEnd/>
          </a:ln>
        </p:spPr>
        <p:txBody>
          <a:bodyPr wrap="square" tIns="45720" bIns="45720" numCol="1" anchor="ctr" anchorCtr="0" compatLnSpc="1">
            <a:prstTxWarp prst="textNoShape">
              <a:avLst/>
            </a:prstTxWarp>
          </a:bodyPr>
          <a:lstStyle/>
          <a:p>
            <a:fld id="{E8EE40C0-D9EF-433A-9876-AF35D8DA8926}" type="slidenum">
              <a:rPr lang="en-US" smtClean="0">
                <a:solidFill>
                  <a:srgbClr val="898989"/>
                </a:solidFill>
                <a:latin typeface="Calibri" pitchFamily="34" charset="0"/>
              </a:rPr>
              <a:pPr/>
              <a:t>38</a:t>
            </a:fld>
            <a:endParaRPr lang="en-US" dirty="0" smtClean="0">
              <a:solidFill>
                <a:srgbClr val="898989"/>
              </a:solidFill>
              <a:latin typeface="Calibri" pitchFamily="34" charset="0"/>
            </a:endParaRPr>
          </a:p>
        </p:txBody>
      </p:sp>
      <p:pic>
        <p:nvPicPr>
          <p:cNvPr id="8" name="Picture 3"/>
          <p:cNvPicPr>
            <a:picLocks noChangeAspect="1" noChangeArrowheads="1"/>
          </p:cNvPicPr>
          <p:nvPr/>
        </p:nvPicPr>
        <p:blipFill>
          <a:blip r:embed="rId2" cstate="print"/>
          <a:srcRect b="49123"/>
          <a:stretch>
            <a:fillRect/>
          </a:stretch>
        </p:blipFill>
        <p:spPr bwMode="auto">
          <a:xfrm>
            <a:off x="381000" y="1143001"/>
            <a:ext cx="3922184" cy="2438399"/>
          </a:xfrm>
          <a:prstGeom prst="rect">
            <a:avLst/>
          </a:prstGeom>
          <a:ln>
            <a:noFill/>
          </a:ln>
          <a:effectLst>
            <a:outerShdw blurRad="292100" dist="139700" dir="2700000" algn="tl" rotWithShape="0">
              <a:srgbClr val="333333">
                <a:alpha val="65000"/>
              </a:srgbClr>
            </a:outerShdw>
            <a:softEdge rad="31750"/>
          </a:effectLst>
        </p:spPr>
      </p:pic>
      <p:pic>
        <p:nvPicPr>
          <p:cNvPr id="9" name="Picture 4"/>
          <p:cNvPicPr>
            <a:picLocks noChangeAspect="1" noChangeArrowheads="1"/>
          </p:cNvPicPr>
          <p:nvPr/>
        </p:nvPicPr>
        <p:blipFill>
          <a:blip r:embed="rId3" cstate="print"/>
          <a:srcRect/>
          <a:stretch>
            <a:fillRect/>
          </a:stretch>
        </p:blipFill>
        <p:spPr bwMode="auto">
          <a:xfrm>
            <a:off x="533400" y="5029200"/>
            <a:ext cx="7924800" cy="1451928"/>
          </a:xfrm>
          <a:prstGeom prst="rect">
            <a:avLst/>
          </a:prstGeom>
          <a:ln>
            <a:noFill/>
          </a:ln>
          <a:effectLst>
            <a:outerShdw blurRad="292100" dist="139700" dir="2700000" algn="tl" rotWithShape="0">
              <a:srgbClr val="333333">
                <a:alpha val="65000"/>
              </a:srgbClr>
            </a:outerShdw>
            <a:softEdge rad="31750"/>
          </a:effectLst>
        </p:spPr>
      </p:pic>
      <p:pic>
        <p:nvPicPr>
          <p:cNvPr id="10" name="Picture 6"/>
          <p:cNvPicPr>
            <a:picLocks noChangeAspect="1" noChangeArrowheads="1"/>
          </p:cNvPicPr>
          <p:nvPr/>
        </p:nvPicPr>
        <p:blipFill>
          <a:blip r:embed="rId4" cstate="print"/>
          <a:srcRect/>
          <a:stretch>
            <a:fillRect/>
          </a:stretch>
        </p:blipFill>
        <p:spPr bwMode="auto">
          <a:xfrm>
            <a:off x="2812774" y="1371600"/>
            <a:ext cx="6102626" cy="1909665"/>
          </a:xfrm>
          <a:prstGeom prst="rect">
            <a:avLst/>
          </a:prstGeom>
          <a:ln>
            <a:noFill/>
          </a:ln>
          <a:effectLst>
            <a:reflection blurRad="12700" stA="30000" endPos="30000" dist="5000" dir="5400000" sy="-100000" algn="bl" rotWithShape="0"/>
          </a:effectLst>
          <a:scene3d>
            <a:camera prst="orthographicFront"/>
            <a:lightRig rig="threePt" dir="t">
              <a:rot lat="0" lon="0" rev="2700000"/>
            </a:lightRig>
          </a:scene3d>
          <a:sp3d>
            <a:bevelT w="63500" h="50800"/>
          </a:sp3d>
        </p:spPr>
      </p:pic>
      <p:sp>
        <p:nvSpPr>
          <p:cNvPr id="11" name="Rectangle 10"/>
          <p:cNvSpPr/>
          <p:nvPr/>
        </p:nvSpPr>
        <p:spPr>
          <a:xfrm>
            <a:off x="381000" y="2743200"/>
            <a:ext cx="1219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868362"/>
          </a:xfrm>
          <a:prstGeom prst="rect">
            <a:avLst/>
          </a:prstGeom>
          <a:scene3d>
            <a:camera prst="orthographicFront"/>
            <a:lightRig rig="threePt" dir="t"/>
          </a:scene3d>
          <a:sp3d>
            <a:bevelT/>
            <a:bevelB/>
          </a:sp3d>
        </p:spPr>
        <p:txBody>
          <a:bodyPr>
            <a:sp3d extrusionH="57150">
              <a:bevelT w="38100" h="38100"/>
            </a:sp3d>
          </a:bodyPr>
          <a:lstStyle/>
          <a:p>
            <a:pPr fontAlgn="auto">
              <a:spcAft>
                <a:spcPts val="0"/>
              </a:spcAft>
              <a:defRPr/>
            </a:pP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Workbook as Excel…a note</a:t>
            </a:r>
          </a:p>
        </p:txBody>
      </p:sp>
      <p:sp>
        <p:nvSpPr>
          <p:cNvPr id="4" name="Slide Number Placeholder 12"/>
          <p:cNvSpPr>
            <a:spLocks noGrp="1"/>
          </p:cNvSpPr>
          <p:nvPr>
            <p:ph type="sldNum" sz="quarter" idx="12"/>
          </p:nvPr>
        </p:nvSpPr>
        <p:spPr bwMode="auto">
          <a:xfrm>
            <a:off x="7924800" y="6324600"/>
            <a:ext cx="990600" cy="365125"/>
          </a:xfrm>
          <a:noFill/>
          <a:ln>
            <a:miter lim="800000"/>
            <a:headEnd/>
            <a:tailEnd/>
          </a:ln>
        </p:spPr>
        <p:txBody>
          <a:bodyPr wrap="square" tIns="45720" bIns="45720" numCol="1" anchor="ctr" anchorCtr="0" compatLnSpc="1">
            <a:prstTxWarp prst="textNoShape">
              <a:avLst/>
            </a:prstTxWarp>
          </a:bodyPr>
          <a:lstStyle/>
          <a:p>
            <a:fld id="{E8EE40C0-D9EF-433A-9876-AF35D8DA8926}" type="slidenum">
              <a:rPr lang="en-US" smtClean="0">
                <a:solidFill>
                  <a:srgbClr val="898989"/>
                </a:solidFill>
                <a:latin typeface="Calibri" pitchFamily="34" charset="0"/>
              </a:rPr>
              <a:pPr/>
              <a:t>39</a:t>
            </a:fld>
            <a:endParaRPr lang="en-US" dirty="0" smtClean="0">
              <a:solidFill>
                <a:srgbClr val="898989"/>
              </a:solidFill>
              <a:latin typeface="Calibri" pitchFamily="34" charset="0"/>
            </a:endParaRPr>
          </a:p>
        </p:txBody>
      </p:sp>
      <p:pic>
        <p:nvPicPr>
          <p:cNvPr id="5" name="Picture 3"/>
          <p:cNvPicPr>
            <a:picLocks noChangeAspect="1" noChangeArrowheads="1"/>
          </p:cNvPicPr>
          <p:nvPr/>
        </p:nvPicPr>
        <p:blipFill>
          <a:blip r:embed="rId2" cstate="print">
            <a:lum bright="-10000" contrast="10000"/>
          </a:blip>
          <a:srcRect/>
          <a:stretch>
            <a:fillRect/>
          </a:stretch>
        </p:blipFill>
        <p:spPr bwMode="auto">
          <a:xfrm>
            <a:off x="457200" y="1952698"/>
            <a:ext cx="7334250" cy="4590977"/>
          </a:xfrm>
          <a:prstGeom prst="rect">
            <a:avLst/>
          </a:prstGeom>
          <a:noFill/>
          <a:ln w="9525">
            <a:noFill/>
            <a:miter lim="800000"/>
            <a:headEnd/>
            <a:tailEnd/>
          </a:ln>
        </p:spPr>
      </p:pic>
      <p:sp>
        <p:nvSpPr>
          <p:cNvPr id="6" name="Rectangle 5"/>
          <p:cNvSpPr/>
          <p:nvPr/>
        </p:nvSpPr>
        <p:spPr>
          <a:xfrm>
            <a:off x="457200" y="2438400"/>
            <a:ext cx="990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2133600"/>
            <a:ext cx="35814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4876800"/>
            <a:ext cx="1371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7800" y="5562600"/>
            <a:ext cx="5486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p:cNvSpPr>
            <a:spLocks noChangeArrowheads="1"/>
          </p:cNvSpPr>
          <p:nvPr/>
        </p:nvSpPr>
        <p:spPr bwMode="auto">
          <a:xfrm>
            <a:off x="457200" y="914400"/>
            <a:ext cx="8305800" cy="974626"/>
          </a:xfrm>
          <a:prstGeom prst="rect">
            <a:avLst/>
          </a:prstGeom>
          <a:noFill/>
          <a:ln w="9525">
            <a:noFill/>
            <a:miter lim="800000"/>
            <a:headEnd/>
            <a:tailEnd/>
          </a:ln>
        </p:spPr>
        <p:txBody>
          <a:bodyPr wrap="square" anchor="ctr">
            <a:spAutoFit/>
          </a:bodyPr>
          <a:lstStyle/>
          <a:p>
            <a:pPr marL="114300" indent="-114300" algn="just">
              <a:spcBef>
                <a:spcPts val="200"/>
              </a:spcBef>
              <a:spcAft>
                <a:spcPts val="200"/>
              </a:spcAft>
              <a:buFont typeface="Wingdings" pitchFamily="2" charset="2"/>
              <a:buChar char="§"/>
            </a:pPr>
            <a:r>
              <a:rPr lang="en-US">
                <a:latin typeface="Book Antiqua" pitchFamily="18" charset="0"/>
                <a:cs typeface="Times New Roman" pitchFamily="18" charset="0"/>
              </a:rPr>
              <a:t> </a:t>
            </a:r>
            <a:r>
              <a:rPr lang="en-US" smtClean="0">
                <a:latin typeface="Book Antiqua" pitchFamily="18" charset="0"/>
                <a:cs typeface="Times New Roman" pitchFamily="18" charset="0"/>
              </a:rPr>
              <a:t> Saving as Excel instead of as BI allows for sharing, in which case… save a Query right to Sharepoint</a:t>
            </a:r>
          </a:p>
          <a:p>
            <a:pPr marL="114300" indent="-114300" algn="just">
              <a:spcBef>
                <a:spcPts val="200"/>
              </a:spcBef>
              <a:spcAft>
                <a:spcPts val="200"/>
              </a:spcAft>
              <a:buFont typeface="Wingdings" pitchFamily="2" charset="2"/>
              <a:buChar char="§"/>
            </a:pPr>
            <a:r>
              <a:rPr lang="en-US" smtClean="0">
                <a:latin typeface="Book Antiqua" pitchFamily="18" charset="0"/>
                <a:cs typeface="Times New Roman" pitchFamily="18" charset="0"/>
              </a:rPr>
              <a:t> This is an active query saved on the SAP Finance User forum and can be run</a:t>
            </a:r>
            <a:endParaRPr lang="en-US" dirty="0">
              <a:latin typeface="Book Antiqua" pitchFamily="18" charset="0"/>
            </a:endParaRPr>
          </a:p>
        </p:txBody>
      </p:sp>
      <p:pic>
        <p:nvPicPr>
          <p:cNvPr id="1026" name="Picture 2"/>
          <p:cNvPicPr>
            <a:picLocks noChangeAspect="1" noChangeArrowheads="1"/>
          </p:cNvPicPr>
          <p:nvPr/>
        </p:nvPicPr>
        <p:blipFill>
          <a:blip r:embed="rId3" cstate="print">
            <a:lum bright="-10000" contrast="10000"/>
          </a:blip>
          <a:srcRect/>
          <a:stretch>
            <a:fillRect/>
          </a:stretch>
        </p:blipFill>
        <p:spPr bwMode="auto">
          <a:xfrm>
            <a:off x="4495800" y="2057399"/>
            <a:ext cx="4572000" cy="3687792"/>
          </a:xfrm>
          <a:prstGeom prst="rect">
            <a:avLst/>
          </a:prstGeom>
          <a:noFill/>
          <a:ln w="9525">
            <a:noFill/>
            <a:miter lim="800000"/>
            <a:headEnd/>
            <a:tailEnd/>
          </a:ln>
          <a:effectLst>
            <a:glow rad="63500">
              <a:schemeClr val="bg1">
                <a:lumMod val="85000"/>
                <a:lumOff val="15000"/>
                <a:alpha val="40000"/>
              </a:schemeClr>
            </a:glow>
            <a:outerShdw blurRad="50800" dist="215900" dir="8100000" algn="tr" rotWithShape="0">
              <a:schemeClr val="bg1">
                <a:alpha val="40000"/>
              </a:schemeClr>
            </a:outerShdw>
            <a:softEdge rad="12700"/>
          </a:effectLst>
          <a:scene3d>
            <a:camera prst="perspectiveContrastingLeftFacing">
              <a:rot lat="21334920" lon="1507555" rev="21520551"/>
            </a:camera>
            <a:lightRig rig="threePt" dir="t"/>
          </a:scene3d>
          <a:sp3d z="254000">
            <a:bevelT w="165100" prst="coolSlant"/>
          </a:sp3d>
        </p:spPr>
      </p:pic>
      <p:sp>
        <p:nvSpPr>
          <p:cNvPr id="11" name="Rectangle 10"/>
          <p:cNvSpPr/>
          <p:nvPr/>
        </p:nvSpPr>
        <p:spPr>
          <a:xfrm>
            <a:off x="4800600" y="4876800"/>
            <a:ext cx="37338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9"/>
          <p:cNvGrpSpPr>
            <a:grpSpLocks/>
          </p:cNvGrpSpPr>
          <p:nvPr/>
        </p:nvGrpSpPr>
        <p:grpSpPr bwMode="auto">
          <a:xfrm>
            <a:off x="838201" y="1295400"/>
            <a:ext cx="4370531" cy="3550444"/>
            <a:chOff x="791301" y="1119511"/>
            <a:chExt cx="3698299" cy="2731066"/>
          </a:xfrm>
        </p:grpSpPr>
        <p:grpSp>
          <p:nvGrpSpPr>
            <p:cNvPr id="11272" name="Group 1"/>
            <p:cNvGrpSpPr>
              <a:grpSpLocks/>
            </p:cNvGrpSpPr>
            <p:nvPr/>
          </p:nvGrpSpPr>
          <p:grpSpPr bwMode="auto">
            <a:xfrm>
              <a:off x="3048089" y="1119511"/>
              <a:ext cx="1441511" cy="1203195"/>
              <a:chOff x="-470767" y="294381"/>
              <a:chExt cx="1441511" cy="1203195"/>
            </a:xfrm>
          </p:grpSpPr>
          <p:sp>
            <p:nvSpPr>
              <p:cNvPr id="3" name="Rounded Rectangle 2"/>
              <p:cNvSpPr/>
              <p:nvPr/>
            </p:nvSpPr>
            <p:spPr>
              <a:xfrm>
                <a:off x="-470767" y="294381"/>
                <a:ext cx="1441511" cy="1152648"/>
              </a:xfrm>
              <a:prstGeom prst="roundRect">
                <a:avLst>
                  <a:gd name="adj" fmla="val 10000"/>
                </a:avLst>
              </a:prstGeom>
            </p:spPr>
            <p:style>
              <a:lnRef idx="1">
                <a:schemeClr val="dk1"/>
              </a:lnRef>
              <a:fillRef idx="2">
                <a:schemeClr val="dk1"/>
              </a:fillRef>
              <a:effectRef idx="1">
                <a:schemeClr val="dk1"/>
              </a:effectRef>
              <a:fontRef idx="minor">
                <a:schemeClr val="dk1"/>
              </a:fontRef>
            </p:style>
          </p:sp>
          <p:sp>
            <p:nvSpPr>
              <p:cNvPr id="4" name="Rounded Rectangle 4"/>
              <p:cNvSpPr/>
              <p:nvPr/>
            </p:nvSpPr>
            <p:spPr>
              <a:xfrm>
                <a:off x="-470767" y="411610"/>
                <a:ext cx="1374833" cy="1085966"/>
              </a:xfrm>
              <a:prstGeom prst="rect">
                <a:avLst/>
              </a:prstGeom>
            </p:spPr>
            <p:style>
              <a:lnRef idx="0">
                <a:scrgbClr r="0" g="0" b="0"/>
              </a:lnRef>
              <a:fillRef idx="0">
                <a:scrgbClr r="0" g="0" b="0"/>
              </a:fillRef>
              <a:effectRef idx="0">
                <a:scrgbClr r="0" g="0" b="0"/>
              </a:effectRef>
              <a:fontRef idx="minor">
                <a:schemeClr val="lt1"/>
              </a:fontRef>
            </p:style>
            <p:txBody>
              <a:bodyPr lIns="32385" tIns="32385" rIns="32385" bIns="32385" spcCol="1270" anchor="ctr"/>
              <a:lstStyle/>
              <a:p>
                <a:pPr algn="ctr" defTabSz="755650" fontAlgn="auto">
                  <a:lnSpc>
                    <a:spcPct val="90000"/>
                  </a:lnSpc>
                  <a:spcAft>
                    <a:spcPct val="35000"/>
                  </a:spcAft>
                  <a:defRPr/>
                </a:pPr>
                <a:r>
                  <a:rPr lang="en-US" sz="1400" dirty="0">
                    <a:solidFill>
                      <a:schemeClr val="bg1"/>
                    </a:solidFill>
                  </a:rPr>
                  <a:t>Confirm</a:t>
                </a:r>
              </a:p>
              <a:p>
                <a:pPr algn="ctr" defTabSz="755650" fontAlgn="auto">
                  <a:lnSpc>
                    <a:spcPct val="90000"/>
                  </a:lnSpc>
                  <a:spcAft>
                    <a:spcPct val="35000"/>
                  </a:spcAft>
                  <a:defRPr/>
                </a:pPr>
                <a:r>
                  <a:rPr lang="en-US" sz="1700" b="1" dirty="0">
                    <a:solidFill>
                      <a:schemeClr val="bg1"/>
                    </a:solidFill>
                  </a:rPr>
                  <a:t>SAPGUI</a:t>
                </a:r>
                <a:r>
                  <a:rPr lang="en-US" sz="1700" dirty="0">
                    <a:solidFill>
                      <a:schemeClr val="bg1"/>
                    </a:solidFill>
                  </a:rPr>
                  <a:t>       </a:t>
                </a:r>
                <a:r>
                  <a:rPr lang="en-US" sz="1400" dirty="0">
                    <a:solidFill>
                      <a:schemeClr val="bg1"/>
                    </a:solidFill>
                  </a:rPr>
                  <a:t>Installation</a:t>
                </a:r>
              </a:p>
            </p:txBody>
          </p:sp>
        </p:grpSp>
        <p:sp>
          <p:nvSpPr>
            <p:cNvPr id="16" name="Rectangle 15"/>
            <p:cNvSpPr/>
            <p:nvPr/>
          </p:nvSpPr>
          <p:spPr bwMode="auto">
            <a:xfrm>
              <a:off x="791301" y="3542767"/>
              <a:ext cx="1104837" cy="307810"/>
            </a:xfrm>
            <a:prstGeom prst="rect">
              <a:avLst/>
            </a:prstGeom>
            <a:scene3d>
              <a:camera prst="obliqueTopRight"/>
              <a:lightRig rig="threePt" dir="t"/>
            </a:scene3d>
            <a:sp3d prstMaterial="metal"/>
          </p:spPr>
          <p:txBody>
            <a:bodyPr wrap="none">
              <a:spAutoFit/>
            </a:bodyPr>
            <a:lstStyle/>
            <a:p>
              <a:pPr fontAlgn="auto">
                <a:spcBef>
                  <a:spcPts val="0"/>
                </a:spcBef>
                <a:spcAft>
                  <a:spcPts val="0"/>
                </a:spcAft>
                <a:defRPr/>
              </a:pPr>
              <a:r>
                <a:rPr lang="en-US" sz="1400" dirty="0">
                  <a:latin typeface="+mn-lt"/>
                </a:rPr>
                <a:t>Menu path </a:t>
              </a:r>
            </a:p>
          </p:txBody>
        </p:sp>
      </p:grpSp>
      <p:sp>
        <p:nvSpPr>
          <p:cNvPr id="112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1270" name="Slide Number Placeholder 33"/>
          <p:cNvSpPr>
            <a:spLocks noGrp="1"/>
          </p:cNvSpPr>
          <p:nvPr>
            <p:ph type="sldNum" sz="quarter" idx="12"/>
          </p:nvPr>
        </p:nvSpPr>
        <p:spPr bwMode="auto">
          <a:xfrm>
            <a:off x="6553200" y="6356350"/>
            <a:ext cx="2133600" cy="365125"/>
          </a:xfrm>
          <a:noFill/>
          <a:ln>
            <a:miter lim="800000"/>
            <a:headEnd/>
            <a:tailEnd/>
          </a:ln>
        </p:spPr>
        <p:txBody>
          <a:bodyPr wrap="square" tIns="45720" bIns="45720" numCol="1" anchor="ctr" anchorCtr="0" compatLnSpc="1">
            <a:prstTxWarp prst="textNoShape">
              <a:avLst/>
            </a:prstTxWarp>
          </a:bodyPr>
          <a:lstStyle/>
          <a:p>
            <a:fld id="{768710AA-57B0-452C-B695-D1B7E8F87B78}" type="slidenum">
              <a:rPr lang="en-US" smtClean="0">
                <a:solidFill>
                  <a:srgbClr val="898989"/>
                </a:solidFill>
                <a:latin typeface="Calibri" pitchFamily="34" charset="0"/>
              </a:rPr>
              <a:pPr/>
              <a:t>4</a:t>
            </a:fld>
            <a:endParaRPr lang="en-US" smtClean="0">
              <a:solidFill>
                <a:srgbClr val="898989"/>
              </a:solidFill>
              <a:latin typeface="Calibri" pitchFamily="34" charset="0"/>
            </a:endParaRPr>
          </a:p>
        </p:txBody>
      </p:sp>
      <p:grpSp>
        <p:nvGrpSpPr>
          <p:cNvPr id="24" name="Group 23"/>
          <p:cNvGrpSpPr/>
          <p:nvPr/>
        </p:nvGrpSpPr>
        <p:grpSpPr>
          <a:xfrm>
            <a:off x="1981200" y="4419600"/>
            <a:ext cx="5410200" cy="381000"/>
            <a:chOff x="3124193" y="0"/>
            <a:chExt cx="3831231" cy="258445"/>
          </a:xfrm>
        </p:grpSpPr>
        <p:sp>
          <p:nvSpPr>
            <p:cNvPr id="28" name="Rounded Rectangle 27"/>
            <p:cNvSpPr/>
            <p:nvPr/>
          </p:nvSpPr>
          <p:spPr>
            <a:xfrm>
              <a:off x="3124193" y="0"/>
              <a:ext cx="3831231" cy="258445"/>
            </a:xfrm>
            <a:prstGeom prst="roundRect">
              <a:avLst/>
            </a:prstGeom>
          </p:spPr>
          <p:style>
            <a:lnRef idx="1">
              <a:schemeClr val="dk1"/>
            </a:lnRef>
            <a:fillRef idx="3">
              <a:schemeClr val="dk1"/>
            </a:fillRef>
            <a:effectRef idx="2">
              <a:schemeClr val="dk1"/>
            </a:effectRef>
            <a:fontRef idx="minor">
              <a:schemeClr val="lt1"/>
            </a:fontRef>
          </p:style>
        </p:sp>
        <p:sp>
          <p:nvSpPr>
            <p:cNvPr id="29" name="Rounded Rectangle 4"/>
            <p:cNvSpPr/>
            <p:nvPr/>
          </p:nvSpPr>
          <p:spPr>
            <a:xfrm>
              <a:off x="3136809" y="12616"/>
              <a:ext cx="3805999" cy="233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600" kern="1200" dirty="0" smtClean="0">
                  <a:solidFill>
                    <a:schemeClr val="tx1"/>
                  </a:solidFill>
                </a:rPr>
                <a:t>Start</a:t>
              </a:r>
              <a:r>
                <a:rPr lang="en-US" sz="1600" kern="1200" dirty="0" smtClean="0"/>
                <a:t>      </a:t>
              </a:r>
              <a:r>
                <a:rPr lang="en-US" sz="1600" kern="1200" dirty="0" smtClean="0">
                  <a:solidFill>
                    <a:schemeClr val="tx1"/>
                  </a:solidFill>
                </a:rPr>
                <a:t>All</a:t>
              </a:r>
              <a:r>
                <a:rPr lang="en-US" sz="1600" kern="1200" dirty="0" smtClean="0"/>
                <a:t> </a:t>
              </a:r>
              <a:r>
                <a:rPr lang="en-US" sz="1600" kern="1200" smtClean="0">
                  <a:solidFill>
                    <a:schemeClr val="tx1"/>
                  </a:solidFill>
                </a:rPr>
                <a:t>Programs</a:t>
              </a:r>
              <a:r>
                <a:rPr lang="en-US" sz="1600" kern="1200" smtClean="0"/>
                <a:t>      </a:t>
              </a:r>
              <a:r>
                <a:rPr lang="en-US" sz="1600" kern="1200" smtClean="0">
                  <a:solidFill>
                    <a:schemeClr val="tx1"/>
                  </a:solidFill>
                </a:rPr>
                <a:t>SAP Front End 	SAP Logon</a:t>
              </a:r>
              <a:endParaRPr lang="en-US" sz="1600" kern="1200" dirty="0">
                <a:solidFill>
                  <a:schemeClr val="tx1"/>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152400"/>
            <a:ext cx="8229600" cy="792162"/>
          </a:xfrm>
          <a:prstGeom prst="rect">
            <a:avLst/>
          </a:prstGeom>
          <a:scene3d>
            <a:camera prst="orthographicFront"/>
            <a:lightRig rig="threePt" dir="t"/>
          </a:scene3d>
          <a:sp3d>
            <a:bevelT/>
            <a:bevelB/>
          </a:sp3d>
        </p:spPr>
        <p:txBody>
          <a:bodyPr>
            <a:sp3d extrusionH="57150">
              <a:bevelT w="38100" h="38100"/>
            </a:sp3d>
          </a:bodyPr>
          <a:lstStyle/>
          <a:p>
            <a:pPr fontAlgn="auto">
              <a:spcAft>
                <a:spcPts val="0"/>
              </a:spcAft>
              <a:defRPr/>
            </a:pP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Workbook</a:t>
            </a:r>
            <a:r>
              <a:rPr lang="en-US" sz="4400" b="1" smtClean="0">
                <a:ln w="6350">
                  <a:noFill/>
                </a:ln>
                <a:solidFill>
                  <a:schemeClr val="accent2">
                    <a:lumMod val="40000"/>
                    <a:lumOff val="60000"/>
                  </a:schemeClr>
                </a:solidFill>
                <a:effectLst>
                  <a:outerShdw blurRad="114300" dist="101600" dir="2700000" algn="tl" rotWithShape="0">
                    <a:srgbClr val="000000">
                      <a:alpha val="40000"/>
                    </a:srgbClr>
                  </a:outerShdw>
                </a:effectLst>
                <a:latin typeface="+mj-lt"/>
                <a:ea typeface="+mj-ea"/>
                <a:cs typeface="+mj-cs"/>
              </a:rPr>
              <a:t> </a:t>
            </a:r>
            <a:r>
              <a:rPr lang="en-US" sz="4000" b="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…Refresh</a:t>
            </a:r>
            <a:endParaRPr lang="en-US" sz="4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3" name="Slide Number Placeholder 12"/>
          <p:cNvSpPr>
            <a:spLocks noGrp="1"/>
          </p:cNvSpPr>
          <p:nvPr>
            <p:ph type="sldNum" sz="quarter" idx="12"/>
          </p:nvPr>
        </p:nvSpPr>
        <p:spPr bwMode="auto">
          <a:xfrm>
            <a:off x="7924800" y="6324600"/>
            <a:ext cx="990600" cy="365125"/>
          </a:xfrm>
          <a:noFill/>
          <a:ln>
            <a:miter lim="800000"/>
            <a:headEnd/>
            <a:tailEnd/>
          </a:ln>
        </p:spPr>
        <p:txBody>
          <a:bodyPr wrap="square" tIns="45720" bIns="45720" numCol="1" anchor="ctr" anchorCtr="0" compatLnSpc="1">
            <a:prstTxWarp prst="textNoShape">
              <a:avLst/>
            </a:prstTxWarp>
          </a:bodyPr>
          <a:lstStyle/>
          <a:p>
            <a:pPr algn="r"/>
            <a:fld id="{E8EE40C0-D9EF-433A-9876-AF35D8DA8926}" type="slidenum">
              <a:rPr lang="en-US" smtClean="0">
                <a:solidFill>
                  <a:schemeClr val="tx1"/>
                </a:solidFill>
                <a:latin typeface="Calibri" pitchFamily="34" charset="0"/>
              </a:rPr>
              <a:pPr algn="r"/>
              <a:t>40</a:t>
            </a:fld>
            <a:endParaRPr lang="en-US" dirty="0" smtClean="0">
              <a:solidFill>
                <a:schemeClr val="tx1"/>
              </a:solidFill>
              <a:latin typeface="Calibri" pitchFamily="34" charset="0"/>
            </a:endParaRPr>
          </a:p>
        </p:txBody>
      </p:sp>
      <p:pic>
        <p:nvPicPr>
          <p:cNvPr id="23" name="Picture 2"/>
          <p:cNvPicPr>
            <a:picLocks noChangeAspect="1" noChangeArrowheads="1"/>
          </p:cNvPicPr>
          <p:nvPr/>
        </p:nvPicPr>
        <p:blipFill>
          <a:blip r:embed="rId2" cstate="print">
            <a:lum bright="-10000" contrast="10000"/>
          </a:blip>
          <a:srcRect/>
          <a:stretch>
            <a:fillRect/>
          </a:stretch>
        </p:blipFill>
        <p:spPr bwMode="auto">
          <a:xfrm>
            <a:off x="381000" y="1744980"/>
            <a:ext cx="3505200" cy="4732020"/>
          </a:xfrm>
          <a:prstGeom prst="rect">
            <a:avLst/>
          </a:prstGeom>
          <a:noFill/>
          <a:ln w="9525">
            <a:noFill/>
            <a:miter lim="800000"/>
            <a:headEnd/>
            <a:tailEnd/>
          </a:ln>
          <a:scene3d>
            <a:camera prst="orthographicFront"/>
            <a:lightRig rig="threePt" dir="t"/>
          </a:scene3d>
          <a:sp3d>
            <a:bevelT w="114300" prst="hardEdge"/>
          </a:sp3d>
        </p:spPr>
      </p:pic>
      <p:pic>
        <p:nvPicPr>
          <p:cNvPr id="24" name="Picture 3"/>
          <p:cNvPicPr>
            <a:picLocks noChangeAspect="1" noChangeArrowheads="1"/>
          </p:cNvPicPr>
          <p:nvPr/>
        </p:nvPicPr>
        <p:blipFill>
          <a:blip r:embed="rId3" cstate="print">
            <a:lum bright="-10000" contrast="10000"/>
          </a:blip>
          <a:srcRect/>
          <a:stretch>
            <a:fillRect/>
          </a:stretch>
        </p:blipFill>
        <p:spPr bwMode="auto">
          <a:xfrm>
            <a:off x="5619750" y="4152900"/>
            <a:ext cx="2457450" cy="2324100"/>
          </a:xfrm>
          <a:prstGeom prst="rect">
            <a:avLst/>
          </a:prstGeom>
          <a:noFill/>
          <a:ln w="9525">
            <a:noFill/>
            <a:miter lim="800000"/>
            <a:headEnd/>
            <a:tailEnd/>
          </a:ln>
          <a:scene3d>
            <a:camera prst="orthographicFront"/>
            <a:lightRig rig="threePt" dir="t"/>
          </a:scene3d>
          <a:sp3d>
            <a:bevelT w="114300" prst="hardEdge"/>
          </a:sp3d>
        </p:spPr>
      </p:pic>
      <p:sp>
        <p:nvSpPr>
          <p:cNvPr id="25" name="Rectangle 1"/>
          <p:cNvSpPr>
            <a:spLocks noChangeArrowheads="1"/>
          </p:cNvSpPr>
          <p:nvPr/>
        </p:nvSpPr>
        <p:spPr bwMode="auto">
          <a:xfrm>
            <a:off x="4114800" y="1202697"/>
            <a:ext cx="4648200" cy="2882840"/>
          </a:xfrm>
          <a:prstGeom prst="rect">
            <a:avLst/>
          </a:prstGeom>
          <a:noFill/>
          <a:ln w="9525">
            <a:noFill/>
            <a:miter lim="800000"/>
            <a:headEnd/>
            <a:tailEnd/>
          </a:ln>
        </p:spPr>
        <p:txBody>
          <a:bodyPr wrap="square" anchor="ctr">
            <a:spAutoFit/>
            <a:scene3d>
              <a:camera prst="orthographicFront"/>
              <a:lightRig rig="soft" dir="t">
                <a:rot lat="0" lon="0" rev="10800000"/>
              </a:lightRig>
            </a:scene3d>
            <a:sp3d extrusionH="57150">
              <a:bevelT w="27940" h="12700" prst="slope"/>
              <a:contourClr>
                <a:srgbClr val="DDDDDD"/>
              </a:contourClr>
            </a:sp3d>
          </a:bodyPr>
          <a:lstStyle/>
          <a:p>
            <a:pPr marL="114300" indent="-114300">
              <a:spcBef>
                <a:spcPts val="200"/>
              </a:spcBef>
              <a:spcAft>
                <a:spcPts val="200"/>
              </a:spcAft>
              <a:buClr>
                <a:schemeClr val="accent1"/>
              </a:buClr>
              <a:buFont typeface="Wingdings 2" pitchFamily="18" charset="2"/>
              <a:buChar char="¾"/>
            </a:pPr>
            <a:r>
              <a:rPr lang="en-US" sz="2400" b="1" spc="150" smtClean="0">
                <a:ln w="11430"/>
                <a:solidFill>
                  <a:srgbClr val="F8F8F8"/>
                </a:solidFill>
                <a:effectLst>
                  <a:outerShdw blurRad="25400" algn="tl" rotWithShape="0">
                    <a:srgbClr val="000000">
                      <a:alpha val="43000"/>
                    </a:srgbClr>
                  </a:outerShdw>
                </a:effectLst>
                <a:latin typeface="Book Antiqua" pitchFamily="18" charset="0"/>
                <a:cs typeface="Times New Roman" pitchFamily="18" charset="0"/>
              </a:rPr>
              <a:t>Refresh a Workbook upon opening to establish a connection to the BI.</a:t>
            </a:r>
          </a:p>
          <a:p>
            <a:pPr marL="114300" indent="-114300">
              <a:spcBef>
                <a:spcPts val="200"/>
              </a:spcBef>
              <a:spcAft>
                <a:spcPts val="200"/>
              </a:spcAft>
              <a:buClr>
                <a:schemeClr val="accent1"/>
              </a:buClr>
              <a:buFont typeface="Wingdings 2" pitchFamily="18" charset="2"/>
              <a:buChar char="¾"/>
            </a:pPr>
            <a:r>
              <a:rPr lang="en-US" sz="2400" b="1" spc="150" smtClean="0">
                <a:ln w="11430"/>
                <a:solidFill>
                  <a:srgbClr val="F8F8F8"/>
                </a:solidFill>
                <a:effectLst>
                  <a:outerShdw blurRad="25400" algn="tl" rotWithShape="0">
                    <a:srgbClr val="000000">
                      <a:alpha val="43000"/>
                    </a:srgbClr>
                  </a:outerShdw>
                </a:effectLst>
                <a:latin typeface="Book Antiqua" pitchFamily="18" charset="0"/>
                <a:cs typeface="Times New Roman" pitchFamily="18" charset="0"/>
              </a:rPr>
              <a:t>Refresh by:</a:t>
            </a:r>
          </a:p>
          <a:p>
            <a:pPr marL="571500" lvl="1" indent="-114300">
              <a:spcBef>
                <a:spcPts val="200"/>
              </a:spcBef>
              <a:spcAft>
                <a:spcPts val="200"/>
              </a:spcAft>
              <a:buClr>
                <a:schemeClr val="accent1"/>
              </a:buClr>
              <a:buFont typeface="Wingdings" pitchFamily="2" charset="2"/>
              <a:buChar char="n"/>
            </a:pPr>
            <a:r>
              <a:rPr lang="en-US" sz="2400" b="1" spc="150" smtClean="0">
                <a:ln w="11430"/>
                <a:solidFill>
                  <a:srgbClr val="F8F8F8"/>
                </a:solidFill>
                <a:effectLst>
                  <a:outerShdw blurRad="25400" algn="tl" rotWithShape="0">
                    <a:srgbClr val="000000">
                      <a:alpha val="43000"/>
                    </a:srgbClr>
                  </a:outerShdw>
                </a:effectLst>
                <a:latin typeface="Book Antiqua" pitchFamily="18" charset="0"/>
                <a:cs typeface="Times New Roman" pitchFamily="18" charset="0"/>
              </a:rPr>
              <a:t> DropDown Box</a:t>
            </a:r>
          </a:p>
          <a:p>
            <a:pPr marL="571500" lvl="1" indent="-114300">
              <a:spcBef>
                <a:spcPts val="200"/>
              </a:spcBef>
              <a:spcAft>
                <a:spcPts val="200"/>
              </a:spcAft>
              <a:buClr>
                <a:schemeClr val="accent1"/>
              </a:buClr>
              <a:buFont typeface="Wingdings" pitchFamily="2" charset="2"/>
              <a:buChar char="n"/>
            </a:pPr>
            <a:r>
              <a:rPr lang="en-US" sz="2400" b="1" spc="150" smtClean="0">
                <a:ln w="11430"/>
                <a:solidFill>
                  <a:srgbClr val="F8F8F8"/>
                </a:solidFill>
                <a:effectLst>
                  <a:outerShdw blurRad="25400" algn="tl" rotWithShape="0">
                    <a:srgbClr val="000000">
                      <a:alpha val="43000"/>
                    </a:srgbClr>
                  </a:outerShdw>
                </a:effectLst>
                <a:latin typeface="Book Antiqua" pitchFamily="18" charset="0"/>
                <a:cs typeface="Times New Roman" pitchFamily="18" charset="0"/>
              </a:rPr>
              <a:t> Icon</a:t>
            </a:r>
          </a:p>
          <a:p>
            <a:pPr marL="571500" lvl="1" indent="-114300">
              <a:spcBef>
                <a:spcPts val="200"/>
              </a:spcBef>
              <a:spcAft>
                <a:spcPts val="200"/>
              </a:spcAft>
              <a:buClr>
                <a:schemeClr val="accent1"/>
              </a:buClr>
              <a:buFont typeface="Wingdings" pitchFamily="2" charset="2"/>
              <a:buChar char="n"/>
            </a:pPr>
            <a:r>
              <a:rPr lang="en-US" sz="2400" b="1" spc="150" smtClean="0">
                <a:ln w="11430"/>
                <a:solidFill>
                  <a:srgbClr val="F8F8F8"/>
                </a:solidFill>
                <a:effectLst>
                  <a:outerShdw blurRad="25400" algn="tl" rotWithShape="0">
                    <a:srgbClr val="000000">
                      <a:alpha val="43000"/>
                    </a:srgbClr>
                  </a:outerShdw>
                </a:effectLst>
                <a:latin typeface="Book Antiqua" pitchFamily="18" charset="0"/>
                <a:cs typeface="Times New Roman" pitchFamily="18" charset="0"/>
              </a:rPr>
              <a:t> Right Click from filter </a:t>
            </a:r>
            <a:endParaRPr lang="en-US" sz="2400" b="1" spc="150" dirty="0">
              <a:ln w="11430"/>
              <a:solidFill>
                <a:srgbClr val="F8F8F8"/>
              </a:solidFill>
              <a:effectLst>
                <a:outerShdw blurRad="25400" algn="tl" rotWithShape="0">
                  <a:srgbClr val="000000">
                    <a:alpha val="43000"/>
                  </a:srgbClr>
                </a:outerShdw>
              </a:effectLst>
              <a:latin typeface="Book Antiqua" pitchFamily="18" charset="0"/>
            </a:endParaRPr>
          </a:p>
        </p:txBody>
      </p:sp>
      <p:sp>
        <p:nvSpPr>
          <p:cNvPr id="26" name="Rectangle 25"/>
          <p:cNvSpPr/>
          <p:nvPr/>
        </p:nvSpPr>
        <p:spPr>
          <a:xfrm>
            <a:off x="381000" y="4038600"/>
            <a:ext cx="1143000" cy="381000"/>
          </a:xfrm>
          <a:prstGeom prst="rect">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ndara"/>
              <a:ea typeface="+mn-ea"/>
              <a:cs typeface="+mn-cs"/>
            </a:endParaRPr>
          </a:p>
        </p:txBody>
      </p:sp>
      <p:sp>
        <p:nvSpPr>
          <p:cNvPr id="27" name="Rectangle 26"/>
          <p:cNvSpPr/>
          <p:nvPr/>
        </p:nvSpPr>
        <p:spPr>
          <a:xfrm>
            <a:off x="6610350" y="5486400"/>
            <a:ext cx="1447800" cy="457200"/>
          </a:xfrm>
          <a:prstGeom prst="rect">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ndara"/>
              <a:ea typeface="+mn-ea"/>
              <a:cs typeface="+mn-cs"/>
            </a:endParaRPr>
          </a:p>
        </p:txBody>
      </p:sp>
      <p:sp>
        <p:nvSpPr>
          <p:cNvPr id="28" name="Rectangle 27"/>
          <p:cNvSpPr/>
          <p:nvPr/>
        </p:nvSpPr>
        <p:spPr>
          <a:xfrm>
            <a:off x="2209800" y="2590800"/>
            <a:ext cx="304800" cy="304800"/>
          </a:xfrm>
          <a:prstGeom prst="rect">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ndara"/>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Data flow in SAP BI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4552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97000"/>
            <a:ext cx="440055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270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Data flow in SAP BI</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162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253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Data flow in SAP BI (</a:t>
            </a:r>
            <a:r>
              <a:rPr lang="en-US" dirty="0" err="1" smtClean="0"/>
              <a:t>multiprovider</a:t>
            </a:r>
            <a:r>
              <a:rPr lang="en-US" dirty="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675"/>
            <a:ext cx="4000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200" y="1536700"/>
            <a:ext cx="5054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519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Globalization- SAP BI</a:t>
            </a:r>
          </a:p>
        </p:txBody>
      </p:sp>
      <p:sp>
        <p:nvSpPr>
          <p:cNvPr id="2" name="TextBox 1"/>
          <p:cNvSpPr txBox="1"/>
          <p:nvPr/>
        </p:nvSpPr>
        <p:spPr>
          <a:xfrm>
            <a:off x="457200" y="1828800"/>
            <a:ext cx="7772400" cy="4062651"/>
          </a:xfrm>
          <a:prstGeom prst="rect">
            <a:avLst/>
          </a:prstGeom>
          <a:noFill/>
        </p:spPr>
        <p:txBody>
          <a:bodyPr wrap="square" rtlCol="0">
            <a:spAutoFit/>
          </a:bodyPr>
          <a:lstStyle/>
          <a:p>
            <a:pPr marL="285750" indent="-285750">
              <a:buFont typeface="Arial" pitchFamily="34" charset="0"/>
              <a:buChar char="•"/>
            </a:pPr>
            <a:r>
              <a:rPr lang="en-US" sz="2400" dirty="0" err="1" smtClean="0"/>
              <a:t>Multiprovider</a:t>
            </a:r>
            <a:r>
              <a:rPr lang="en-US" sz="2400" dirty="0" smtClean="0"/>
              <a:t> concept in SAP BI help address time zones in building Info Cubes.</a:t>
            </a:r>
          </a:p>
          <a:p>
            <a:pPr marL="285750" indent="-285750">
              <a:buFont typeface="Arial" pitchFamily="34" charset="0"/>
              <a:buChar char="•"/>
            </a:pPr>
            <a:endParaRPr lang="en-US" sz="2400" dirty="0"/>
          </a:p>
          <a:p>
            <a:pPr marL="285750" indent="-285750">
              <a:buFont typeface="Arial" pitchFamily="34" charset="0"/>
              <a:buChar char="•"/>
            </a:pPr>
            <a:r>
              <a:rPr lang="en-US" sz="2400" dirty="0" smtClean="0"/>
              <a:t>NA cube build occurs in NA </a:t>
            </a:r>
            <a:r>
              <a:rPr lang="en-US" sz="2400" dirty="0" err="1" smtClean="0"/>
              <a:t>timezone</a:t>
            </a:r>
            <a:endParaRPr lang="en-US" sz="2400" dirty="0" smtClean="0"/>
          </a:p>
          <a:p>
            <a:pPr marL="285750" indent="-285750">
              <a:buFont typeface="Arial" pitchFamily="34" charset="0"/>
              <a:buChar char="•"/>
            </a:pPr>
            <a:r>
              <a:rPr lang="en-US" sz="2400" dirty="0" smtClean="0"/>
              <a:t>LA cube build occurs in LA </a:t>
            </a:r>
            <a:r>
              <a:rPr lang="en-US" sz="2400" dirty="0" err="1" smtClean="0"/>
              <a:t>timezone</a:t>
            </a:r>
            <a:endParaRPr lang="en-US" sz="2400" dirty="0" smtClean="0"/>
          </a:p>
          <a:p>
            <a:pPr marL="285750" indent="-285750">
              <a:buFont typeface="Arial" pitchFamily="34" charset="0"/>
              <a:buChar char="•"/>
            </a:pPr>
            <a:r>
              <a:rPr lang="en-US" sz="2400" dirty="0" smtClean="0"/>
              <a:t>EU cube build occurs in EU </a:t>
            </a:r>
            <a:r>
              <a:rPr lang="en-US" sz="2400" dirty="0" err="1" smtClean="0"/>
              <a:t>timezone</a:t>
            </a:r>
            <a:endParaRPr lang="en-US" sz="2400" dirty="0" smtClean="0"/>
          </a:p>
          <a:p>
            <a:pPr marL="285750" indent="-285750">
              <a:buFont typeface="Arial" pitchFamily="34" charset="0"/>
              <a:buChar char="•"/>
            </a:pPr>
            <a:r>
              <a:rPr lang="en-US" sz="2400" dirty="0" smtClean="0"/>
              <a:t>APAC cube build occurs in APAC </a:t>
            </a:r>
            <a:r>
              <a:rPr lang="en-US" sz="2400" dirty="0" err="1" smtClean="0"/>
              <a:t>timezone</a:t>
            </a:r>
            <a:endParaRPr lang="en-US" sz="2400" dirty="0"/>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One common multi provider on top of all regional </a:t>
            </a:r>
            <a:r>
              <a:rPr lang="en-US" sz="2400" dirty="0" err="1" smtClean="0"/>
              <a:t>infocubes</a:t>
            </a:r>
            <a:r>
              <a:rPr lang="en-US" sz="2400" dirty="0" smtClean="0"/>
              <a:t>.</a:t>
            </a:r>
          </a:p>
          <a:p>
            <a:pPr marL="285750" indent="-285750">
              <a:buFont typeface="Arial" pitchFamily="34" charset="0"/>
              <a:buChar char="•"/>
            </a:pPr>
            <a:endParaRPr lang="en-US" dirty="0"/>
          </a:p>
        </p:txBody>
      </p:sp>
    </p:spTree>
    <p:extLst>
      <p:ext uri="{BB962C8B-B14F-4D97-AF65-F5344CB8AC3E}">
        <p14:creationId xmlns:p14="http://schemas.microsoft.com/office/powerpoint/2010/main" val="22691130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505200" y="1066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PRODUCT_CODE</a:t>
            </a:r>
          </a:p>
        </p:txBody>
      </p:sp>
      <p:sp>
        <p:nvSpPr>
          <p:cNvPr id="2051" name="Rectangle 3"/>
          <p:cNvSpPr>
            <a:spLocks noChangeArrowheads="1"/>
          </p:cNvSpPr>
          <p:nvPr/>
        </p:nvSpPr>
        <p:spPr bwMode="auto">
          <a:xfrm>
            <a:off x="3505200" y="2514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PRODUCT_LINE</a:t>
            </a:r>
          </a:p>
        </p:txBody>
      </p:sp>
      <p:sp>
        <p:nvSpPr>
          <p:cNvPr id="2052" name="Line 4"/>
          <p:cNvSpPr>
            <a:spLocks noChangeShapeType="1"/>
          </p:cNvSpPr>
          <p:nvPr/>
        </p:nvSpPr>
        <p:spPr bwMode="auto">
          <a:xfrm>
            <a:off x="4572000" y="1676400"/>
            <a:ext cx="0" cy="838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 name="Line 5"/>
          <p:cNvSpPr>
            <a:spLocks noChangeShapeType="1"/>
          </p:cNvSpPr>
          <p:nvPr/>
        </p:nvSpPr>
        <p:spPr bwMode="auto">
          <a:xfrm>
            <a:off x="4572000" y="3124200"/>
            <a:ext cx="0" cy="8382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Rectangle 6"/>
          <p:cNvSpPr>
            <a:spLocks noChangeArrowheads="1"/>
          </p:cNvSpPr>
          <p:nvPr/>
        </p:nvSpPr>
        <p:spPr bwMode="auto">
          <a:xfrm>
            <a:off x="3505200" y="3962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PMP_XREF</a:t>
            </a:r>
          </a:p>
        </p:txBody>
      </p:sp>
      <p:sp>
        <p:nvSpPr>
          <p:cNvPr id="2055" name="Line 7"/>
          <p:cNvSpPr>
            <a:spLocks noChangeShapeType="1"/>
          </p:cNvSpPr>
          <p:nvPr/>
        </p:nvSpPr>
        <p:spPr bwMode="auto">
          <a:xfrm>
            <a:off x="4572000" y="4572000"/>
            <a:ext cx="0" cy="838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p:cNvSpPr>
            <a:spLocks noChangeArrowheads="1"/>
          </p:cNvSpPr>
          <p:nvPr/>
        </p:nvSpPr>
        <p:spPr bwMode="auto">
          <a:xfrm>
            <a:off x="3505200" y="54102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PMP</a:t>
            </a:r>
          </a:p>
        </p:txBody>
      </p:sp>
      <p:sp>
        <p:nvSpPr>
          <p:cNvPr id="2057" name="Rectangle 9"/>
          <p:cNvSpPr>
            <a:spLocks noChangeArrowheads="1"/>
          </p:cNvSpPr>
          <p:nvPr/>
        </p:nvSpPr>
        <p:spPr bwMode="auto">
          <a:xfrm>
            <a:off x="381000" y="2514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PRODUCT_MANAGER</a:t>
            </a:r>
          </a:p>
        </p:txBody>
      </p:sp>
      <p:sp>
        <p:nvSpPr>
          <p:cNvPr id="2058" name="Line 10"/>
          <p:cNvSpPr>
            <a:spLocks noChangeShapeType="1"/>
          </p:cNvSpPr>
          <p:nvPr/>
        </p:nvSpPr>
        <p:spPr bwMode="auto">
          <a:xfrm>
            <a:off x="2438400" y="2743200"/>
            <a:ext cx="990600" cy="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Line 11"/>
          <p:cNvSpPr>
            <a:spLocks noChangeShapeType="1"/>
          </p:cNvSpPr>
          <p:nvPr/>
        </p:nvSpPr>
        <p:spPr bwMode="auto">
          <a:xfrm>
            <a:off x="5638800" y="2743200"/>
            <a:ext cx="990600" cy="0"/>
          </a:xfrm>
          <a:prstGeom prst="line">
            <a:avLst/>
          </a:prstGeom>
          <a:noFill/>
          <a:ln w="9525">
            <a:solidFill>
              <a:schemeClr val="tx1"/>
            </a:solidFill>
            <a:prstDash val="sysDot"/>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p:cNvSpPr>
            <a:spLocks noChangeArrowheads="1"/>
          </p:cNvSpPr>
          <p:nvPr/>
        </p:nvSpPr>
        <p:spPr bwMode="auto">
          <a:xfrm>
            <a:off x="6629400" y="2514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PRODUCT_MARKET</a:t>
            </a:r>
          </a:p>
        </p:txBody>
      </p:sp>
      <p:sp>
        <p:nvSpPr>
          <p:cNvPr id="2061" name="Rectangle 14"/>
          <p:cNvSpPr>
            <a:spLocks noChangeArrowheads="1"/>
          </p:cNvSpPr>
          <p:nvPr/>
        </p:nvSpPr>
        <p:spPr bwMode="auto">
          <a:xfrm>
            <a:off x="381000" y="3962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STRATEGIC_TEAM</a:t>
            </a:r>
          </a:p>
        </p:txBody>
      </p:sp>
      <p:sp>
        <p:nvSpPr>
          <p:cNvPr id="2062" name="Line 15"/>
          <p:cNvSpPr>
            <a:spLocks noChangeShapeType="1"/>
          </p:cNvSpPr>
          <p:nvPr/>
        </p:nvSpPr>
        <p:spPr bwMode="auto">
          <a:xfrm>
            <a:off x="1371600" y="3124200"/>
            <a:ext cx="0" cy="838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 name="Text Box 16"/>
          <p:cNvSpPr txBox="1">
            <a:spLocks noChangeArrowheads="1"/>
          </p:cNvSpPr>
          <p:nvPr/>
        </p:nvSpPr>
        <p:spPr bwMode="auto">
          <a:xfrm>
            <a:off x="4648200" y="1660525"/>
            <a:ext cx="150177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F07190</a:t>
            </a:r>
          </a:p>
          <a:p>
            <a:r>
              <a:rPr lang="en-US" sz="1000"/>
              <a:t>PM300140</a:t>
            </a:r>
          </a:p>
          <a:p>
            <a:r>
              <a:rPr lang="en-US" sz="1000"/>
              <a:t>STG_PRODUCT_CODE</a:t>
            </a:r>
          </a:p>
        </p:txBody>
      </p:sp>
      <p:sp>
        <p:nvSpPr>
          <p:cNvPr id="2064" name="Text Box 17"/>
          <p:cNvSpPr txBox="1">
            <a:spLocks noChangeArrowheads="1"/>
          </p:cNvSpPr>
          <p:nvPr/>
        </p:nvSpPr>
        <p:spPr bwMode="auto">
          <a:xfrm>
            <a:off x="4651375" y="3124200"/>
            <a:ext cx="144621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F07190</a:t>
            </a:r>
          </a:p>
          <a:p>
            <a:r>
              <a:rPr lang="en-US" sz="1000"/>
              <a:t>PM300140</a:t>
            </a:r>
          </a:p>
          <a:p>
            <a:r>
              <a:rPr lang="en-US" sz="1000"/>
              <a:t>STG_PRODUCT_LINE</a:t>
            </a:r>
          </a:p>
        </p:txBody>
      </p:sp>
      <p:sp>
        <p:nvSpPr>
          <p:cNvPr id="2065" name="Text Box 18"/>
          <p:cNvSpPr txBox="1">
            <a:spLocks noChangeArrowheads="1"/>
          </p:cNvSpPr>
          <p:nvPr/>
        </p:nvSpPr>
        <p:spPr bwMode="auto">
          <a:xfrm>
            <a:off x="1447800" y="3108325"/>
            <a:ext cx="180181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F07152</a:t>
            </a:r>
          </a:p>
          <a:p>
            <a:r>
              <a:rPr lang="en-US" sz="1000"/>
              <a:t>PM300138</a:t>
            </a:r>
          </a:p>
          <a:p>
            <a:r>
              <a:rPr lang="en-US" sz="1000"/>
              <a:t>STG_PRODUCT_MANAGER</a:t>
            </a:r>
          </a:p>
        </p:txBody>
      </p:sp>
      <p:sp>
        <p:nvSpPr>
          <p:cNvPr id="2066" name="Text Box 20"/>
          <p:cNvSpPr txBox="1">
            <a:spLocks noChangeArrowheads="1"/>
          </p:cNvSpPr>
          <p:nvPr/>
        </p:nvSpPr>
        <p:spPr bwMode="auto">
          <a:xfrm>
            <a:off x="7467600" y="3124200"/>
            <a:ext cx="16954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F07152</a:t>
            </a:r>
          </a:p>
          <a:p>
            <a:r>
              <a:rPr lang="en-US" sz="1000"/>
              <a:t>PM300138</a:t>
            </a:r>
          </a:p>
          <a:p>
            <a:r>
              <a:rPr lang="en-US" sz="1000"/>
              <a:t>STG_PRODUCT_MARKET</a:t>
            </a:r>
          </a:p>
        </p:txBody>
      </p:sp>
      <p:sp>
        <p:nvSpPr>
          <p:cNvPr id="2067" name="Text Box 21"/>
          <p:cNvSpPr txBox="1">
            <a:spLocks noChangeArrowheads="1"/>
          </p:cNvSpPr>
          <p:nvPr/>
        </p:nvSpPr>
        <p:spPr bwMode="auto">
          <a:xfrm>
            <a:off x="1447800" y="4556125"/>
            <a:ext cx="162401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F07152</a:t>
            </a:r>
          </a:p>
          <a:p>
            <a:r>
              <a:rPr lang="en-US" sz="1000"/>
              <a:t>PM300138</a:t>
            </a:r>
          </a:p>
          <a:p>
            <a:r>
              <a:rPr lang="en-US" sz="1000"/>
              <a:t>STG_STRATEGIC_TEAM</a:t>
            </a:r>
          </a:p>
        </p:txBody>
      </p:sp>
      <p:sp>
        <p:nvSpPr>
          <p:cNvPr id="2068" name="Text Box 22"/>
          <p:cNvSpPr txBox="1">
            <a:spLocks noChangeArrowheads="1"/>
          </p:cNvSpPr>
          <p:nvPr/>
        </p:nvSpPr>
        <p:spPr bwMode="auto">
          <a:xfrm>
            <a:off x="4724400" y="4556125"/>
            <a:ext cx="1179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WEB_PMP_XREF</a:t>
            </a:r>
          </a:p>
        </p:txBody>
      </p:sp>
      <p:sp>
        <p:nvSpPr>
          <p:cNvPr id="2069" name="Text Box 23"/>
          <p:cNvSpPr txBox="1">
            <a:spLocks noChangeArrowheads="1"/>
          </p:cNvSpPr>
          <p:nvPr/>
        </p:nvSpPr>
        <p:spPr bwMode="auto">
          <a:xfrm>
            <a:off x="4724400" y="6003925"/>
            <a:ext cx="1149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WEB_PMP</a:t>
            </a:r>
          </a:p>
        </p:txBody>
      </p:sp>
      <p:sp>
        <p:nvSpPr>
          <p:cNvPr id="2070" name="Text Box 24"/>
          <p:cNvSpPr txBox="1">
            <a:spLocks noChangeArrowheads="1"/>
          </p:cNvSpPr>
          <p:nvPr/>
        </p:nvSpPr>
        <p:spPr bwMode="auto">
          <a:xfrm>
            <a:off x="2667000" y="269875"/>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Tree>
    <p:extLst>
      <p:ext uri="{BB962C8B-B14F-4D97-AF65-F5344CB8AC3E}">
        <p14:creationId xmlns:p14="http://schemas.microsoft.com/office/powerpoint/2010/main" val="660090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81000" y="8382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FUTURE_PRICE</a:t>
            </a:r>
          </a:p>
        </p:txBody>
      </p:sp>
      <p:sp>
        <p:nvSpPr>
          <p:cNvPr id="3075" name="Text Box 15"/>
          <p:cNvSpPr txBox="1">
            <a:spLocks noChangeArrowheads="1"/>
          </p:cNvSpPr>
          <p:nvPr/>
        </p:nvSpPr>
        <p:spPr bwMode="auto">
          <a:xfrm>
            <a:off x="685800" y="1371600"/>
            <a:ext cx="14160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F00947</a:t>
            </a:r>
          </a:p>
          <a:p>
            <a:r>
              <a:rPr lang="en-US" sz="1000"/>
              <a:t>PM300129</a:t>
            </a:r>
          </a:p>
          <a:p>
            <a:r>
              <a:rPr lang="en-US" sz="1000"/>
              <a:t>STG_FUTURE_PRICE</a:t>
            </a:r>
          </a:p>
        </p:txBody>
      </p:sp>
      <p:sp>
        <p:nvSpPr>
          <p:cNvPr id="3076" name="Text Box 22"/>
          <p:cNvSpPr txBox="1">
            <a:spLocks noChangeArrowheads="1"/>
          </p:cNvSpPr>
          <p:nvPr/>
        </p:nvSpPr>
        <p:spPr bwMode="auto">
          <a:xfrm>
            <a:off x="2667000" y="76200"/>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
        <p:nvSpPr>
          <p:cNvPr id="3077" name="Rectangle 24"/>
          <p:cNvSpPr>
            <a:spLocks noChangeArrowheads="1"/>
          </p:cNvSpPr>
          <p:nvPr/>
        </p:nvSpPr>
        <p:spPr bwMode="auto">
          <a:xfrm>
            <a:off x="381000" y="2438400"/>
            <a:ext cx="2209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PRICING_CATEGORY_VALIDATION</a:t>
            </a:r>
          </a:p>
        </p:txBody>
      </p:sp>
      <p:sp>
        <p:nvSpPr>
          <p:cNvPr id="3078" name="Rectangle 25"/>
          <p:cNvSpPr>
            <a:spLocks noChangeArrowheads="1"/>
          </p:cNvSpPr>
          <p:nvPr/>
        </p:nvSpPr>
        <p:spPr bwMode="auto">
          <a:xfrm>
            <a:off x="2438400" y="16764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PART_PRICE</a:t>
            </a:r>
          </a:p>
        </p:txBody>
      </p:sp>
      <p:sp>
        <p:nvSpPr>
          <p:cNvPr id="3079" name="Rectangle 26"/>
          <p:cNvSpPr>
            <a:spLocks noChangeArrowheads="1"/>
          </p:cNvSpPr>
          <p:nvPr/>
        </p:nvSpPr>
        <p:spPr bwMode="auto">
          <a:xfrm>
            <a:off x="3962400" y="609600"/>
            <a:ext cx="1066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COST</a:t>
            </a:r>
          </a:p>
        </p:txBody>
      </p:sp>
      <p:sp>
        <p:nvSpPr>
          <p:cNvPr id="3080" name="Rectangle 27"/>
          <p:cNvSpPr>
            <a:spLocks noChangeArrowheads="1"/>
          </p:cNvSpPr>
          <p:nvPr/>
        </p:nvSpPr>
        <p:spPr bwMode="auto">
          <a:xfrm>
            <a:off x="5257800" y="609600"/>
            <a:ext cx="1752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LAST_ACTUAL_COST</a:t>
            </a:r>
          </a:p>
        </p:txBody>
      </p:sp>
      <p:sp>
        <p:nvSpPr>
          <p:cNvPr id="3081" name="Rectangle 28"/>
          <p:cNvSpPr>
            <a:spLocks noChangeArrowheads="1"/>
          </p:cNvSpPr>
          <p:nvPr/>
        </p:nvSpPr>
        <p:spPr bwMode="auto">
          <a:xfrm>
            <a:off x="7239000" y="6096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PRICE_ON_HAND</a:t>
            </a:r>
          </a:p>
        </p:txBody>
      </p:sp>
      <p:sp>
        <p:nvSpPr>
          <p:cNvPr id="3082" name="Line 30"/>
          <p:cNvSpPr>
            <a:spLocks noChangeShapeType="1"/>
          </p:cNvSpPr>
          <p:nvPr/>
        </p:nvSpPr>
        <p:spPr bwMode="auto">
          <a:xfrm>
            <a:off x="1905000" y="1066800"/>
            <a:ext cx="762000" cy="6096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 name="Rectangle 31"/>
          <p:cNvSpPr>
            <a:spLocks noChangeArrowheads="1"/>
          </p:cNvSpPr>
          <p:nvPr/>
        </p:nvSpPr>
        <p:spPr bwMode="auto">
          <a:xfrm>
            <a:off x="4724400" y="21336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PART_COUNTRY</a:t>
            </a:r>
          </a:p>
        </p:txBody>
      </p:sp>
      <p:sp>
        <p:nvSpPr>
          <p:cNvPr id="3084" name="Rectangle 32"/>
          <p:cNvSpPr>
            <a:spLocks noChangeArrowheads="1"/>
          </p:cNvSpPr>
          <p:nvPr/>
        </p:nvSpPr>
        <p:spPr bwMode="auto">
          <a:xfrm>
            <a:off x="6858000" y="21336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VENDOR</a:t>
            </a:r>
          </a:p>
        </p:txBody>
      </p:sp>
      <p:sp>
        <p:nvSpPr>
          <p:cNvPr id="3085" name="Line 33"/>
          <p:cNvSpPr>
            <a:spLocks noChangeShapeType="1"/>
          </p:cNvSpPr>
          <p:nvPr/>
        </p:nvSpPr>
        <p:spPr bwMode="auto">
          <a:xfrm>
            <a:off x="3962400" y="1905000"/>
            <a:ext cx="762000" cy="5334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34"/>
          <p:cNvSpPr>
            <a:spLocks noChangeShapeType="1"/>
          </p:cNvSpPr>
          <p:nvPr/>
        </p:nvSpPr>
        <p:spPr bwMode="auto">
          <a:xfrm>
            <a:off x="4038600" y="1143000"/>
            <a:ext cx="685800" cy="10668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Line 37"/>
          <p:cNvSpPr>
            <a:spLocks noChangeShapeType="1"/>
          </p:cNvSpPr>
          <p:nvPr/>
        </p:nvSpPr>
        <p:spPr bwMode="auto">
          <a:xfrm>
            <a:off x="6248400" y="2438400"/>
            <a:ext cx="609600" cy="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Line 40"/>
          <p:cNvSpPr>
            <a:spLocks noChangeShapeType="1"/>
          </p:cNvSpPr>
          <p:nvPr/>
        </p:nvSpPr>
        <p:spPr bwMode="auto">
          <a:xfrm flipV="1">
            <a:off x="1066800" y="1828800"/>
            <a:ext cx="1371600" cy="6096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Rectangle 41"/>
          <p:cNvSpPr>
            <a:spLocks noChangeArrowheads="1"/>
          </p:cNvSpPr>
          <p:nvPr/>
        </p:nvSpPr>
        <p:spPr bwMode="auto">
          <a:xfrm>
            <a:off x="2438400" y="3581400"/>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PART_SUB_TO_XREF</a:t>
            </a:r>
          </a:p>
        </p:txBody>
      </p:sp>
      <p:sp>
        <p:nvSpPr>
          <p:cNvPr id="3090" name="Rectangle 42"/>
          <p:cNvSpPr>
            <a:spLocks noChangeArrowheads="1"/>
          </p:cNvSpPr>
          <p:nvPr/>
        </p:nvSpPr>
        <p:spPr bwMode="auto">
          <a:xfrm>
            <a:off x="4724400" y="43434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PART_GLOBAL</a:t>
            </a:r>
          </a:p>
        </p:txBody>
      </p:sp>
      <p:sp>
        <p:nvSpPr>
          <p:cNvPr id="3091" name="Line 43"/>
          <p:cNvSpPr>
            <a:spLocks noChangeShapeType="1"/>
          </p:cNvSpPr>
          <p:nvPr/>
        </p:nvSpPr>
        <p:spPr bwMode="auto">
          <a:xfrm>
            <a:off x="5410200" y="2667000"/>
            <a:ext cx="0" cy="16764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Rectangle 44"/>
          <p:cNvSpPr>
            <a:spLocks noChangeArrowheads="1"/>
          </p:cNvSpPr>
          <p:nvPr/>
        </p:nvSpPr>
        <p:spPr bwMode="auto">
          <a:xfrm>
            <a:off x="6858000" y="3276600"/>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VENDOR_PURCHAPM_INFO</a:t>
            </a:r>
          </a:p>
        </p:txBody>
      </p:sp>
      <p:sp>
        <p:nvSpPr>
          <p:cNvPr id="3093" name="Line 45"/>
          <p:cNvSpPr>
            <a:spLocks noChangeShapeType="1"/>
          </p:cNvSpPr>
          <p:nvPr/>
        </p:nvSpPr>
        <p:spPr bwMode="auto">
          <a:xfrm>
            <a:off x="7620000" y="2667000"/>
            <a:ext cx="0" cy="609600"/>
          </a:xfrm>
          <a:prstGeom prst="line">
            <a:avLst/>
          </a:prstGeom>
          <a:noFill/>
          <a:ln w="9525">
            <a:solidFill>
              <a:schemeClr val="tx1"/>
            </a:solidFill>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Rectangle 46"/>
          <p:cNvSpPr>
            <a:spLocks noChangeArrowheads="1"/>
          </p:cNvSpPr>
          <p:nvPr/>
        </p:nvSpPr>
        <p:spPr bwMode="auto">
          <a:xfrm>
            <a:off x="3048000" y="5257800"/>
            <a:ext cx="1066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REMAN</a:t>
            </a:r>
          </a:p>
        </p:txBody>
      </p:sp>
      <p:sp>
        <p:nvSpPr>
          <p:cNvPr id="3095" name="Line 47"/>
          <p:cNvSpPr>
            <a:spLocks noChangeShapeType="1"/>
          </p:cNvSpPr>
          <p:nvPr/>
        </p:nvSpPr>
        <p:spPr bwMode="auto">
          <a:xfrm flipV="1">
            <a:off x="3657600" y="4495800"/>
            <a:ext cx="1066800" cy="76200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6" name="Rectangle 48"/>
          <p:cNvSpPr>
            <a:spLocks noChangeArrowheads="1"/>
          </p:cNvSpPr>
          <p:nvPr/>
        </p:nvSpPr>
        <p:spPr bwMode="auto">
          <a:xfrm>
            <a:off x="381000" y="4419600"/>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REMAN_GROUP_1</a:t>
            </a:r>
          </a:p>
        </p:txBody>
      </p:sp>
      <p:sp>
        <p:nvSpPr>
          <p:cNvPr id="3097" name="Rectangle 49"/>
          <p:cNvSpPr>
            <a:spLocks noChangeArrowheads="1"/>
          </p:cNvSpPr>
          <p:nvPr/>
        </p:nvSpPr>
        <p:spPr bwMode="auto">
          <a:xfrm>
            <a:off x="381000" y="5562600"/>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REMAN_GROUP_2</a:t>
            </a:r>
          </a:p>
        </p:txBody>
      </p:sp>
      <p:sp>
        <p:nvSpPr>
          <p:cNvPr id="3098" name="Rectangle 52"/>
          <p:cNvSpPr>
            <a:spLocks noChangeArrowheads="1"/>
          </p:cNvSpPr>
          <p:nvPr/>
        </p:nvSpPr>
        <p:spPr bwMode="auto">
          <a:xfrm>
            <a:off x="7010400" y="45720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PART_NOUN</a:t>
            </a:r>
          </a:p>
        </p:txBody>
      </p:sp>
      <p:sp>
        <p:nvSpPr>
          <p:cNvPr id="3099" name="Rectangle 53"/>
          <p:cNvSpPr>
            <a:spLocks noChangeArrowheads="1"/>
          </p:cNvSpPr>
          <p:nvPr/>
        </p:nvSpPr>
        <p:spPr bwMode="auto">
          <a:xfrm>
            <a:off x="7010400" y="56388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REMAN_XREF</a:t>
            </a:r>
          </a:p>
        </p:txBody>
      </p:sp>
      <p:sp>
        <p:nvSpPr>
          <p:cNvPr id="3100" name="Line 54"/>
          <p:cNvSpPr>
            <a:spLocks noChangeShapeType="1"/>
          </p:cNvSpPr>
          <p:nvPr/>
        </p:nvSpPr>
        <p:spPr bwMode="auto">
          <a:xfrm>
            <a:off x="5715000" y="1143000"/>
            <a:ext cx="0" cy="9906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1" name="Line 55"/>
          <p:cNvSpPr>
            <a:spLocks noChangeShapeType="1"/>
          </p:cNvSpPr>
          <p:nvPr/>
        </p:nvSpPr>
        <p:spPr bwMode="auto">
          <a:xfrm flipV="1">
            <a:off x="6248400" y="1143000"/>
            <a:ext cx="2057400" cy="1066800"/>
          </a:xfrm>
          <a:prstGeom prst="line">
            <a:avLst/>
          </a:prstGeom>
          <a:noFill/>
          <a:ln w="9525">
            <a:solidFill>
              <a:schemeClr val="tx1"/>
            </a:solidFill>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 name="Text Box 56"/>
          <p:cNvSpPr txBox="1">
            <a:spLocks noChangeArrowheads="1"/>
          </p:cNvSpPr>
          <p:nvPr/>
        </p:nvSpPr>
        <p:spPr bwMode="auto">
          <a:xfrm>
            <a:off x="2895600" y="2209800"/>
            <a:ext cx="1244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F00947</a:t>
            </a:r>
          </a:p>
          <a:p>
            <a:r>
              <a:rPr lang="en-US" sz="1000"/>
              <a:t>PM300129</a:t>
            </a:r>
          </a:p>
          <a:p>
            <a:r>
              <a:rPr lang="en-US" sz="1000"/>
              <a:t>STG_PART_PRICE</a:t>
            </a:r>
          </a:p>
        </p:txBody>
      </p:sp>
      <p:sp>
        <p:nvSpPr>
          <p:cNvPr id="3103" name="Text Box 57"/>
          <p:cNvSpPr txBox="1">
            <a:spLocks noChangeArrowheads="1"/>
          </p:cNvSpPr>
          <p:nvPr/>
        </p:nvSpPr>
        <p:spPr bwMode="auto">
          <a:xfrm>
            <a:off x="4422775" y="1219200"/>
            <a:ext cx="8429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F00947</a:t>
            </a:r>
          </a:p>
          <a:p>
            <a:r>
              <a:rPr lang="en-US" sz="1000"/>
              <a:t>PM300129</a:t>
            </a:r>
          </a:p>
          <a:p>
            <a:r>
              <a:rPr lang="en-US" sz="1000"/>
              <a:t>STG_COST</a:t>
            </a:r>
          </a:p>
        </p:txBody>
      </p:sp>
      <p:sp>
        <p:nvSpPr>
          <p:cNvPr id="3104" name="Text Box 58"/>
          <p:cNvSpPr txBox="1">
            <a:spLocks noChangeArrowheads="1"/>
          </p:cNvSpPr>
          <p:nvPr/>
        </p:nvSpPr>
        <p:spPr bwMode="auto">
          <a:xfrm>
            <a:off x="5715000" y="1143000"/>
            <a:ext cx="17875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a:t>
            </a:r>
          </a:p>
          <a:p>
            <a:r>
              <a:rPr lang="en-US" sz="1000"/>
              <a:t>?</a:t>
            </a:r>
          </a:p>
          <a:p>
            <a:r>
              <a:rPr lang="en-US" sz="1000"/>
              <a:t>STG_LAST_ACTUAL_COST</a:t>
            </a:r>
          </a:p>
        </p:txBody>
      </p:sp>
      <p:sp>
        <p:nvSpPr>
          <p:cNvPr id="3105" name="Text Box 59"/>
          <p:cNvSpPr txBox="1">
            <a:spLocks noChangeArrowheads="1"/>
          </p:cNvSpPr>
          <p:nvPr/>
        </p:nvSpPr>
        <p:spPr bwMode="auto">
          <a:xfrm>
            <a:off x="7696200" y="1371600"/>
            <a:ext cx="15033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F04970</a:t>
            </a:r>
          </a:p>
          <a:p>
            <a:r>
              <a:rPr lang="en-US" sz="1000"/>
              <a:t>PM300241</a:t>
            </a:r>
          </a:p>
          <a:p>
            <a:r>
              <a:rPr lang="en-US" sz="1000"/>
              <a:t>STG_PART_ON_HAND</a:t>
            </a:r>
          </a:p>
        </p:txBody>
      </p:sp>
      <p:sp>
        <p:nvSpPr>
          <p:cNvPr id="3106" name="Text Box 60"/>
          <p:cNvSpPr txBox="1">
            <a:spLocks noChangeArrowheads="1"/>
          </p:cNvSpPr>
          <p:nvPr/>
        </p:nvSpPr>
        <p:spPr bwMode="auto">
          <a:xfrm>
            <a:off x="314325" y="2971800"/>
            <a:ext cx="263207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F07139</a:t>
            </a:r>
          </a:p>
          <a:p>
            <a:r>
              <a:rPr lang="en-US" sz="1000"/>
              <a:t>PM300142</a:t>
            </a:r>
          </a:p>
          <a:p>
            <a:r>
              <a:rPr lang="en-US" sz="1000"/>
              <a:t>STG_PRICING_CATEGORY_VALIDATION</a:t>
            </a:r>
          </a:p>
        </p:txBody>
      </p:sp>
      <p:sp>
        <p:nvSpPr>
          <p:cNvPr id="3107" name="Line 61"/>
          <p:cNvSpPr>
            <a:spLocks noChangeShapeType="1"/>
          </p:cNvSpPr>
          <p:nvPr/>
        </p:nvSpPr>
        <p:spPr bwMode="auto">
          <a:xfrm>
            <a:off x="2286000" y="4648200"/>
            <a:ext cx="914400" cy="60960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8" name="Line 62"/>
          <p:cNvSpPr>
            <a:spLocks noChangeShapeType="1"/>
          </p:cNvSpPr>
          <p:nvPr/>
        </p:nvSpPr>
        <p:spPr bwMode="auto">
          <a:xfrm flipV="1">
            <a:off x="2286000" y="5486400"/>
            <a:ext cx="762000" cy="3048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9" name="Text Box 63"/>
          <p:cNvSpPr txBox="1">
            <a:spLocks noChangeArrowheads="1"/>
          </p:cNvSpPr>
          <p:nvPr/>
        </p:nvSpPr>
        <p:spPr bwMode="auto">
          <a:xfrm>
            <a:off x="304800" y="4937125"/>
            <a:ext cx="1438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WEB_REMAN_GRP_1</a:t>
            </a:r>
          </a:p>
        </p:txBody>
      </p:sp>
      <p:sp>
        <p:nvSpPr>
          <p:cNvPr id="3110" name="Text Box 64"/>
          <p:cNvSpPr txBox="1">
            <a:spLocks noChangeArrowheads="1"/>
          </p:cNvSpPr>
          <p:nvPr/>
        </p:nvSpPr>
        <p:spPr bwMode="auto">
          <a:xfrm>
            <a:off x="304800" y="6080125"/>
            <a:ext cx="1438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WEB_REMAN_GRP_2</a:t>
            </a:r>
          </a:p>
        </p:txBody>
      </p:sp>
      <p:sp>
        <p:nvSpPr>
          <p:cNvPr id="3111" name="Text Box 65"/>
          <p:cNvSpPr txBox="1">
            <a:spLocks noChangeArrowheads="1"/>
          </p:cNvSpPr>
          <p:nvPr/>
        </p:nvSpPr>
        <p:spPr bwMode="auto">
          <a:xfrm>
            <a:off x="7175500" y="6156325"/>
            <a:ext cx="134461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F07148</a:t>
            </a:r>
          </a:p>
          <a:p>
            <a:r>
              <a:rPr lang="en-US" sz="1000"/>
              <a:t>PM300142</a:t>
            </a:r>
          </a:p>
          <a:p>
            <a:r>
              <a:rPr lang="en-US" sz="1000"/>
              <a:t>STG_REMAN_XREF</a:t>
            </a:r>
          </a:p>
        </p:txBody>
      </p:sp>
      <p:sp>
        <p:nvSpPr>
          <p:cNvPr id="3112" name="Text Box 66"/>
          <p:cNvSpPr txBox="1">
            <a:spLocks noChangeArrowheads="1"/>
          </p:cNvSpPr>
          <p:nvPr/>
        </p:nvSpPr>
        <p:spPr bwMode="auto">
          <a:xfrm>
            <a:off x="3030538" y="5791200"/>
            <a:ext cx="1149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WEB_REMAN</a:t>
            </a:r>
          </a:p>
        </p:txBody>
      </p:sp>
      <p:sp>
        <p:nvSpPr>
          <p:cNvPr id="3113" name="Text Box 67"/>
          <p:cNvSpPr txBox="1">
            <a:spLocks noChangeArrowheads="1"/>
          </p:cNvSpPr>
          <p:nvPr/>
        </p:nvSpPr>
        <p:spPr bwMode="auto">
          <a:xfrm>
            <a:off x="5410200" y="2667000"/>
            <a:ext cx="1685925"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F04970</a:t>
            </a:r>
          </a:p>
          <a:p>
            <a:r>
              <a:rPr lang="en-US" sz="1000"/>
              <a:t>PM300144</a:t>
            </a:r>
          </a:p>
          <a:p>
            <a:r>
              <a:rPr lang="en-US" sz="1000"/>
              <a:t>STG_PART_COUNTRY</a:t>
            </a:r>
          </a:p>
          <a:p>
            <a:r>
              <a:rPr lang="en-US" sz="1000"/>
              <a:t>TIM F04970</a:t>
            </a:r>
          </a:p>
          <a:p>
            <a:r>
              <a:rPr lang="en-US" sz="1000"/>
              <a:t>PM300144</a:t>
            </a:r>
          </a:p>
          <a:p>
            <a:r>
              <a:rPr lang="en-US" sz="1000"/>
              <a:t>STG_PART_VENDOR</a:t>
            </a:r>
          </a:p>
          <a:p>
            <a:r>
              <a:rPr lang="en-US" sz="1000"/>
              <a:t>TIM F05857</a:t>
            </a:r>
          </a:p>
          <a:p>
            <a:r>
              <a:rPr lang="en-US" sz="1000"/>
              <a:t>PM300145</a:t>
            </a:r>
          </a:p>
          <a:p>
            <a:r>
              <a:rPr lang="en-US" sz="1000"/>
              <a:t>STG_PRICING_REMARKS</a:t>
            </a:r>
          </a:p>
        </p:txBody>
      </p:sp>
      <p:sp>
        <p:nvSpPr>
          <p:cNvPr id="3114" name="Text Box 68"/>
          <p:cNvSpPr txBox="1">
            <a:spLocks noChangeArrowheads="1"/>
          </p:cNvSpPr>
          <p:nvPr/>
        </p:nvSpPr>
        <p:spPr bwMode="auto">
          <a:xfrm>
            <a:off x="2667000" y="4098925"/>
            <a:ext cx="17573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F05857</a:t>
            </a:r>
          </a:p>
          <a:p>
            <a:r>
              <a:rPr lang="en-US" sz="1000"/>
              <a:t>PM300145</a:t>
            </a:r>
          </a:p>
          <a:p>
            <a:r>
              <a:rPr lang="en-US" sz="1000"/>
              <a:t>STG_PART_SUB_TO_XREF</a:t>
            </a:r>
          </a:p>
        </p:txBody>
      </p:sp>
      <p:sp>
        <p:nvSpPr>
          <p:cNvPr id="3115" name="Text Box 69"/>
          <p:cNvSpPr txBox="1">
            <a:spLocks noChangeArrowheads="1"/>
          </p:cNvSpPr>
          <p:nvPr/>
        </p:nvSpPr>
        <p:spPr bwMode="auto">
          <a:xfrm>
            <a:off x="7696200" y="2651125"/>
            <a:ext cx="10255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F04978</a:t>
            </a:r>
          </a:p>
          <a:p>
            <a:r>
              <a:rPr lang="en-US" sz="1000"/>
              <a:t>PM300107</a:t>
            </a:r>
          </a:p>
          <a:p>
            <a:r>
              <a:rPr lang="en-US" sz="1000"/>
              <a:t>STG_VENDOR</a:t>
            </a:r>
          </a:p>
        </p:txBody>
      </p:sp>
      <p:sp>
        <p:nvSpPr>
          <p:cNvPr id="3116" name="Text Box 70"/>
          <p:cNvSpPr txBox="1">
            <a:spLocks noChangeArrowheads="1"/>
          </p:cNvSpPr>
          <p:nvPr/>
        </p:nvSpPr>
        <p:spPr bwMode="auto">
          <a:xfrm>
            <a:off x="7010400" y="3794125"/>
            <a:ext cx="215741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F04978</a:t>
            </a:r>
          </a:p>
          <a:p>
            <a:r>
              <a:rPr lang="en-US" sz="1000"/>
              <a:t>PM300107</a:t>
            </a:r>
          </a:p>
          <a:p>
            <a:r>
              <a:rPr lang="en-US" sz="1000"/>
              <a:t>STG_VENDOR_PURCHAPM_INFO</a:t>
            </a:r>
          </a:p>
        </p:txBody>
      </p:sp>
      <p:sp>
        <p:nvSpPr>
          <p:cNvPr id="3117" name="Text Box 71"/>
          <p:cNvSpPr txBox="1">
            <a:spLocks noChangeArrowheads="1"/>
          </p:cNvSpPr>
          <p:nvPr/>
        </p:nvSpPr>
        <p:spPr bwMode="auto">
          <a:xfrm>
            <a:off x="4876800" y="4860925"/>
            <a:ext cx="1957388"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F04970</a:t>
            </a:r>
          </a:p>
          <a:p>
            <a:r>
              <a:rPr lang="en-US" sz="1000"/>
              <a:t>PM300144</a:t>
            </a:r>
          </a:p>
          <a:p>
            <a:r>
              <a:rPr lang="en-US" sz="1000"/>
              <a:t>STG_PART_GLOBAL</a:t>
            </a:r>
          </a:p>
          <a:p>
            <a:r>
              <a:rPr lang="en-US" sz="1000"/>
              <a:t>TIM F07165</a:t>
            </a:r>
          </a:p>
          <a:p>
            <a:r>
              <a:rPr lang="en-US" sz="1000"/>
              <a:t>PM300238</a:t>
            </a:r>
          </a:p>
          <a:p>
            <a:r>
              <a:rPr lang="en-US" sz="1000"/>
              <a:t>STG_PART_LAST_PRODUCED</a:t>
            </a:r>
          </a:p>
          <a:p>
            <a:r>
              <a:rPr lang="en-US" sz="1000"/>
              <a:t>TIM F00947</a:t>
            </a:r>
          </a:p>
          <a:p>
            <a:r>
              <a:rPr lang="en-US" sz="1000"/>
              <a:t>PM300129</a:t>
            </a:r>
          </a:p>
          <a:p>
            <a:r>
              <a:rPr lang="en-US" sz="1000"/>
              <a:t>STG_PRICE_ROOT</a:t>
            </a:r>
          </a:p>
        </p:txBody>
      </p:sp>
      <p:sp>
        <p:nvSpPr>
          <p:cNvPr id="3118" name="Text Box 72"/>
          <p:cNvSpPr txBox="1">
            <a:spLocks noChangeArrowheads="1"/>
          </p:cNvSpPr>
          <p:nvPr/>
        </p:nvSpPr>
        <p:spPr bwMode="auto">
          <a:xfrm>
            <a:off x="7162800" y="5105400"/>
            <a:ext cx="12541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F00933</a:t>
            </a:r>
          </a:p>
          <a:p>
            <a:r>
              <a:rPr lang="en-US" sz="1000"/>
              <a:t>PM300143</a:t>
            </a:r>
          </a:p>
          <a:p>
            <a:r>
              <a:rPr lang="en-US" sz="1000"/>
              <a:t>STG_PART_NOUN</a:t>
            </a:r>
          </a:p>
        </p:txBody>
      </p:sp>
    </p:spTree>
    <p:extLst>
      <p:ext uri="{BB962C8B-B14F-4D97-AF65-F5344CB8AC3E}">
        <p14:creationId xmlns:p14="http://schemas.microsoft.com/office/powerpoint/2010/main" val="3967809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71600" y="1066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FINANCIAL_REGION</a:t>
            </a:r>
          </a:p>
        </p:txBody>
      </p:sp>
      <p:sp>
        <p:nvSpPr>
          <p:cNvPr id="4099" name="Rectangle 3"/>
          <p:cNvSpPr>
            <a:spLocks noChangeArrowheads="1"/>
          </p:cNvSpPr>
          <p:nvPr/>
        </p:nvSpPr>
        <p:spPr bwMode="auto">
          <a:xfrm>
            <a:off x="3429000" y="2514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FINANCIAL_MARKET</a:t>
            </a:r>
          </a:p>
        </p:txBody>
      </p:sp>
      <p:sp>
        <p:nvSpPr>
          <p:cNvPr id="4100" name="Rectangle 6"/>
          <p:cNvSpPr>
            <a:spLocks noChangeArrowheads="1"/>
          </p:cNvSpPr>
          <p:nvPr/>
        </p:nvSpPr>
        <p:spPr bwMode="auto">
          <a:xfrm>
            <a:off x="5638800" y="3962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FINANCIAL_MKT_XREF</a:t>
            </a:r>
          </a:p>
        </p:txBody>
      </p:sp>
      <p:sp>
        <p:nvSpPr>
          <p:cNvPr id="4101" name="Rectangle 13"/>
          <p:cNvSpPr>
            <a:spLocks noChangeArrowheads="1"/>
          </p:cNvSpPr>
          <p:nvPr/>
        </p:nvSpPr>
        <p:spPr bwMode="auto">
          <a:xfrm>
            <a:off x="304800" y="3717925"/>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COUNTRY</a:t>
            </a:r>
          </a:p>
        </p:txBody>
      </p:sp>
      <p:sp>
        <p:nvSpPr>
          <p:cNvPr id="4102" name="Text Box 20"/>
          <p:cNvSpPr txBox="1">
            <a:spLocks noChangeArrowheads="1"/>
          </p:cNvSpPr>
          <p:nvPr/>
        </p:nvSpPr>
        <p:spPr bwMode="auto">
          <a:xfrm>
            <a:off x="1371600" y="1600200"/>
            <a:ext cx="1776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WEB_FINANCIAL_REGION</a:t>
            </a:r>
          </a:p>
        </p:txBody>
      </p:sp>
      <p:sp>
        <p:nvSpPr>
          <p:cNvPr id="4103" name="Text Box 22"/>
          <p:cNvSpPr txBox="1">
            <a:spLocks noChangeArrowheads="1"/>
          </p:cNvSpPr>
          <p:nvPr/>
        </p:nvSpPr>
        <p:spPr bwMode="auto">
          <a:xfrm>
            <a:off x="2884488" y="269875"/>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
        <p:nvSpPr>
          <p:cNvPr id="4104" name="Text Box 24"/>
          <p:cNvSpPr txBox="1">
            <a:spLocks noChangeArrowheads="1"/>
          </p:cNvSpPr>
          <p:nvPr/>
        </p:nvSpPr>
        <p:spPr bwMode="auto">
          <a:xfrm>
            <a:off x="3414713" y="3048000"/>
            <a:ext cx="1831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WEB_FINANCIAL_MARKET</a:t>
            </a:r>
          </a:p>
        </p:txBody>
      </p:sp>
      <p:sp>
        <p:nvSpPr>
          <p:cNvPr id="4105" name="Text Box 25"/>
          <p:cNvSpPr txBox="1">
            <a:spLocks noChangeArrowheads="1"/>
          </p:cNvSpPr>
          <p:nvPr/>
        </p:nvSpPr>
        <p:spPr bwMode="auto">
          <a:xfrm>
            <a:off x="5715000" y="4495800"/>
            <a:ext cx="241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a:t>
            </a:r>
          </a:p>
        </p:txBody>
      </p:sp>
      <p:sp>
        <p:nvSpPr>
          <p:cNvPr id="4106" name="Text Box 26"/>
          <p:cNvSpPr txBox="1">
            <a:spLocks noChangeArrowheads="1"/>
          </p:cNvSpPr>
          <p:nvPr/>
        </p:nvSpPr>
        <p:spPr bwMode="auto">
          <a:xfrm>
            <a:off x="457200" y="4251325"/>
            <a:ext cx="11112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a:t>
            </a:r>
          </a:p>
          <a:p>
            <a:r>
              <a:rPr lang="en-US" sz="1000"/>
              <a:t>?</a:t>
            </a:r>
          </a:p>
          <a:p>
            <a:r>
              <a:rPr lang="en-US" sz="1000"/>
              <a:t>STG_COUNTRY</a:t>
            </a:r>
          </a:p>
        </p:txBody>
      </p:sp>
      <p:sp>
        <p:nvSpPr>
          <p:cNvPr id="4107" name="Line 27"/>
          <p:cNvSpPr>
            <a:spLocks noChangeShapeType="1"/>
          </p:cNvSpPr>
          <p:nvPr/>
        </p:nvSpPr>
        <p:spPr bwMode="auto">
          <a:xfrm>
            <a:off x="3200400" y="1600200"/>
            <a:ext cx="914400" cy="914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30"/>
          <p:cNvSpPr>
            <a:spLocks noChangeShapeType="1"/>
          </p:cNvSpPr>
          <p:nvPr/>
        </p:nvSpPr>
        <p:spPr bwMode="auto">
          <a:xfrm>
            <a:off x="5181600" y="3048000"/>
            <a:ext cx="1143000" cy="914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Rectangle 32"/>
          <p:cNvSpPr>
            <a:spLocks noChangeArrowheads="1"/>
          </p:cNvSpPr>
          <p:nvPr/>
        </p:nvSpPr>
        <p:spPr bwMode="auto">
          <a:xfrm>
            <a:off x="2133600" y="5257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PARTS_CREDIT_TERMS</a:t>
            </a:r>
          </a:p>
        </p:txBody>
      </p:sp>
      <p:sp>
        <p:nvSpPr>
          <p:cNvPr id="4110" name="Rectangle 33"/>
          <p:cNvSpPr>
            <a:spLocks noChangeArrowheads="1"/>
          </p:cNvSpPr>
          <p:nvPr/>
        </p:nvSpPr>
        <p:spPr bwMode="auto">
          <a:xfrm>
            <a:off x="5334000" y="5257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STATUS</a:t>
            </a:r>
          </a:p>
        </p:txBody>
      </p:sp>
      <p:sp>
        <p:nvSpPr>
          <p:cNvPr id="4111" name="Text Box 34"/>
          <p:cNvSpPr txBox="1">
            <a:spLocks noChangeArrowheads="1"/>
          </p:cNvSpPr>
          <p:nvPr/>
        </p:nvSpPr>
        <p:spPr bwMode="auto">
          <a:xfrm>
            <a:off x="2209800" y="5775325"/>
            <a:ext cx="187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WEB_PARTS_CREDIT_TERM</a:t>
            </a:r>
          </a:p>
        </p:txBody>
      </p:sp>
      <p:sp>
        <p:nvSpPr>
          <p:cNvPr id="4112" name="Text Box 35"/>
          <p:cNvSpPr txBox="1">
            <a:spLocks noChangeArrowheads="1"/>
          </p:cNvSpPr>
          <p:nvPr/>
        </p:nvSpPr>
        <p:spPr bwMode="auto">
          <a:xfrm>
            <a:off x="5489575" y="5791200"/>
            <a:ext cx="1149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WEB_STATUS</a:t>
            </a:r>
          </a:p>
        </p:txBody>
      </p:sp>
      <p:sp>
        <p:nvSpPr>
          <p:cNvPr id="4113" name="Line 36"/>
          <p:cNvSpPr>
            <a:spLocks noChangeShapeType="1"/>
          </p:cNvSpPr>
          <p:nvPr/>
        </p:nvSpPr>
        <p:spPr bwMode="auto">
          <a:xfrm>
            <a:off x="4191000" y="5486400"/>
            <a:ext cx="1143000" cy="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78467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400800" y="914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GLOBAL_REGION</a:t>
            </a:r>
          </a:p>
        </p:txBody>
      </p:sp>
      <p:sp>
        <p:nvSpPr>
          <p:cNvPr id="5123" name="Text Box 6"/>
          <p:cNvSpPr txBox="1">
            <a:spLocks noChangeArrowheads="1"/>
          </p:cNvSpPr>
          <p:nvPr/>
        </p:nvSpPr>
        <p:spPr bwMode="auto">
          <a:xfrm>
            <a:off x="7191375" y="1447800"/>
            <a:ext cx="1604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WEB_GLOBAL_REGION</a:t>
            </a:r>
          </a:p>
        </p:txBody>
      </p:sp>
      <p:sp>
        <p:nvSpPr>
          <p:cNvPr id="5124" name="Text Box 7"/>
          <p:cNvSpPr txBox="1">
            <a:spLocks noChangeArrowheads="1"/>
          </p:cNvSpPr>
          <p:nvPr/>
        </p:nvSpPr>
        <p:spPr bwMode="auto">
          <a:xfrm>
            <a:off x="2667000" y="269875"/>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
        <p:nvSpPr>
          <p:cNvPr id="5125" name="Rectangle 14"/>
          <p:cNvSpPr>
            <a:spLocks noChangeArrowheads="1"/>
          </p:cNvSpPr>
          <p:nvPr/>
        </p:nvSpPr>
        <p:spPr bwMode="auto">
          <a:xfrm>
            <a:off x="4572000" y="1828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REGION</a:t>
            </a:r>
          </a:p>
        </p:txBody>
      </p:sp>
      <p:sp>
        <p:nvSpPr>
          <p:cNvPr id="5126" name="Text Box 15"/>
          <p:cNvSpPr txBox="1">
            <a:spLocks noChangeArrowheads="1"/>
          </p:cNvSpPr>
          <p:nvPr/>
        </p:nvSpPr>
        <p:spPr bwMode="auto">
          <a:xfrm>
            <a:off x="5257800" y="2346325"/>
            <a:ext cx="1149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WEB_REGION</a:t>
            </a:r>
          </a:p>
        </p:txBody>
      </p:sp>
      <p:sp>
        <p:nvSpPr>
          <p:cNvPr id="5127" name="Rectangle 16"/>
          <p:cNvSpPr>
            <a:spLocks noChangeArrowheads="1"/>
          </p:cNvSpPr>
          <p:nvPr/>
        </p:nvSpPr>
        <p:spPr bwMode="auto">
          <a:xfrm>
            <a:off x="3048000" y="2819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SUB_REGION</a:t>
            </a:r>
          </a:p>
        </p:txBody>
      </p:sp>
      <p:sp>
        <p:nvSpPr>
          <p:cNvPr id="5128" name="Text Box 17"/>
          <p:cNvSpPr txBox="1">
            <a:spLocks noChangeArrowheads="1"/>
          </p:cNvSpPr>
          <p:nvPr/>
        </p:nvSpPr>
        <p:spPr bwMode="auto">
          <a:xfrm>
            <a:off x="4191000" y="3336925"/>
            <a:ext cx="1331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WEB_SUB_REGION</a:t>
            </a:r>
          </a:p>
        </p:txBody>
      </p:sp>
      <p:sp>
        <p:nvSpPr>
          <p:cNvPr id="5129" name="Rectangle 18"/>
          <p:cNvSpPr>
            <a:spLocks noChangeArrowheads="1"/>
          </p:cNvSpPr>
          <p:nvPr/>
        </p:nvSpPr>
        <p:spPr bwMode="auto">
          <a:xfrm>
            <a:off x="1447800" y="3810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SUB_REGION_XREF</a:t>
            </a:r>
          </a:p>
        </p:txBody>
      </p:sp>
      <p:sp>
        <p:nvSpPr>
          <p:cNvPr id="5130" name="Text Box 19"/>
          <p:cNvSpPr txBox="1">
            <a:spLocks noChangeArrowheads="1"/>
          </p:cNvSpPr>
          <p:nvPr/>
        </p:nvSpPr>
        <p:spPr bwMode="auto">
          <a:xfrm>
            <a:off x="2590800" y="4343400"/>
            <a:ext cx="1724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WEB_SUB_REGION_XREF</a:t>
            </a:r>
          </a:p>
        </p:txBody>
      </p:sp>
      <p:sp>
        <p:nvSpPr>
          <p:cNvPr id="5131" name="Rectangle 20"/>
          <p:cNvSpPr>
            <a:spLocks noChangeArrowheads="1"/>
          </p:cNvSpPr>
          <p:nvPr/>
        </p:nvSpPr>
        <p:spPr bwMode="auto">
          <a:xfrm>
            <a:off x="914400" y="5105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ISC</a:t>
            </a:r>
          </a:p>
        </p:txBody>
      </p:sp>
      <p:sp>
        <p:nvSpPr>
          <p:cNvPr id="5132" name="Rectangle 21"/>
          <p:cNvSpPr>
            <a:spLocks noChangeArrowheads="1"/>
          </p:cNvSpPr>
          <p:nvPr/>
        </p:nvSpPr>
        <p:spPr bwMode="auto">
          <a:xfrm>
            <a:off x="4114800" y="5638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ISC_ENTITY</a:t>
            </a:r>
          </a:p>
        </p:txBody>
      </p:sp>
      <p:sp>
        <p:nvSpPr>
          <p:cNvPr id="5133" name="Text Box 22"/>
          <p:cNvSpPr txBox="1">
            <a:spLocks noChangeArrowheads="1"/>
          </p:cNvSpPr>
          <p:nvPr/>
        </p:nvSpPr>
        <p:spPr bwMode="auto">
          <a:xfrm>
            <a:off x="1981200" y="5638800"/>
            <a:ext cx="8429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F04972</a:t>
            </a:r>
          </a:p>
          <a:p>
            <a:r>
              <a:rPr lang="en-US" sz="1000"/>
              <a:t>PM300101</a:t>
            </a:r>
          </a:p>
          <a:p>
            <a:r>
              <a:rPr lang="en-US" sz="1000"/>
              <a:t>STG_ISC</a:t>
            </a:r>
          </a:p>
        </p:txBody>
      </p:sp>
      <p:sp>
        <p:nvSpPr>
          <p:cNvPr id="5134" name="Text Box 23"/>
          <p:cNvSpPr txBox="1">
            <a:spLocks noChangeArrowheads="1"/>
          </p:cNvSpPr>
          <p:nvPr/>
        </p:nvSpPr>
        <p:spPr bwMode="auto">
          <a:xfrm>
            <a:off x="5184775" y="6156325"/>
            <a:ext cx="1219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F04972</a:t>
            </a:r>
          </a:p>
          <a:p>
            <a:r>
              <a:rPr lang="en-US" sz="1000"/>
              <a:t>PM300101</a:t>
            </a:r>
          </a:p>
          <a:p>
            <a:r>
              <a:rPr lang="en-US" sz="1000"/>
              <a:t>STG_ISC_ENTITY</a:t>
            </a:r>
          </a:p>
        </p:txBody>
      </p:sp>
      <p:sp>
        <p:nvSpPr>
          <p:cNvPr id="5135" name="Line 24"/>
          <p:cNvSpPr>
            <a:spLocks noChangeShapeType="1"/>
          </p:cNvSpPr>
          <p:nvPr/>
        </p:nvSpPr>
        <p:spPr bwMode="auto">
          <a:xfrm flipH="1">
            <a:off x="5715000" y="1143000"/>
            <a:ext cx="685800" cy="6858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25"/>
          <p:cNvSpPr>
            <a:spLocks noChangeShapeType="1"/>
          </p:cNvSpPr>
          <p:nvPr/>
        </p:nvSpPr>
        <p:spPr bwMode="auto">
          <a:xfrm flipH="1">
            <a:off x="3810000" y="2057400"/>
            <a:ext cx="762000" cy="7620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26"/>
          <p:cNvSpPr>
            <a:spLocks noChangeShapeType="1"/>
          </p:cNvSpPr>
          <p:nvPr/>
        </p:nvSpPr>
        <p:spPr bwMode="auto">
          <a:xfrm flipH="1">
            <a:off x="2286000" y="3048000"/>
            <a:ext cx="762000" cy="7620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27"/>
          <p:cNvSpPr>
            <a:spLocks noChangeShapeType="1"/>
          </p:cNvSpPr>
          <p:nvPr/>
        </p:nvSpPr>
        <p:spPr bwMode="auto">
          <a:xfrm flipH="1">
            <a:off x="1295400" y="4343400"/>
            <a:ext cx="762000" cy="7620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28"/>
          <p:cNvSpPr>
            <a:spLocks noChangeShapeType="1"/>
          </p:cNvSpPr>
          <p:nvPr/>
        </p:nvSpPr>
        <p:spPr bwMode="auto">
          <a:xfrm>
            <a:off x="2971800" y="5334000"/>
            <a:ext cx="1143000" cy="6858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92111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685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EQUIPMENT_GRP</a:t>
            </a:r>
          </a:p>
        </p:txBody>
      </p:sp>
      <p:sp>
        <p:nvSpPr>
          <p:cNvPr id="6147" name="Text Box 3"/>
          <p:cNvSpPr txBox="1">
            <a:spLocks noChangeArrowheads="1"/>
          </p:cNvSpPr>
          <p:nvPr/>
        </p:nvSpPr>
        <p:spPr bwMode="auto">
          <a:xfrm>
            <a:off x="381000" y="1219200"/>
            <a:ext cx="177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WEB_EQUIPMENT_GROUP</a:t>
            </a:r>
          </a:p>
        </p:txBody>
      </p:sp>
      <p:sp>
        <p:nvSpPr>
          <p:cNvPr id="6148" name="Text Box 4"/>
          <p:cNvSpPr txBox="1">
            <a:spLocks noChangeArrowheads="1"/>
          </p:cNvSpPr>
          <p:nvPr/>
        </p:nvSpPr>
        <p:spPr bwMode="auto">
          <a:xfrm>
            <a:off x="2667000" y="269875"/>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
        <p:nvSpPr>
          <p:cNvPr id="6149" name="Rectangle 21"/>
          <p:cNvSpPr>
            <a:spLocks noChangeArrowheads="1"/>
          </p:cNvSpPr>
          <p:nvPr/>
        </p:nvSpPr>
        <p:spPr bwMode="auto">
          <a:xfrm>
            <a:off x="1600200" y="1828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PROGRAM_CORE_BASE</a:t>
            </a:r>
          </a:p>
        </p:txBody>
      </p:sp>
      <p:sp>
        <p:nvSpPr>
          <p:cNvPr id="6150" name="Rectangle 22"/>
          <p:cNvSpPr>
            <a:spLocks noChangeArrowheads="1"/>
          </p:cNvSpPr>
          <p:nvPr/>
        </p:nvSpPr>
        <p:spPr bwMode="auto">
          <a:xfrm>
            <a:off x="3429000" y="2895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PROGRAM</a:t>
            </a:r>
          </a:p>
        </p:txBody>
      </p:sp>
      <p:sp>
        <p:nvSpPr>
          <p:cNvPr id="6151" name="Rectangle 23"/>
          <p:cNvSpPr>
            <a:spLocks noChangeArrowheads="1"/>
          </p:cNvSpPr>
          <p:nvPr/>
        </p:nvSpPr>
        <p:spPr bwMode="auto">
          <a:xfrm>
            <a:off x="6400800" y="2895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PROGRAM_PART_PRICE</a:t>
            </a:r>
          </a:p>
        </p:txBody>
      </p:sp>
      <p:sp>
        <p:nvSpPr>
          <p:cNvPr id="6152" name="Rectangle 24"/>
          <p:cNvSpPr>
            <a:spLocks noChangeArrowheads="1"/>
          </p:cNvSpPr>
          <p:nvPr/>
        </p:nvSpPr>
        <p:spPr bwMode="auto">
          <a:xfrm>
            <a:off x="3429000" y="4114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PROMO_GRP_XREF</a:t>
            </a:r>
          </a:p>
        </p:txBody>
      </p:sp>
      <p:sp>
        <p:nvSpPr>
          <p:cNvPr id="6153" name="Rectangle 25"/>
          <p:cNvSpPr>
            <a:spLocks noChangeArrowheads="1"/>
          </p:cNvSpPr>
          <p:nvPr/>
        </p:nvSpPr>
        <p:spPr bwMode="auto">
          <a:xfrm>
            <a:off x="3429000" y="5334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PROMO_GRP</a:t>
            </a:r>
          </a:p>
        </p:txBody>
      </p:sp>
      <p:sp>
        <p:nvSpPr>
          <p:cNvPr id="6154" name="Rectangle 26"/>
          <p:cNvSpPr>
            <a:spLocks noChangeArrowheads="1"/>
          </p:cNvSpPr>
          <p:nvPr/>
        </p:nvSpPr>
        <p:spPr bwMode="auto">
          <a:xfrm>
            <a:off x="6400800" y="4114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TERMS_AND_DISCOUNT</a:t>
            </a:r>
          </a:p>
        </p:txBody>
      </p:sp>
      <p:sp>
        <p:nvSpPr>
          <p:cNvPr id="6155" name="Rectangle 27"/>
          <p:cNvSpPr>
            <a:spLocks noChangeArrowheads="1"/>
          </p:cNvSpPr>
          <p:nvPr/>
        </p:nvSpPr>
        <p:spPr bwMode="auto">
          <a:xfrm>
            <a:off x="381000" y="2895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CAMPAIGN_CODE_BASE</a:t>
            </a:r>
          </a:p>
        </p:txBody>
      </p:sp>
      <p:sp>
        <p:nvSpPr>
          <p:cNvPr id="6156" name="Rectangle 28"/>
          <p:cNvSpPr>
            <a:spLocks noChangeArrowheads="1"/>
          </p:cNvSpPr>
          <p:nvPr/>
        </p:nvSpPr>
        <p:spPr bwMode="auto">
          <a:xfrm>
            <a:off x="381000" y="4114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TRADE_FAIR_XREF</a:t>
            </a:r>
          </a:p>
        </p:txBody>
      </p:sp>
      <p:sp>
        <p:nvSpPr>
          <p:cNvPr id="6157" name="Rectangle 29"/>
          <p:cNvSpPr>
            <a:spLocks noChangeArrowheads="1"/>
          </p:cNvSpPr>
          <p:nvPr/>
        </p:nvSpPr>
        <p:spPr bwMode="auto">
          <a:xfrm>
            <a:off x="381000" y="5334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TRADE_FAIR</a:t>
            </a:r>
          </a:p>
        </p:txBody>
      </p:sp>
      <p:sp>
        <p:nvSpPr>
          <p:cNvPr id="6158" name="Line 30"/>
          <p:cNvSpPr>
            <a:spLocks noChangeShapeType="1"/>
          </p:cNvSpPr>
          <p:nvPr/>
        </p:nvSpPr>
        <p:spPr bwMode="auto">
          <a:xfrm>
            <a:off x="2057400" y="1219200"/>
            <a:ext cx="457200" cy="6096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Line 31"/>
          <p:cNvSpPr>
            <a:spLocks noChangeShapeType="1"/>
          </p:cNvSpPr>
          <p:nvPr/>
        </p:nvSpPr>
        <p:spPr bwMode="auto">
          <a:xfrm>
            <a:off x="3352800" y="2362200"/>
            <a:ext cx="60960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Line 32"/>
          <p:cNvSpPr>
            <a:spLocks noChangeShapeType="1"/>
          </p:cNvSpPr>
          <p:nvPr/>
        </p:nvSpPr>
        <p:spPr bwMode="auto">
          <a:xfrm>
            <a:off x="5486400" y="3124200"/>
            <a:ext cx="914400" cy="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Line 33"/>
          <p:cNvSpPr>
            <a:spLocks noChangeShapeType="1"/>
          </p:cNvSpPr>
          <p:nvPr/>
        </p:nvSpPr>
        <p:spPr bwMode="auto">
          <a:xfrm>
            <a:off x="5486400" y="3276600"/>
            <a:ext cx="1600200" cy="8382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Line 34"/>
          <p:cNvSpPr>
            <a:spLocks noChangeShapeType="1"/>
          </p:cNvSpPr>
          <p:nvPr/>
        </p:nvSpPr>
        <p:spPr bwMode="auto">
          <a:xfrm>
            <a:off x="4419600" y="3429000"/>
            <a:ext cx="0" cy="6858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Line 35"/>
          <p:cNvSpPr>
            <a:spLocks noChangeShapeType="1"/>
          </p:cNvSpPr>
          <p:nvPr/>
        </p:nvSpPr>
        <p:spPr bwMode="auto">
          <a:xfrm>
            <a:off x="2438400" y="3124200"/>
            <a:ext cx="990600" cy="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Line 36"/>
          <p:cNvSpPr>
            <a:spLocks noChangeShapeType="1"/>
          </p:cNvSpPr>
          <p:nvPr/>
        </p:nvSpPr>
        <p:spPr bwMode="auto">
          <a:xfrm>
            <a:off x="1371600" y="3429000"/>
            <a:ext cx="0" cy="685800"/>
          </a:xfrm>
          <a:prstGeom prst="line">
            <a:avLst/>
          </a:prstGeom>
          <a:noFill/>
          <a:ln w="9525">
            <a:solidFill>
              <a:schemeClr val="tx1"/>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Line 37"/>
          <p:cNvSpPr>
            <a:spLocks noChangeShapeType="1"/>
          </p:cNvSpPr>
          <p:nvPr/>
        </p:nvSpPr>
        <p:spPr bwMode="auto">
          <a:xfrm>
            <a:off x="1371600" y="4648200"/>
            <a:ext cx="0" cy="6858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Line 38"/>
          <p:cNvSpPr>
            <a:spLocks noChangeShapeType="1"/>
          </p:cNvSpPr>
          <p:nvPr/>
        </p:nvSpPr>
        <p:spPr bwMode="auto">
          <a:xfrm>
            <a:off x="4419600" y="4648200"/>
            <a:ext cx="0" cy="6858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Rectangle 39"/>
          <p:cNvSpPr>
            <a:spLocks noChangeArrowheads="1"/>
          </p:cNvSpPr>
          <p:nvPr/>
        </p:nvSpPr>
        <p:spPr bwMode="auto">
          <a:xfrm>
            <a:off x="6705600" y="685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HOME_EXPORT</a:t>
            </a:r>
          </a:p>
        </p:txBody>
      </p:sp>
      <p:sp>
        <p:nvSpPr>
          <p:cNvPr id="6168" name="Rectangle 40"/>
          <p:cNvSpPr>
            <a:spLocks noChangeArrowheads="1"/>
          </p:cNvSpPr>
          <p:nvPr/>
        </p:nvSpPr>
        <p:spPr bwMode="auto">
          <a:xfrm>
            <a:off x="4724400" y="1524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FUTURE_LEVEL_PART_PRICE</a:t>
            </a:r>
          </a:p>
        </p:txBody>
      </p:sp>
      <p:sp>
        <p:nvSpPr>
          <p:cNvPr id="6169" name="Text Box 41"/>
          <p:cNvSpPr txBox="1">
            <a:spLocks noChangeArrowheads="1"/>
          </p:cNvSpPr>
          <p:nvPr/>
        </p:nvSpPr>
        <p:spPr bwMode="auto">
          <a:xfrm>
            <a:off x="5592763" y="2041525"/>
            <a:ext cx="227806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F00947</a:t>
            </a:r>
          </a:p>
          <a:p>
            <a:r>
              <a:rPr lang="en-US" sz="1000"/>
              <a:t>PM300129</a:t>
            </a:r>
          </a:p>
          <a:p>
            <a:r>
              <a:rPr lang="en-US" sz="1000"/>
              <a:t>STG_FUTURE_LEVEL_PART_PRICE</a:t>
            </a:r>
          </a:p>
        </p:txBody>
      </p:sp>
      <p:sp>
        <p:nvSpPr>
          <p:cNvPr id="6170" name="Text Box 42"/>
          <p:cNvSpPr txBox="1">
            <a:spLocks noChangeArrowheads="1"/>
          </p:cNvSpPr>
          <p:nvPr/>
        </p:nvSpPr>
        <p:spPr bwMode="auto">
          <a:xfrm>
            <a:off x="7162800" y="1219200"/>
            <a:ext cx="1474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WEB_HOME_EXPORT</a:t>
            </a:r>
          </a:p>
        </p:txBody>
      </p:sp>
      <p:sp>
        <p:nvSpPr>
          <p:cNvPr id="6171" name="Text Box 43"/>
          <p:cNvSpPr txBox="1">
            <a:spLocks noChangeArrowheads="1"/>
          </p:cNvSpPr>
          <p:nvPr/>
        </p:nvSpPr>
        <p:spPr bwMode="auto">
          <a:xfrm>
            <a:off x="4398963" y="3413125"/>
            <a:ext cx="11239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F00937</a:t>
            </a:r>
          </a:p>
          <a:p>
            <a:r>
              <a:rPr lang="en-US" sz="1000"/>
              <a:t>PM300141</a:t>
            </a:r>
          </a:p>
          <a:p>
            <a:r>
              <a:rPr lang="en-US" sz="1000"/>
              <a:t>STG_PROGRAM</a:t>
            </a:r>
          </a:p>
        </p:txBody>
      </p:sp>
      <p:sp>
        <p:nvSpPr>
          <p:cNvPr id="6172" name="Text Box 44"/>
          <p:cNvSpPr txBox="1">
            <a:spLocks noChangeArrowheads="1"/>
          </p:cNvSpPr>
          <p:nvPr/>
        </p:nvSpPr>
        <p:spPr bwMode="auto">
          <a:xfrm>
            <a:off x="1676400" y="2362200"/>
            <a:ext cx="196373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F07152</a:t>
            </a:r>
          </a:p>
          <a:p>
            <a:r>
              <a:rPr lang="en-US" sz="1000"/>
              <a:t>PM300138</a:t>
            </a:r>
          </a:p>
          <a:p>
            <a:r>
              <a:rPr lang="en-US" sz="1000"/>
              <a:t>STG_PROGRAM_CODE_BASE</a:t>
            </a:r>
          </a:p>
        </p:txBody>
      </p:sp>
      <p:sp>
        <p:nvSpPr>
          <p:cNvPr id="6173" name="Text Box 45"/>
          <p:cNvSpPr txBox="1">
            <a:spLocks noChangeArrowheads="1"/>
          </p:cNvSpPr>
          <p:nvPr/>
        </p:nvSpPr>
        <p:spPr bwMode="auto">
          <a:xfrm>
            <a:off x="6942138" y="3429000"/>
            <a:ext cx="194151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F00947</a:t>
            </a:r>
          </a:p>
          <a:p>
            <a:r>
              <a:rPr lang="en-US" sz="1000"/>
              <a:t>PM300129</a:t>
            </a:r>
          </a:p>
          <a:p>
            <a:r>
              <a:rPr lang="en-US" sz="1000"/>
              <a:t>STG_PROGRAM_PART_PRICE</a:t>
            </a:r>
          </a:p>
        </p:txBody>
      </p:sp>
      <p:sp>
        <p:nvSpPr>
          <p:cNvPr id="6174" name="Text Box 46"/>
          <p:cNvSpPr txBox="1">
            <a:spLocks noChangeArrowheads="1"/>
          </p:cNvSpPr>
          <p:nvPr/>
        </p:nvSpPr>
        <p:spPr bwMode="auto">
          <a:xfrm>
            <a:off x="1371600" y="3429000"/>
            <a:ext cx="201453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F07152</a:t>
            </a:r>
          </a:p>
          <a:p>
            <a:r>
              <a:rPr lang="en-US" sz="1000"/>
              <a:t>PM300138</a:t>
            </a:r>
          </a:p>
          <a:p>
            <a:r>
              <a:rPr lang="en-US" sz="1000"/>
              <a:t>STG_CAMPAIGN_CODE_BASE</a:t>
            </a:r>
          </a:p>
        </p:txBody>
      </p:sp>
      <p:sp>
        <p:nvSpPr>
          <p:cNvPr id="6175" name="Text Box 47"/>
          <p:cNvSpPr txBox="1">
            <a:spLocks noChangeArrowheads="1"/>
          </p:cNvSpPr>
          <p:nvPr/>
        </p:nvSpPr>
        <p:spPr bwMode="auto">
          <a:xfrm>
            <a:off x="1371600" y="4648200"/>
            <a:ext cx="17097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WEB_TRADE_FAIR_XREF</a:t>
            </a:r>
          </a:p>
        </p:txBody>
      </p:sp>
      <p:sp>
        <p:nvSpPr>
          <p:cNvPr id="6176" name="Text Box 48"/>
          <p:cNvSpPr txBox="1">
            <a:spLocks noChangeArrowheads="1"/>
          </p:cNvSpPr>
          <p:nvPr/>
        </p:nvSpPr>
        <p:spPr bwMode="auto">
          <a:xfrm>
            <a:off x="1371600" y="5927725"/>
            <a:ext cx="1317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WEB_TRADE_FAIR</a:t>
            </a:r>
          </a:p>
        </p:txBody>
      </p:sp>
      <p:sp>
        <p:nvSpPr>
          <p:cNvPr id="6177" name="Text Box 49"/>
          <p:cNvSpPr txBox="1">
            <a:spLocks noChangeArrowheads="1"/>
          </p:cNvSpPr>
          <p:nvPr/>
        </p:nvSpPr>
        <p:spPr bwMode="auto">
          <a:xfrm>
            <a:off x="4419600" y="4648200"/>
            <a:ext cx="22066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WEB_PROMO_GRP_CATEGORY</a:t>
            </a:r>
          </a:p>
          <a:p>
            <a:r>
              <a:rPr lang="en-US" sz="1000"/>
              <a:t>WEB_PROMO_GRP_CAMPAIGN</a:t>
            </a:r>
          </a:p>
          <a:p>
            <a:r>
              <a:rPr lang="en-US" sz="1000"/>
              <a:t>WEB_PROMO_PROMO_PROGRAM</a:t>
            </a:r>
          </a:p>
        </p:txBody>
      </p:sp>
      <p:sp>
        <p:nvSpPr>
          <p:cNvPr id="6178" name="Text Box 50"/>
          <p:cNvSpPr txBox="1">
            <a:spLocks noChangeArrowheads="1"/>
          </p:cNvSpPr>
          <p:nvPr/>
        </p:nvSpPr>
        <p:spPr bwMode="auto">
          <a:xfrm>
            <a:off x="4438650" y="5927725"/>
            <a:ext cx="1301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WEB_PROMO_GRP</a:t>
            </a:r>
          </a:p>
        </p:txBody>
      </p:sp>
      <p:sp>
        <p:nvSpPr>
          <p:cNvPr id="6179" name="Text Box 51"/>
          <p:cNvSpPr txBox="1">
            <a:spLocks noChangeArrowheads="1"/>
          </p:cNvSpPr>
          <p:nvPr/>
        </p:nvSpPr>
        <p:spPr bwMode="auto">
          <a:xfrm>
            <a:off x="6934200" y="4632325"/>
            <a:ext cx="20447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F00937</a:t>
            </a:r>
          </a:p>
          <a:p>
            <a:r>
              <a:rPr lang="en-US" sz="1000"/>
              <a:t>PM300141</a:t>
            </a:r>
          </a:p>
          <a:p>
            <a:r>
              <a:rPr lang="en-US" sz="1000"/>
              <a:t>STG_TERMS_AND_DISCOUNTS</a:t>
            </a:r>
          </a:p>
        </p:txBody>
      </p:sp>
    </p:spTree>
    <p:extLst>
      <p:ext uri="{BB962C8B-B14F-4D97-AF65-F5344CB8AC3E}">
        <p14:creationId xmlns:p14="http://schemas.microsoft.com/office/powerpoint/2010/main" val="52349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1295400" y="457200"/>
            <a:ext cx="1703531" cy="1498467"/>
          </a:xfrm>
          <a:prstGeom prst="roundRect">
            <a:avLst>
              <a:gd name="adj" fmla="val 10000"/>
            </a:avLst>
          </a:prstGeom>
        </p:spPr>
        <p:style>
          <a:lnRef idx="1">
            <a:schemeClr val="dk1"/>
          </a:lnRef>
          <a:fillRef idx="2">
            <a:schemeClr val="dk1"/>
          </a:fillRef>
          <a:effectRef idx="1">
            <a:schemeClr val="dk1"/>
          </a:effectRef>
          <a:fontRef idx="minor">
            <a:schemeClr val="dk1"/>
          </a:fontRef>
        </p:style>
      </p:sp>
      <p:sp>
        <p:nvSpPr>
          <p:cNvPr id="12292" name="Slide Number Placeholder 27"/>
          <p:cNvSpPr>
            <a:spLocks noGrp="1"/>
          </p:cNvSpPr>
          <p:nvPr>
            <p:ph type="sldNum" sz="quarter" idx="12"/>
          </p:nvPr>
        </p:nvSpPr>
        <p:spPr bwMode="auto">
          <a:xfrm>
            <a:off x="6553200" y="6356350"/>
            <a:ext cx="2133600" cy="365125"/>
          </a:xfrm>
          <a:noFill/>
          <a:ln>
            <a:miter lim="800000"/>
            <a:headEnd/>
            <a:tailEnd/>
          </a:ln>
        </p:spPr>
        <p:txBody>
          <a:bodyPr wrap="square" tIns="45720" bIns="45720" numCol="1" anchor="ctr" anchorCtr="0" compatLnSpc="1">
            <a:prstTxWarp prst="textNoShape">
              <a:avLst/>
            </a:prstTxWarp>
          </a:bodyPr>
          <a:lstStyle/>
          <a:p>
            <a:fld id="{7D1B7422-8A9F-41D2-B637-5139F0DE5BA3}" type="slidenum">
              <a:rPr lang="en-US" smtClean="0">
                <a:solidFill>
                  <a:srgbClr val="898989"/>
                </a:solidFill>
                <a:latin typeface="Calibri" pitchFamily="34" charset="0"/>
              </a:rPr>
              <a:pPr/>
              <a:t>5</a:t>
            </a:fld>
            <a:endParaRPr lang="en-US" smtClean="0">
              <a:solidFill>
                <a:srgbClr val="898989"/>
              </a:solidFill>
              <a:latin typeface="Calibri" pitchFamily="34" charset="0"/>
            </a:endParaRPr>
          </a:p>
        </p:txBody>
      </p:sp>
      <p:pic>
        <p:nvPicPr>
          <p:cNvPr id="12293" name="Picture 23"/>
          <p:cNvPicPr>
            <a:picLocks noChangeAspect="1" noChangeArrowheads="1"/>
          </p:cNvPicPr>
          <p:nvPr/>
        </p:nvPicPr>
        <p:blipFill>
          <a:blip r:embed="rId2" cstate="print"/>
          <a:srcRect/>
          <a:stretch>
            <a:fillRect/>
          </a:stretch>
        </p:blipFill>
        <p:spPr bwMode="auto">
          <a:xfrm>
            <a:off x="2209800" y="2362200"/>
            <a:ext cx="4648200" cy="154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ounded Rectangle 4"/>
          <p:cNvSpPr/>
          <p:nvPr/>
        </p:nvSpPr>
        <p:spPr bwMode="auto">
          <a:xfrm>
            <a:off x="1295400" y="457200"/>
            <a:ext cx="1624734" cy="1411779"/>
          </a:xfrm>
          <a:prstGeom prst="rect">
            <a:avLst/>
          </a:prstGeom>
        </p:spPr>
        <p:style>
          <a:lnRef idx="0">
            <a:scrgbClr r="0" g="0" b="0"/>
          </a:lnRef>
          <a:fillRef idx="0">
            <a:scrgbClr r="0" g="0" b="0"/>
          </a:fillRef>
          <a:effectRef idx="0">
            <a:scrgbClr r="0" g="0" b="0"/>
          </a:effectRef>
          <a:fontRef idx="minor">
            <a:schemeClr val="lt1"/>
          </a:fontRef>
        </p:style>
        <p:txBody>
          <a:bodyPr lIns="32385" tIns="32385" rIns="32385" bIns="32385" spcCol="1270" anchor="ctr"/>
          <a:lstStyle/>
          <a:p>
            <a:pPr algn="ctr" defTabSz="755650" fontAlgn="auto">
              <a:lnSpc>
                <a:spcPct val="90000"/>
              </a:lnSpc>
              <a:spcAft>
                <a:spcPct val="35000"/>
              </a:spcAft>
              <a:defRPr/>
            </a:pPr>
            <a:r>
              <a:rPr lang="en-US" sz="1400" dirty="0">
                <a:solidFill>
                  <a:schemeClr val="bg1"/>
                </a:solidFill>
              </a:rPr>
              <a:t>Confirm</a:t>
            </a:r>
          </a:p>
          <a:p>
            <a:pPr algn="ctr" defTabSz="755650" fontAlgn="auto">
              <a:lnSpc>
                <a:spcPct val="90000"/>
              </a:lnSpc>
              <a:spcAft>
                <a:spcPct val="35000"/>
              </a:spcAft>
              <a:defRPr/>
            </a:pPr>
            <a:r>
              <a:rPr lang="en-US" sz="1700" b="1" smtClean="0">
                <a:solidFill>
                  <a:schemeClr val="bg1"/>
                </a:solidFill>
              </a:rPr>
              <a:t>Bex Analyzer </a:t>
            </a:r>
            <a:r>
              <a:rPr lang="en-US" sz="1700" smtClean="0">
                <a:solidFill>
                  <a:schemeClr val="bg1"/>
                </a:solidFill>
              </a:rPr>
              <a:t>Installation</a:t>
            </a:r>
            <a:endParaRPr lang="en-US" sz="1400" dirty="0">
              <a:solidFill>
                <a:schemeClr val="bg1"/>
              </a:solidFill>
            </a:endParaRPr>
          </a:p>
        </p:txBody>
      </p:sp>
      <p:grpSp>
        <p:nvGrpSpPr>
          <p:cNvPr id="29" name="Group 28"/>
          <p:cNvGrpSpPr/>
          <p:nvPr/>
        </p:nvGrpSpPr>
        <p:grpSpPr>
          <a:xfrm>
            <a:off x="1447800" y="4495800"/>
            <a:ext cx="5410200" cy="381000"/>
            <a:chOff x="3124193" y="0"/>
            <a:chExt cx="3831231" cy="258445"/>
          </a:xfrm>
        </p:grpSpPr>
        <p:sp>
          <p:nvSpPr>
            <p:cNvPr id="30" name="Rounded Rectangle 29"/>
            <p:cNvSpPr/>
            <p:nvPr/>
          </p:nvSpPr>
          <p:spPr>
            <a:xfrm>
              <a:off x="3124193" y="0"/>
              <a:ext cx="3831231" cy="258445"/>
            </a:xfrm>
            <a:prstGeom prst="roundRect">
              <a:avLst/>
            </a:prstGeom>
          </p:spPr>
          <p:style>
            <a:lnRef idx="1">
              <a:schemeClr val="dk1"/>
            </a:lnRef>
            <a:fillRef idx="3">
              <a:schemeClr val="dk1"/>
            </a:fillRef>
            <a:effectRef idx="2">
              <a:schemeClr val="dk1"/>
            </a:effectRef>
            <a:fontRef idx="minor">
              <a:schemeClr val="lt1"/>
            </a:fontRef>
          </p:style>
        </p:sp>
        <p:sp>
          <p:nvSpPr>
            <p:cNvPr id="31" name="Rounded Rectangle 4"/>
            <p:cNvSpPr/>
            <p:nvPr/>
          </p:nvSpPr>
          <p:spPr>
            <a:xfrm>
              <a:off x="3136809" y="12616"/>
              <a:ext cx="3805999" cy="233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600" kern="1200" dirty="0" smtClean="0">
                  <a:solidFill>
                    <a:schemeClr val="tx1"/>
                  </a:solidFill>
                </a:rPr>
                <a:t>Start</a:t>
              </a:r>
              <a:r>
                <a:rPr lang="en-US" sz="1600" kern="1200" dirty="0" smtClean="0"/>
                <a:t>      </a:t>
              </a:r>
              <a:r>
                <a:rPr lang="en-US" sz="1600" kern="1200" dirty="0" smtClean="0">
                  <a:solidFill>
                    <a:schemeClr val="tx1"/>
                  </a:solidFill>
                </a:rPr>
                <a:t>All</a:t>
              </a:r>
              <a:r>
                <a:rPr lang="en-US" sz="1600" kern="1200" dirty="0" smtClean="0"/>
                <a:t> </a:t>
              </a:r>
              <a:r>
                <a:rPr lang="en-US" sz="1600" kern="1200" dirty="0" smtClean="0">
                  <a:solidFill>
                    <a:schemeClr val="tx1"/>
                  </a:solidFill>
                </a:rPr>
                <a:t>Programs</a:t>
              </a:r>
              <a:r>
                <a:rPr lang="en-US" sz="1600" kern="1200" dirty="0" smtClean="0"/>
                <a:t>      </a:t>
              </a:r>
              <a:r>
                <a:rPr lang="en-US" sz="1600" kern="1200" dirty="0" smtClean="0">
                  <a:solidFill>
                    <a:schemeClr val="tx1"/>
                  </a:solidFill>
                </a:rPr>
                <a:t>Business</a:t>
              </a:r>
              <a:r>
                <a:rPr lang="en-US" sz="1600" kern="1200" dirty="0" smtClean="0"/>
                <a:t> </a:t>
              </a:r>
              <a:r>
                <a:rPr lang="en-US" sz="1600" kern="1200" dirty="0" smtClean="0">
                  <a:solidFill>
                    <a:schemeClr val="tx1"/>
                  </a:solidFill>
                </a:rPr>
                <a:t>Explorer</a:t>
              </a:r>
              <a:r>
                <a:rPr lang="en-US" sz="1600" kern="1200" dirty="0" smtClean="0"/>
                <a:t>     </a:t>
              </a:r>
              <a:r>
                <a:rPr lang="en-US" sz="1600" kern="1200" dirty="0" smtClean="0">
                  <a:solidFill>
                    <a:schemeClr val="tx1"/>
                  </a:solidFill>
                </a:rPr>
                <a:t>Analyzer</a:t>
              </a:r>
              <a:endParaRPr lang="en-US" sz="1600" kern="1200" dirty="0">
                <a:solidFill>
                  <a:schemeClr val="tx1"/>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828800" y="609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ABM_ASBDM_PBD</a:t>
            </a:r>
          </a:p>
        </p:txBody>
      </p:sp>
      <p:sp>
        <p:nvSpPr>
          <p:cNvPr id="7171" name="Text Box 4"/>
          <p:cNvSpPr txBox="1">
            <a:spLocks noChangeArrowheads="1"/>
          </p:cNvSpPr>
          <p:nvPr/>
        </p:nvSpPr>
        <p:spPr bwMode="auto">
          <a:xfrm>
            <a:off x="2667000" y="76200"/>
            <a:ext cx="3768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COOL DATA BASE FLOW</a:t>
            </a:r>
          </a:p>
        </p:txBody>
      </p:sp>
      <p:sp>
        <p:nvSpPr>
          <p:cNvPr id="7172" name="Rectangle 21"/>
          <p:cNvSpPr>
            <a:spLocks noChangeArrowheads="1"/>
          </p:cNvSpPr>
          <p:nvPr/>
        </p:nvSpPr>
        <p:spPr bwMode="auto">
          <a:xfrm>
            <a:off x="1828800" y="1676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WG_DEALER</a:t>
            </a:r>
          </a:p>
        </p:txBody>
      </p:sp>
      <p:sp>
        <p:nvSpPr>
          <p:cNvPr id="7173" name="Rectangle 22"/>
          <p:cNvSpPr>
            <a:spLocks noChangeArrowheads="1"/>
          </p:cNvSpPr>
          <p:nvPr/>
        </p:nvSpPr>
        <p:spPr bwMode="auto">
          <a:xfrm>
            <a:off x="228600" y="27432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CBU_CBM</a:t>
            </a:r>
          </a:p>
        </p:txBody>
      </p:sp>
      <p:sp>
        <p:nvSpPr>
          <p:cNvPr id="7174" name="Rectangle 23"/>
          <p:cNvSpPr>
            <a:spLocks noChangeArrowheads="1"/>
          </p:cNvSpPr>
          <p:nvPr/>
        </p:nvSpPr>
        <p:spPr bwMode="auto">
          <a:xfrm>
            <a:off x="228600" y="3810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GM_BM</a:t>
            </a:r>
          </a:p>
        </p:txBody>
      </p:sp>
      <p:sp>
        <p:nvSpPr>
          <p:cNvPr id="7175" name="Rectangle 24"/>
          <p:cNvSpPr>
            <a:spLocks noChangeArrowheads="1"/>
          </p:cNvSpPr>
          <p:nvPr/>
        </p:nvSpPr>
        <p:spPr bwMode="auto">
          <a:xfrm>
            <a:off x="228600" y="4876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SALES_AREA</a:t>
            </a:r>
          </a:p>
        </p:txBody>
      </p:sp>
      <p:sp>
        <p:nvSpPr>
          <p:cNvPr id="7176" name="Rectangle 25"/>
          <p:cNvSpPr>
            <a:spLocks noChangeArrowheads="1"/>
          </p:cNvSpPr>
          <p:nvPr/>
        </p:nvSpPr>
        <p:spPr bwMode="auto">
          <a:xfrm>
            <a:off x="2895600" y="27432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BRAND</a:t>
            </a:r>
          </a:p>
        </p:txBody>
      </p:sp>
      <p:sp>
        <p:nvSpPr>
          <p:cNvPr id="7177" name="Rectangle 26"/>
          <p:cNvSpPr>
            <a:spLocks noChangeArrowheads="1"/>
          </p:cNvSpPr>
          <p:nvPr/>
        </p:nvSpPr>
        <p:spPr bwMode="auto">
          <a:xfrm>
            <a:off x="2895600" y="3810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BRAND_XREF</a:t>
            </a:r>
          </a:p>
        </p:txBody>
      </p:sp>
      <p:sp>
        <p:nvSpPr>
          <p:cNvPr id="7178" name="Rectangle 27"/>
          <p:cNvSpPr>
            <a:spLocks noChangeArrowheads="1"/>
          </p:cNvSpPr>
          <p:nvPr/>
        </p:nvSpPr>
        <p:spPr bwMode="auto">
          <a:xfrm>
            <a:off x="2895600" y="4876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BRAND_GROUP</a:t>
            </a:r>
          </a:p>
        </p:txBody>
      </p:sp>
      <p:sp>
        <p:nvSpPr>
          <p:cNvPr id="7179" name="Rectangle 28"/>
          <p:cNvSpPr>
            <a:spLocks noChangeArrowheads="1"/>
          </p:cNvSpPr>
          <p:nvPr/>
        </p:nvSpPr>
        <p:spPr bwMode="auto">
          <a:xfrm>
            <a:off x="2895600" y="5943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COMPANY_XREF</a:t>
            </a:r>
          </a:p>
        </p:txBody>
      </p:sp>
      <p:sp>
        <p:nvSpPr>
          <p:cNvPr id="7180" name="Rectangle 29"/>
          <p:cNvSpPr>
            <a:spLocks noChangeArrowheads="1"/>
          </p:cNvSpPr>
          <p:nvPr/>
        </p:nvSpPr>
        <p:spPr bwMode="auto">
          <a:xfrm>
            <a:off x="5562600" y="1676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SUB_LOCATION</a:t>
            </a:r>
          </a:p>
        </p:txBody>
      </p:sp>
      <p:sp>
        <p:nvSpPr>
          <p:cNvPr id="7181" name="Rectangle 30"/>
          <p:cNvSpPr>
            <a:spLocks noChangeArrowheads="1"/>
          </p:cNvSpPr>
          <p:nvPr/>
        </p:nvSpPr>
        <p:spPr bwMode="auto">
          <a:xfrm>
            <a:off x="5181600" y="609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DEALER_TYPE</a:t>
            </a:r>
          </a:p>
        </p:txBody>
      </p:sp>
      <p:sp>
        <p:nvSpPr>
          <p:cNvPr id="7182" name="Rectangle 31"/>
          <p:cNvSpPr>
            <a:spLocks noChangeArrowheads="1"/>
          </p:cNvSpPr>
          <p:nvPr/>
        </p:nvSpPr>
        <p:spPr bwMode="auto">
          <a:xfrm>
            <a:off x="6858000" y="3810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CAM</a:t>
            </a:r>
          </a:p>
        </p:txBody>
      </p:sp>
      <p:sp>
        <p:nvSpPr>
          <p:cNvPr id="7183" name="Rectangle 32"/>
          <p:cNvSpPr>
            <a:spLocks noChangeArrowheads="1"/>
          </p:cNvSpPr>
          <p:nvPr/>
        </p:nvSpPr>
        <p:spPr bwMode="auto">
          <a:xfrm>
            <a:off x="6858000" y="48768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CAM_REGION</a:t>
            </a:r>
          </a:p>
        </p:txBody>
      </p:sp>
      <p:sp>
        <p:nvSpPr>
          <p:cNvPr id="7184" name="Rectangle 33"/>
          <p:cNvSpPr>
            <a:spLocks noChangeArrowheads="1"/>
          </p:cNvSpPr>
          <p:nvPr/>
        </p:nvSpPr>
        <p:spPr bwMode="auto">
          <a:xfrm>
            <a:off x="5791200" y="59436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COMPANY</a:t>
            </a:r>
          </a:p>
        </p:txBody>
      </p:sp>
      <p:sp>
        <p:nvSpPr>
          <p:cNvPr id="7185" name="Line 34"/>
          <p:cNvSpPr>
            <a:spLocks noChangeShapeType="1"/>
          </p:cNvSpPr>
          <p:nvPr/>
        </p:nvSpPr>
        <p:spPr bwMode="auto">
          <a:xfrm>
            <a:off x="2743200" y="1143000"/>
            <a:ext cx="0" cy="45720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Line 35"/>
          <p:cNvSpPr>
            <a:spLocks noChangeShapeType="1"/>
          </p:cNvSpPr>
          <p:nvPr/>
        </p:nvSpPr>
        <p:spPr bwMode="auto">
          <a:xfrm flipV="1">
            <a:off x="3962400" y="914400"/>
            <a:ext cx="1219200" cy="838200"/>
          </a:xfrm>
          <a:prstGeom prst="line">
            <a:avLst/>
          </a:prstGeom>
          <a:noFill/>
          <a:ln w="9525">
            <a:solidFill>
              <a:schemeClr val="tx1"/>
            </a:solidFill>
            <a:prstDash val="sysDot"/>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7" name="Text Box 36"/>
          <p:cNvSpPr txBox="1">
            <a:spLocks noChangeArrowheads="1"/>
          </p:cNvSpPr>
          <p:nvPr/>
        </p:nvSpPr>
        <p:spPr bwMode="auto">
          <a:xfrm>
            <a:off x="6142038" y="1143000"/>
            <a:ext cx="1568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WGS MISC TBLS F01000</a:t>
            </a:r>
          </a:p>
          <a:p>
            <a:r>
              <a:rPr lang="en-US" sz="1000"/>
              <a:t>COOL9504</a:t>
            </a:r>
          </a:p>
          <a:p>
            <a:r>
              <a:rPr lang="en-US" sz="1000"/>
              <a:t>STG_DEALER_TYPE</a:t>
            </a:r>
          </a:p>
        </p:txBody>
      </p:sp>
      <p:sp>
        <p:nvSpPr>
          <p:cNvPr id="7188" name="Text Box 37"/>
          <p:cNvSpPr txBox="1">
            <a:spLocks noChangeArrowheads="1"/>
          </p:cNvSpPr>
          <p:nvPr/>
        </p:nvSpPr>
        <p:spPr bwMode="auto">
          <a:xfrm>
            <a:off x="3429000" y="2193925"/>
            <a:ext cx="158273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GDD F01850</a:t>
            </a:r>
          </a:p>
          <a:p>
            <a:r>
              <a:rPr lang="en-US" sz="1000"/>
              <a:t>COOL9501</a:t>
            </a:r>
          </a:p>
          <a:p>
            <a:r>
              <a:rPr lang="en-US" sz="1000"/>
              <a:t>STG_GLOBAL_DEALER</a:t>
            </a:r>
          </a:p>
        </p:txBody>
      </p:sp>
      <p:sp>
        <p:nvSpPr>
          <p:cNvPr id="7189" name="Line 38"/>
          <p:cNvSpPr>
            <a:spLocks noChangeShapeType="1"/>
          </p:cNvSpPr>
          <p:nvPr/>
        </p:nvSpPr>
        <p:spPr bwMode="auto">
          <a:xfrm>
            <a:off x="3048000" y="2286000"/>
            <a:ext cx="304800" cy="457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0" name="Line 40"/>
          <p:cNvSpPr>
            <a:spLocks noChangeShapeType="1"/>
          </p:cNvSpPr>
          <p:nvPr/>
        </p:nvSpPr>
        <p:spPr bwMode="auto">
          <a:xfrm flipH="1">
            <a:off x="2133600" y="2286000"/>
            <a:ext cx="381000" cy="457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Text Box 41"/>
          <p:cNvSpPr txBox="1">
            <a:spLocks noChangeArrowheads="1"/>
          </p:cNvSpPr>
          <p:nvPr/>
        </p:nvSpPr>
        <p:spPr bwMode="auto">
          <a:xfrm>
            <a:off x="2774950" y="1143000"/>
            <a:ext cx="1568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WGS MISC TBLS F01000</a:t>
            </a:r>
          </a:p>
          <a:p>
            <a:r>
              <a:rPr lang="en-US" sz="1000"/>
              <a:t>COOL9504</a:t>
            </a:r>
          </a:p>
          <a:p>
            <a:r>
              <a:rPr lang="en-US" sz="1000"/>
              <a:t>STG_ABM</a:t>
            </a:r>
          </a:p>
        </p:txBody>
      </p:sp>
      <p:sp>
        <p:nvSpPr>
          <p:cNvPr id="7192" name="Text Box 42"/>
          <p:cNvSpPr txBox="1">
            <a:spLocks noChangeArrowheads="1"/>
          </p:cNvSpPr>
          <p:nvPr/>
        </p:nvSpPr>
        <p:spPr bwMode="auto">
          <a:xfrm>
            <a:off x="1295400" y="3260725"/>
            <a:ext cx="1568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WGS MISC TBLS F01000</a:t>
            </a:r>
          </a:p>
          <a:p>
            <a:r>
              <a:rPr lang="en-US" sz="1000"/>
              <a:t>COOL9504</a:t>
            </a:r>
          </a:p>
          <a:p>
            <a:r>
              <a:rPr lang="en-US" sz="1000"/>
              <a:t>STG_CBM</a:t>
            </a:r>
          </a:p>
        </p:txBody>
      </p:sp>
      <p:sp>
        <p:nvSpPr>
          <p:cNvPr id="7193" name="Text Box 43"/>
          <p:cNvSpPr txBox="1">
            <a:spLocks noChangeArrowheads="1"/>
          </p:cNvSpPr>
          <p:nvPr/>
        </p:nvSpPr>
        <p:spPr bwMode="auto">
          <a:xfrm>
            <a:off x="1277938" y="4327525"/>
            <a:ext cx="1568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WGS MISC TBLS F01000</a:t>
            </a:r>
          </a:p>
          <a:p>
            <a:r>
              <a:rPr lang="en-US" sz="1000"/>
              <a:t>COOL9504</a:t>
            </a:r>
          </a:p>
          <a:p>
            <a:r>
              <a:rPr lang="en-US" sz="1000"/>
              <a:t>STG_GM</a:t>
            </a:r>
          </a:p>
        </p:txBody>
      </p:sp>
      <p:sp>
        <p:nvSpPr>
          <p:cNvPr id="7194" name="Line 44"/>
          <p:cNvSpPr>
            <a:spLocks noChangeShapeType="1"/>
          </p:cNvSpPr>
          <p:nvPr/>
        </p:nvSpPr>
        <p:spPr bwMode="auto">
          <a:xfrm>
            <a:off x="1143000" y="3352800"/>
            <a:ext cx="0" cy="457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45"/>
          <p:cNvSpPr>
            <a:spLocks noChangeShapeType="1"/>
          </p:cNvSpPr>
          <p:nvPr/>
        </p:nvSpPr>
        <p:spPr bwMode="auto">
          <a:xfrm>
            <a:off x="1143000" y="4419600"/>
            <a:ext cx="0" cy="4572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Text Box 46"/>
          <p:cNvSpPr txBox="1">
            <a:spLocks noChangeArrowheads="1"/>
          </p:cNvSpPr>
          <p:nvPr/>
        </p:nvSpPr>
        <p:spPr bwMode="auto">
          <a:xfrm>
            <a:off x="1295400" y="5394325"/>
            <a:ext cx="13382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WEB_SALES_AREA</a:t>
            </a:r>
          </a:p>
        </p:txBody>
      </p:sp>
      <p:sp>
        <p:nvSpPr>
          <p:cNvPr id="7197" name="Line 47"/>
          <p:cNvSpPr>
            <a:spLocks noChangeShapeType="1"/>
          </p:cNvSpPr>
          <p:nvPr/>
        </p:nvSpPr>
        <p:spPr bwMode="auto">
          <a:xfrm>
            <a:off x="3886200" y="3352800"/>
            <a:ext cx="0" cy="4572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Text Box 48"/>
          <p:cNvSpPr txBox="1">
            <a:spLocks noChangeArrowheads="1"/>
          </p:cNvSpPr>
          <p:nvPr/>
        </p:nvSpPr>
        <p:spPr bwMode="auto">
          <a:xfrm>
            <a:off x="3994150" y="3276600"/>
            <a:ext cx="1568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WGS MISC TBLS F01000</a:t>
            </a:r>
          </a:p>
          <a:p>
            <a:r>
              <a:rPr lang="en-US" sz="1000"/>
              <a:t>COOL9504</a:t>
            </a:r>
          </a:p>
          <a:p>
            <a:r>
              <a:rPr lang="en-US" sz="1000"/>
              <a:t>STG_BRAND</a:t>
            </a:r>
          </a:p>
        </p:txBody>
      </p:sp>
      <p:sp>
        <p:nvSpPr>
          <p:cNvPr id="7199" name="Text Box 49"/>
          <p:cNvSpPr txBox="1">
            <a:spLocks noChangeArrowheads="1"/>
          </p:cNvSpPr>
          <p:nvPr/>
        </p:nvSpPr>
        <p:spPr bwMode="auto">
          <a:xfrm>
            <a:off x="4043363" y="4343400"/>
            <a:ext cx="1374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WEB_BRAND_XREF</a:t>
            </a:r>
          </a:p>
        </p:txBody>
      </p:sp>
      <p:sp>
        <p:nvSpPr>
          <p:cNvPr id="7200" name="Line 50"/>
          <p:cNvSpPr>
            <a:spLocks noChangeShapeType="1"/>
          </p:cNvSpPr>
          <p:nvPr/>
        </p:nvSpPr>
        <p:spPr bwMode="auto">
          <a:xfrm>
            <a:off x="3886200" y="4419600"/>
            <a:ext cx="0" cy="457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Line 51"/>
          <p:cNvSpPr>
            <a:spLocks noChangeShapeType="1"/>
          </p:cNvSpPr>
          <p:nvPr/>
        </p:nvSpPr>
        <p:spPr bwMode="auto">
          <a:xfrm>
            <a:off x="3886200" y="5486400"/>
            <a:ext cx="0" cy="457200"/>
          </a:xfrm>
          <a:prstGeom prst="line">
            <a:avLst/>
          </a:prstGeom>
          <a:noFill/>
          <a:ln w="9525">
            <a:solidFill>
              <a:schemeClr val="tx1"/>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Text Box 52"/>
          <p:cNvSpPr txBox="1">
            <a:spLocks noChangeArrowheads="1"/>
          </p:cNvSpPr>
          <p:nvPr/>
        </p:nvSpPr>
        <p:spPr bwMode="auto">
          <a:xfrm>
            <a:off x="4038600" y="5394325"/>
            <a:ext cx="1481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WEB_BRAND_GROUP</a:t>
            </a:r>
          </a:p>
        </p:txBody>
      </p:sp>
      <p:sp>
        <p:nvSpPr>
          <p:cNvPr id="7203" name="Text Box 53"/>
          <p:cNvSpPr txBox="1">
            <a:spLocks noChangeArrowheads="1"/>
          </p:cNvSpPr>
          <p:nvPr/>
        </p:nvSpPr>
        <p:spPr bwMode="auto">
          <a:xfrm>
            <a:off x="4038600" y="6461125"/>
            <a:ext cx="15668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WEB_COMPANY_XREF</a:t>
            </a:r>
          </a:p>
        </p:txBody>
      </p:sp>
      <p:sp>
        <p:nvSpPr>
          <p:cNvPr id="7204" name="Text Box 54"/>
          <p:cNvSpPr txBox="1">
            <a:spLocks noChangeArrowheads="1"/>
          </p:cNvSpPr>
          <p:nvPr/>
        </p:nvSpPr>
        <p:spPr bwMode="auto">
          <a:xfrm>
            <a:off x="6561138" y="6461125"/>
            <a:ext cx="1174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WEB_COMPANY</a:t>
            </a:r>
          </a:p>
        </p:txBody>
      </p:sp>
      <p:sp>
        <p:nvSpPr>
          <p:cNvPr id="7205" name="Line 55"/>
          <p:cNvSpPr>
            <a:spLocks noChangeShapeType="1"/>
          </p:cNvSpPr>
          <p:nvPr/>
        </p:nvSpPr>
        <p:spPr bwMode="auto">
          <a:xfrm>
            <a:off x="5029200" y="6248400"/>
            <a:ext cx="762000" cy="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6" name="Line 56"/>
          <p:cNvSpPr>
            <a:spLocks noChangeShapeType="1"/>
          </p:cNvSpPr>
          <p:nvPr/>
        </p:nvSpPr>
        <p:spPr bwMode="auto">
          <a:xfrm>
            <a:off x="3886200" y="1981200"/>
            <a:ext cx="1600200" cy="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7" name="Text Box 57"/>
          <p:cNvSpPr txBox="1">
            <a:spLocks noChangeArrowheads="1"/>
          </p:cNvSpPr>
          <p:nvPr/>
        </p:nvSpPr>
        <p:spPr bwMode="auto">
          <a:xfrm>
            <a:off x="6750050" y="2193925"/>
            <a:ext cx="198120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F04974</a:t>
            </a:r>
          </a:p>
          <a:p>
            <a:r>
              <a:rPr lang="en-US" sz="1000"/>
              <a:t>PM300102</a:t>
            </a:r>
          </a:p>
          <a:p>
            <a:r>
              <a:rPr lang="en-US" sz="1000"/>
              <a:t>STG_TIM_SUBLOCATION</a:t>
            </a:r>
          </a:p>
          <a:p>
            <a:r>
              <a:rPr lang="en-US" sz="1000"/>
              <a:t>GDD F01850</a:t>
            </a:r>
          </a:p>
          <a:p>
            <a:r>
              <a:rPr lang="en-US" sz="1000"/>
              <a:t>COOL9502</a:t>
            </a:r>
          </a:p>
          <a:p>
            <a:r>
              <a:rPr lang="en-US" sz="1000"/>
              <a:t>STG_GLOBAL_SUBLOCATION</a:t>
            </a:r>
          </a:p>
          <a:p>
            <a:r>
              <a:rPr lang="en-US" sz="1000"/>
              <a:t>GDD F01850</a:t>
            </a:r>
          </a:p>
          <a:p>
            <a:r>
              <a:rPr lang="en-US" sz="1000"/>
              <a:t>COOL9502</a:t>
            </a:r>
          </a:p>
          <a:p>
            <a:r>
              <a:rPr lang="en-US" sz="1000"/>
              <a:t>SUBLOCATION_XREF</a:t>
            </a:r>
          </a:p>
        </p:txBody>
      </p:sp>
      <p:sp>
        <p:nvSpPr>
          <p:cNvPr id="7208" name="Line 58"/>
          <p:cNvSpPr>
            <a:spLocks noChangeShapeType="1"/>
          </p:cNvSpPr>
          <p:nvPr/>
        </p:nvSpPr>
        <p:spPr bwMode="auto">
          <a:xfrm>
            <a:off x="5791200" y="2286000"/>
            <a:ext cx="1066800" cy="19050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9" name="Line 59"/>
          <p:cNvSpPr>
            <a:spLocks noChangeShapeType="1"/>
          </p:cNvSpPr>
          <p:nvPr/>
        </p:nvSpPr>
        <p:spPr bwMode="auto">
          <a:xfrm>
            <a:off x="7848600" y="4419600"/>
            <a:ext cx="0" cy="457200"/>
          </a:xfrm>
          <a:prstGeom prst="line">
            <a:avLst/>
          </a:prstGeom>
          <a:noFill/>
          <a:ln w="9525">
            <a:solidFill>
              <a:schemeClr val="tx1"/>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0" name="Text Box 60"/>
          <p:cNvSpPr txBox="1">
            <a:spLocks noChangeArrowheads="1"/>
          </p:cNvSpPr>
          <p:nvPr/>
        </p:nvSpPr>
        <p:spPr bwMode="auto">
          <a:xfrm>
            <a:off x="7907338" y="4327525"/>
            <a:ext cx="84296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TIM F04970</a:t>
            </a:r>
          </a:p>
          <a:p>
            <a:r>
              <a:rPr lang="en-US" sz="1000"/>
              <a:t>PM300101</a:t>
            </a:r>
          </a:p>
          <a:p>
            <a:r>
              <a:rPr lang="en-US" sz="1000"/>
              <a:t>STG_CAM</a:t>
            </a:r>
          </a:p>
        </p:txBody>
      </p:sp>
      <p:sp>
        <p:nvSpPr>
          <p:cNvPr id="7211" name="Text Box 61"/>
          <p:cNvSpPr txBox="1">
            <a:spLocks noChangeArrowheads="1"/>
          </p:cNvSpPr>
          <p:nvPr/>
        </p:nvSpPr>
        <p:spPr bwMode="auto">
          <a:xfrm>
            <a:off x="7635875" y="5410200"/>
            <a:ext cx="1376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WEB_CAM_REGION</a:t>
            </a:r>
          </a:p>
        </p:txBody>
      </p:sp>
    </p:spTree>
    <p:extLst>
      <p:ext uri="{BB962C8B-B14F-4D97-AF65-F5344CB8AC3E}">
        <p14:creationId xmlns:p14="http://schemas.microsoft.com/office/powerpoint/2010/main" val="360591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04800" y="914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CUSTOMER_GROUP</a:t>
            </a:r>
          </a:p>
        </p:txBody>
      </p:sp>
      <p:sp>
        <p:nvSpPr>
          <p:cNvPr id="8195" name="Text Box 3"/>
          <p:cNvSpPr txBox="1">
            <a:spLocks noChangeArrowheads="1"/>
          </p:cNvSpPr>
          <p:nvPr/>
        </p:nvSpPr>
        <p:spPr bwMode="auto">
          <a:xfrm>
            <a:off x="1454150" y="1447800"/>
            <a:ext cx="298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a:t>
            </a:r>
          </a:p>
        </p:txBody>
      </p:sp>
      <p:sp>
        <p:nvSpPr>
          <p:cNvPr id="8196" name="Text Box 4"/>
          <p:cNvSpPr txBox="1">
            <a:spLocks noChangeArrowheads="1"/>
          </p:cNvSpPr>
          <p:nvPr/>
        </p:nvSpPr>
        <p:spPr bwMode="auto">
          <a:xfrm>
            <a:off x="2667000" y="269875"/>
            <a:ext cx="3448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DW DATA BASE FLOW</a:t>
            </a:r>
          </a:p>
        </p:txBody>
      </p:sp>
      <p:sp>
        <p:nvSpPr>
          <p:cNvPr id="8197" name="Rectangle 21"/>
          <p:cNvSpPr>
            <a:spLocks noChangeArrowheads="1"/>
          </p:cNvSpPr>
          <p:nvPr/>
        </p:nvSpPr>
        <p:spPr bwMode="auto">
          <a:xfrm>
            <a:off x="304800" y="2057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CUSTOMER_TYPE</a:t>
            </a:r>
          </a:p>
        </p:txBody>
      </p:sp>
      <p:sp>
        <p:nvSpPr>
          <p:cNvPr id="8198" name="Text Box 22"/>
          <p:cNvSpPr txBox="1">
            <a:spLocks noChangeArrowheads="1"/>
          </p:cNvSpPr>
          <p:nvPr/>
        </p:nvSpPr>
        <p:spPr bwMode="auto">
          <a:xfrm>
            <a:off x="1524000" y="2590800"/>
            <a:ext cx="16160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WEB_CUSTOMER_TYPE</a:t>
            </a:r>
          </a:p>
          <a:p>
            <a:r>
              <a:rPr lang="en-US" sz="1000"/>
              <a:t>?</a:t>
            </a:r>
          </a:p>
          <a:p>
            <a:r>
              <a:rPr lang="en-US" sz="1000"/>
              <a:t>?</a:t>
            </a:r>
          </a:p>
          <a:p>
            <a:r>
              <a:rPr lang="en-US" sz="1000"/>
              <a:t>STG_CUSTOMER_TYPE</a:t>
            </a:r>
          </a:p>
        </p:txBody>
      </p:sp>
      <p:sp>
        <p:nvSpPr>
          <p:cNvPr id="8199" name="Rectangle 23"/>
          <p:cNvSpPr>
            <a:spLocks noChangeArrowheads="1"/>
          </p:cNvSpPr>
          <p:nvPr/>
        </p:nvSpPr>
        <p:spPr bwMode="auto">
          <a:xfrm>
            <a:off x="304800" y="4343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CUSTOMER_TYPE_XREF</a:t>
            </a:r>
          </a:p>
        </p:txBody>
      </p:sp>
      <p:sp>
        <p:nvSpPr>
          <p:cNvPr id="8200" name="Text Box 24"/>
          <p:cNvSpPr txBox="1">
            <a:spLocks noChangeArrowheads="1"/>
          </p:cNvSpPr>
          <p:nvPr/>
        </p:nvSpPr>
        <p:spPr bwMode="auto">
          <a:xfrm>
            <a:off x="1524000" y="4876800"/>
            <a:ext cx="1636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WEB_CUST_TYPE_XREF</a:t>
            </a:r>
          </a:p>
        </p:txBody>
      </p:sp>
      <p:sp>
        <p:nvSpPr>
          <p:cNvPr id="8201" name="Line 25"/>
          <p:cNvSpPr>
            <a:spLocks noChangeShapeType="1"/>
          </p:cNvSpPr>
          <p:nvPr/>
        </p:nvSpPr>
        <p:spPr bwMode="auto">
          <a:xfrm>
            <a:off x="1371600" y="2590800"/>
            <a:ext cx="0" cy="1676400"/>
          </a:xfrm>
          <a:prstGeom prst="line">
            <a:avLst/>
          </a:prstGeom>
          <a:noFill/>
          <a:ln w="9525">
            <a:solidFill>
              <a:schemeClr val="tx1"/>
            </a:solidFill>
            <a:prstDash val="sysDot"/>
            <a:round/>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Rectangle 26"/>
          <p:cNvSpPr>
            <a:spLocks noChangeArrowheads="1"/>
          </p:cNvSpPr>
          <p:nvPr/>
        </p:nvSpPr>
        <p:spPr bwMode="auto">
          <a:xfrm>
            <a:off x="3505200" y="914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SHIP_TYPE</a:t>
            </a:r>
          </a:p>
        </p:txBody>
      </p:sp>
      <p:sp>
        <p:nvSpPr>
          <p:cNvPr id="8203" name="Text Box 27"/>
          <p:cNvSpPr txBox="1">
            <a:spLocks noChangeArrowheads="1"/>
          </p:cNvSpPr>
          <p:nvPr/>
        </p:nvSpPr>
        <p:spPr bwMode="auto">
          <a:xfrm>
            <a:off x="4662488" y="1447800"/>
            <a:ext cx="1195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WEB_SHIP_TYPE</a:t>
            </a:r>
          </a:p>
        </p:txBody>
      </p:sp>
      <p:sp>
        <p:nvSpPr>
          <p:cNvPr id="8204" name="Rectangle 28"/>
          <p:cNvSpPr>
            <a:spLocks noChangeArrowheads="1"/>
          </p:cNvSpPr>
          <p:nvPr/>
        </p:nvSpPr>
        <p:spPr bwMode="auto">
          <a:xfrm>
            <a:off x="3505200" y="2057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ORDER_CHANNEL</a:t>
            </a:r>
          </a:p>
        </p:txBody>
      </p:sp>
      <p:sp>
        <p:nvSpPr>
          <p:cNvPr id="8205" name="Text Box 29"/>
          <p:cNvSpPr txBox="1">
            <a:spLocks noChangeArrowheads="1"/>
          </p:cNvSpPr>
          <p:nvPr/>
        </p:nvSpPr>
        <p:spPr bwMode="auto">
          <a:xfrm>
            <a:off x="4648200" y="2590800"/>
            <a:ext cx="16462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WEB_ORDER_CHANNEL</a:t>
            </a:r>
          </a:p>
        </p:txBody>
      </p:sp>
      <p:sp>
        <p:nvSpPr>
          <p:cNvPr id="8206" name="Line 30"/>
          <p:cNvSpPr>
            <a:spLocks noChangeShapeType="1"/>
          </p:cNvSpPr>
          <p:nvPr/>
        </p:nvSpPr>
        <p:spPr bwMode="auto">
          <a:xfrm>
            <a:off x="4572000" y="1447800"/>
            <a:ext cx="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Rectangle 31"/>
          <p:cNvSpPr>
            <a:spLocks noChangeArrowheads="1"/>
          </p:cNvSpPr>
          <p:nvPr/>
        </p:nvSpPr>
        <p:spPr bwMode="auto">
          <a:xfrm>
            <a:off x="3505200" y="3184525"/>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ORDER_GRP</a:t>
            </a:r>
          </a:p>
        </p:txBody>
      </p:sp>
      <p:sp>
        <p:nvSpPr>
          <p:cNvPr id="8208" name="Text Box 32"/>
          <p:cNvSpPr txBox="1">
            <a:spLocks noChangeArrowheads="1"/>
          </p:cNvSpPr>
          <p:nvPr/>
        </p:nvSpPr>
        <p:spPr bwMode="auto">
          <a:xfrm>
            <a:off x="4648200" y="3717925"/>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WEB_ORDER_GROUP</a:t>
            </a:r>
          </a:p>
        </p:txBody>
      </p:sp>
      <p:sp>
        <p:nvSpPr>
          <p:cNvPr id="8209" name="Line 33"/>
          <p:cNvSpPr>
            <a:spLocks noChangeShapeType="1"/>
          </p:cNvSpPr>
          <p:nvPr/>
        </p:nvSpPr>
        <p:spPr bwMode="auto">
          <a:xfrm>
            <a:off x="4572000" y="2590800"/>
            <a:ext cx="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Rectangle 34"/>
          <p:cNvSpPr>
            <a:spLocks noChangeArrowheads="1"/>
          </p:cNvSpPr>
          <p:nvPr/>
        </p:nvSpPr>
        <p:spPr bwMode="auto">
          <a:xfrm>
            <a:off x="3505200" y="4327525"/>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ORDER_SUB_GRP</a:t>
            </a:r>
          </a:p>
        </p:txBody>
      </p:sp>
      <p:sp>
        <p:nvSpPr>
          <p:cNvPr id="8211" name="Text Box 35"/>
          <p:cNvSpPr txBox="1">
            <a:spLocks noChangeArrowheads="1"/>
          </p:cNvSpPr>
          <p:nvPr/>
        </p:nvSpPr>
        <p:spPr bwMode="auto">
          <a:xfrm>
            <a:off x="4648200" y="4860925"/>
            <a:ext cx="1779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WEB_ORDER_SUB_GROUP</a:t>
            </a:r>
          </a:p>
        </p:txBody>
      </p:sp>
      <p:sp>
        <p:nvSpPr>
          <p:cNvPr id="8212" name="Line 36"/>
          <p:cNvSpPr>
            <a:spLocks noChangeShapeType="1"/>
          </p:cNvSpPr>
          <p:nvPr/>
        </p:nvSpPr>
        <p:spPr bwMode="auto">
          <a:xfrm>
            <a:off x="4572000" y="3733800"/>
            <a:ext cx="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Rectangle 37"/>
          <p:cNvSpPr>
            <a:spLocks noChangeArrowheads="1"/>
          </p:cNvSpPr>
          <p:nvPr/>
        </p:nvSpPr>
        <p:spPr bwMode="auto">
          <a:xfrm>
            <a:off x="3505200" y="5470525"/>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ORDER_TYPE</a:t>
            </a:r>
          </a:p>
        </p:txBody>
      </p:sp>
      <p:sp>
        <p:nvSpPr>
          <p:cNvPr id="8214" name="Text Box 38"/>
          <p:cNvSpPr txBox="1">
            <a:spLocks noChangeArrowheads="1"/>
          </p:cNvSpPr>
          <p:nvPr/>
        </p:nvSpPr>
        <p:spPr bwMode="auto">
          <a:xfrm>
            <a:off x="4648200" y="6003925"/>
            <a:ext cx="1352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WEB_ORDER_TYPE</a:t>
            </a:r>
          </a:p>
        </p:txBody>
      </p:sp>
      <p:sp>
        <p:nvSpPr>
          <p:cNvPr id="8215" name="Line 39"/>
          <p:cNvSpPr>
            <a:spLocks noChangeShapeType="1"/>
          </p:cNvSpPr>
          <p:nvPr/>
        </p:nvSpPr>
        <p:spPr bwMode="auto">
          <a:xfrm>
            <a:off x="4572000" y="4876800"/>
            <a:ext cx="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Rectangle 40"/>
          <p:cNvSpPr>
            <a:spLocks noChangeArrowheads="1"/>
          </p:cNvSpPr>
          <p:nvPr/>
        </p:nvSpPr>
        <p:spPr bwMode="auto">
          <a:xfrm>
            <a:off x="6405563" y="914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ORDER_OPTION</a:t>
            </a:r>
          </a:p>
        </p:txBody>
      </p:sp>
      <p:sp>
        <p:nvSpPr>
          <p:cNvPr id="8217" name="Text Box 41"/>
          <p:cNvSpPr txBox="1">
            <a:spLocks noChangeArrowheads="1"/>
          </p:cNvSpPr>
          <p:nvPr/>
        </p:nvSpPr>
        <p:spPr bwMode="auto">
          <a:xfrm>
            <a:off x="6400800" y="1447800"/>
            <a:ext cx="2352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WEB_TRADE_FAIR_ORDER_OPTION</a:t>
            </a:r>
          </a:p>
        </p:txBody>
      </p:sp>
      <p:sp>
        <p:nvSpPr>
          <p:cNvPr id="8218" name="Rectangle 42"/>
          <p:cNvSpPr>
            <a:spLocks noChangeArrowheads="1"/>
          </p:cNvSpPr>
          <p:nvPr/>
        </p:nvSpPr>
        <p:spPr bwMode="auto">
          <a:xfrm>
            <a:off x="6405563" y="20574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ORDER_STATUS</a:t>
            </a:r>
          </a:p>
        </p:txBody>
      </p:sp>
      <p:sp>
        <p:nvSpPr>
          <p:cNvPr id="8219" name="Text Box 43"/>
          <p:cNvSpPr txBox="1">
            <a:spLocks noChangeArrowheads="1"/>
          </p:cNvSpPr>
          <p:nvPr/>
        </p:nvSpPr>
        <p:spPr bwMode="auto">
          <a:xfrm>
            <a:off x="6400800" y="2590800"/>
            <a:ext cx="2365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000"/>
              <a:t>WEBFER TABLE</a:t>
            </a:r>
          </a:p>
          <a:p>
            <a:r>
              <a:rPr lang="en-US" sz="1000"/>
              <a:t>WEB_TRADE_FAIR_ORDER_STATUS</a:t>
            </a:r>
          </a:p>
        </p:txBody>
      </p:sp>
      <p:sp>
        <p:nvSpPr>
          <p:cNvPr id="8220" name="Line 44"/>
          <p:cNvSpPr>
            <a:spLocks noChangeShapeType="1"/>
          </p:cNvSpPr>
          <p:nvPr/>
        </p:nvSpPr>
        <p:spPr bwMode="auto">
          <a:xfrm>
            <a:off x="7472363" y="1447800"/>
            <a:ext cx="0" cy="533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136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685800"/>
            <a:ext cx="5410200"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fontAlgn="auto">
              <a:spcBef>
                <a:spcPts val="0"/>
              </a:spcBef>
              <a:spcAft>
                <a:spcPts val="0"/>
              </a:spcAft>
              <a:defRPr/>
            </a:pPr>
            <a:r>
              <a:rPr lang="en-US" smtClean="0"/>
              <a:t>Initiate the Analyzer Add-In to </a:t>
            </a:r>
            <a:r>
              <a:rPr lang="en-US" dirty="0"/>
              <a:t>access the query</a:t>
            </a:r>
          </a:p>
        </p:txBody>
      </p:sp>
      <p:sp>
        <p:nvSpPr>
          <p:cNvPr id="20485" name="Rectangle 8"/>
          <p:cNvSpPr>
            <a:spLocks noChangeArrowheads="1"/>
          </p:cNvSpPr>
          <p:nvPr/>
        </p:nvSpPr>
        <p:spPr bwMode="auto">
          <a:xfrm>
            <a:off x="762000" y="1436132"/>
            <a:ext cx="2590800" cy="306388"/>
          </a:xfrm>
          <a:prstGeom prst="rect">
            <a:avLst/>
          </a:prstGeom>
          <a:noFill/>
          <a:ln w="9525">
            <a:noFill/>
            <a:miter lim="800000"/>
            <a:headEnd/>
            <a:tailEnd/>
          </a:ln>
        </p:spPr>
        <p:txBody>
          <a:bodyPr>
            <a:spAutoFit/>
          </a:bodyPr>
          <a:lstStyle/>
          <a:p>
            <a:r>
              <a:rPr lang="en-US" sz="1400" b="1" dirty="0">
                <a:latin typeface="Book Antiqua" pitchFamily="18" charset="0"/>
                <a:cs typeface="Times New Roman" pitchFamily="18" charset="0"/>
              </a:rPr>
              <a:t>Follow the below menu path </a:t>
            </a:r>
          </a:p>
        </p:txBody>
      </p:sp>
      <p:sp>
        <p:nvSpPr>
          <p:cNvPr id="20487" name="Rectangle 21"/>
          <p:cNvSpPr>
            <a:spLocks noChangeArrowheads="1"/>
          </p:cNvSpPr>
          <p:nvPr/>
        </p:nvSpPr>
        <p:spPr bwMode="auto">
          <a:xfrm>
            <a:off x="762000" y="4038600"/>
            <a:ext cx="7312025" cy="523875"/>
          </a:xfrm>
          <a:prstGeom prst="rect">
            <a:avLst/>
          </a:prstGeom>
          <a:noFill/>
          <a:ln w="9525">
            <a:noFill/>
            <a:miter lim="800000"/>
            <a:headEnd/>
            <a:tailEnd/>
          </a:ln>
        </p:spPr>
        <p:txBody>
          <a:bodyPr>
            <a:spAutoFit/>
          </a:bodyPr>
          <a:lstStyle/>
          <a:p>
            <a:r>
              <a:rPr lang="en-US" sz="1400" b="1">
                <a:latin typeface="Book Antiqua" pitchFamily="18" charset="0"/>
              </a:rPr>
              <a:t>A session of Excel 2007 will open, with the Analyzer Toolbar in ‘Add-ins’</a:t>
            </a:r>
          </a:p>
          <a:p>
            <a:endParaRPr lang="en-US" sz="1400">
              <a:latin typeface="Book Antiqua" pitchFamily="18" charset="0"/>
            </a:endParaRPr>
          </a:p>
        </p:txBody>
      </p:sp>
      <p:sp>
        <p:nvSpPr>
          <p:cNvPr id="20489" name="Slide Number Placeholder 4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67D40CF2-DA23-4DE2-9A95-64A3CBDA5C5F}" type="slidenum">
              <a:rPr lang="en-US" sz="1200">
                <a:solidFill>
                  <a:srgbClr val="898989"/>
                </a:solidFill>
                <a:latin typeface="Calibri" pitchFamily="34" charset="0"/>
              </a:rPr>
              <a:pPr algn="r"/>
              <a:t>6</a:t>
            </a:fld>
            <a:endParaRPr lang="en-US" sz="1200" dirty="0">
              <a:solidFill>
                <a:srgbClr val="898989"/>
              </a:solidFill>
              <a:latin typeface="Calibri" pitchFamily="34" charset="0"/>
            </a:endParaRPr>
          </a:p>
        </p:txBody>
      </p:sp>
      <p:pic>
        <p:nvPicPr>
          <p:cNvPr id="20490" name="Picture 59"/>
          <p:cNvPicPr>
            <a:picLocks noChangeAspect="1" noChangeArrowheads="1"/>
          </p:cNvPicPr>
          <p:nvPr/>
        </p:nvPicPr>
        <p:blipFill>
          <a:blip r:embed="rId2" cstate="print"/>
          <a:srcRect l="1502"/>
          <a:stretch>
            <a:fillRect/>
          </a:stretch>
        </p:blipFill>
        <p:spPr bwMode="auto">
          <a:xfrm>
            <a:off x="1600200" y="2579132"/>
            <a:ext cx="4995863" cy="1238250"/>
          </a:xfrm>
          <a:prstGeom prst="rect">
            <a:avLst/>
          </a:prstGeom>
          <a:noFill/>
          <a:ln w="9525">
            <a:solidFill>
              <a:schemeClr val="bg2"/>
            </a:solidFill>
            <a:miter lim="800000"/>
            <a:headEnd/>
            <a:tailEnd/>
          </a:ln>
          <a:effectLst>
            <a:outerShdw blurRad="50800" dist="38100" dir="10800000" algn="r" rotWithShape="0">
              <a:prstClr val="black">
                <a:alpha val="40000"/>
              </a:prstClr>
            </a:outerShdw>
          </a:effectLst>
        </p:spPr>
      </p:pic>
      <p:pic>
        <p:nvPicPr>
          <p:cNvPr id="20491" name="Picture 60"/>
          <p:cNvPicPr>
            <a:picLocks noChangeAspect="1" noChangeArrowheads="1"/>
          </p:cNvPicPr>
          <p:nvPr/>
        </p:nvPicPr>
        <p:blipFill>
          <a:blip r:embed="rId3" cstate="print"/>
          <a:srcRect/>
          <a:stretch>
            <a:fillRect/>
          </a:stretch>
        </p:blipFill>
        <p:spPr bwMode="auto">
          <a:xfrm>
            <a:off x="914400" y="4724400"/>
            <a:ext cx="7497763" cy="1371600"/>
          </a:xfrm>
          <a:prstGeom prst="rect">
            <a:avLst/>
          </a:prstGeom>
          <a:noFill/>
          <a:ln w="9525">
            <a:solidFill>
              <a:schemeClr val="bg2"/>
            </a:solidFill>
            <a:miter lim="800000"/>
            <a:headEnd/>
            <a:tailEnd/>
          </a:ln>
          <a:effectLst>
            <a:outerShdw blurRad="50800" dist="38100" dir="10800000" algn="r" rotWithShape="0">
              <a:prstClr val="black">
                <a:alpha val="40000"/>
              </a:prstClr>
            </a:outerShdw>
            <a:reflection blurRad="6350" stA="52000" endA="300" endPos="35000" dir="5400000" sy="-100000" algn="bl" rotWithShape="0"/>
          </a:effectLst>
        </p:spPr>
      </p:pic>
      <p:sp>
        <p:nvSpPr>
          <p:cNvPr id="39" name="Oval 38"/>
          <p:cNvSpPr/>
          <p:nvPr/>
        </p:nvSpPr>
        <p:spPr>
          <a:xfrm>
            <a:off x="7620000" y="4648200"/>
            <a:ext cx="914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ounded Rectangle 39"/>
          <p:cNvSpPr/>
          <p:nvPr/>
        </p:nvSpPr>
        <p:spPr>
          <a:xfrm>
            <a:off x="2209800" y="5486400"/>
            <a:ext cx="3429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ounded Rectangle 40"/>
          <p:cNvSpPr/>
          <p:nvPr/>
        </p:nvSpPr>
        <p:spPr>
          <a:xfrm>
            <a:off x="914400" y="5486400"/>
            <a:ext cx="1295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 name="Group 12"/>
          <p:cNvGrpSpPr/>
          <p:nvPr/>
        </p:nvGrpSpPr>
        <p:grpSpPr>
          <a:xfrm>
            <a:off x="1600200" y="1969532"/>
            <a:ext cx="5410200" cy="381000"/>
            <a:chOff x="3124193" y="0"/>
            <a:chExt cx="3831231" cy="258445"/>
          </a:xfrm>
        </p:grpSpPr>
        <p:sp>
          <p:nvSpPr>
            <p:cNvPr id="14" name="Rounded Rectangle 13"/>
            <p:cNvSpPr/>
            <p:nvPr/>
          </p:nvSpPr>
          <p:spPr>
            <a:xfrm>
              <a:off x="3124193" y="0"/>
              <a:ext cx="3831231" cy="258445"/>
            </a:xfrm>
            <a:prstGeom prst="roundRect">
              <a:avLst/>
            </a:prstGeom>
          </p:spPr>
          <p:style>
            <a:lnRef idx="1">
              <a:schemeClr val="dk1"/>
            </a:lnRef>
            <a:fillRef idx="3">
              <a:schemeClr val="dk1"/>
            </a:fillRef>
            <a:effectRef idx="2">
              <a:schemeClr val="dk1"/>
            </a:effectRef>
            <a:fontRef idx="minor">
              <a:schemeClr val="lt1"/>
            </a:fontRef>
          </p:style>
        </p:sp>
        <p:sp>
          <p:nvSpPr>
            <p:cNvPr id="15" name="Rounded Rectangle 4"/>
            <p:cNvSpPr/>
            <p:nvPr/>
          </p:nvSpPr>
          <p:spPr>
            <a:xfrm>
              <a:off x="3136809" y="12616"/>
              <a:ext cx="3805999" cy="233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600" kern="1200" dirty="0" smtClean="0">
                  <a:solidFill>
                    <a:schemeClr val="tx1"/>
                  </a:solidFill>
                </a:rPr>
                <a:t>Start</a:t>
              </a:r>
              <a:r>
                <a:rPr lang="en-US" sz="1600" kern="1200" dirty="0" smtClean="0"/>
                <a:t>      </a:t>
              </a:r>
              <a:r>
                <a:rPr lang="en-US" sz="1600" kern="1200" dirty="0" smtClean="0">
                  <a:solidFill>
                    <a:schemeClr val="tx1"/>
                  </a:solidFill>
                </a:rPr>
                <a:t>All</a:t>
              </a:r>
              <a:r>
                <a:rPr lang="en-US" sz="1600" kern="1200" dirty="0" smtClean="0"/>
                <a:t> </a:t>
              </a:r>
              <a:r>
                <a:rPr lang="en-US" sz="1600" kern="1200" dirty="0" smtClean="0">
                  <a:solidFill>
                    <a:schemeClr val="tx1"/>
                  </a:solidFill>
                </a:rPr>
                <a:t>Programs</a:t>
              </a:r>
              <a:r>
                <a:rPr lang="en-US" sz="1600" kern="1200" dirty="0" smtClean="0"/>
                <a:t>      </a:t>
              </a:r>
              <a:r>
                <a:rPr lang="en-US" sz="1600" kern="1200" dirty="0" smtClean="0">
                  <a:solidFill>
                    <a:schemeClr val="tx1"/>
                  </a:solidFill>
                </a:rPr>
                <a:t>Business</a:t>
              </a:r>
              <a:r>
                <a:rPr lang="en-US" sz="1600" kern="1200" dirty="0" smtClean="0"/>
                <a:t> </a:t>
              </a:r>
              <a:r>
                <a:rPr lang="en-US" sz="1600" kern="1200" dirty="0" smtClean="0">
                  <a:solidFill>
                    <a:schemeClr val="tx1"/>
                  </a:solidFill>
                </a:rPr>
                <a:t>Explorer</a:t>
              </a:r>
              <a:r>
                <a:rPr lang="en-US" sz="1600" kern="1200" dirty="0" smtClean="0"/>
                <a:t>     </a:t>
              </a:r>
              <a:r>
                <a:rPr lang="en-US" sz="1600" kern="1200" dirty="0" smtClean="0">
                  <a:solidFill>
                    <a:schemeClr val="tx1"/>
                  </a:solidFill>
                </a:rPr>
                <a:t>Analyzer</a:t>
              </a:r>
              <a:endParaRPr lang="en-US" sz="1600" kern="1200" dirty="0">
                <a:solidFill>
                  <a:schemeClr val="tx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67D40CF2-DA23-4DE2-9A95-64A3CBDA5C5F}" type="slidenum">
              <a:rPr lang="en-US" sz="1200">
                <a:solidFill>
                  <a:srgbClr val="898989"/>
                </a:solidFill>
                <a:latin typeface="Calibri" pitchFamily="34" charset="0"/>
              </a:rPr>
              <a:pPr algn="r"/>
              <a:t>7</a:t>
            </a:fld>
            <a:endParaRPr lang="en-US" sz="1200" dirty="0">
              <a:solidFill>
                <a:srgbClr val="898989"/>
              </a:solidFill>
              <a:latin typeface="Calibri" pitchFamily="34" charset="0"/>
            </a:endParaRPr>
          </a:p>
        </p:txBody>
      </p:sp>
      <p:pic>
        <p:nvPicPr>
          <p:cNvPr id="87042" name="Picture 2"/>
          <p:cNvPicPr>
            <a:picLocks noChangeAspect="1" noChangeArrowheads="1"/>
          </p:cNvPicPr>
          <p:nvPr/>
        </p:nvPicPr>
        <p:blipFill>
          <a:blip r:embed="rId2" cstate="print"/>
          <a:stretch>
            <a:fillRect/>
          </a:stretch>
        </p:blipFill>
        <p:spPr bwMode="auto">
          <a:xfrm>
            <a:off x="758074" y="2438399"/>
            <a:ext cx="2442326" cy="3750715"/>
          </a:xfrm>
          <a:prstGeom prst="rect">
            <a:avLst/>
          </a:prstGeom>
          <a:noFill/>
          <a:ln>
            <a:noFill/>
          </a:ln>
          <a:effectLst>
            <a:outerShdw blurRad="50800" dist="38100" dir="8100000" algn="tr" rotWithShape="0">
              <a:prstClr val="black">
                <a:alpha val="40000"/>
              </a:prstClr>
            </a:outerShdw>
            <a:reflection blurRad="6350" stA="50000" endA="300" endPos="55500" dist="50800" dir="5400000" sy="-100000" algn="bl" rotWithShape="0"/>
            <a:softEdge rad="31750"/>
          </a:effectLst>
        </p:spPr>
      </p:pic>
      <p:sp>
        <p:nvSpPr>
          <p:cNvPr id="5" name="TextBox 4"/>
          <p:cNvSpPr txBox="1"/>
          <p:nvPr/>
        </p:nvSpPr>
        <p:spPr>
          <a:xfrm>
            <a:off x="838200" y="533400"/>
            <a:ext cx="4876800"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fontAlgn="auto">
              <a:spcBef>
                <a:spcPts val="0"/>
              </a:spcBef>
              <a:spcAft>
                <a:spcPts val="0"/>
              </a:spcAft>
              <a:defRPr/>
            </a:pPr>
            <a:r>
              <a:rPr lang="en-US" smtClean="0"/>
              <a:t>Permanently </a:t>
            </a:r>
            <a:r>
              <a:rPr lang="en-US" dirty="0" smtClean="0"/>
              <a:t>attach </a:t>
            </a:r>
            <a:r>
              <a:rPr lang="en-US" smtClean="0"/>
              <a:t>the add-in - optional</a:t>
            </a:r>
            <a:endParaRPr lang="en-US" dirty="0"/>
          </a:p>
        </p:txBody>
      </p:sp>
      <p:sp>
        <p:nvSpPr>
          <p:cNvPr id="6" name="Rectangle 8"/>
          <p:cNvSpPr>
            <a:spLocks noChangeArrowheads="1"/>
          </p:cNvSpPr>
          <p:nvPr/>
        </p:nvSpPr>
        <p:spPr bwMode="auto">
          <a:xfrm>
            <a:off x="762000" y="1371600"/>
            <a:ext cx="6705600" cy="584775"/>
          </a:xfrm>
          <a:prstGeom prst="rect">
            <a:avLst/>
          </a:prstGeom>
          <a:noFill/>
          <a:ln w="9525">
            <a:noFill/>
            <a:miter lim="800000"/>
            <a:headEnd/>
            <a:tailEnd/>
          </a:ln>
        </p:spPr>
        <p:txBody>
          <a:bodyPr wrap="square">
            <a:spAutoFit/>
          </a:bodyPr>
          <a:lstStyle/>
          <a:p>
            <a:r>
              <a:rPr lang="en-US" sz="1600" b="1" dirty="0" smtClean="0">
                <a:latin typeface="Book Antiqua" pitchFamily="18" charset="0"/>
                <a:cs typeface="Times New Roman" pitchFamily="18" charset="0"/>
              </a:rPr>
              <a:t>The Add-in does not automatically start with a session of Excel, but a setting can be changed for that.</a:t>
            </a:r>
            <a:endParaRPr lang="en-US" sz="1600" b="1" dirty="0">
              <a:latin typeface="Book Antiqua" pitchFamily="18" charset="0"/>
              <a:cs typeface="Times New Roman" pitchFamily="18" charset="0"/>
            </a:endParaRPr>
          </a:p>
        </p:txBody>
      </p:sp>
      <p:pic>
        <p:nvPicPr>
          <p:cNvPr id="87043" name="Picture 3"/>
          <p:cNvPicPr>
            <a:picLocks noChangeAspect="1" noChangeArrowheads="1"/>
          </p:cNvPicPr>
          <p:nvPr/>
        </p:nvPicPr>
        <p:blipFill>
          <a:blip r:embed="rId3" cstate="print"/>
          <a:stretch>
            <a:fillRect/>
          </a:stretch>
        </p:blipFill>
        <p:spPr bwMode="auto">
          <a:xfrm>
            <a:off x="3581400" y="2438400"/>
            <a:ext cx="4980348" cy="3657600"/>
          </a:xfrm>
          <a:prstGeom prst="rect">
            <a:avLst/>
          </a:prstGeom>
          <a:noFill/>
          <a:ln>
            <a:noFill/>
          </a:ln>
          <a:effectLst>
            <a:outerShdw blurRad="50800" dist="38100" dir="8100000" algn="tr" rotWithShape="0">
              <a:prstClr val="black">
                <a:alpha val="40000"/>
              </a:prstClr>
            </a:outerShdw>
            <a:reflection blurRad="6350" stA="50000" endA="300" endPos="55500" dist="50800" dir="5400000" sy="-100000" algn="bl" rotWithShape="0"/>
            <a:softEdge rad="31750"/>
          </a:effectLst>
        </p:spPr>
      </p:pic>
      <p:sp>
        <p:nvSpPr>
          <p:cNvPr id="8" name="Rectangle 7"/>
          <p:cNvSpPr/>
          <p:nvPr/>
        </p:nvSpPr>
        <p:spPr>
          <a:xfrm>
            <a:off x="762000" y="4343400"/>
            <a:ext cx="2362200" cy="304800"/>
          </a:xfrm>
          <a:prstGeom prst="rect">
            <a:avLst/>
          </a:prstGeom>
          <a:noFill/>
          <a:ln>
            <a:solidFill>
              <a:srgbClr val="FF0000"/>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7600" y="3937000"/>
            <a:ext cx="2451100" cy="304800"/>
          </a:xfrm>
          <a:prstGeom prst="rect">
            <a:avLst/>
          </a:prstGeom>
          <a:noFill/>
          <a:ln>
            <a:solidFill>
              <a:srgbClr val="FF0000"/>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350838"/>
            <a:ext cx="8229600" cy="1020762"/>
          </a:xfrm>
          <a:prstGeom prst="rect">
            <a:avLst/>
          </a:prstGeom>
        </p:spPr>
        <p:txBody>
          <a:bodyPr vert="horz" anchor="ctr">
            <a:normAutofit fontScale="90000" lnSpcReduction="20000"/>
            <a:scene3d>
              <a:camera prst="orthographicFront"/>
              <a:lightRig rig="soft" dir="t">
                <a:rot lat="0" lon="0" rev="16800000"/>
              </a:lightRig>
            </a:scene3d>
            <a:sp3d prstMaterial="softEdge">
              <a:bevelT w="38100" h="381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Cube Sources</a:t>
            </a:r>
            <a:b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b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6" name="Flowchart: Predefined Process 5"/>
          <p:cNvSpPr/>
          <p:nvPr/>
        </p:nvSpPr>
        <p:spPr>
          <a:xfrm>
            <a:off x="457200" y="1447800"/>
            <a:ext cx="1371600" cy="990600"/>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Legacy Systems</a:t>
            </a:r>
            <a:endParaRPr lang="en-US" dirty="0"/>
          </a:p>
        </p:txBody>
      </p:sp>
      <p:sp>
        <p:nvSpPr>
          <p:cNvPr id="7" name="Flowchart: Direct Access Storage 6"/>
          <p:cNvSpPr/>
          <p:nvPr/>
        </p:nvSpPr>
        <p:spPr>
          <a:xfrm>
            <a:off x="3962400" y="1714500"/>
            <a:ext cx="1371600" cy="457200"/>
          </a:xfrm>
          <a:prstGeom prst="flowChartMagneticDrum">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Select</a:t>
            </a:r>
            <a:endParaRPr lang="en-US" dirty="0"/>
          </a:p>
        </p:txBody>
      </p:sp>
      <p:cxnSp>
        <p:nvCxnSpPr>
          <p:cNvPr id="8" name="Straight Arrow Connector 7"/>
          <p:cNvCxnSpPr>
            <a:stCxn id="6" idx="3"/>
            <a:endCxn id="7" idx="1"/>
          </p:cNvCxnSpPr>
          <p:nvPr/>
        </p:nvCxnSpPr>
        <p:spPr>
          <a:xfrm>
            <a:off x="1828800" y="1943100"/>
            <a:ext cx="2133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2"/>
            <a:endCxn id="15" idx="0"/>
          </p:cNvCxnSpPr>
          <p:nvPr/>
        </p:nvCxnSpPr>
        <p:spPr>
          <a:xfrm rot="5400000">
            <a:off x="3867150" y="2952750"/>
            <a:ext cx="1562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685800" y="3124200"/>
            <a:ext cx="9144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FI</a:t>
            </a:r>
            <a:r>
              <a:rPr lang="en-US" dirty="0" smtClean="0"/>
              <a:t>-AP</a:t>
            </a:r>
            <a:endParaRPr lang="en-US" dirty="0"/>
          </a:p>
        </p:txBody>
      </p:sp>
      <p:sp>
        <p:nvSpPr>
          <p:cNvPr id="11" name="Rounded Rectangle 10"/>
          <p:cNvSpPr/>
          <p:nvPr/>
        </p:nvSpPr>
        <p:spPr>
          <a:xfrm>
            <a:off x="838200" y="4953000"/>
            <a:ext cx="914400" cy="609600"/>
          </a:xfrm>
          <a:prstGeom prst="roundRect">
            <a:avLst/>
          </a:prstGeom>
          <a:effectLst>
            <a:outerShdw blurRad="130000" dist="101600" dir="2700000" algn="tl" rotWithShape="0">
              <a:srgbClr val="000000">
                <a:alpha val="35000"/>
              </a:srgbClr>
            </a:outerShdw>
            <a:reflection blurRad="6350" stA="50000" endA="300" endPos="90000" dir="5400000" sy="-100000" algn="bl" rotWithShape="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FI</a:t>
            </a:r>
            <a:r>
              <a:rPr lang="en-US" dirty="0" smtClean="0"/>
              <a:t>-AR</a:t>
            </a:r>
            <a:endParaRPr lang="en-US" dirty="0"/>
          </a:p>
        </p:txBody>
      </p:sp>
      <p:sp>
        <p:nvSpPr>
          <p:cNvPr id="12" name="Rounded Rectangle 11"/>
          <p:cNvSpPr/>
          <p:nvPr/>
        </p:nvSpPr>
        <p:spPr>
          <a:xfrm>
            <a:off x="1905000" y="4267200"/>
            <a:ext cx="838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MM</a:t>
            </a:r>
            <a:endParaRPr lang="en-US" dirty="0"/>
          </a:p>
        </p:txBody>
      </p:sp>
      <p:sp>
        <p:nvSpPr>
          <p:cNvPr id="13" name="Rounded Rectangle 12"/>
          <p:cNvSpPr/>
          <p:nvPr/>
        </p:nvSpPr>
        <p:spPr>
          <a:xfrm>
            <a:off x="2133600" y="2895600"/>
            <a:ext cx="838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SD</a:t>
            </a:r>
            <a:endParaRPr lang="en-US" dirty="0"/>
          </a:p>
        </p:txBody>
      </p:sp>
      <p:sp>
        <p:nvSpPr>
          <p:cNvPr id="14" name="Rounded Rectangle 13"/>
          <p:cNvSpPr/>
          <p:nvPr/>
        </p:nvSpPr>
        <p:spPr>
          <a:xfrm>
            <a:off x="1981200" y="5638800"/>
            <a:ext cx="838200" cy="457200"/>
          </a:xfrm>
          <a:prstGeom prst="roundRect">
            <a:avLst/>
          </a:prstGeom>
          <a:effectLst>
            <a:outerShdw blurRad="130000" dist="101600" dir="2700000" algn="tl" rotWithShape="0">
              <a:srgbClr val="000000">
                <a:alpha val="35000"/>
              </a:srgbClr>
            </a:outerShdw>
            <a:reflection blurRad="6350" stA="50000" endA="300" endPos="90000" dir="5400000" sy="-100000" algn="bl" rotWithShape="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AA</a:t>
            </a:r>
            <a:endParaRPr lang="en-US" dirty="0"/>
          </a:p>
        </p:txBody>
      </p:sp>
      <p:sp>
        <p:nvSpPr>
          <p:cNvPr id="15" name="Rounded Rectangle 14"/>
          <p:cNvSpPr/>
          <p:nvPr/>
        </p:nvSpPr>
        <p:spPr>
          <a:xfrm>
            <a:off x="3886200" y="3733800"/>
            <a:ext cx="1524000" cy="2133600"/>
          </a:xfrm>
          <a:prstGeom prst="roundRect">
            <a:avLst/>
          </a:prstGeom>
          <a:ln/>
          <a:effectLst>
            <a:outerShdw blurRad="130000" dist="101600" dir="2700000" algn="tl" rotWithShape="0">
              <a:srgbClr val="000000">
                <a:alpha val="35000"/>
              </a:srgbClr>
            </a:outerShdw>
            <a:reflection blurRad="6350" stA="50000" endA="300" endPos="90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ounded Rectangle 15"/>
          <p:cNvSpPr/>
          <p:nvPr/>
        </p:nvSpPr>
        <p:spPr>
          <a:xfrm>
            <a:off x="4038600" y="3962400"/>
            <a:ext cx="12192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FI</a:t>
            </a:r>
            <a:r>
              <a:rPr lang="en-US" dirty="0" smtClean="0"/>
              <a:t> - GL</a:t>
            </a:r>
            <a:endParaRPr lang="en-US" dirty="0"/>
          </a:p>
        </p:txBody>
      </p:sp>
      <p:sp>
        <p:nvSpPr>
          <p:cNvPr id="17" name="Rounded Rectangle 16"/>
          <p:cNvSpPr/>
          <p:nvPr/>
        </p:nvSpPr>
        <p:spPr>
          <a:xfrm>
            <a:off x="4038600" y="2438400"/>
            <a:ext cx="12192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History</a:t>
            </a:r>
            <a:endParaRPr lang="en-US" dirty="0"/>
          </a:p>
        </p:txBody>
      </p:sp>
      <p:sp>
        <p:nvSpPr>
          <p:cNvPr id="18" name="Rounded Rectangle 17"/>
          <p:cNvSpPr/>
          <p:nvPr/>
        </p:nvSpPr>
        <p:spPr>
          <a:xfrm>
            <a:off x="4038600" y="4876800"/>
            <a:ext cx="12192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CO - PA</a:t>
            </a:r>
            <a:endParaRPr lang="en-US" dirty="0"/>
          </a:p>
        </p:txBody>
      </p:sp>
      <p:cxnSp>
        <p:nvCxnSpPr>
          <p:cNvPr id="19" name="Straight Arrow Connector 18"/>
          <p:cNvCxnSpPr>
            <a:stCxn id="13" idx="3"/>
            <a:endCxn id="15" idx="1"/>
          </p:cNvCxnSpPr>
          <p:nvPr/>
        </p:nvCxnSpPr>
        <p:spPr>
          <a:xfrm>
            <a:off x="2971800" y="3124200"/>
            <a:ext cx="914400" cy="1676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2" idx="3"/>
            <a:endCxn id="15" idx="1"/>
          </p:cNvCxnSpPr>
          <p:nvPr/>
        </p:nvCxnSpPr>
        <p:spPr>
          <a:xfrm>
            <a:off x="2743200" y="4495800"/>
            <a:ext cx="1143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4" idx="3"/>
            <a:endCxn id="15" idx="1"/>
          </p:cNvCxnSpPr>
          <p:nvPr/>
        </p:nvCxnSpPr>
        <p:spPr>
          <a:xfrm flipV="1">
            <a:off x="2819400" y="4800600"/>
            <a:ext cx="106680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3"/>
            <a:endCxn id="15" idx="1"/>
          </p:cNvCxnSpPr>
          <p:nvPr/>
        </p:nvCxnSpPr>
        <p:spPr>
          <a:xfrm>
            <a:off x="1600200" y="3429000"/>
            <a:ext cx="2286000" cy="1371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15" idx="1"/>
          </p:cNvCxnSpPr>
          <p:nvPr/>
        </p:nvCxnSpPr>
        <p:spPr>
          <a:xfrm flipV="1">
            <a:off x="1752600" y="4800600"/>
            <a:ext cx="21336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6" idx="3"/>
          </p:cNvCxnSpPr>
          <p:nvPr/>
        </p:nvCxnSpPr>
        <p:spPr>
          <a:xfrm>
            <a:off x="5257800" y="4343400"/>
            <a:ext cx="76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Rectangle 27"/>
          <p:cNvSpPr/>
          <p:nvPr/>
        </p:nvSpPr>
        <p:spPr>
          <a:xfrm>
            <a:off x="6705600" y="2743200"/>
            <a:ext cx="2603943" cy="923330"/>
          </a:xfrm>
          <a:prstGeom prst="rect">
            <a:avLst/>
          </a:prstGeom>
          <a:noFill/>
        </p:spPr>
        <p:txBody>
          <a:bodyPr wrap="square" lIns="91440" tIns="45720" rIns="91440" bIns="45720">
            <a:spAutoFit/>
            <a:scene3d>
              <a:camera prst="perspectiveContrastingLeftFacing" fov="1800000">
                <a:rot lat="623786" lon="1199999" rev="21386777"/>
              </a:camera>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outerShdw blurRad="60007" dist="200025" dir="15000000" sy="30000" kx="-1800000" algn="bl" rotWithShape="0">
                    <a:prstClr val="black">
                      <a:alpha val="32000"/>
                    </a:prstClr>
                  </a:outerShdw>
                  <a:reflection blurRad="6350" stA="55000" endA="300" endPos="45500" dir="5400000" sy="-100000" algn="bl" rotWithShape="0"/>
                </a:effectLst>
              </a:rPr>
              <a:t>CUBE</a:t>
            </a:r>
            <a:endParaRPr lang="en-US" sz="5400" b="1" cap="none" spc="0" dirty="0">
              <a:ln/>
              <a:solidFill>
                <a:schemeClr val="accent3"/>
              </a:solidFill>
              <a:effectLst>
                <a:outerShdw blurRad="60007" dist="200025" dir="15000000" sy="30000" kx="-1800000" algn="bl" rotWithShape="0">
                  <a:prstClr val="black">
                    <a:alpha val="32000"/>
                  </a:prstClr>
                </a:outerShdw>
                <a:reflection blurRad="6350" stA="55000" endA="300" endPos="45500" dir="5400000" sy="-100000" algn="bl" rotWithShape="0"/>
              </a:effectLst>
            </a:endParaRPr>
          </a:p>
        </p:txBody>
      </p:sp>
      <p:sp>
        <p:nvSpPr>
          <p:cNvPr id="29" name="Slide Number Placeholder 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48A0A5FE-31B6-4F72-95DA-4F16146C6D68}" type="slidenum">
              <a:rPr lang="en-US" sz="1200">
                <a:solidFill>
                  <a:srgbClr val="898989"/>
                </a:solidFill>
                <a:latin typeface="Calibri" pitchFamily="34" charset="0"/>
              </a:rPr>
              <a:pPr algn="r"/>
              <a:t>8</a:t>
            </a:fld>
            <a:endParaRPr lang="en-US" sz="1200" dirty="0">
              <a:solidFill>
                <a:srgbClr val="898989"/>
              </a:solidFill>
              <a:latin typeface="Calibri" pitchFamily="34" charset="0"/>
            </a:endParaRPr>
          </a:p>
        </p:txBody>
      </p:sp>
      <p:sp>
        <p:nvSpPr>
          <p:cNvPr id="52" name="Rounded Rectangle 51"/>
          <p:cNvSpPr/>
          <p:nvPr/>
        </p:nvSpPr>
        <p:spPr>
          <a:xfrm>
            <a:off x="6781800" y="41910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3" name="Rounded Rectangle 52"/>
          <p:cNvSpPr/>
          <p:nvPr/>
        </p:nvSpPr>
        <p:spPr>
          <a:xfrm>
            <a:off x="6781800" y="38862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4" name="Rounded Rectangle 53"/>
          <p:cNvSpPr/>
          <p:nvPr/>
        </p:nvSpPr>
        <p:spPr>
          <a:xfrm>
            <a:off x="6781800" y="35814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5" name="Rounded Rectangle 54"/>
          <p:cNvSpPr/>
          <p:nvPr/>
        </p:nvSpPr>
        <p:spPr>
          <a:xfrm>
            <a:off x="7391400" y="42672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6" name="Rounded Rectangle 55"/>
          <p:cNvSpPr/>
          <p:nvPr/>
        </p:nvSpPr>
        <p:spPr>
          <a:xfrm>
            <a:off x="7391400" y="39624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7" name="Rounded Rectangle 56"/>
          <p:cNvSpPr/>
          <p:nvPr/>
        </p:nvSpPr>
        <p:spPr>
          <a:xfrm>
            <a:off x="7391400" y="36576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8" name="Rounded Rectangle 57"/>
          <p:cNvSpPr/>
          <p:nvPr/>
        </p:nvSpPr>
        <p:spPr>
          <a:xfrm>
            <a:off x="8001000" y="4343400"/>
            <a:ext cx="533400" cy="685800"/>
          </a:xfrm>
          <a:prstGeom prst="roundRect">
            <a:avLst/>
          </a:prstGeom>
          <a:solidFill>
            <a:schemeClr val="accent3">
              <a:lumMod val="40000"/>
              <a:lumOff val="60000"/>
            </a:schemeClr>
          </a:solidFill>
          <a:effectLst>
            <a:outerShdw blurRad="50800" dist="38100" dir="8100000" algn="tr" rotWithShape="0">
              <a:prstClr val="black">
                <a:alpha val="40000"/>
              </a:prst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9" name="Rounded Rectangle 58"/>
          <p:cNvSpPr/>
          <p:nvPr/>
        </p:nvSpPr>
        <p:spPr>
          <a:xfrm>
            <a:off x="8001000" y="40386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0" name="Rounded Rectangle 59"/>
          <p:cNvSpPr/>
          <p:nvPr/>
        </p:nvSpPr>
        <p:spPr>
          <a:xfrm>
            <a:off x="8001000" y="37338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3" name="Rounded Rectangle 42"/>
          <p:cNvSpPr/>
          <p:nvPr/>
        </p:nvSpPr>
        <p:spPr>
          <a:xfrm>
            <a:off x="6477000" y="44196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Rounded Rectangle 43"/>
          <p:cNvSpPr/>
          <p:nvPr/>
        </p:nvSpPr>
        <p:spPr>
          <a:xfrm>
            <a:off x="6477000" y="41148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5" name="Rounded Rectangle 44"/>
          <p:cNvSpPr/>
          <p:nvPr/>
        </p:nvSpPr>
        <p:spPr>
          <a:xfrm>
            <a:off x="6477000" y="38100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6" name="Rounded Rectangle 45"/>
          <p:cNvSpPr/>
          <p:nvPr/>
        </p:nvSpPr>
        <p:spPr>
          <a:xfrm>
            <a:off x="7086600" y="44958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 name="Rounded Rectangle 46"/>
          <p:cNvSpPr/>
          <p:nvPr/>
        </p:nvSpPr>
        <p:spPr>
          <a:xfrm>
            <a:off x="7086600" y="4191000"/>
            <a:ext cx="533400" cy="685800"/>
          </a:xfrm>
          <a:prstGeom prst="roundRect">
            <a:avLst/>
          </a:prstGeom>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8" name="Rounded Rectangle 47"/>
          <p:cNvSpPr/>
          <p:nvPr/>
        </p:nvSpPr>
        <p:spPr>
          <a:xfrm>
            <a:off x="7086600" y="38862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Rounded Rectangle 48"/>
          <p:cNvSpPr/>
          <p:nvPr/>
        </p:nvSpPr>
        <p:spPr>
          <a:xfrm>
            <a:off x="7696200" y="4572000"/>
            <a:ext cx="533400" cy="685800"/>
          </a:xfrm>
          <a:prstGeom prst="roundRect">
            <a:avLst/>
          </a:prstGeom>
          <a:solidFill>
            <a:schemeClr val="accent3">
              <a:lumMod val="40000"/>
              <a:lumOff val="60000"/>
            </a:schemeClr>
          </a:solidFill>
          <a:effectLst>
            <a:outerShdw blurRad="50800" dist="38100" dir="8100000" algn="tr" rotWithShape="0">
              <a:prstClr val="black">
                <a:alpha val="40000"/>
              </a:prst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0" name="Rounded Rectangle 49"/>
          <p:cNvSpPr/>
          <p:nvPr/>
        </p:nvSpPr>
        <p:spPr>
          <a:xfrm>
            <a:off x="7696200" y="42672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1" name="Rounded Rectangle 50"/>
          <p:cNvSpPr/>
          <p:nvPr/>
        </p:nvSpPr>
        <p:spPr>
          <a:xfrm>
            <a:off x="7696200" y="39624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4" name="Rounded Rectangle 33"/>
          <p:cNvSpPr/>
          <p:nvPr/>
        </p:nvSpPr>
        <p:spPr>
          <a:xfrm>
            <a:off x="6172200" y="4648200"/>
            <a:ext cx="533400" cy="685800"/>
          </a:xfrm>
          <a:prstGeom prst="roundRect">
            <a:avLst/>
          </a:prstGeom>
          <a:solidFill>
            <a:schemeClr val="accent3">
              <a:lumMod val="40000"/>
              <a:lumOff val="60000"/>
            </a:schemeClr>
          </a:solidFill>
          <a:effectLst>
            <a:outerShdw blurRad="50800" dist="38100" dir="8100000" algn="tr" rotWithShape="0">
              <a:prstClr val="black">
                <a:alpha val="40000"/>
              </a:prst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Rounded Rectangle 34"/>
          <p:cNvSpPr/>
          <p:nvPr/>
        </p:nvSpPr>
        <p:spPr>
          <a:xfrm>
            <a:off x="6172200" y="43434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ounded Rectangle 35"/>
          <p:cNvSpPr/>
          <p:nvPr/>
        </p:nvSpPr>
        <p:spPr>
          <a:xfrm>
            <a:off x="6172200" y="40386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Rounded Rectangle 36"/>
          <p:cNvSpPr/>
          <p:nvPr/>
        </p:nvSpPr>
        <p:spPr>
          <a:xfrm>
            <a:off x="6781800" y="4724400"/>
            <a:ext cx="533400" cy="685800"/>
          </a:xfrm>
          <a:prstGeom prst="roundRect">
            <a:avLst/>
          </a:prstGeom>
          <a:solidFill>
            <a:schemeClr val="accent3">
              <a:lumMod val="40000"/>
              <a:lumOff val="60000"/>
            </a:schemeClr>
          </a:solidFill>
          <a:effectLst>
            <a:outerShdw blurRad="50800" dist="38100" dir="8100000" algn="tr" rotWithShape="0">
              <a:prstClr val="black">
                <a:alpha val="40000"/>
              </a:prst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ounded Rectangle 37"/>
          <p:cNvSpPr/>
          <p:nvPr/>
        </p:nvSpPr>
        <p:spPr>
          <a:xfrm>
            <a:off x="6781800" y="44196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Rounded Rectangle 38"/>
          <p:cNvSpPr/>
          <p:nvPr/>
        </p:nvSpPr>
        <p:spPr>
          <a:xfrm>
            <a:off x="6781800" y="41148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Rounded Rectangle 39"/>
          <p:cNvSpPr/>
          <p:nvPr/>
        </p:nvSpPr>
        <p:spPr>
          <a:xfrm>
            <a:off x="7391400" y="4800600"/>
            <a:ext cx="533400" cy="685800"/>
          </a:xfrm>
          <a:prstGeom prst="roundRect">
            <a:avLst/>
          </a:prstGeom>
          <a:solidFill>
            <a:schemeClr val="accent3">
              <a:lumMod val="40000"/>
              <a:lumOff val="60000"/>
            </a:schemeClr>
          </a:solidFill>
          <a:effectLst>
            <a:outerShdw blurRad="50800" dist="38100" dir="8100000" algn="tr" rotWithShape="0">
              <a:prstClr val="black">
                <a:alpha val="40000"/>
              </a:prst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Rounded Rectangle 40"/>
          <p:cNvSpPr/>
          <p:nvPr/>
        </p:nvSpPr>
        <p:spPr>
          <a:xfrm>
            <a:off x="7391400" y="44958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2" name="Rounded Rectangle 41"/>
          <p:cNvSpPr/>
          <p:nvPr/>
        </p:nvSpPr>
        <p:spPr>
          <a:xfrm>
            <a:off x="7391400" y="4191000"/>
            <a:ext cx="533400" cy="685800"/>
          </a:xfrm>
          <a:prstGeom prst="roundRect">
            <a:avLst/>
          </a:prstGeom>
          <a:solidFill>
            <a:schemeClr val="accent3">
              <a:lumMod val="40000"/>
              <a:lumOff val="60000"/>
            </a:schemeClr>
          </a:solidFill>
          <a:effectLst>
            <a:outerShdw blurRad="190500" dist="228600" dir="2700000" sy="90000" rotWithShape="0">
              <a:srgbClr val="000000">
                <a:alpha val="25500"/>
              </a:srgbClr>
            </a:outerShdw>
            <a:reflection blurRad="6350" stA="50000" endA="275" endPos="40000" dist="101600" dir="5400000" sy="-100000" algn="bl" rotWithShape="0"/>
          </a:effectLst>
          <a:scene3d>
            <a:camera prst="perspectiveRelaxed">
              <a:rot lat="19805137" lon="17801461" rev="4981424"/>
            </a:camera>
            <a:lightRig rig="balanced" dir="t"/>
          </a:scene3d>
          <a:sp3d extrusionH="107950" contourW="25400" prstMaterial="flat">
            <a:bevelT w="501650" prst="relaxedInset"/>
            <a:bevelB w="488950" h="247650" prst="relaxedInset"/>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2" name="Straight Arrow Connector 61"/>
          <p:cNvCxnSpPr>
            <a:stCxn id="17" idx="3"/>
          </p:cNvCxnSpPr>
          <p:nvPr/>
        </p:nvCxnSpPr>
        <p:spPr>
          <a:xfrm>
            <a:off x="5257800" y="2743200"/>
            <a:ext cx="10668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Rounded Rectangle 77"/>
          <p:cNvSpPr/>
          <p:nvPr/>
        </p:nvSpPr>
        <p:spPr>
          <a:xfrm>
            <a:off x="4267200" y="3048000"/>
            <a:ext cx="353288" cy="401479"/>
          </a:xfrm>
          <a:prstGeom prst="round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l-GR" dirty="0" smtClean="0">
                <a:effectLst/>
              </a:rPr>
              <a:t>Σ</a:t>
            </a:r>
            <a:endParaRPr lang="en-US" dirty="0">
              <a:effectLst/>
            </a:endParaRPr>
          </a:p>
        </p:txBody>
      </p:sp>
      <p:cxnSp>
        <p:nvCxnSpPr>
          <p:cNvPr id="70" name="Straight Arrow Connector 69"/>
          <p:cNvCxnSpPr>
            <a:stCxn id="18" idx="3"/>
          </p:cNvCxnSpPr>
          <p:nvPr/>
        </p:nvCxnSpPr>
        <p:spPr>
          <a:xfrm>
            <a:off x="5257800" y="5257800"/>
            <a:ext cx="762000" cy="1588"/>
          </a:xfrm>
          <a:prstGeom prst="straightConnector1">
            <a:avLst/>
          </a:prstGeom>
          <a:ln>
            <a:prstDash val="dashDot"/>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162800" cy="1143000"/>
          </a:xfrm>
        </p:spPr>
        <p:txBody>
          <a:bodyPr/>
          <a:lstStyle/>
          <a:p>
            <a:pPr algn="l" eaLnBrk="1" hangingPunct="1">
              <a:defRPr/>
            </a:pPr>
            <a:r>
              <a:rPr lang="en-US" smtClean="0"/>
              <a:t>Scope …</a:t>
            </a:r>
            <a:r>
              <a:rPr lang="en-US" sz="2400" smtClean="0"/>
              <a:t>(cont.)</a:t>
            </a:r>
            <a:endParaRPr lang="en-US" dirty="0"/>
          </a:p>
        </p:txBody>
      </p:sp>
      <p:graphicFrame>
        <p:nvGraphicFramePr>
          <p:cNvPr id="4" name="Content Placeholder 3"/>
          <p:cNvGraphicFramePr>
            <a:graphicFrameLocks noGrp="1"/>
          </p:cNvGraphicFramePr>
          <p:nvPr>
            <p:ph idx="1"/>
          </p:nvPr>
        </p:nvGraphicFramePr>
        <p:xfrm>
          <a:off x="1676400" y="2209800"/>
          <a:ext cx="792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3"/>
          <p:cNvSpPr txBox="1">
            <a:spLocks noChangeArrowheads="1"/>
          </p:cNvSpPr>
          <p:nvPr/>
        </p:nvSpPr>
        <p:spPr bwMode="auto">
          <a:xfrm>
            <a:off x="457200" y="1295400"/>
            <a:ext cx="8077200" cy="1524000"/>
          </a:xfrm>
          <a:prstGeom prst="rect">
            <a:avLst/>
          </a:prstGeom>
          <a:noFill/>
          <a:ln w="9525">
            <a:noFill/>
            <a:miter lim="800000"/>
            <a:headEnd/>
            <a:tailEnd/>
          </a:ln>
        </p:spPr>
        <p:txBody>
          <a:bodyPr/>
          <a:lstStyle/>
          <a:p>
            <a:pPr marL="547688" indent="-411163">
              <a:lnSpc>
                <a:spcPct val="90000"/>
              </a:lnSpc>
              <a:spcBef>
                <a:spcPts val="300"/>
              </a:spcBef>
              <a:buClr>
                <a:srgbClr val="F9F9F9"/>
              </a:buClr>
              <a:buSzPct val="65000"/>
              <a:buFont typeface="Wingdings 2" pitchFamily="18" charset="2"/>
              <a:buChar char=""/>
              <a:defRPr/>
            </a:pPr>
            <a:r>
              <a:rPr lang="en-US" sz="2800" dirty="0" smtClean="0">
                <a:latin typeface="+mn-lt"/>
              </a:rPr>
              <a:t>Synthesis </a:t>
            </a:r>
            <a:r>
              <a:rPr lang="en-US" sz="2800" dirty="0">
                <a:latin typeface="+mn-lt"/>
              </a:rPr>
              <a:t>of an accounting and data </a:t>
            </a:r>
            <a:r>
              <a:rPr lang="en-US" sz="2800" dirty="0" smtClean="0">
                <a:latin typeface="+mn-lt"/>
              </a:rPr>
              <a:t>string.</a:t>
            </a:r>
          </a:p>
          <a:p>
            <a:pPr marL="547688" indent="-411163">
              <a:lnSpc>
                <a:spcPct val="90000"/>
              </a:lnSpc>
              <a:spcBef>
                <a:spcPct val="20000"/>
              </a:spcBef>
              <a:buClr>
                <a:srgbClr val="F9F9F9"/>
              </a:buClr>
              <a:buSzPct val="65000"/>
              <a:buFont typeface="Wingdings 2" pitchFamily="18" charset="2"/>
              <a:buChar char=""/>
              <a:defRPr/>
            </a:pPr>
            <a:endParaRPr lang="en-US" sz="2800" dirty="0">
              <a:latin typeface="+mn-lt"/>
            </a:endParaRPr>
          </a:p>
        </p:txBody>
      </p:sp>
      <p:sp>
        <p:nvSpPr>
          <p:cNvPr id="6" name="Slide Number Placeholder 1"/>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2C7D4C65-CE70-4C88-8CD9-AF1D61874C3A}" type="slidenum">
              <a:rPr lang="en-US" sz="1200">
                <a:solidFill>
                  <a:srgbClr val="898989"/>
                </a:solidFill>
                <a:latin typeface="Calibri" pitchFamily="34" charset="0"/>
              </a:rPr>
              <a:pPr algn="r"/>
              <a:t>9</a:t>
            </a:fld>
            <a:endParaRPr lang="en-US" sz="120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p:bldAsOne/>
      </p:bldGraphic>
    </p:bld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heme1">
  <a:themeElements>
    <a:clrScheme name="1_CNH_training_template 8">
      <a:dk1>
        <a:srgbClr val="000000"/>
      </a:dk1>
      <a:lt1>
        <a:srgbClr val="FFFFFF"/>
      </a:lt1>
      <a:dk2>
        <a:srgbClr val="F8F8F8"/>
      </a:dk2>
      <a:lt2>
        <a:srgbClr val="C0C0C0"/>
      </a:lt2>
      <a:accent1>
        <a:srgbClr val="E69E02"/>
      </a:accent1>
      <a:accent2>
        <a:srgbClr val="336633"/>
      </a:accent2>
      <a:accent3>
        <a:srgbClr val="FFFFFF"/>
      </a:accent3>
      <a:accent4>
        <a:srgbClr val="000000"/>
      </a:accent4>
      <a:accent5>
        <a:srgbClr val="F0CCAA"/>
      </a:accent5>
      <a:accent6>
        <a:srgbClr val="2D5C2D"/>
      </a:accent6>
      <a:hlink>
        <a:srgbClr val="FFCC66"/>
      </a:hlink>
      <a:folHlink>
        <a:srgbClr val="CCFFFF"/>
      </a:folHlink>
    </a:clrScheme>
    <a:fontScheme name="1_CNH_traini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2"/>
            </a:solidFill>
            <a:effectLst/>
            <a:latin typeface="Arial" charset="0"/>
          </a:defRPr>
        </a:defPPr>
      </a:lstStyle>
    </a:lnDef>
  </a:objectDefaults>
  <a:extraClrSchemeLst>
    <a:extraClrScheme>
      <a:clrScheme name="1_CNH_training_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CNH_training_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1_CNH_training_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1_CNH_training_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1_CNH_training_template 5">
        <a:dk1>
          <a:srgbClr val="000000"/>
        </a:dk1>
        <a:lt1>
          <a:srgbClr val="FFFFFF"/>
        </a:lt1>
        <a:dk2>
          <a:srgbClr val="F8F8F8"/>
        </a:dk2>
        <a:lt2>
          <a:srgbClr val="C0C0C0"/>
        </a:lt2>
        <a:accent1>
          <a:srgbClr val="FFCC66"/>
        </a:accent1>
        <a:accent2>
          <a:srgbClr val="006600"/>
        </a:accent2>
        <a:accent3>
          <a:srgbClr val="FFFFFF"/>
        </a:accent3>
        <a:accent4>
          <a:srgbClr val="000000"/>
        </a:accent4>
        <a:accent5>
          <a:srgbClr val="FFE2B8"/>
        </a:accent5>
        <a:accent6>
          <a:srgbClr val="005C00"/>
        </a:accent6>
        <a:hlink>
          <a:srgbClr val="000033"/>
        </a:hlink>
        <a:folHlink>
          <a:srgbClr val="003399"/>
        </a:folHlink>
      </a:clrScheme>
      <a:clrMap bg1="lt1" tx1="dk1" bg2="lt2" tx2="dk2" accent1="accent1" accent2="accent2" accent3="accent3" accent4="accent4" accent5="accent5" accent6="accent6" hlink="hlink" folHlink="folHlink"/>
    </a:extraClrScheme>
    <a:extraClrScheme>
      <a:clrScheme name="1_CNH_training_template 6">
        <a:dk1>
          <a:srgbClr val="000000"/>
        </a:dk1>
        <a:lt1>
          <a:srgbClr val="FFFFFF"/>
        </a:lt1>
        <a:dk2>
          <a:srgbClr val="F8F8F8"/>
        </a:dk2>
        <a:lt2>
          <a:srgbClr val="C0C0C0"/>
        </a:lt2>
        <a:accent1>
          <a:srgbClr val="FFCC66"/>
        </a:accent1>
        <a:accent2>
          <a:srgbClr val="336633"/>
        </a:accent2>
        <a:accent3>
          <a:srgbClr val="FFFFFF"/>
        </a:accent3>
        <a:accent4>
          <a:srgbClr val="000000"/>
        </a:accent4>
        <a:accent5>
          <a:srgbClr val="FFE2B8"/>
        </a:accent5>
        <a:accent6>
          <a:srgbClr val="2D5C2D"/>
        </a:accent6>
        <a:hlink>
          <a:srgbClr val="000033"/>
        </a:hlink>
        <a:folHlink>
          <a:srgbClr val="CCFFFF"/>
        </a:folHlink>
      </a:clrScheme>
      <a:clrMap bg1="lt1" tx1="dk1" bg2="lt2" tx2="dk2" accent1="accent1" accent2="accent2" accent3="accent3" accent4="accent4" accent5="accent5" accent6="accent6" hlink="hlink" folHlink="folHlink"/>
    </a:extraClrScheme>
    <a:extraClrScheme>
      <a:clrScheme name="1_CNH_training_template 7">
        <a:dk1>
          <a:srgbClr val="000000"/>
        </a:dk1>
        <a:lt1>
          <a:srgbClr val="FFFFFF"/>
        </a:lt1>
        <a:dk2>
          <a:srgbClr val="F8F8F8"/>
        </a:dk2>
        <a:lt2>
          <a:srgbClr val="C0C0C0"/>
        </a:lt2>
        <a:accent1>
          <a:srgbClr val="FFCC66"/>
        </a:accent1>
        <a:accent2>
          <a:srgbClr val="336633"/>
        </a:accent2>
        <a:accent3>
          <a:srgbClr val="FFFFFF"/>
        </a:accent3>
        <a:accent4>
          <a:srgbClr val="000000"/>
        </a:accent4>
        <a:accent5>
          <a:srgbClr val="FFE2B8"/>
        </a:accent5>
        <a:accent6>
          <a:srgbClr val="2D5C2D"/>
        </a:accent6>
        <a:hlink>
          <a:srgbClr val="FFCC66"/>
        </a:hlink>
        <a:folHlink>
          <a:srgbClr val="CCFFFF"/>
        </a:folHlink>
      </a:clrScheme>
      <a:clrMap bg1="lt1" tx1="dk1" bg2="lt2" tx2="dk2" accent1="accent1" accent2="accent2" accent3="accent3" accent4="accent4" accent5="accent5" accent6="accent6" hlink="hlink" folHlink="folHlink"/>
    </a:extraClrScheme>
    <a:extraClrScheme>
      <a:clrScheme name="1_CNH_training_template 8">
        <a:dk1>
          <a:srgbClr val="000000"/>
        </a:dk1>
        <a:lt1>
          <a:srgbClr val="FFFFFF"/>
        </a:lt1>
        <a:dk2>
          <a:srgbClr val="F8F8F8"/>
        </a:dk2>
        <a:lt2>
          <a:srgbClr val="C0C0C0"/>
        </a:lt2>
        <a:accent1>
          <a:srgbClr val="E69E02"/>
        </a:accent1>
        <a:accent2>
          <a:srgbClr val="336633"/>
        </a:accent2>
        <a:accent3>
          <a:srgbClr val="FFFFFF"/>
        </a:accent3>
        <a:accent4>
          <a:srgbClr val="000000"/>
        </a:accent4>
        <a:accent5>
          <a:srgbClr val="F0CCAA"/>
        </a:accent5>
        <a:accent6>
          <a:srgbClr val="2D5C2D"/>
        </a:accent6>
        <a:hlink>
          <a:srgbClr val="FFCC66"/>
        </a:hlink>
        <a:folHlink>
          <a:srgbClr val="CCFFFF"/>
        </a:folHlink>
      </a:clrScheme>
      <a:clrMap bg1="lt1" tx1="dk1" bg2="lt2" tx2="dk2" accent1="accent1" accent2="accent2" accent3="accent3" accent4="accent4" accent5="accent5" accent6="accent6" hlink="hlink" folHlink="folHlink"/>
    </a:extraClrScheme>
    <a:extraClrScheme>
      <a:clrScheme name="1_CNH_training_template 9">
        <a:dk1>
          <a:srgbClr val="000000"/>
        </a:dk1>
        <a:lt1>
          <a:srgbClr val="FFFFFF"/>
        </a:lt1>
        <a:dk2>
          <a:srgbClr val="F8F8F8"/>
        </a:dk2>
        <a:lt2>
          <a:srgbClr val="C0C0C0"/>
        </a:lt2>
        <a:accent1>
          <a:srgbClr val="E69E02"/>
        </a:accent1>
        <a:accent2>
          <a:srgbClr val="FFCC66"/>
        </a:accent2>
        <a:accent3>
          <a:srgbClr val="FFFFFF"/>
        </a:accent3>
        <a:accent4>
          <a:srgbClr val="000000"/>
        </a:accent4>
        <a:accent5>
          <a:srgbClr val="F0CCAA"/>
        </a:accent5>
        <a:accent6>
          <a:srgbClr val="E7B95C"/>
        </a:accent6>
        <a:hlink>
          <a:srgbClr val="336633"/>
        </a:hlink>
        <a:folHlink>
          <a:srgbClr val="CC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NH_Capital_training_template">
  <a:themeElements>
    <a:clrScheme name="CNH_Capital_training_template 8">
      <a:dk1>
        <a:srgbClr val="000000"/>
      </a:dk1>
      <a:lt1>
        <a:srgbClr val="FFFFFF"/>
      </a:lt1>
      <a:dk2>
        <a:srgbClr val="F8F8F8"/>
      </a:dk2>
      <a:lt2>
        <a:srgbClr val="C0C0C0"/>
      </a:lt2>
      <a:accent1>
        <a:srgbClr val="E69E02"/>
      </a:accent1>
      <a:accent2>
        <a:srgbClr val="336633"/>
      </a:accent2>
      <a:accent3>
        <a:srgbClr val="FFFFFF"/>
      </a:accent3>
      <a:accent4>
        <a:srgbClr val="000000"/>
      </a:accent4>
      <a:accent5>
        <a:srgbClr val="F0CCAA"/>
      </a:accent5>
      <a:accent6>
        <a:srgbClr val="2D5C2D"/>
      </a:accent6>
      <a:hlink>
        <a:srgbClr val="FFCC66"/>
      </a:hlink>
      <a:folHlink>
        <a:srgbClr val="CCFFFF"/>
      </a:folHlink>
    </a:clrScheme>
    <a:fontScheme name="CNH_Capital_traini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2"/>
            </a:solidFill>
            <a:effectLst/>
            <a:latin typeface="Arial" charset="0"/>
          </a:defRPr>
        </a:defPPr>
      </a:lstStyle>
    </a:lnDef>
  </a:objectDefaults>
  <a:extraClrSchemeLst>
    <a:extraClrScheme>
      <a:clrScheme name="CNH_Capital_training_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CNH_Capital_training_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CNH_Capital_training_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CNH_Capital_training_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CNH_Capital_training_template 5">
        <a:dk1>
          <a:srgbClr val="000000"/>
        </a:dk1>
        <a:lt1>
          <a:srgbClr val="FFFFFF"/>
        </a:lt1>
        <a:dk2>
          <a:srgbClr val="F8F8F8"/>
        </a:dk2>
        <a:lt2>
          <a:srgbClr val="C0C0C0"/>
        </a:lt2>
        <a:accent1>
          <a:srgbClr val="FFCC66"/>
        </a:accent1>
        <a:accent2>
          <a:srgbClr val="006600"/>
        </a:accent2>
        <a:accent3>
          <a:srgbClr val="FFFFFF"/>
        </a:accent3>
        <a:accent4>
          <a:srgbClr val="000000"/>
        </a:accent4>
        <a:accent5>
          <a:srgbClr val="FFE2B8"/>
        </a:accent5>
        <a:accent6>
          <a:srgbClr val="005C00"/>
        </a:accent6>
        <a:hlink>
          <a:srgbClr val="000033"/>
        </a:hlink>
        <a:folHlink>
          <a:srgbClr val="003399"/>
        </a:folHlink>
      </a:clrScheme>
      <a:clrMap bg1="lt1" tx1="dk1" bg2="lt2" tx2="dk2" accent1="accent1" accent2="accent2" accent3="accent3" accent4="accent4" accent5="accent5" accent6="accent6" hlink="hlink" folHlink="folHlink"/>
    </a:extraClrScheme>
    <a:extraClrScheme>
      <a:clrScheme name="CNH_Capital_training_template 6">
        <a:dk1>
          <a:srgbClr val="000000"/>
        </a:dk1>
        <a:lt1>
          <a:srgbClr val="FFFFFF"/>
        </a:lt1>
        <a:dk2>
          <a:srgbClr val="F8F8F8"/>
        </a:dk2>
        <a:lt2>
          <a:srgbClr val="C0C0C0"/>
        </a:lt2>
        <a:accent1>
          <a:srgbClr val="FFCC66"/>
        </a:accent1>
        <a:accent2>
          <a:srgbClr val="336633"/>
        </a:accent2>
        <a:accent3>
          <a:srgbClr val="FFFFFF"/>
        </a:accent3>
        <a:accent4>
          <a:srgbClr val="000000"/>
        </a:accent4>
        <a:accent5>
          <a:srgbClr val="FFE2B8"/>
        </a:accent5>
        <a:accent6>
          <a:srgbClr val="2D5C2D"/>
        </a:accent6>
        <a:hlink>
          <a:srgbClr val="000033"/>
        </a:hlink>
        <a:folHlink>
          <a:srgbClr val="CCFFFF"/>
        </a:folHlink>
      </a:clrScheme>
      <a:clrMap bg1="lt1" tx1="dk1" bg2="lt2" tx2="dk2" accent1="accent1" accent2="accent2" accent3="accent3" accent4="accent4" accent5="accent5" accent6="accent6" hlink="hlink" folHlink="folHlink"/>
    </a:extraClrScheme>
    <a:extraClrScheme>
      <a:clrScheme name="CNH_Capital_training_template 7">
        <a:dk1>
          <a:srgbClr val="000000"/>
        </a:dk1>
        <a:lt1>
          <a:srgbClr val="FFFFFF"/>
        </a:lt1>
        <a:dk2>
          <a:srgbClr val="F8F8F8"/>
        </a:dk2>
        <a:lt2>
          <a:srgbClr val="C0C0C0"/>
        </a:lt2>
        <a:accent1>
          <a:srgbClr val="FFCC66"/>
        </a:accent1>
        <a:accent2>
          <a:srgbClr val="336633"/>
        </a:accent2>
        <a:accent3>
          <a:srgbClr val="FFFFFF"/>
        </a:accent3>
        <a:accent4>
          <a:srgbClr val="000000"/>
        </a:accent4>
        <a:accent5>
          <a:srgbClr val="FFE2B8"/>
        </a:accent5>
        <a:accent6>
          <a:srgbClr val="2D5C2D"/>
        </a:accent6>
        <a:hlink>
          <a:srgbClr val="FFCC66"/>
        </a:hlink>
        <a:folHlink>
          <a:srgbClr val="CCFFFF"/>
        </a:folHlink>
      </a:clrScheme>
      <a:clrMap bg1="lt1" tx1="dk1" bg2="lt2" tx2="dk2" accent1="accent1" accent2="accent2" accent3="accent3" accent4="accent4" accent5="accent5" accent6="accent6" hlink="hlink" folHlink="folHlink"/>
    </a:extraClrScheme>
    <a:extraClrScheme>
      <a:clrScheme name="CNH_Capital_training_template 8">
        <a:dk1>
          <a:srgbClr val="000000"/>
        </a:dk1>
        <a:lt1>
          <a:srgbClr val="FFFFFF"/>
        </a:lt1>
        <a:dk2>
          <a:srgbClr val="F8F8F8"/>
        </a:dk2>
        <a:lt2>
          <a:srgbClr val="C0C0C0"/>
        </a:lt2>
        <a:accent1>
          <a:srgbClr val="E69E02"/>
        </a:accent1>
        <a:accent2>
          <a:srgbClr val="336633"/>
        </a:accent2>
        <a:accent3>
          <a:srgbClr val="FFFFFF"/>
        </a:accent3>
        <a:accent4>
          <a:srgbClr val="000000"/>
        </a:accent4>
        <a:accent5>
          <a:srgbClr val="F0CCAA"/>
        </a:accent5>
        <a:accent6>
          <a:srgbClr val="2D5C2D"/>
        </a:accent6>
        <a:hlink>
          <a:srgbClr val="FFCC66"/>
        </a:hlink>
        <a:folHlink>
          <a:srgbClr val="CCFFFF"/>
        </a:folHlink>
      </a:clrScheme>
      <a:clrMap bg1="lt1" tx1="dk1" bg2="lt2" tx2="dk2" accent1="accent1" accent2="accent2" accent3="accent3" accent4="accent4" accent5="accent5" accent6="accent6" hlink="hlink" folHlink="folHlink"/>
    </a:extraClrScheme>
    <a:extraClrScheme>
      <a:clrScheme name="CNH_Capital_training_template 9">
        <a:dk1>
          <a:srgbClr val="000000"/>
        </a:dk1>
        <a:lt1>
          <a:srgbClr val="FFFFFF"/>
        </a:lt1>
        <a:dk2>
          <a:srgbClr val="F8F8F8"/>
        </a:dk2>
        <a:lt2>
          <a:srgbClr val="C0C0C0"/>
        </a:lt2>
        <a:accent1>
          <a:srgbClr val="E69E02"/>
        </a:accent1>
        <a:accent2>
          <a:srgbClr val="FFCC66"/>
        </a:accent2>
        <a:accent3>
          <a:srgbClr val="FFFFFF"/>
        </a:accent3>
        <a:accent4>
          <a:srgbClr val="000000"/>
        </a:accent4>
        <a:accent5>
          <a:srgbClr val="F0CCAA"/>
        </a:accent5>
        <a:accent6>
          <a:srgbClr val="E7B95C"/>
        </a:accent6>
        <a:hlink>
          <a:srgbClr val="336633"/>
        </a:hlink>
        <a:folHlink>
          <a:srgbClr val="CC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ex">
  <a:themeElements>
    <a:clrScheme name="Custom 3">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00B0F0"/>
      </a:accent5>
      <a:accent6>
        <a:srgbClr val="00B0F0"/>
      </a:accent6>
      <a:hlink>
        <a:srgbClr val="FFFF00"/>
      </a:hlink>
      <a:folHlink>
        <a:srgbClr val="FFFF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FE6A859253C342937BFCE26950525E" ma:contentTypeVersion="0" ma:contentTypeDescription="Create a new document." ma:contentTypeScope="" ma:versionID="f55c3608bc5895e68a316f230a17d9a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715F427-049B-41FE-B5EF-FE516ECEE4C2}">
  <ds:schemaRefs>
    <ds:schemaRef ds:uri="http://schemas.microsoft.com/sharepoint/v3/contenttype/forms"/>
  </ds:schemaRefs>
</ds:datastoreItem>
</file>

<file path=customXml/itemProps2.xml><?xml version="1.0" encoding="utf-8"?>
<ds:datastoreItem xmlns:ds="http://schemas.openxmlformats.org/officeDocument/2006/customXml" ds:itemID="{50F838E0-092E-482D-A6E1-208501B44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AEF63EF-FE9A-42B3-9292-DF0C27B80374}">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Theme1</Template>
  <TotalTime>51</TotalTime>
  <Words>1781</Words>
  <Application>Microsoft Office PowerPoint</Application>
  <PresentationFormat>On-screen Show (4:3)</PresentationFormat>
  <Paragraphs>494</Paragraphs>
  <Slides>51</Slides>
  <Notes>9</Notes>
  <HiddenSlides>0</HiddenSlides>
  <MMClips>0</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Theme1</vt:lpstr>
      <vt:lpstr>CNH_Capital_training_template</vt:lpstr>
      <vt:lpstr>Apex</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…(cont.)</vt:lpstr>
      <vt:lpstr>Query Frame</vt:lpstr>
      <vt:lpstr>Query Frame</vt:lpstr>
      <vt:lpstr>Execute: Select ‘Variables’</vt:lpstr>
      <vt:lpstr>Changing ‘Variables’ From Within an active query</vt:lpstr>
      <vt:lpstr>Options of Selection:  ‘Variables’</vt:lpstr>
      <vt:lpstr>PowerPoint Presentation</vt:lpstr>
      <vt:lpstr>Options of Selecting: Features </vt:lpstr>
      <vt:lpstr>Save Variant</vt:lpstr>
      <vt:lpstr>Recall Variant</vt:lpstr>
      <vt:lpstr>BEx Analyzer – Drill Down</vt:lpstr>
      <vt:lpstr>BEx Analyzer – Drill Across</vt:lpstr>
      <vt:lpstr>Drilling: Alternate Method</vt:lpstr>
      <vt:lpstr>Drill via ‘Query Properties’</vt:lpstr>
      <vt:lpstr>‘Query Properties’ (cont.)</vt:lpstr>
      <vt:lpstr>Query Properties To zero or not to zero…Zero Suppression</vt:lpstr>
      <vt:lpstr>Query Properties – Display Options  Suppress Repeated Key Values</vt:lpstr>
      <vt:lpstr>BEx Analyzer – Select Filter</vt:lpstr>
      <vt:lpstr>BEx Analyzer – Manage Select Filter</vt:lpstr>
      <vt:lpstr>BEx Analyzer – Manage Select Filter</vt:lpstr>
      <vt:lpstr>BEx Analyzer –  Manage Select Filter – Upload Selections</vt:lpstr>
      <vt:lpstr>BEx Analyzer – Ranges  (and ‘Contains Pattern’ Wild-Card)</vt:lpstr>
      <vt:lpstr>Features of ‘Table’</vt:lpstr>
      <vt:lpstr>Field Properties</vt:lpstr>
      <vt:lpstr>Key Figures</vt:lpstr>
      <vt:lpstr>Key Figures - Changing</vt:lpstr>
      <vt:lpstr>PowerPoint Presentation</vt:lpstr>
      <vt:lpstr>Save your Workbook (in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Industrial GL Query</dc:title>
  <dc:creator>146904</dc:creator>
  <cp:lastModifiedBy>Pula Reddy</cp:lastModifiedBy>
  <cp:revision>890</cp:revision>
  <dcterms:created xsi:type="dcterms:W3CDTF">2008-04-04T05:48:42Z</dcterms:created>
  <dcterms:modified xsi:type="dcterms:W3CDTF">2015-03-28T01:50:40Z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0x010100E4FE6A859253C342937BFCE26950525E</vt:lpwstr>
  </property>
</Properties>
</file>