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0" r:id="rId2"/>
    <p:sldId id="257"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33" r:id="rId20"/>
    <p:sldId id="434" r:id="rId21"/>
    <p:sldId id="435" r:id="rId22"/>
    <p:sldId id="424" r:id="rId23"/>
    <p:sldId id="425" r:id="rId24"/>
    <p:sldId id="426" r:id="rId25"/>
    <p:sldId id="427" r:id="rId26"/>
    <p:sldId id="428" r:id="rId27"/>
    <p:sldId id="429" r:id="rId28"/>
    <p:sldId id="430" r:id="rId29"/>
    <p:sldId id="431" r:id="rId30"/>
    <p:sldId id="43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33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10277-E6C3-483F-9FD4-2CF3DE2640A8}" type="datetimeFigureOut">
              <a:rPr lang="en-US" smtClean="0"/>
              <a:pPr/>
              <a:t>10/18/2014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0C4B0-E83E-4D41-B3CC-3CFC287D49CE}" type="slidenum">
              <a:rPr lang="en-US" smtClean="0"/>
              <a:pPr/>
              <a:t>‹#›</a:t>
            </a:fld>
            <a:endParaRPr lang="en-US"/>
          </a:p>
        </p:txBody>
      </p:sp>
    </p:spTree>
    <p:extLst>
      <p:ext uri="{BB962C8B-B14F-4D97-AF65-F5344CB8AC3E}">
        <p14:creationId xmlns:p14="http://schemas.microsoft.com/office/powerpoint/2010/main" val="203846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61214-B43F-4FBD-B1F0-29FE0273D358}" type="slidenum">
              <a:rPr lang="en-US" smtClean="0"/>
              <a:t>3</a:t>
            </a:fld>
            <a:endParaRPr lang="en-US" dirty="0"/>
          </a:p>
        </p:txBody>
      </p:sp>
    </p:spTree>
    <p:extLst>
      <p:ext uri="{BB962C8B-B14F-4D97-AF65-F5344CB8AC3E}">
        <p14:creationId xmlns:p14="http://schemas.microsoft.com/office/powerpoint/2010/main" val="16370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61214-B43F-4FBD-B1F0-29FE0273D358}" type="slidenum">
              <a:rPr lang="en-US" smtClean="0"/>
              <a:t>13</a:t>
            </a:fld>
            <a:endParaRPr lang="en-US" dirty="0"/>
          </a:p>
        </p:txBody>
      </p:sp>
    </p:spTree>
    <p:extLst>
      <p:ext uri="{BB962C8B-B14F-4D97-AF65-F5344CB8AC3E}">
        <p14:creationId xmlns:p14="http://schemas.microsoft.com/office/powerpoint/2010/main" val="16391425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US" dirty="0" smtClean="0"/>
              <a:t>Electrical Science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Pilani Campus</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49F36A-A4BA-45B7-8E71-A25C42BAC911}" type="datetimeFigureOut">
              <a:rPr lang="en-US" smtClean="0"/>
              <a:t>10/18/2014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D989AE0-AE38-4158-A561-ACAD88F9F4A3}" type="slidenum">
              <a:rPr lang="en-US" smtClean="0"/>
              <a:t>‹#›</a:t>
            </a:fld>
            <a:endParaRPr lang="en-US" dirty="0"/>
          </a:p>
        </p:txBody>
      </p:sp>
    </p:spTree>
    <p:extLst>
      <p:ext uri="{BB962C8B-B14F-4D97-AF65-F5344CB8AC3E}">
        <p14:creationId xmlns:p14="http://schemas.microsoft.com/office/powerpoint/2010/main" val="108340242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49F36A-A4BA-45B7-8E71-A25C42BAC911}" type="datetimeFigureOut">
              <a:rPr lang="en-US" smtClean="0"/>
              <a:t>10/18/2014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989AE0-AE38-4158-A561-ACAD88F9F4A3}" type="slidenum">
              <a:rPr lang="en-US" smtClean="0"/>
              <a:t>‹#›</a:t>
            </a:fld>
            <a:endParaRPr lang="en-US" dirty="0"/>
          </a:p>
        </p:txBody>
      </p:sp>
    </p:spTree>
    <p:extLst>
      <p:ext uri="{BB962C8B-B14F-4D97-AF65-F5344CB8AC3E}">
        <p14:creationId xmlns:p14="http://schemas.microsoft.com/office/powerpoint/2010/main" val="3870854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49F36A-A4BA-45B7-8E71-A25C42BAC911}" type="datetimeFigureOut">
              <a:rPr lang="en-US" smtClean="0"/>
              <a:t>10/18/2014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989AE0-AE38-4158-A561-ACAD88F9F4A3}" type="slidenum">
              <a:rPr lang="en-US" smtClean="0"/>
              <a:t>‹#›</a:t>
            </a:fld>
            <a:endParaRPr lang="en-US" dirty="0"/>
          </a:p>
        </p:txBody>
      </p:sp>
    </p:spTree>
    <p:extLst>
      <p:ext uri="{BB962C8B-B14F-4D97-AF65-F5344CB8AC3E}">
        <p14:creationId xmlns:p14="http://schemas.microsoft.com/office/powerpoint/2010/main" val="125592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Dr. </a:t>
            </a:r>
            <a:r>
              <a:rPr lang="en-GB" dirty="0" err="1" smtClean="0"/>
              <a:t>Navneet</a:t>
            </a:r>
            <a:r>
              <a:rPr lang="en-GB" dirty="0" smtClean="0"/>
              <a:t> Gupta</a:t>
            </a:r>
          </a:p>
          <a:p>
            <a:pPr lvl="0"/>
            <a:r>
              <a:rPr lang="en-GB" dirty="0" smtClean="0"/>
              <a:t>Department of Electrical and Electronics Engineering</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US" dirty="0" smtClean="0"/>
              <a:t>Lecture -1</a:t>
            </a:r>
            <a:endParaRPr lang="en-US" dirty="0"/>
          </a:p>
        </p:txBody>
      </p:sp>
      <p:pic>
        <p:nvPicPr>
          <p:cNvPr id="13" name="Picture 12"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5" name="TextBox 14"/>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10/18/2014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Data Warehousing</a:t>
            </a:r>
            <a:br>
              <a:rPr lang="en-US" dirty="0" smtClean="0"/>
            </a:br>
            <a:r>
              <a:rPr lang="en-US" dirty="0" smtClean="0"/>
              <a:t>SS ZG515 </a:t>
            </a:r>
            <a:endParaRPr lang="en-US" dirty="0"/>
          </a:p>
        </p:txBody>
      </p:sp>
      <p:sp>
        <p:nvSpPr>
          <p:cNvPr id="6" name="Content Placeholder 5"/>
          <p:cNvSpPr>
            <a:spLocks noGrp="1"/>
          </p:cNvSpPr>
          <p:nvPr>
            <p:ph sz="quarter" idx="13"/>
          </p:nvPr>
        </p:nvSpPr>
        <p:spPr/>
        <p:txBody>
          <a:bodyPr/>
          <a:lstStyle/>
          <a:p>
            <a:r>
              <a:rPr lang="en-US" dirty="0" smtClean="0"/>
              <a:t>PC Reddy</a:t>
            </a:r>
          </a:p>
          <a:p>
            <a:r>
              <a:rPr lang="en-US" dirty="0" smtClean="0"/>
              <a:t>Guest Faculty – WILP, BITS Pilani</a:t>
            </a:r>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C000"/>
                </a:solidFill>
              </a:rPr>
              <a:t>Report Creation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solidFill>
                  <a:srgbClr val="0070C0"/>
                </a:solidFill>
              </a:rPr>
              <a:t>Typical Process</a:t>
            </a:r>
          </a:p>
          <a:p>
            <a:pPr marL="790956" lvl="1" indent="-342900">
              <a:buFont typeface="+mj-lt"/>
              <a:buAutoNum type="arabicPeriod"/>
            </a:pPr>
            <a:r>
              <a:rPr lang="en-US" sz="1400" dirty="0" smtClean="0"/>
              <a:t>For </a:t>
            </a:r>
            <a:r>
              <a:rPr lang="en-US" sz="1400" dirty="0"/>
              <a:t>Query Studio and Report Studio reports, your data modeler creates models from subsets of corporate data. </a:t>
            </a:r>
            <a:endParaRPr lang="en-US" sz="1400" dirty="0" smtClean="0"/>
          </a:p>
          <a:p>
            <a:pPr marL="790956" lvl="1" indent="-342900">
              <a:buFont typeface="+mj-lt"/>
              <a:buAutoNum type="arabicPeriod"/>
            </a:pPr>
            <a:r>
              <a:rPr lang="en-US" sz="1400" dirty="0" smtClean="0"/>
              <a:t>These </a:t>
            </a:r>
            <a:r>
              <a:rPr lang="en-US" sz="1400" dirty="0"/>
              <a:t>models are then published as packages in Cognos Connection. </a:t>
            </a:r>
            <a:endParaRPr lang="en-US" sz="1400" dirty="0" smtClean="0"/>
          </a:p>
          <a:p>
            <a:pPr marL="790956" lvl="1" indent="-342900">
              <a:buFont typeface="+mj-lt"/>
              <a:buAutoNum type="arabicPeriod"/>
            </a:pPr>
            <a:r>
              <a:rPr lang="en-US" sz="1400" dirty="0" smtClean="0"/>
              <a:t>Each package can point to a different  or same data source</a:t>
            </a:r>
          </a:p>
          <a:p>
            <a:pPr marL="790956" lvl="1" indent="-342900">
              <a:buFont typeface="+mj-lt"/>
              <a:buAutoNum type="arabicPeriod"/>
            </a:pPr>
            <a:r>
              <a:rPr lang="en-US" sz="1400" dirty="0" smtClean="0"/>
              <a:t>Query </a:t>
            </a:r>
            <a:r>
              <a:rPr lang="en-US" sz="1400" dirty="0"/>
              <a:t>Studio and Report Studio users can create reports based on the packages and publish them in Cognos Connection</a:t>
            </a:r>
            <a:r>
              <a:rPr lang="en-US" sz="1400" dirty="0" smtClean="0"/>
              <a:t>.</a:t>
            </a:r>
          </a:p>
          <a:p>
            <a:endParaRPr lang="en-US" sz="1600" dirty="0" smtClean="0"/>
          </a:p>
          <a:p>
            <a:pPr>
              <a:buFont typeface="Wingdings" pitchFamily="2" charset="2"/>
              <a:buChar char="Ø"/>
            </a:pPr>
            <a:r>
              <a:rPr lang="en-US" sz="2400" dirty="0" smtClean="0">
                <a:solidFill>
                  <a:srgbClr val="0070C0"/>
                </a:solidFill>
              </a:rPr>
              <a:t>Steps (Example: Query Studio)</a:t>
            </a:r>
          </a:p>
          <a:p>
            <a:pPr lvl="1">
              <a:buFont typeface="+mj-lt"/>
              <a:buAutoNum type="arabicPeriod"/>
            </a:pPr>
            <a:r>
              <a:rPr lang="en-US" sz="1400" dirty="0" smtClean="0"/>
              <a:t>Open </a:t>
            </a:r>
            <a:r>
              <a:rPr lang="en-US" sz="1400" dirty="0"/>
              <a:t>Query Studio from within Cognos </a:t>
            </a:r>
            <a:r>
              <a:rPr lang="en-US" sz="1400" dirty="0" smtClean="0"/>
              <a:t>Connection</a:t>
            </a:r>
          </a:p>
          <a:p>
            <a:pPr lvl="1">
              <a:buFont typeface="+mj-lt"/>
              <a:buAutoNum type="arabicPeriod"/>
            </a:pPr>
            <a:r>
              <a:rPr lang="en-US" sz="1400" dirty="0" smtClean="0"/>
              <a:t>Select data from a package</a:t>
            </a:r>
          </a:p>
          <a:p>
            <a:pPr lvl="1">
              <a:buFont typeface="+mj-lt"/>
              <a:buAutoNum type="arabicPeriod"/>
            </a:pPr>
            <a:r>
              <a:rPr lang="en-US" sz="1400" dirty="0" smtClean="0"/>
              <a:t>Add data to your report</a:t>
            </a:r>
          </a:p>
          <a:p>
            <a:pPr lvl="1">
              <a:buFont typeface="+mj-lt"/>
              <a:buAutoNum type="arabicPeriod"/>
            </a:pPr>
            <a:r>
              <a:rPr lang="en-US" sz="1400" dirty="0" smtClean="0"/>
              <a:t>Perform grouping, formatting, filtering, adding charts</a:t>
            </a:r>
          </a:p>
          <a:p>
            <a:pPr lvl="1">
              <a:buFont typeface="+mj-lt"/>
              <a:buAutoNum type="arabicPeriod"/>
            </a:pPr>
            <a:r>
              <a:rPr lang="en-US" sz="1400" dirty="0" smtClean="0"/>
              <a:t>Save Report</a:t>
            </a:r>
          </a:p>
          <a:p>
            <a:pPr lvl="2"/>
            <a:r>
              <a:rPr lang="en-US" sz="1400" dirty="0" smtClean="0"/>
              <a:t>Save in Public Folders to make it available to others</a:t>
            </a:r>
          </a:p>
          <a:p>
            <a:pPr lvl="2"/>
            <a:r>
              <a:rPr lang="en-US" sz="1400" dirty="0" smtClean="0"/>
              <a:t>Save in My Folder to make it available to yourself</a:t>
            </a:r>
          </a:p>
          <a:p>
            <a:pPr marL="36576" indent="0">
              <a:buNone/>
            </a:pPr>
            <a:endParaRPr lang="en-US" sz="1100" dirty="0"/>
          </a:p>
          <a:p>
            <a:endParaRPr lang="en-US" dirty="0"/>
          </a:p>
        </p:txBody>
      </p:sp>
    </p:spTree>
    <p:extLst>
      <p:ext uri="{BB962C8B-B14F-4D97-AF65-F5344CB8AC3E}">
        <p14:creationId xmlns:p14="http://schemas.microsoft.com/office/powerpoint/2010/main" val="782939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Run and Visualize Reports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Run a report with options to view, print or save in your chosen format</a:t>
            </a:r>
          </a:p>
          <a:p>
            <a:pPr marL="36576"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2800350"/>
            <a:ext cx="574357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2819400"/>
            <a:ext cx="73533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819400"/>
            <a:ext cx="7200900" cy="381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08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3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90"/>
                                          </p:val>
                                        </p:tav>
                                        <p:tav tm="100000">
                                          <p:val>
                                            <p:fltVal val="0"/>
                                          </p:val>
                                        </p:tav>
                                      </p:tavLst>
                                    </p:anim>
                                    <p:animEffect transition="in" filter="fade">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 calcmode="lin" valueType="num">
                                      <p:cBhvr>
                                        <p:cTn id="29" dur="1000" fill="hold"/>
                                        <p:tgtEl>
                                          <p:spTgt spid="6"/>
                                        </p:tgtEl>
                                        <p:attrNameLst>
                                          <p:attrName>style.rotation</p:attrName>
                                        </p:attrNameLst>
                                      </p:cBhvr>
                                      <p:tavLst>
                                        <p:tav tm="0">
                                          <p:val>
                                            <p:fltVal val="90"/>
                                          </p:val>
                                        </p:tav>
                                        <p:tav tm="100000">
                                          <p:val>
                                            <p:fltVal val="0"/>
                                          </p:val>
                                        </p:tav>
                                      </p:tavLst>
                                    </p:anim>
                                    <p:animEffect transition="in" filter="fade">
                                      <p:cBhvr>
                                        <p:cTn id="3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Pages and Dashboards</a:t>
            </a:r>
            <a:endParaRPr lang="en-US" dirty="0"/>
          </a:p>
        </p:txBody>
      </p:sp>
      <p:sp>
        <p:nvSpPr>
          <p:cNvPr id="5" name="Content Placeholder 4"/>
          <p:cNvSpPr>
            <a:spLocks noGrp="1"/>
          </p:cNvSpPr>
          <p:nvPr>
            <p:ph idx="1"/>
          </p:nvPr>
        </p:nvSpPr>
        <p:spPr/>
        <p:txBody>
          <a:bodyPr>
            <a:normAutofit fontScale="77500" lnSpcReduction="20000"/>
          </a:bodyPr>
          <a:lstStyle/>
          <a:p>
            <a:pPr>
              <a:buFont typeface="Wingdings" pitchFamily="2" charset="2"/>
              <a:buChar char="Ø"/>
            </a:pPr>
            <a:r>
              <a:rPr lang="en-US" dirty="0" smtClean="0"/>
              <a:t>Cognos </a:t>
            </a:r>
            <a:r>
              <a:rPr lang="en-US" dirty="0"/>
              <a:t>Connection pages and dashboards provide quick access to IBM Cognos business intelligence and performance management information, such as reports, metrics, or news items</a:t>
            </a:r>
            <a:r>
              <a:rPr lang="en-US" dirty="0" smtClean="0"/>
              <a:t>.</a:t>
            </a:r>
          </a:p>
          <a:p>
            <a:pPr>
              <a:buFont typeface="Wingdings" pitchFamily="2" charset="2"/>
              <a:buChar char="Ø"/>
            </a:pPr>
            <a:endParaRPr lang="en-US" dirty="0" smtClean="0"/>
          </a:p>
          <a:p>
            <a:pPr>
              <a:buFont typeface="Wingdings" pitchFamily="2" charset="2"/>
              <a:buChar char="Ø"/>
            </a:pPr>
            <a:r>
              <a:rPr lang="en-US" dirty="0" smtClean="0"/>
              <a:t>The </a:t>
            </a:r>
            <a:r>
              <a:rPr lang="en-US" dirty="0"/>
              <a:t>information is relevant to specific users or business objectives, and can be monitored at a glance</a:t>
            </a:r>
            <a:r>
              <a:rPr lang="en-US" dirty="0" smtClean="0"/>
              <a:t>.</a:t>
            </a:r>
          </a:p>
          <a:p>
            <a:pPr>
              <a:buFont typeface="Wingdings" pitchFamily="2" charset="2"/>
              <a:buChar char="Ø"/>
            </a:pPr>
            <a:endParaRPr lang="en-US" dirty="0"/>
          </a:p>
          <a:p>
            <a:pPr>
              <a:buFont typeface="Wingdings" pitchFamily="2" charset="2"/>
              <a:buChar char="Ø"/>
            </a:pPr>
            <a:r>
              <a:rPr lang="en-US" dirty="0" smtClean="0"/>
              <a:t>Following </a:t>
            </a:r>
            <a:r>
              <a:rPr lang="en-US" dirty="0"/>
              <a:t>table shows the types of content you can add to an IBM Cognos Connection page, and the portlets that provide this content.</a:t>
            </a:r>
            <a:endParaRPr lang="en-US" dirty="0" smtClean="0"/>
          </a:p>
          <a:p>
            <a:pPr>
              <a:buFont typeface="Wingdings" pitchFamily="2" charset="2"/>
              <a:buChar char="Ø"/>
            </a:pPr>
            <a:endParaRPr lang="en-US" dirty="0"/>
          </a:p>
          <a:p>
            <a:pPr>
              <a:buFont typeface="Wingdings" pitchFamily="2" charset="2"/>
              <a:buChar char="Ø"/>
            </a:pPr>
            <a:endParaRPr lang="en-US" dirty="0"/>
          </a:p>
          <a:p>
            <a:endParaRPr lang="en-US" dirty="0"/>
          </a:p>
        </p:txBody>
      </p:sp>
    </p:spTree>
    <p:extLst>
      <p:ext uri="{BB962C8B-B14F-4D97-AF65-F5344CB8AC3E}">
        <p14:creationId xmlns:p14="http://schemas.microsoft.com/office/powerpoint/2010/main" val="1487711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Pages and Dashboards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44842219"/>
              </p:ext>
            </p:extLst>
          </p:nvPr>
        </p:nvGraphicFramePr>
        <p:xfrm>
          <a:off x="457200" y="1676400"/>
          <a:ext cx="7467600" cy="4267201"/>
        </p:xfrm>
        <a:graphic>
          <a:graphicData uri="http://schemas.openxmlformats.org/drawingml/2006/table">
            <a:tbl>
              <a:tblPr firstRow="1" firstCol="1" bandRow="1">
                <a:tableStyleId>{5C22544A-7EE6-4342-B048-85BDC9FD1C3A}</a:tableStyleId>
              </a:tblPr>
              <a:tblGrid>
                <a:gridCol w="4800600"/>
                <a:gridCol w="1295400"/>
                <a:gridCol w="1371600"/>
              </a:tblGrid>
              <a:tr h="328389">
                <a:tc>
                  <a:txBody>
                    <a:bodyPr/>
                    <a:lstStyle/>
                    <a:p>
                      <a:pPr marL="0" marR="0">
                        <a:lnSpc>
                          <a:spcPct val="125000"/>
                        </a:lnSpc>
                        <a:spcBef>
                          <a:spcPts val="900"/>
                        </a:spcBef>
                        <a:spcAft>
                          <a:spcPts val="900"/>
                        </a:spcAft>
                      </a:pPr>
                      <a:r>
                        <a:rPr lang="en-US" sz="1000" dirty="0">
                          <a:solidFill>
                            <a:srgbClr val="0070C0"/>
                          </a:solidFill>
                          <a:effectLst/>
                        </a:rPr>
                        <a:t>Content</a:t>
                      </a:r>
                      <a:endParaRPr lang="en-US" sz="1100" dirty="0">
                        <a:solidFill>
                          <a:srgbClr val="0070C0"/>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solidFill>
                            <a:srgbClr val="0070C0"/>
                          </a:solidFill>
                          <a:effectLst/>
                        </a:rPr>
                        <a:t>Portlet</a:t>
                      </a:r>
                      <a:endParaRPr lang="en-US" sz="1100" dirty="0">
                        <a:solidFill>
                          <a:srgbClr val="0070C0"/>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solidFill>
                            <a:srgbClr val="0070C0"/>
                          </a:solidFill>
                          <a:effectLst/>
                        </a:rPr>
                        <a:t>Portlet Group</a:t>
                      </a:r>
                      <a:endParaRPr lang="en-US" sz="1100" dirty="0">
                        <a:solidFill>
                          <a:srgbClr val="0070C0"/>
                        </a:solidFill>
                        <a:effectLst/>
                        <a:latin typeface="Calibri"/>
                        <a:ea typeface="Calibri"/>
                        <a:cs typeface="Times New Roman"/>
                      </a:endParaRPr>
                    </a:p>
                  </a:txBody>
                  <a:tcPr marL="9525" marR="9525" marT="9525" marB="9525"/>
                </a:tc>
              </a:tr>
              <a:tr h="650127">
                <a:tc>
                  <a:txBody>
                    <a:bodyPr/>
                    <a:lstStyle/>
                    <a:p>
                      <a:pPr marL="0" marR="0">
                        <a:lnSpc>
                          <a:spcPct val="125000"/>
                        </a:lnSpc>
                        <a:spcBef>
                          <a:spcPts val="900"/>
                        </a:spcBef>
                        <a:spcAft>
                          <a:spcPts val="900"/>
                        </a:spcAft>
                      </a:pPr>
                      <a:r>
                        <a:rPr lang="en-US" sz="1000" dirty="0">
                          <a:solidFill>
                            <a:schemeClr val="bg1"/>
                          </a:solidFill>
                          <a:effectLst/>
                        </a:rPr>
                        <a:t>Browse IBM Cognos folders, reports, and other entries </a:t>
                      </a:r>
                      <a:endParaRPr lang="en-US" sz="1100" dirty="0">
                        <a:solidFill>
                          <a:schemeClr val="bg1"/>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Cognos Navigator</a:t>
                      </a:r>
                      <a:endParaRPr lang="en-US" sz="1100" dirty="0">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Cognos Content</a:t>
                      </a:r>
                      <a:endParaRPr lang="en-US" sz="1100" dirty="0">
                        <a:effectLst/>
                        <a:latin typeface="Calibri"/>
                        <a:ea typeface="Calibri"/>
                        <a:cs typeface="Times New Roman"/>
                      </a:endParaRPr>
                    </a:p>
                  </a:txBody>
                  <a:tcPr marL="9525" marR="9525" marT="9525" marB="9525"/>
                </a:tc>
              </a:tr>
              <a:tr h="650127">
                <a:tc>
                  <a:txBody>
                    <a:bodyPr/>
                    <a:lstStyle/>
                    <a:p>
                      <a:pPr marL="0" marR="0">
                        <a:lnSpc>
                          <a:spcPct val="125000"/>
                        </a:lnSpc>
                        <a:spcBef>
                          <a:spcPts val="900"/>
                        </a:spcBef>
                        <a:spcAft>
                          <a:spcPts val="900"/>
                        </a:spcAft>
                      </a:pPr>
                      <a:r>
                        <a:rPr lang="en-US" sz="1000" dirty="0">
                          <a:solidFill>
                            <a:schemeClr val="bg1"/>
                          </a:solidFill>
                          <a:effectLst/>
                        </a:rPr>
                        <a:t>Search for IBM Cognos reports and other entries</a:t>
                      </a:r>
                      <a:endParaRPr lang="en-US" sz="1100" dirty="0">
                        <a:solidFill>
                          <a:schemeClr val="bg1"/>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Cognos Search</a:t>
                      </a:r>
                      <a:endParaRPr lang="en-US" sz="1100" dirty="0">
                        <a:effectLst/>
                        <a:latin typeface="Calibri"/>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9525" marR="9525" marT="9525" marB="9525"/>
                </a:tc>
              </a:tr>
              <a:tr h="650127">
                <a:tc>
                  <a:txBody>
                    <a:bodyPr/>
                    <a:lstStyle/>
                    <a:p>
                      <a:pPr marL="0" marR="0">
                        <a:lnSpc>
                          <a:spcPct val="125000"/>
                        </a:lnSpc>
                        <a:spcBef>
                          <a:spcPts val="900"/>
                        </a:spcBef>
                        <a:spcAft>
                          <a:spcPts val="900"/>
                        </a:spcAft>
                      </a:pPr>
                      <a:r>
                        <a:rPr lang="en-US" sz="1000" dirty="0">
                          <a:solidFill>
                            <a:schemeClr val="bg1"/>
                          </a:solidFill>
                          <a:effectLst/>
                        </a:rPr>
                        <a:t>View and interact with IBM Cognos reports and other entries</a:t>
                      </a:r>
                      <a:endParaRPr lang="en-US" sz="1100" dirty="0">
                        <a:solidFill>
                          <a:schemeClr val="bg1"/>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Cognos Viewer</a:t>
                      </a:r>
                      <a:endParaRPr lang="en-US" sz="1100" dirty="0">
                        <a:effectLst/>
                        <a:latin typeface="Calibri"/>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9525" marR="9525" marT="9525" marB="9525"/>
                </a:tc>
              </a:tr>
              <a:tr h="688177">
                <a:tc>
                  <a:txBody>
                    <a:bodyPr/>
                    <a:lstStyle/>
                    <a:p>
                      <a:pPr marL="0" marR="0">
                        <a:lnSpc>
                          <a:spcPct val="125000"/>
                        </a:lnSpc>
                        <a:spcBef>
                          <a:spcPts val="900"/>
                        </a:spcBef>
                        <a:spcAft>
                          <a:spcPts val="900"/>
                        </a:spcAft>
                      </a:pPr>
                      <a:r>
                        <a:rPr lang="en-US" sz="1000" dirty="0">
                          <a:solidFill>
                            <a:schemeClr val="bg1"/>
                          </a:solidFill>
                          <a:effectLst/>
                        </a:rPr>
                        <a:t>View and interact with different types of performance metrics, such as the metrics you want to monitor closely, or the metrics for which you are directly responsible. </a:t>
                      </a:r>
                      <a:endParaRPr lang="en-US" sz="1100" dirty="0">
                        <a:solidFill>
                          <a:schemeClr val="bg1"/>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Metric List</a:t>
                      </a:r>
                      <a:endParaRPr lang="en-US" sz="1100" dirty="0">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Cognos Metrics</a:t>
                      </a:r>
                      <a:endParaRPr lang="en-US" sz="1100" dirty="0">
                        <a:effectLst/>
                        <a:latin typeface="Calibri"/>
                        <a:ea typeface="Calibri"/>
                        <a:cs typeface="Times New Roman"/>
                      </a:endParaRPr>
                    </a:p>
                  </a:txBody>
                  <a:tcPr marL="9525" marR="9525" marT="9525" marB="9525"/>
                </a:tc>
              </a:tr>
              <a:tr h="650127">
                <a:tc>
                  <a:txBody>
                    <a:bodyPr/>
                    <a:lstStyle/>
                    <a:p>
                      <a:pPr marL="0" marR="0">
                        <a:lnSpc>
                          <a:spcPct val="125000"/>
                        </a:lnSpc>
                        <a:spcBef>
                          <a:spcPts val="900"/>
                        </a:spcBef>
                        <a:spcAft>
                          <a:spcPts val="900"/>
                        </a:spcAft>
                      </a:pPr>
                      <a:r>
                        <a:rPr lang="en-US" sz="1000" dirty="0">
                          <a:solidFill>
                            <a:schemeClr val="bg1"/>
                          </a:solidFill>
                          <a:effectLst/>
                        </a:rPr>
                        <a:t>Add a metric history chart that illustrates the historical performance of the metric</a:t>
                      </a:r>
                      <a:endParaRPr lang="en-US" sz="1100" dirty="0">
                        <a:solidFill>
                          <a:schemeClr val="bg1"/>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Metric History Chart</a:t>
                      </a:r>
                      <a:endParaRPr lang="en-US" sz="1100" dirty="0">
                        <a:effectLst/>
                        <a:latin typeface="Calibri"/>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9525" marR="9525" marT="9525" marB="9525"/>
                </a:tc>
              </a:tr>
              <a:tr h="650127">
                <a:tc>
                  <a:txBody>
                    <a:bodyPr/>
                    <a:lstStyle/>
                    <a:p>
                      <a:pPr marL="0" marR="0">
                        <a:lnSpc>
                          <a:spcPct val="125000"/>
                        </a:lnSpc>
                        <a:spcBef>
                          <a:spcPts val="900"/>
                        </a:spcBef>
                        <a:spcAft>
                          <a:spcPts val="900"/>
                        </a:spcAft>
                      </a:pPr>
                      <a:r>
                        <a:rPr lang="en-US" sz="1000" dirty="0">
                          <a:solidFill>
                            <a:schemeClr val="bg1"/>
                          </a:solidFill>
                          <a:effectLst/>
                        </a:rPr>
                        <a:t>Display an impact diagram associated with a metric</a:t>
                      </a:r>
                      <a:endParaRPr lang="en-US" sz="1100" dirty="0">
                        <a:solidFill>
                          <a:schemeClr val="bg1"/>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Metrics Impact Diagram</a:t>
                      </a:r>
                      <a:endParaRPr lang="en-US" sz="1100" dirty="0">
                        <a:effectLst/>
                        <a:latin typeface="Calibri"/>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9525" marR="9525" marT="9525" marB="9525"/>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3354461582"/>
              </p:ext>
            </p:extLst>
          </p:nvPr>
        </p:nvGraphicFramePr>
        <p:xfrm>
          <a:off x="457200" y="1676400"/>
          <a:ext cx="7467600" cy="4715746"/>
        </p:xfrm>
        <a:graphic>
          <a:graphicData uri="http://schemas.openxmlformats.org/drawingml/2006/table">
            <a:tbl>
              <a:tblPr firstRow="1" firstCol="1" bandRow="1">
                <a:tableStyleId>{5C22544A-7EE6-4342-B048-85BDC9FD1C3A}</a:tableStyleId>
              </a:tblPr>
              <a:tblGrid>
                <a:gridCol w="4419600"/>
                <a:gridCol w="1676400"/>
                <a:gridCol w="1371600"/>
              </a:tblGrid>
              <a:tr h="256306">
                <a:tc>
                  <a:txBody>
                    <a:bodyPr/>
                    <a:lstStyle/>
                    <a:p>
                      <a:pPr marL="0" marR="0">
                        <a:lnSpc>
                          <a:spcPct val="125000"/>
                        </a:lnSpc>
                        <a:spcBef>
                          <a:spcPts val="900"/>
                        </a:spcBef>
                        <a:spcAft>
                          <a:spcPts val="900"/>
                        </a:spcAft>
                      </a:pPr>
                      <a:r>
                        <a:rPr lang="en-US" sz="1000" dirty="0">
                          <a:solidFill>
                            <a:srgbClr val="0070C0"/>
                          </a:solidFill>
                          <a:effectLst/>
                        </a:rPr>
                        <a:t>Content</a:t>
                      </a:r>
                      <a:endParaRPr lang="en-US" sz="1100" dirty="0">
                        <a:solidFill>
                          <a:srgbClr val="0070C0"/>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solidFill>
                            <a:srgbClr val="0070C0"/>
                          </a:solidFill>
                          <a:effectLst/>
                        </a:rPr>
                        <a:t>Portlet</a:t>
                      </a:r>
                      <a:endParaRPr lang="en-US" sz="1100" dirty="0">
                        <a:solidFill>
                          <a:srgbClr val="0070C0"/>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solidFill>
                            <a:srgbClr val="0070C0"/>
                          </a:solidFill>
                          <a:effectLst/>
                        </a:rPr>
                        <a:t>Portlet Group</a:t>
                      </a:r>
                      <a:endParaRPr lang="en-US" sz="1100" dirty="0">
                        <a:solidFill>
                          <a:srgbClr val="0070C0"/>
                        </a:solidFill>
                        <a:effectLst/>
                        <a:latin typeface="Calibri"/>
                        <a:ea typeface="Calibri"/>
                        <a:cs typeface="Times New Roman"/>
                      </a:endParaRPr>
                    </a:p>
                  </a:txBody>
                  <a:tcPr marL="9525" marR="9525" marT="9525" marB="9525"/>
                </a:tc>
              </a:tr>
              <a:tr h="507424">
                <a:tc>
                  <a:txBody>
                    <a:bodyPr/>
                    <a:lstStyle/>
                    <a:p>
                      <a:pPr marL="0" marR="0">
                        <a:lnSpc>
                          <a:spcPct val="125000"/>
                        </a:lnSpc>
                        <a:spcBef>
                          <a:spcPts val="900"/>
                        </a:spcBef>
                        <a:spcAft>
                          <a:spcPts val="900"/>
                        </a:spcAft>
                      </a:pPr>
                      <a:r>
                        <a:rPr lang="en-US" sz="1000" dirty="0">
                          <a:solidFill>
                            <a:schemeClr val="bg1"/>
                          </a:solidFill>
                          <a:effectLst/>
                        </a:rPr>
                        <a:t>Display a custom diagram associated with a scorecard.</a:t>
                      </a:r>
                      <a:endParaRPr lang="en-US" sz="1100" dirty="0">
                        <a:solidFill>
                          <a:schemeClr val="bg1"/>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Metrics Custom Diagram</a:t>
                      </a:r>
                      <a:endParaRPr lang="en-US" sz="1100" dirty="0">
                        <a:effectLst/>
                        <a:latin typeface="Calibri"/>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9525" marR="9525" marT="9525" marB="9525"/>
                </a:tc>
              </a:tr>
              <a:tr h="758541">
                <a:tc>
                  <a:txBody>
                    <a:bodyPr/>
                    <a:lstStyle/>
                    <a:p>
                      <a:pPr marL="0" marR="0">
                        <a:lnSpc>
                          <a:spcPct val="125000"/>
                        </a:lnSpc>
                        <a:spcBef>
                          <a:spcPts val="900"/>
                        </a:spcBef>
                        <a:spcAft>
                          <a:spcPts val="900"/>
                        </a:spcAft>
                      </a:pPr>
                      <a:r>
                        <a:rPr lang="en-US" sz="1000" dirty="0">
                          <a:solidFill>
                            <a:schemeClr val="bg1"/>
                          </a:solidFill>
                          <a:effectLst/>
                        </a:rPr>
                        <a:t>View and interact with custom applications created using IBM Cognos 8 Software Development Kit</a:t>
                      </a:r>
                      <a:endParaRPr lang="en-US" sz="1100" dirty="0">
                        <a:solidFill>
                          <a:schemeClr val="bg1"/>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Cognos Extended Applications </a:t>
                      </a:r>
                      <a:endParaRPr lang="en-US" sz="1100" dirty="0">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Cognos Extended Applications Portlet</a:t>
                      </a:r>
                      <a:endParaRPr lang="en-US" sz="1100" dirty="0">
                        <a:effectLst/>
                        <a:latin typeface="Calibri"/>
                        <a:ea typeface="Calibri"/>
                        <a:cs typeface="Times New Roman"/>
                      </a:endParaRPr>
                    </a:p>
                  </a:txBody>
                  <a:tcPr marL="9525" marR="9525" marT="9525" marB="9525"/>
                </a:tc>
              </a:tr>
              <a:tr h="507424">
                <a:tc>
                  <a:txBody>
                    <a:bodyPr/>
                    <a:lstStyle/>
                    <a:p>
                      <a:pPr marL="0" marR="0">
                        <a:lnSpc>
                          <a:spcPct val="125000"/>
                        </a:lnSpc>
                        <a:spcBef>
                          <a:spcPts val="900"/>
                        </a:spcBef>
                        <a:spcAft>
                          <a:spcPts val="900"/>
                        </a:spcAft>
                      </a:pPr>
                      <a:r>
                        <a:rPr lang="en-US" sz="1000" dirty="0">
                          <a:solidFill>
                            <a:schemeClr val="bg1"/>
                          </a:solidFill>
                          <a:effectLst/>
                        </a:rPr>
                        <a:t>Register and show active links to other Web pages</a:t>
                      </a:r>
                      <a:endParaRPr lang="en-US" sz="1100" dirty="0">
                        <a:solidFill>
                          <a:schemeClr val="bg1"/>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Bookmarks Viewer </a:t>
                      </a:r>
                      <a:endParaRPr lang="en-US" sz="1100" dirty="0">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Cognos Utility </a:t>
                      </a:r>
                      <a:endParaRPr lang="en-US" sz="1100" dirty="0">
                        <a:effectLst/>
                        <a:latin typeface="Calibri"/>
                        <a:ea typeface="Calibri"/>
                        <a:cs typeface="Times New Roman"/>
                      </a:endParaRPr>
                    </a:p>
                  </a:txBody>
                  <a:tcPr marL="9525" marR="9525" marT="9525" marB="9525"/>
                </a:tc>
              </a:tr>
              <a:tr h="507424">
                <a:tc>
                  <a:txBody>
                    <a:bodyPr/>
                    <a:lstStyle/>
                    <a:p>
                      <a:pPr marL="0" marR="0">
                        <a:lnSpc>
                          <a:spcPct val="125000"/>
                        </a:lnSpc>
                        <a:spcBef>
                          <a:spcPts val="900"/>
                        </a:spcBef>
                        <a:spcAft>
                          <a:spcPts val="900"/>
                        </a:spcAft>
                      </a:pPr>
                      <a:r>
                        <a:rPr lang="en-US" sz="1000" dirty="0">
                          <a:solidFill>
                            <a:schemeClr val="bg1"/>
                          </a:solidFill>
                          <a:effectLst/>
                        </a:rPr>
                        <a:t>Add and view custom images, such as logos</a:t>
                      </a:r>
                      <a:endParaRPr lang="en-US" sz="1100" dirty="0">
                        <a:solidFill>
                          <a:schemeClr val="bg1"/>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Image Viewer</a:t>
                      </a:r>
                      <a:endParaRPr lang="en-US" sz="1100" dirty="0">
                        <a:effectLst/>
                        <a:latin typeface="Calibri"/>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9525" marR="9525" marT="9525" marB="9525"/>
                </a:tc>
              </a:tr>
              <a:tr h="256306">
                <a:tc>
                  <a:txBody>
                    <a:bodyPr/>
                    <a:lstStyle/>
                    <a:p>
                      <a:pPr marL="0" marR="0">
                        <a:lnSpc>
                          <a:spcPct val="125000"/>
                        </a:lnSpc>
                        <a:spcBef>
                          <a:spcPts val="900"/>
                        </a:spcBef>
                        <a:spcAft>
                          <a:spcPts val="900"/>
                        </a:spcAft>
                      </a:pPr>
                      <a:r>
                        <a:rPr lang="en-US" sz="1000" dirty="0">
                          <a:solidFill>
                            <a:schemeClr val="bg1"/>
                          </a:solidFill>
                          <a:effectLst/>
                        </a:rPr>
                        <a:t>Insert any other Web page </a:t>
                      </a:r>
                      <a:endParaRPr lang="en-US" sz="1100" dirty="0">
                        <a:solidFill>
                          <a:schemeClr val="bg1"/>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HTML Viewer</a:t>
                      </a:r>
                      <a:endParaRPr lang="en-US" sz="1100" dirty="0">
                        <a:effectLst/>
                        <a:latin typeface="Calibri"/>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9525" marR="9525" marT="9525" marB="9525"/>
                </a:tc>
              </a:tr>
              <a:tr h="758541">
                <a:tc>
                  <a:txBody>
                    <a:bodyPr/>
                    <a:lstStyle/>
                    <a:p>
                      <a:pPr marL="0" marR="0">
                        <a:lnSpc>
                          <a:spcPct val="125000"/>
                        </a:lnSpc>
                        <a:spcBef>
                          <a:spcPts val="900"/>
                        </a:spcBef>
                        <a:spcAft>
                          <a:spcPts val="900"/>
                        </a:spcAft>
                      </a:pPr>
                      <a:r>
                        <a:rPr lang="en-US" sz="1000" dirty="0">
                          <a:solidFill>
                            <a:schemeClr val="bg1"/>
                          </a:solidFill>
                          <a:effectLst/>
                        </a:rPr>
                        <a:t>Add and show the content of a Real Simple Syndication (RSS) news feed specified by a URL address</a:t>
                      </a:r>
                      <a:endParaRPr lang="en-US" sz="1100" dirty="0">
                        <a:solidFill>
                          <a:schemeClr val="bg1"/>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RSS Viewer</a:t>
                      </a:r>
                      <a:endParaRPr lang="en-US" sz="1100" dirty="0">
                        <a:effectLst/>
                        <a:latin typeface="Calibri"/>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9525" marR="9525" marT="9525" marB="9525"/>
                </a:tc>
              </a:tr>
              <a:tr h="256306">
                <a:tc>
                  <a:txBody>
                    <a:bodyPr/>
                    <a:lstStyle/>
                    <a:p>
                      <a:pPr marL="0" marR="0">
                        <a:lnSpc>
                          <a:spcPct val="125000"/>
                        </a:lnSpc>
                        <a:spcBef>
                          <a:spcPts val="900"/>
                        </a:spcBef>
                        <a:spcAft>
                          <a:spcPts val="900"/>
                        </a:spcAft>
                      </a:pPr>
                      <a:r>
                        <a:rPr lang="en-US" sz="1000" dirty="0">
                          <a:solidFill>
                            <a:schemeClr val="bg1"/>
                          </a:solidFill>
                          <a:effectLst/>
                        </a:rPr>
                        <a:t>Add and view custom text and images </a:t>
                      </a:r>
                      <a:endParaRPr lang="en-US" sz="1100" dirty="0">
                        <a:solidFill>
                          <a:schemeClr val="bg1"/>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HTML Source</a:t>
                      </a:r>
                      <a:endParaRPr lang="en-US" sz="1100" dirty="0">
                        <a:effectLst/>
                        <a:latin typeface="Calibri"/>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9525" marR="9525" marT="9525" marB="9525"/>
                </a:tc>
              </a:tr>
              <a:tr h="507424">
                <a:tc>
                  <a:txBody>
                    <a:bodyPr/>
                    <a:lstStyle/>
                    <a:p>
                      <a:pPr marL="0" marR="0">
                        <a:lnSpc>
                          <a:spcPct val="125000"/>
                        </a:lnSpc>
                        <a:spcBef>
                          <a:spcPts val="900"/>
                        </a:spcBef>
                        <a:spcAft>
                          <a:spcPts val="900"/>
                        </a:spcAft>
                      </a:pPr>
                      <a:r>
                        <a:rPr lang="en-US" sz="1000" dirty="0">
                          <a:solidFill>
                            <a:schemeClr val="bg1"/>
                          </a:solidFill>
                          <a:effectLst/>
                        </a:rPr>
                        <a:t>Create and view a dashboard with multiple tabs</a:t>
                      </a:r>
                      <a:endParaRPr lang="en-US" sz="1100" dirty="0">
                        <a:solidFill>
                          <a:schemeClr val="bg1"/>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Multi-page</a:t>
                      </a:r>
                      <a:endParaRPr lang="en-US" sz="1100" dirty="0">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Dashboard</a:t>
                      </a:r>
                      <a:endParaRPr lang="en-US" sz="1100" dirty="0">
                        <a:effectLst/>
                        <a:latin typeface="Calibri"/>
                        <a:ea typeface="Calibri"/>
                        <a:cs typeface="Times New Roman"/>
                      </a:endParaRPr>
                    </a:p>
                  </a:txBody>
                  <a:tcPr marL="9525" marR="9525" marT="9525" marB="9525"/>
                </a:tc>
              </a:tr>
              <a:tr h="256306">
                <a:tc>
                  <a:txBody>
                    <a:bodyPr/>
                    <a:lstStyle/>
                    <a:p>
                      <a:pPr marL="0" marR="0">
                        <a:lnSpc>
                          <a:spcPct val="125000"/>
                        </a:lnSpc>
                        <a:spcBef>
                          <a:spcPts val="900"/>
                        </a:spcBef>
                        <a:spcAft>
                          <a:spcPts val="900"/>
                        </a:spcAft>
                      </a:pPr>
                      <a:r>
                        <a:rPr lang="en-US" sz="1000" dirty="0">
                          <a:solidFill>
                            <a:schemeClr val="bg1"/>
                          </a:solidFill>
                          <a:effectLst/>
                        </a:rPr>
                        <a:t>Add non-Cognos items to a page</a:t>
                      </a:r>
                      <a:endParaRPr lang="en-US" sz="1100" dirty="0">
                        <a:solidFill>
                          <a:schemeClr val="bg1"/>
                        </a:solidFill>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Supported other portlets</a:t>
                      </a:r>
                      <a:endParaRPr lang="en-US" sz="1100" dirty="0">
                        <a:effectLst/>
                        <a:latin typeface="Calibri"/>
                        <a:ea typeface="Calibri"/>
                        <a:cs typeface="Times New Roman"/>
                      </a:endParaRPr>
                    </a:p>
                  </a:txBody>
                  <a:tcPr marL="9525" marR="9525" marT="9525" marB="9525"/>
                </a:tc>
                <a:tc>
                  <a:txBody>
                    <a:bodyPr/>
                    <a:lstStyle/>
                    <a:p>
                      <a:pPr marL="0" marR="0">
                        <a:lnSpc>
                          <a:spcPct val="125000"/>
                        </a:lnSpc>
                        <a:spcBef>
                          <a:spcPts val="900"/>
                        </a:spcBef>
                        <a:spcAft>
                          <a:spcPts val="900"/>
                        </a:spcAft>
                      </a:pPr>
                      <a:r>
                        <a:rPr lang="en-US" sz="1000" dirty="0">
                          <a:effectLst/>
                        </a:rPr>
                        <a:t>Content associated with other portlets</a:t>
                      </a:r>
                      <a:endParaRPr lang="en-US" sz="1100" dirty="0">
                        <a:effectLst/>
                        <a:latin typeface="Calibri"/>
                        <a:ea typeface="Calibri"/>
                        <a:cs typeface="Times New Roman"/>
                      </a:endParaRPr>
                    </a:p>
                  </a:txBody>
                  <a:tcPr marL="9525" marR="9525" marT="9525" marB="9525"/>
                </a:tc>
              </a:tr>
            </a:tbl>
          </a:graphicData>
        </a:graphic>
      </p:graphicFrame>
    </p:spTree>
    <p:extLst>
      <p:ext uri="{BB962C8B-B14F-4D97-AF65-F5344CB8AC3E}">
        <p14:creationId xmlns:p14="http://schemas.microsoft.com/office/powerpoint/2010/main" val="348700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C000"/>
                </a:solidFill>
              </a:rPr>
              <a:t>Portal Personalization</a:t>
            </a:r>
            <a:endParaRPr lang="en-US" dirty="0"/>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Ø"/>
            </a:pPr>
            <a:r>
              <a:rPr lang="en-US" dirty="0" smtClean="0"/>
              <a:t>You can personalize the way data appear in the portal by changing your preferences</a:t>
            </a:r>
          </a:p>
          <a:p>
            <a:pPr>
              <a:buFont typeface="Wingdings" pitchFamily="2" charset="2"/>
              <a:buChar char="Ø"/>
            </a:pPr>
            <a:endParaRPr lang="en-US" dirty="0" smtClean="0"/>
          </a:p>
          <a:p>
            <a:pPr>
              <a:buFont typeface="Wingdings" pitchFamily="2" charset="2"/>
              <a:buChar char="Ø"/>
            </a:pPr>
            <a:r>
              <a:rPr lang="en-US" dirty="0" smtClean="0"/>
              <a:t>Display can be customized by adding</a:t>
            </a:r>
            <a:endParaRPr lang="en-US" dirty="0"/>
          </a:p>
          <a:p>
            <a:pPr lvl="2">
              <a:buFont typeface="Wingdings" pitchFamily="2" charset="2"/>
              <a:buChar char="Ø"/>
            </a:pPr>
            <a:r>
              <a:rPr lang="en-US" dirty="0" smtClean="0"/>
              <a:t>Shortcuts </a:t>
            </a:r>
            <a:r>
              <a:rPr lang="en-US" dirty="0"/>
              <a:t>to items such as queries and </a:t>
            </a:r>
            <a:r>
              <a:rPr lang="en-US" dirty="0" smtClean="0"/>
              <a:t>reports  </a:t>
            </a:r>
          </a:p>
          <a:p>
            <a:pPr lvl="2">
              <a:buFont typeface="Wingdings" pitchFamily="2" charset="2"/>
              <a:buChar char="Ø"/>
            </a:pPr>
            <a:r>
              <a:rPr lang="en-US" dirty="0" smtClean="0"/>
              <a:t>Links </a:t>
            </a:r>
            <a:r>
              <a:rPr lang="en-US" dirty="0"/>
              <a:t>to files and web </a:t>
            </a:r>
            <a:r>
              <a:rPr lang="en-US" dirty="0" smtClean="0"/>
              <a:t>sites</a:t>
            </a:r>
          </a:p>
          <a:p>
            <a:pPr lvl="2">
              <a:buFont typeface="Wingdings" pitchFamily="2" charset="2"/>
              <a:buChar char="Ø"/>
            </a:pPr>
            <a:r>
              <a:rPr lang="en-US" dirty="0" smtClean="0"/>
              <a:t>Links to your </a:t>
            </a:r>
            <a:r>
              <a:rPr lang="en-US" dirty="0"/>
              <a:t>own portal </a:t>
            </a:r>
            <a:r>
              <a:rPr lang="en-US" dirty="0" smtClean="0"/>
              <a:t>pages</a:t>
            </a:r>
          </a:p>
          <a:p>
            <a:pPr lvl="2">
              <a:buFont typeface="Wingdings" pitchFamily="2" charset="2"/>
              <a:buChar char="Ø"/>
            </a:pPr>
            <a:r>
              <a:rPr lang="en-US" dirty="0" smtClean="0"/>
              <a:t>Folders </a:t>
            </a:r>
            <a:r>
              <a:rPr lang="en-US" dirty="0"/>
              <a:t>to </a:t>
            </a:r>
            <a:r>
              <a:rPr lang="en-US" dirty="0" smtClean="0"/>
              <a:t>organize </a:t>
            </a:r>
            <a:r>
              <a:rPr lang="en-US" dirty="0"/>
              <a:t>entries neatly</a:t>
            </a:r>
          </a:p>
          <a:p>
            <a:pPr>
              <a:buFont typeface="Wingdings" pitchFamily="2" charset="2"/>
              <a:buChar char="Ø"/>
            </a:pPr>
            <a:endParaRPr lang="en-US" dirty="0" smtClean="0"/>
          </a:p>
          <a:p>
            <a:pPr>
              <a:buFont typeface="Wingdings" pitchFamily="2" charset="2"/>
              <a:buChar char="Ø"/>
            </a:pPr>
            <a:r>
              <a:rPr lang="en-US" dirty="0" smtClean="0"/>
              <a:t>Portal </a:t>
            </a:r>
            <a:r>
              <a:rPr lang="en-US" dirty="0"/>
              <a:t>pages contain </a:t>
            </a:r>
            <a:r>
              <a:rPr lang="en-US" dirty="0" smtClean="0"/>
              <a:t>portlets </a:t>
            </a:r>
            <a:r>
              <a:rPr lang="en-US" dirty="0"/>
              <a:t>and give you a very </a:t>
            </a:r>
            <a:r>
              <a:rPr lang="en-US" dirty="0" smtClean="0"/>
              <a:t>personalized </a:t>
            </a:r>
            <a:r>
              <a:rPr lang="en-US" dirty="0"/>
              <a:t>view of your data and the way it is displayed. You can add</a:t>
            </a:r>
          </a:p>
          <a:p>
            <a:pPr lvl="2">
              <a:buFont typeface="Wingdings" pitchFamily="2" charset="2"/>
              <a:buChar char="Ø"/>
            </a:pPr>
            <a:r>
              <a:rPr lang="en-US" dirty="0" smtClean="0"/>
              <a:t>Cognos </a:t>
            </a:r>
            <a:r>
              <a:rPr lang="en-US" dirty="0"/>
              <a:t>content – select from a </a:t>
            </a:r>
            <a:r>
              <a:rPr lang="en-US" dirty="0" smtClean="0"/>
              <a:t>menu</a:t>
            </a:r>
          </a:p>
          <a:p>
            <a:pPr lvl="2">
              <a:buFont typeface="Wingdings" pitchFamily="2" charset="2"/>
              <a:buChar char="Ø"/>
            </a:pPr>
            <a:r>
              <a:rPr lang="en-US" dirty="0" smtClean="0"/>
              <a:t>A </a:t>
            </a:r>
            <a:r>
              <a:rPr lang="en-US" dirty="0"/>
              <a:t>search tool to locate entries in Cognos </a:t>
            </a:r>
            <a:r>
              <a:rPr lang="en-US" dirty="0" smtClean="0"/>
              <a:t>Connection</a:t>
            </a:r>
          </a:p>
          <a:p>
            <a:pPr lvl="2">
              <a:buFont typeface="Wingdings" pitchFamily="2" charset="2"/>
              <a:buChar char="Ø"/>
            </a:pPr>
            <a:r>
              <a:rPr lang="en-US" dirty="0" smtClean="0"/>
              <a:t>Extended </a:t>
            </a:r>
            <a:r>
              <a:rPr lang="en-US" dirty="0"/>
              <a:t>applications, for example created by the Software Development </a:t>
            </a:r>
            <a:r>
              <a:rPr lang="en-US" dirty="0" smtClean="0"/>
              <a:t>Kit</a:t>
            </a:r>
          </a:p>
          <a:p>
            <a:pPr lvl="2">
              <a:buFont typeface="Wingdings" pitchFamily="2" charset="2"/>
              <a:buChar char="Ø"/>
            </a:pPr>
            <a:r>
              <a:rPr lang="en-US" dirty="0" smtClean="0"/>
              <a:t>A </a:t>
            </a:r>
            <a:r>
              <a:rPr lang="en-US" dirty="0"/>
              <a:t>metrics </a:t>
            </a:r>
            <a:r>
              <a:rPr lang="en-US" dirty="0" smtClean="0"/>
              <a:t>watchlist</a:t>
            </a:r>
          </a:p>
          <a:p>
            <a:pPr lvl="2">
              <a:buFont typeface="Wingdings" pitchFamily="2" charset="2"/>
              <a:buChar char="Ø"/>
            </a:pPr>
            <a:r>
              <a:rPr lang="en-US" dirty="0" smtClean="0"/>
              <a:t>Pages </a:t>
            </a:r>
            <a:r>
              <a:rPr lang="en-US" dirty="0"/>
              <a:t>from other web sites</a:t>
            </a:r>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lvl="1"/>
            <a:endParaRPr lang="en-US" dirty="0"/>
          </a:p>
          <a:p>
            <a:pPr marL="36576" indent="0">
              <a:buNone/>
            </a:pP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6629400" cy="3581400"/>
          </a:xfrm>
          <a:prstGeom prst="rect">
            <a:avLst/>
          </a:prstGeom>
          <a:noFill/>
          <a:ln>
            <a:noFill/>
          </a:ln>
          <a:effectLst/>
          <a:extLst/>
        </p:spPr>
      </p:pic>
    </p:spTree>
    <p:extLst>
      <p:ext uri="{BB962C8B-B14F-4D97-AF65-F5344CB8AC3E}">
        <p14:creationId xmlns:p14="http://schemas.microsoft.com/office/powerpoint/2010/main" val="275957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Portal Personalization</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Tabs are shortcut to Pages, Public Folders and Private Folders. You can add, remove and reorder tabs</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3076575"/>
            <a:ext cx="7456487"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5364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C000"/>
                </a:solidFill>
              </a:rPr>
              <a:t>Distributing and Scheduling Reports</a:t>
            </a:r>
            <a:endParaRPr lang="en-US" dirty="0"/>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Ø"/>
            </a:pPr>
            <a:r>
              <a:rPr lang="en-US" dirty="0" smtClean="0"/>
              <a:t>Reports can be distributed to other users to share information with them</a:t>
            </a:r>
          </a:p>
          <a:p>
            <a:pPr>
              <a:buFont typeface="Wingdings" pitchFamily="2" charset="2"/>
              <a:buChar char="Ø"/>
            </a:pPr>
            <a:endParaRPr lang="en-US" dirty="0" smtClean="0"/>
          </a:p>
          <a:p>
            <a:pPr>
              <a:buFont typeface="Wingdings" pitchFamily="2" charset="2"/>
              <a:buChar char="Ø"/>
            </a:pPr>
            <a:r>
              <a:rPr lang="en-US" dirty="0" smtClean="0"/>
              <a:t>You can distribute reports by</a:t>
            </a:r>
          </a:p>
          <a:p>
            <a:pPr lvl="2">
              <a:buFont typeface="Wingdings" pitchFamily="2" charset="2"/>
              <a:buChar char="Ø"/>
            </a:pPr>
            <a:r>
              <a:rPr lang="en-US" dirty="0" smtClean="0"/>
              <a:t>Saving them in a location that is accessible by other users, such as public folders</a:t>
            </a:r>
          </a:p>
          <a:p>
            <a:pPr lvl="2">
              <a:buFont typeface="Wingdings" pitchFamily="2" charset="2"/>
              <a:buChar char="Ø"/>
            </a:pPr>
            <a:r>
              <a:rPr lang="en-US" dirty="0" smtClean="0"/>
              <a:t>Sending them to users via email</a:t>
            </a:r>
          </a:p>
          <a:p>
            <a:pPr lvl="2">
              <a:buFont typeface="Wingdings" pitchFamily="2" charset="2"/>
              <a:buChar char="Ø"/>
            </a:pPr>
            <a:r>
              <a:rPr lang="en-US" dirty="0" smtClean="0"/>
              <a:t>Printing</a:t>
            </a:r>
          </a:p>
          <a:p>
            <a:pPr>
              <a:buFont typeface="Wingdings" pitchFamily="2" charset="2"/>
              <a:buChar char="Ø"/>
            </a:pPr>
            <a:endParaRPr lang="en-US" dirty="0" smtClean="0"/>
          </a:p>
          <a:p>
            <a:pPr>
              <a:buFont typeface="Wingdings" pitchFamily="2" charset="2"/>
              <a:buChar char="Ø"/>
            </a:pPr>
            <a:r>
              <a:rPr lang="en-US" dirty="0" smtClean="0"/>
              <a:t>Reports can be scheduled to run at a later date, once or repeatedly</a:t>
            </a:r>
          </a:p>
          <a:p>
            <a:pPr>
              <a:buFont typeface="Wingdings" pitchFamily="2" charset="2"/>
              <a:buChar char="Ø"/>
            </a:pPr>
            <a:endParaRPr lang="en-US" dirty="0" smtClean="0"/>
          </a:p>
          <a:p>
            <a:pPr>
              <a:buFont typeface="Wingdings" pitchFamily="2" charset="2"/>
              <a:buChar char="Ø"/>
            </a:pPr>
            <a:r>
              <a:rPr lang="en-US" dirty="0" smtClean="0"/>
              <a:t>Multiple reports can be setup within a same schedule by creating a job.</a:t>
            </a:r>
          </a:p>
          <a:p>
            <a:pPr>
              <a:buFont typeface="Wingdings" pitchFamily="2" charset="2"/>
              <a:buChar char="Ø"/>
            </a:pPr>
            <a:endParaRPr lang="en-US" dirty="0" smtClean="0"/>
          </a:p>
          <a:p>
            <a:pPr>
              <a:buFont typeface="Wingdings" pitchFamily="2" charset="2"/>
              <a:buChar char="Ø"/>
            </a:pPr>
            <a:r>
              <a:rPr lang="en-US" dirty="0" smtClean="0"/>
              <a:t>A job identifies a collection of reports, report views or queries that are scheduled together and share the same settings</a:t>
            </a:r>
            <a:endParaRPr lang="en-US" dirty="0"/>
          </a:p>
        </p:txBody>
      </p:sp>
    </p:spTree>
    <p:extLst>
      <p:ext uri="{BB962C8B-B14F-4D97-AF65-F5344CB8AC3E}">
        <p14:creationId xmlns:p14="http://schemas.microsoft.com/office/powerpoint/2010/main" val="432592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Security</a:t>
            </a:r>
            <a:endParaRPr lang="en-US" dirty="0"/>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Ø"/>
            </a:pPr>
            <a:r>
              <a:rPr lang="en-US" dirty="0" smtClean="0"/>
              <a:t>Cognos security model can be easily integrated with your organization’s existing security infrastructure</a:t>
            </a:r>
          </a:p>
          <a:p>
            <a:pPr>
              <a:buFont typeface="Wingdings" pitchFamily="2" charset="2"/>
              <a:buChar char="Ø"/>
            </a:pPr>
            <a:endParaRPr lang="en-US" dirty="0" smtClean="0"/>
          </a:p>
          <a:p>
            <a:pPr>
              <a:buFont typeface="Wingdings" pitchFamily="2" charset="2"/>
              <a:buChar char="Ø"/>
            </a:pPr>
            <a:r>
              <a:rPr lang="en-US" dirty="0" smtClean="0"/>
              <a:t>It is built on top of one or more Authentication Providers, for example</a:t>
            </a:r>
          </a:p>
          <a:p>
            <a:pPr lvl="2">
              <a:buFont typeface="Wingdings" pitchFamily="2" charset="2"/>
              <a:buChar char="Ø"/>
            </a:pPr>
            <a:r>
              <a:rPr lang="en-US" dirty="0" smtClean="0"/>
              <a:t>Active Directory Server</a:t>
            </a:r>
          </a:p>
          <a:p>
            <a:pPr lvl="2">
              <a:buFont typeface="Wingdings" pitchFamily="2" charset="2"/>
              <a:buChar char="Ø"/>
            </a:pPr>
            <a:r>
              <a:rPr lang="en-US" dirty="0" smtClean="0"/>
              <a:t>LDAP</a:t>
            </a:r>
          </a:p>
          <a:p>
            <a:pPr lvl="2">
              <a:buFont typeface="Wingdings" pitchFamily="2" charset="2"/>
              <a:buChar char="Ø"/>
            </a:pPr>
            <a:r>
              <a:rPr lang="en-US" dirty="0" smtClean="0"/>
              <a:t>NTLM</a:t>
            </a:r>
          </a:p>
          <a:p>
            <a:pPr lvl="2">
              <a:buFont typeface="Wingdings" pitchFamily="2" charset="2"/>
              <a:buChar char="Ø"/>
            </a:pPr>
            <a:r>
              <a:rPr lang="en-US" dirty="0" smtClean="0"/>
              <a:t>Site Minder</a:t>
            </a:r>
          </a:p>
          <a:p>
            <a:pPr marL="749808" lvl="2" indent="0">
              <a:buNone/>
            </a:pPr>
            <a:endParaRPr lang="en-US" dirty="0" smtClean="0"/>
          </a:p>
          <a:p>
            <a:pPr>
              <a:buFont typeface="Wingdings" pitchFamily="2" charset="2"/>
              <a:buChar char="Ø"/>
            </a:pPr>
            <a:r>
              <a:rPr lang="en-US" dirty="0" smtClean="0"/>
              <a:t>Authentication providers define users, groups and roles used for authentication</a:t>
            </a:r>
          </a:p>
          <a:p>
            <a:pPr>
              <a:buFont typeface="Wingdings" pitchFamily="2" charset="2"/>
              <a:buChar char="Ø"/>
            </a:pPr>
            <a:endParaRPr lang="en-US" dirty="0"/>
          </a:p>
          <a:p>
            <a:pPr>
              <a:buFont typeface="Wingdings" pitchFamily="2" charset="2"/>
              <a:buChar char="Ø"/>
            </a:pPr>
            <a:r>
              <a:rPr lang="en-US" dirty="0" smtClean="0"/>
              <a:t>Users are granted or denied access to data based on their identity</a:t>
            </a:r>
          </a:p>
          <a:p>
            <a:pPr>
              <a:buFont typeface="Wingdings" pitchFamily="2" charset="2"/>
              <a:buChar char="Ø"/>
            </a:pPr>
            <a:endParaRPr lang="en-US" dirty="0"/>
          </a:p>
          <a:p>
            <a:pPr>
              <a:buFont typeface="Wingdings" pitchFamily="2" charset="2"/>
              <a:buChar char="Ø"/>
            </a:pPr>
            <a:r>
              <a:rPr lang="en-US" dirty="0" smtClean="0"/>
              <a:t>Permissions are assigned to users, group and roles that allow them to read, write on content objects, such as folders and reports</a:t>
            </a:r>
          </a:p>
          <a:p>
            <a:pPr>
              <a:buFont typeface="Wingdings" pitchFamily="2" charset="2"/>
              <a:buChar char="Ø"/>
            </a:pPr>
            <a:endParaRPr lang="en-US" dirty="0" smtClean="0"/>
          </a:p>
          <a:p>
            <a:pPr lvl="2">
              <a:buFont typeface="Wingdings" pitchFamily="2" charset="2"/>
              <a:buChar char="Ø"/>
            </a:pPr>
            <a:r>
              <a:rPr lang="en-US" dirty="0"/>
              <a:t>The content store can be viewed as a hierarchy of data objects. These objects include not only folders and reports, but packages for report creation, directories, and servers.</a:t>
            </a:r>
            <a:endParaRPr lang="en-US" dirty="0" smtClean="0"/>
          </a:p>
          <a:p>
            <a:pPr>
              <a:buFont typeface="Wingdings" pitchFamily="2" charset="2"/>
              <a:buChar char="Ø"/>
            </a:pPr>
            <a:endParaRPr lang="en-US" dirty="0"/>
          </a:p>
        </p:txBody>
      </p:sp>
    </p:spTree>
    <p:extLst>
      <p:ext uri="{BB962C8B-B14F-4D97-AF65-F5344CB8AC3E}">
        <p14:creationId xmlns:p14="http://schemas.microsoft.com/office/powerpoint/2010/main" val="1780934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Security</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Administrators </a:t>
            </a:r>
            <a:r>
              <a:rPr lang="en-US" dirty="0"/>
              <a:t>distribute reports to users, they can set up folders in which reports and other objects can be stored. </a:t>
            </a:r>
            <a:endParaRPr lang="en-US" dirty="0" smtClean="0"/>
          </a:p>
          <a:p>
            <a:pPr>
              <a:buFont typeface="Wingdings" pitchFamily="2" charset="2"/>
              <a:buChar char="Ø"/>
            </a:pPr>
            <a:endParaRPr lang="en-US" dirty="0" smtClean="0"/>
          </a:p>
          <a:p>
            <a:pPr>
              <a:buFont typeface="Wingdings" pitchFamily="2" charset="2"/>
              <a:buChar char="Ø"/>
            </a:pPr>
            <a:r>
              <a:rPr lang="en-US" dirty="0" smtClean="0"/>
              <a:t>Administrators can </a:t>
            </a:r>
            <a:r>
              <a:rPr lang="en-US" dirty="0"/>
              <a:t>secure those folders so that only authorized personnel can view, change, or perform other tasks using the folder contents.</a:t>
            </a:r>
          </a:p>
        </p:txBody>
      </p:sp>
    </p:spTree>
    <p:extLst>
      <p:ext uri="{BB962C8B-B14F-4D97-AF65-F5344CB8AC3E}">
        <p14:creationId xmlns:p14="http://schemas.microsoft.com/office/powerpoint/2010/main" val="3916085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err="1" smtClean="0"/>
              <a:t>Cognos</a:t>
            </a:r>
            <a:r>
              <a:rPr lang="en-US" dirty="0" smtClean="0"/>
              <a:t> 8 </a:t>
            </a:r>
            <a:r>
              <a:rPr lang="en-US" dirty="0" err="1" smtClean="0"/>
              <a:t>vs</a:t>
            </a:r>
            <a:r>
              <a:rPr lang="en-US" dirty="0" smtClean="0"/>
              <a:t> </a:t>
            </a:r>
            <a:r>
              <a:rPr lang="en-US" dirty="0" err="1" smtClean="0"/>
              <a:t>Cognos</a:t>
            </a:r>
            <a:r>
              <a:rPr lang="en-US" dirty="0" smtClean="0"/>
              <a:t> 10.2</a:t>
            </a:r>
          </a:p>
        </p:txBody>
      </p:sp>
      <p:sp>
        <p:nvSpPr>
          <p:cNvPr id="7" name="Content Placeholder 2"/>
          <p:cNvSpPr>
            <a:spLocks noGrp="1"/>
          </p:cNvSpPr>
          <p:nvPr>
            <p:ph idx="1"/>
          </p:nvPr>
        </p:nvSpPr>
        <p:spPr>
          <a:xfrm>
            <a:off x="609600" y="1752600"/>
            <a:ext cx="8229600" cy="4525963"/>
          </a:xfrm>
        </p:spPr>
        <p:txBody>
          <a:bodyPr/>
          <a:lstStyle/>
          <a:p>
            <a:pPr lvl="1">
              <a:buFont typeface="Arial" pitchFamily="34" charset="0"/>
              <a:buChar char="•"/>
            </a:pPr>
            <a:r>
              <a:rPr lang="en-US" sz="2000" b="1" dirty="0" smtClean="0"/>
              <a:t>Unified workspace with greater power, intuitive </a:t>
            </a:r>
            <a:r>
              <a:rPr lang="en-US" sz="2000" b="1" dirty="0" err="1" smtClean="0"/>
              <a:t>navivation</a:t>
            </a:r>
            <a:r>
              <a:rPr lang="en-US" sz="2000" b="1" dirty="0" smtClean="0"/>
              <a:t> and cleaner look.</a:t>
            </a:r>
          </a:p>
          <a:p>
            <a:pPr lvl="1">
              <a:buFont typeface="Arial" pitchFamily="34" charset="0"/>
              <a:buChar char="•"/>
            </a:pPr>
            <a:r>
              <a:rPr lang="en-US" sz="2000" b="1" dirty="0" smtClean="0"/>
              <a:t>Breadth of analytics across historical, real-time and predictive </a:t>
            </a:r>
            <a:r>
              <a:rPr lang="en-US" sz="2000" b="1" dirty="0" smtClean="0"/>
              <a:t>information</a:t>
            </a:r>
            <a:r>
              <a:rPr lang="en-US" sz="2000" b="1" dirty="0" smtClean="0"/>
              <a:t>.</a:t>
            </a:r>
          </a:p>
          <a:p>
            <a:pPr lvl="1">
              <a:buFont typeface="Arial" pitchFamily="34" charset="0"/>
              <a:buChar char="•"/>
            </a:pPr>
            <a:r>
              <a:rPr lang="en-US" sz="2000" b="1" dirty="0" smtClean="0"/>
              <a:t>Collaborative BI though built-in collaboration and social networking.</a:t>
            </a:r>
          </a:p>
          <a:p>
            <a:pPr lvl="1">
              <a:buFont typeface="Arial" pitchFamily="34" charset="0"/>
              <a:buChar char="•"/>
            </a:pPr>
            <a:r>
              <a:rPr lang="en-US" sz="2000" b="1" dirty="0" smtClean="0"/>
              <a:t>Easy data inclusion by the business.</a:t>
            </a:r>
          </a:p>
          <a:p>
            <a:pPr lvl="1">
              <a:buFont typeface="Arial" pitchFamily="34" charset="0"/>
              <a:buChar char="•"/>
            </a:pPr>
            <a:r>
              <a:rPr lang="en-US" sz="2000" b="1" dirty="0" smtClean="0"/>
              <a:t>Faster performance with in-memory processing.</a:t>
            </a:r>
          </a:p>
          <a:p>
            <a:pPr lvl="1">
              <a:buFont typeface="Arial" pitchFamily="34" charset="0"/>
              <a:buChar char="•"/>
            </a:pPr>
            <a:r>
              <a:rPr lang="en-US" sz="2000" b="1" dirty="0" smtClean="0"/>
              <a:t>Seamless upgrade and ease of ongoing management.</a:t>
            </a:r>
          </a:p>
          <a:p>
            <a:pPr lvl="1">
              <a:buFont typeface="Arial" pitchFamily="34" charset="0"/>
              <a:buChar char="•"/>
            </a:pPr>
            <a:r>
              <a:rPr lang="en-US" sz="2000" b="1" dirty="0" smtClean="0"/>
              <a:t>Expanded deployment options include Cloud. </a:t>
            </a:r>
          </a:p>
          <a:p>
            <a:pPr lvl="1">
              <a:buFont typeface="Arial" pitchFamily="34" charset="0"/>
              <a:buChar char="•"/>
            </a:pPr>
            <a:r>
              <a:rPr lang="en-US" sz="2000" b="1" dirty="0" smtClean="0"/>
              <a:t>Major improvements in graphics and visual appeal.</a:t>
            </a:r>
          </a:p>
          <a:p>
            <a:pPr lvl="1">
              <a:buFont typeface="Arial" pitchFamily="34" charset="0"/>
              <a:buChar char="•"/>
            </a:pPr>
            <a:r>
              <a:rPr lang="en-US" sz="2000" b="1" dirty="0" smtClean="0"/>
              <a:t>Flexible and robust server administration.</a:t>
            </a:r>
            <a:endParaRPr lang="en-US" sz="2000" b="1" dirty="0"/>
          </a:p>
          <a:p>
            <a:pPr lvl="1">
              <a:buFont typeface="Arial" pitchFamily="34" charset="0"/>
              <a:buChar char="•"/>
            </a:pPr>
            <a:endParaRPr lang="en-US" sz="2000" b="1" dirty="0"/>
          </a:p>
          <a:p>
            <a:pPr marL="457200" lvl="1" indent="0">
              <a:buNone/>
            </a:pPr>
            <a:endParaRPr lang="en-US" sz="2000" b="1" dirty="0" smtClean="0"/>
          </a:p>
          <a:p>
            <a:pPr lvl="1">
              <a:buFont typeface="Arial" pitchFamily="34" charset="0"/>
              <a:buChar char="•"/>
            </a:pPr>
            <a:endParaRPr lang="en-US" sz="2000" b="1" dirty="0"/>
          </a:p>
          <a:p>
            <a:pPr lvl="1">
              <a:buFont typeface="Arial" pitchFamily="34" charset="0"/>
              <a:buChar char="•"/>
            </a:pPr>
            <a:endParaRPr lang="en-US" sz="1200" b="1" dirty="0" smtClean="0"/>
          </a:p>
          <a:p>
            <a:pPr>
              <a:buFont typeface="Arial" pitchFamily="34" charset="0"/>
              <a:buChar char="•"/>
            </a:pPr>
            <a:endParaRPr lang="en-US" sz="2000" b="1" dirty="0" smtClean="0"/>
          </a:p>
          <a:p>
            <a:endParaRPr lang="en-AU" sz="2000" b="1" dirty="0" smtClean="0"/>
          </a:p>
          <a:p>
            <a:endParaRPr lang="en-US" sz="2000" dirty="0" smtClean="0"/>
          </a:p>
        </p:txBody>
      </p:sp>
    </p:spTree>
    <p:extLst>
      <p:ext uri="{BB962C8B-B14F-4D97-AF65-F5344CB8AC3E}">
        <p14:creationId xmlns:p14="http://schemas.microsoft.com/office/powerpoint/2010/main" val="1563771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lgn="ctr"/>
            <a:r>
              <a:rPr lang="en-US" dirty="0" smtClean="0"/>
              <a:t>Data Warehousing – Lecture 16</a:t>
            </a:r>
          </a:p>
          <a:p>
            <a:pPr lvl="0" algn="ctr"/>
            <a:r>
              <a:rPr lang="en-US" dirty="0" err="1" smtClean="0"/>
              <a:t>Cognos</a:t>
            </a:r>
            <a:r>
              <a:rPr lang="en-US" dirty="0" smtClean="0"/>
              <a:t> Connection</a:t>
            </a:r>
          </a:p>
          <a:p>
            <a:pPr lvl="0" algn="ctr"/>
            <a:r>
              <a:rPr lang="en-US" smtClean="0"/>
              <a:t>Oracle settings for </a:t>
            </a:r>
            <a:r>
              <a:rPr lang="en-US" dirty="0" smtClean="0"/>
              <a:t>DW</a:t>
            </a:r>
          </a:p>
          <a:p>
            <a:pPr lvl="0" algn="ct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err="1" smtClean="0"/>
              <a:t>Cognos</a:t>
            </a:r>
            <a:r>
              <a:rPr lang="en-US" dirty="0" smtClean="0"/>
              <a:t> 8 </a:t>
            </a:r>
            <a:r>
              <a:rPr lang="en-US" dirty="0" err="1" smtClean="0"/>
              <a:t>vs</a:t>
            </a:r>
            <a:r>
              <a:rPr lang="en-US" dirty="0" smtClean="0"/>
              <a:t> </a:t>
            </a:r>
            <a:r>
              <a:rPr lang="en-US" dirty="0" err="1" smtClean="0"/>
              <a:t>Cognos</a:t>
            </a:r>
            <a:r>
              <a:rPr lang="en-US" dirty="0" smtClean="0"/>
              <a:t> 10.2</a:t>
            </a:r>
          </a:p>
        </p:txBody>
      </p:sp>
      <p:sp>
        <p:nvSpPr>
          <p:cNvPr id="7" name="Content Placeholder 2"/>
          <p:cNvSpPr>
            <a:spLocks noGrp="1"/>
          </p:cNvSpPr>
          <p:nvPr>
            <p:ph idx="1"/>
          </p:nvPr>
        </p:nvSpPr>
        <p:spPr>
          <a:xfrm>
            <a:off x="609600" y="1752600"/>
            <a:ext cx="8229600" cy="4525963"/>
          </a:xfrm>
        </p:spPr>
        <p:txBody>
          <a:bodyPr/>
          <a:lstStyle/>
          <a:p>
            <a:pPr lvl="1">
              <a:buFont typeface="Arial" pitchFamily="34" charset="0"/>
              <a:buChar char="•"/>
            </a:pPr>
            <a:endParaRPr lang="en-US" sz="2000" b="1" dirty="0" smtClean="0"/>
          </a:p>
          <a:p>
            <a:pPr lvl="1">
              <a:buFont typeface="Arial" pitchFamily="34" charset="0"/>
              <a:buChar char="•"/>
            </a:pPr>
            <a:r>
              <a:rPr lang="en-US" sz="2000" b="1" dirty="0" smtClean="0"/>
              <a:t>Expanded data sources include:</a:t>
            </a:r>
          </a:p>
          <a:p>
            <a:pPr lvl="2"/>
            <a:r>
              <a:rPr lang="en-US" sz="1800" b="1" dirty="0" smtClean="0"/>
              <a:t>SAP </a:t>
            </a:r>
            <a:r>
              <a:rPr lang="en-US" sz="1800" b="1" dirty="0" err="1" smtClean="0"/>
              <a:t>Netweaver</a:t>
            </a:r>
            <a:r>
              <a:rPr lang="en-US" sz="1800" b="1" dirty="0" smtClean="0"/>
              <a:t>; IBM DB2; SQL server 2005,2008 and 2012; Oracle 10g,11g; Teradata; Siebel; SAP R/3</a:t>
            </a:r>
          </a:p>
          <a:p>
            <a:pPr lvl="1">
              <a:buFont typeface="Arial" pitchFamily="34" charset="0"/>
              <a:buChar char="•"/>
            </a:pPr>
            <a:endParaRPr lang="en-US" sz="2000" b="1" dirty="0" smtClean="0"/>
          </a:p>
          <a:p>
            <a:pPr lvl="1">
              <a:buFont typeface="Arial" pitchFamily="34" charset="0"/>
              <a:buChar char="•"/>
            </a:pPr>
            <a:r>
              <a:rPr lang="en-US" sz="2000" b="1" dirty="0" err="1" smtClean="0"/>
              <a:t>Dynimic</a:t>
            </a:r>
            <a:r>
              <a:rPr lang="en-US" sz="2000" b="1" dirty="0" smtClean="0"/>
              <a:t> cubes</a:t>
            </a:r>
          </a:p>
          <a:p>
            <a:pPr lvl="2"/>
            <a:r>
              <a:rPr lang="en-US" sz="1800" b="1" dirty="0" smtClean="0"/>
              <a:t>In-memory OLAP cubes load data directly from relational data warehouses.</a:t>
            </a:r>
          </a:p>
          <a:p>
            <a:pPr lvl="2"/>
            <a:r>
              <a:rPr lang="en-US" sz="1800" b="1" dirty="0" smtClean="0"/>
              <a:t>Dynamic query-mode leverage 64-bit framework.</a:t>
            </a:r>
          </a:p>
          <a:p>
            <a:pPr lvl="2"/>
            <a:endParaRPr lang="en-US" sz="1800" b="1" dirty="0"/>
          </a:p>
          <a:p>
            <a:pPr lvl="1">
              <a:buFont typeface="Arial" pitchFamily="34" charset="0"/>
              <a:buChar char="•"/>
            </a:pPr>
            <a:endParaRPr lang="en-US" sz="2000" b="1" dirty="0"/>
          </a:p>
          <a:p>
            <a:pPr marL="457200" lvl="1" indent="0">
              <a:buNone/>
            </a:pPr>
            <a:endParaRPr lang="en-US" sz="2000" b="1" dirty="0" smtClean="0"/>
          </a:p>
          <a:p>
            <a:pPr lvl="1">
              <a:buFont typeface="Arial" pitchFamily="34" charset="0"/>
              <a:buChar char="•"/>
            </a:pPr>
            <a:endParaRPr lang="en-US" sz="2000" b="1" dirty="0"/>
          </a:p>
          <a:p>
            <a:pPr lvl="1">
              <a:buFont typeface="Arial" pitchFamily="34" charset="0"/>
              <a:buChar char="•"/>
            </a:pPr>
            <a:endParaRPr lang="en-US" sz="1200" b="1" dirty="0" smtClean="0"/>
          </a:p>
          <a:p>
            <a:pPr>
              <a:buFont typeface="Arial" pitchFamily="34" charset="0"/>
              <a:buChar char="•"/>
            </a:pPr>
            <a:endParaRPr lang="en-US" sz="2000" b="1" dirty="0" smtClean="0"/>
          </a:p>
          <a:p>
            <a:endParaRPr lang="en-AU" sz="2000" b="1" dirty="0" smtClean="0"/>
          </a:p>
          <a:p>
            <a:endParaRPr lang="en-US" sz="2000" dirty="0" smtClean="0"/>
          </a:p>
        </p:txBody>
      </p:sp>
    </p:spTree>
    <p:extLst>
      <p:ext uri="{BB962C8B-B14F-4D97-AF65-F5344CB8AC3E}">
        <p14:creationId xmlns:p14="http://schemas.microsoft.com/office/powerpoint/2010/main" val="3185150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SQL </a:t>
            </a:r>
            <a:r>
              <a:rPr lang="en-US" dirty="0" smtClean="0"/>
              <a:t>Server.</a:t>
            </a:r>
          </a:p>
        </p:txBody>
      </p:sp>
      <p:sp>
        <p:nvSpPr>
          <p:cNvPr id="7" name="Content Placeholder 2"/>
          <p:cNvSpPr>
            <a:spLocks noGrp="1"/>
          </p:cNvSpPr>
          <p:nvPr>
            <p:ph idx="1"/>
          </p:nvPr>
        </p:nvSpPr>
        <p:spPr>
          <a:xfrm>
            <a:off x="609600" y="1752600"/>
            <a:ext cx="8229600" cy="4525963"/>
          </a:xfrm>
        </p:spPr>
        <p:txBody>
          <a:bodyPr/>
          <a:lstStyle/>
          <a:p>
            <a:pPr lvl="1">
              <a:buFont typeface="Arial" pitchFamily="34" charset="0"/>
              <a:buChar char="•"/>
            </a:pPr>
            <a:endParaRPr lang="en-US" sz="2000" b="1" dirty="0" smtClean="0"/>
          </a:p>
          <a:p>
            <a:pPr>
              <a:buFont typeface="Arial" pitchFamily="34" charset="0"/>
              <a:buChar char="•"/>
            </a:pPr>
            <a:r>
              <a:rPr lang="en-US" dirty="0"/>
              <a:t>Great for small applications</a:t>
            </a:r>
          </a:p>
          <a:p>
            <a:pPr>
              <a:buFont typeface="Arial" pitchFamily="34" charset="0"/>
              <a:buChar char="•"/>
            </a:pPr>
            <a:endParaRPr lang="en-US" dirty="0" smtClean="0"/>
          </a:p>
          <a:p>
            <a:pPr>
              <a:buFont typeface="Arial" pitchFamily="34" charset="0"/>
              <a:buChar char="•"/>
            </a:pPr>
            <a:r>
              <a:rPr lang="en-US" dirty="0" smtClean="0"/>
              <a:t>Offers </a:t>
            </a:r>
            <a:r>
              <a:rPr lang="en-US" dirty="0"/>
              <a:t>scalability and reports can be changed easily</a:t>
            </a:r>
          </a:p>
          <a:p>
            <a:pPr>
              <a:buFont typeface="Arial" pitchFamily="34" charset="0"/>
              <a:buChar char="•"/>
            </a:pPr>
            <a:endParaRPr lang="en-US" dirty="0" smtClean="0"/>
          </a:p>
          <a:p>
            <a:pPr>
              <a:buFont typeface="Arial" pitchFamily="34" charset="0"/>
              <a:buChar char="•"/>
            </a:pPr>
            <a:r>
              <a:rPr lang="en-US" dirty="0" smtClean="0"/>
              <a:t>Not </a:t>
            </a:r>
            <a:r>
              <a:rPr lang="en-US" dirty="0"/>
              <a:t>a lot of built in functionality in the designers</a:t>
            </a:r>
          </a:p>
          <a:p>
            <a:pPr>
              <a:buFont typeface="Arial" pitchFamily="34" charset="0"/>
              <a:buChar char="•"/>
            </a:pPr>
            <a:endParaRPr lang="en-US" dirty="0" smtClean="0"/>
          </a:p>
          <a:p>
            <a:pPr>
              <a:buFont typeface="Arial" pitchFamily="34" charset="0"/>
              <a:buChar char="•"/>
            </a:pPr>
            <a:r>
              <a:rPr lang="en-US" dirty="0" smtClean="0"/>
              <a:t>Basically </a:t>
            </a:r>
            <a:r>
              <a:rPr lang="en-US" dirty="0"/>
              <a:t>Crystal reports 1.5</a:t>
            </a:r>
          </a:p>
          <a:p>
            <a:pPr>
              <a:buFont typeface="Arial" pitchFamily="34" charset="0"/>
              <a:buChar char="•"/>
            </a:pPr>
            <a:endParaRPr lang="en-US" dirty="0" smtClean="0"/>
          </a:p>
          <a:p>
            <a:pPr>
              <a:buFont typeface="Arial" pitchFamily="34" charset="0"/>
              <a:buChar char="•"/>
            </a:pPr>
            <a:r>
              <a:rPr lang="en-US" dirty="0" smtClean="0"/>
              <a:t>Free </a:t>
            </a:r>
            <a:r>
              <a:rPr lang="en-US" dirty="0"/>
              <a:t>with a SQL Server DB</a:t>
            </a:r>
          </a:p>
          <a:p>
            <a:pPr lvl="1">
              <a:buFont typeface="Wingdings" pitchFamily="2" charset="2"/>
              <a:buChar char="§"/>
            </a:pPr>
            <a:endParaRPr lang="en-US" sz="2000" b="1" dirty="0"/>
          </a:p>
          <a:p>
            <a:pPr lvl="1">
              <a:buFont typeface="Arial" pitchFamily="34" charset="0"/>
              <a:buChar char="•"/>
            </a:pPr>
            <a:endParaRPr lang="en-US" sz="2000" b="1" dirty="0"/>
          </a:p>
          <a:p>
            <a:pPr marL="457200" lvl="1" indent="0">
              <a:buNone/>
            </a:pPr>
            <a:endParaRPr lang="en-US" sz="2000" b="1" dirty="0" smtClean="0"/>
          </a:p>
          <a:p>
            <a:pPr lvl="1">
              <a:buFont typeface="Arial" pitchFamily="34" charset="0"/>
              <a:buChar char="•"/>
            </a:pPr>
            <a:endParaRPr lang="en-US" sz="2000" b="1" dirty="0"/>
          </a:p>
          <a:p>
            <a:pPr lvl="1">
              <a:buFont typeface="Arial" pitchFamily="34" charset="0"/>
              <a:buChar char="•"/>
            </a:pPr>
            <a:endParaRPr lang="en-US" sz="1200" b="1" dirty="0" smtClean="0"/>
          </a:p>
          <a:p>
            <a:pPr>
              <a:buFont typeface="Arial" pitchFamily="34" charset="0"/>
              <a:buChar char="•"/>
            </a:pPr>
            <a:endParaRPr lang="en-US" sz="2000" b="1" dirty="0" smtClean="0"/>
          </a:p>
          <a:p>
            <a:endParaRPr lang="en-AU" sz="2000" b="1" dirty="0" smtClean="0"/>
          </a:p>
          <a:p>
            <a:endParaRPr lang="en-US" sz="2000" dirty="0" smtClean="0"/>
          </a:p>
        </p:txBody>
      </p:sp>
    </p:spTree>
    <p:extLst>
      <p:ext uri="{BB962C8B-B14F-4D97-AF65-F5344CB8AC3E}">
        <p14:creationId xmlns:p14="http://schemas.microsoft.com/office/powerpoint/2010/main" val="33569857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fontScale="85000" lnSpcReduction="10000"/>
          </a:bodyPr>
          <a:lstStyle/>
          <a:p>
            <a:pPr lvl="0" algn="ctr"/>
            <a:endParaRPr lang="en-US" dirty="0" smtClean="0"/>
          </a:p>
          <a:p>
            <a:pPr lvl="0" algn="ctr"/>
            <a:r>
              <a:rPr lang="en-US" dirty="0" smtClean="0"/>
              <a:t>Oracle </a:t>
            </a:r>
            <a:r>
              <a:rPr lang="en-US" dirty="0"/>
              <a:t>settings and features for DW</a:t>
            </a:r>
          </a:p>
          <a:p>
            <a:endParaRPr lang="en-US" dirty="0"/>
          </a:p>
        </p:txBody>
      </p:sp>
      <p:sp>
        <p:nvSpPr>
          <p:cNvPr id="6" name="Rectangle 3"/>
          <p:cNvSpPr>
            <a:spLocks noGrp="1" noChangeArrowheads="1"/>
          </p:cNvSpPr>
          <p:nvPr>
            <p:ph idx="1"/>
          </p:nvPr>
        </p:nvSpPr>
        <p:spPr/>
        <p:txBody>
          <a:bodyPr/>
          <a:lstStyle/>
          <a:p>
            <a:pPr eaLnBrk="1" hangingPunct="1">
              <a:lnSpc>
                <a:spcPct val="80000"/>
              </a:lnSpc>
              <a:buFont typeface="Wingdings" pitchFamily="2" charset="2"/>
              <a:buNone/>
              <a:defRPr/>
            </a:pPr>
            <a:r>
              <a:rPr lang="en-US" sz="2400" dirty="0" smtClean="0"/>
              <a:t>Database Block Size (</a:t>
            </a:r>
            <a:r>
              <a:rPr lang="en-US" sz="2400" dirty="0" err="1" smtClean="0"/>
              <a:t>db_block_size</a:t>
            </a:r>
            <a:r>
              <a:rPr lang="en-US" sz="2400" dirty="0" smtClean="0"/>
              <a:t> parameter)</a:t>
            </a:r>
          </a:p>
          <a:p>
            <a:pPr eaLnBrk="1" hangingPunct="1">
              <a:lnSpc>
                <a:spcPct val="80000"/>
              </a:lnSpc>
              <a:buFont typeface="Arial" pitchFamily="34" charset="0"/>
              <a:buChar char="•"/>
              <a:defRPr/>
            </a:pPr>
            <a:r>
              <a:rPr lang="en-US" sz="1600" dirty="0" smtClean="0"/>
              <a:t>The block is the fundamental storage unit in Oracle.  It is the smallest amount of data that Oracle can read or right at a time</a:t>
            </a:r>
          </a:p>
          <a:p>
            <a:pPr eaLnBrk="1" hangingPunct="1">
              <a:lnSpc>
                <a:spcPct val="80000"/>
              </a:lnSpc>
              <a:buFont typeface="Arial" pitchFamily="34" charset="0"/>
              <a:buChar char="•"/>
              <a:defRPr/>
            </a:pPr>
            <a:r>
              <a:rPr lang="en-US" sz="1600" dirty="0" err="1" smtClean="0"/>
              <a:t>db_block_size</a:t>
            </a:r>
            <a:r>
              <a:rPr lang="en-US" sz="1600" dirty="0" smtClean="0"/>
              <a:t> specifies the size (in bytes) of these blocks</a:t>
            </a:r>
          </a:p>
          <a:p>
            <a:pPr eaLnBrk="1" hangingPunct="1">
              <a:lnSpc>
                <a:spcPct val="80000"/>
              </a:lnSpc>
              <a:buFont typeface="Arial" pitchFamily="34" charset="0"/>
              <a:buChar char="•"/>
              <a:defRPr/>
            </a:pPr>
            <a:r>
              <a:rPr lang="en-US" sz="1600" dirty="0" smtClean="0"/>
              <a:t>Can have multiple sizes, but then multiple caches are required</a:t>
            </a:r>
          </a:p>
          <a:p>
            <a:pPr eaLnBrk="1" hangingPunct="1">
              <a:lnSpc>
                <a:spcPct val="80000"/>
              </a:lnSpc>
              <a:buFont typeface="Arial" pitchFamily="34" charset="0"/>
              <a:buChar char="•"/>
              <a:defRPr/>
            </a:pPr>
            <a:r>
              <a:rPr lang="en-US" sz="1600" dirty="0" smtClean="0"/>
              <a:t>If using buffered I/O, the block size should be the physical block size at the device level</a:t>
            </a:r>
          </a:p>
          <a:p>
            <a:pPr eaLnBrk="1" hangingPunct="1">
              <a:lnSpc>
                <a:spcPct val="80000"/>
              </a:lnSpc>
              <a:buFont typeface="Arial" pitchFamily="34" charset="0"/>
              <a:buChar char="•"/>
              <a:defRPr/>
            </a:pPr>
            <a:r>
              <a:rPr lang="en-US" sz="1600" dirty="0" smtClean="0"/>
              <a:t>If using direct I/O (no buffers, like raw partitions in Unix, unformatted partitions in Windows or the NTFS file system) you can set the block size to any value</a:t>
            </a:r>
          </a:p>
          <a:p>
            <a:pPr eaLnBrk="1" hangingPunct="1">
              <a:lnSpc>
                <a:spcPct val="80000"/>
              </a:lnSpc>
              <a:buFont typeface="Arial" pitchFamily="34" charset="0"/>
              <a:buChar char="•"/>
              <a:defRPr/>
            </a:pPr>
            <a:r>
              <a:rPr lang="en-US" sz="1600" dirty="0" smtClean="0"/>
              <a:t>Data Warehouses benefit from a larger block size – more data can be read in a single I/O</a:t>
            </a:r>
          </a:p>
          <a:p>
            <a:pPr eaLnBrk="1" hangingPunct="1">
              <a:lnSpc>
                <a:spcPct val="80000"/>
              </a:lnSpc>
              <a:buFont typeface="Arial" pitchFamily="34" charset="0"/>
              <a:buChar char="•"/>
              <a:defRPr/>
            </a:pPr>
            <a:r>
              <a:rPr lang="en-US" sz="1600" dirty="0" smtClean="0"/>
              <a:t>A larger value also means that more rows can be inserted into a block before a physical write on the database is needed, speeding up inserts</a:t>
            </a:r>
          </a:p>
          <a:p>
            <a:pPr eaLnBrk="1" hangingPunct="1">
              <a:lnSpc>
                <a:spcPct val="80000"/>
              </a:lnSpc>
              <a:buFont typeface="Arial" pitchFamily="34" charset="0"/>
              <a:buChar char="•"/>
              <a:defRPr/>
            </a:pPr>
            <a:r>
              <a:rPr lang="en-US" sz="1600" dirty="0" smtClean="0"/>
              <a:t>The higher this setting the more rows there will be in a block in indexes.  The indexes will easier to maintain as they will need to be reorganized less frequently</a:t>
            </a:r>
          </a:p>
          <a:p>
            <a:pPr eaLnBrk="1" hangingPunct="1">
              <a:lnSpc>
                <a:spcPct val="80000"/>
              </a:lnSpc>
              <a:buFont typeface="Arial" pitchFamily="34" charset="0"/>
              <a:buChar char="•"/>
              <a:defRPr/>
            </a:pPr>
            <a:r>
              <a:rPr lang="en-US" sz="1600" dirty="0" smtClean="0"/>
              <a:t>A smaller value can be better for reducing locks in an OLTP system, since less rows will be in each block</a:t>
            </a:r>
          </a:p>
        </p:txBody>
      </p:sp>
    </p:spTree>
    <p:extLst>
      <p:ext uri="{BB962C8B-B14F-4D97-AF65-F5344CB8AC3E}">
        <p14:creationId xmlns:p14="http://schemas.microsoft.com/office/powerpoint/2010/main" val="2452975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fontScale="85000" lnSpcReduction="10000"/>
          </a:bodyPr>
          <a:lstStyle/>
          <a:p>
            <a:pPr lvl="0"/>
            <a:endParaRPr lang="en-US" dirty="0" smtClean="0"/>
          </a:p>
          <a:p>
            <a:pPr lvl="0"/>
            <a:r>
              <a:rPr lang="en-US" dirty="0" smtClean="0"/>
              <a:t>Oracle </a:t>
            </a:r>
            <a:r>
              <a:rPr lang="en-US" dirty="0"/>
              <a:t>settings and features for DW</a:t>
            </a:r>
          </a:p>
          <a:p>
            <a:endParaRPr lang="en-US" dirty="0"/>
          </a:p>
        </p:txBody>
      </p:sp>
      <p:sp>
        <p:nvSpPr>
          <p:cNvPr id="5" name="Rectangle 3"/>
          <p:cNvSpPr>
            <a:spLocks noGrp="1" noChangeArrowheads="1"/>
          </p:cNvSpPr>
          <p:nvPr>
            <p:ph idx="1"/>
          </p:nvPr>
        </p:nvSpPr>
        <p:spPr/>
        <p:txBody>
          <a:bodyPr>
            <a:normAutofit lnSpcReduction="10000"/>
          </a:bodyPr>
          <a:lstStyle/>
          <a:p>
            <a:pPr eaLnBrk="1" hangingPunct="1">
              <a:lnSpc>
                <a:spcPct val="80000"/>
              </a:lnSpc>
              <a:buFont typeface="Wingdings" pitchFamily="2" charset="2"/>
              <a:buNone/>
              <a:defRPr/>
            </a:pPr>
            <a:r>
              <a:rPr lang="en-US" sz="2400" dirty="0" smtClean="0"/>
              <a:t>PCTFREE</a:t>
            </a:r>
          </a:p>
          <a:p>
            <a:pPr eaLnBrk="1" hangingPunct="1">
              <a:lnSpc>
                <a:spcPct val="80000"/>
              </a:lnSpc>
              <a:buFont typeface="Arial" pitchFamily="34" charset="0"/>
              <a:buChar char="•"/>
              <a:defRPr/>
            </a:pPr>
            <a:r>
              <a:rPr lang="en-US" sz="2000" dirty="0" smtClean="0"/>
              <a:t>Defined at the table level</a:t>
            </a:r>
          </a:p>
          <a:p>
            <a:pPr eaLnBrk="1" hangingPunct="1">
              <a:lnSpc>
                <a:spcPct val="80000"/>
              </a:lnSpc>
              <a:buFont typeface="Arial" pitchFamily="34" charset="0"/>
              <a:buChar char="•"/>
              <a:defRPr/>
            </a:pPr>
            <a:r>
              <a:rPr lang="en-US" sz="2000" dirty="0" smtClean="0"/>
              <a:t>The percentage of free space reserved for updated to existing rows in each data block.  When an insert results in the amount of free space in the block to be less than this value, the insert is disallowed.</a:t>
            </a:r>
          </a:p>
          <a:p>
            <a:pPr eaLnBrk="1" hangingPunct="1">
              <a:lnSpc>
                <a:spcPct val="80000"/>
              </a:lnSpc>
              <a:buFont typeface="Arial" pitchFamily="34" charset="0"/>
              <a:buChar char="•"/>
              <a:defRPr/>
            </a:pPr>
            <a:r>
              <a:rPr lang="en-US" sz="2000" dirty="0" smtClean="0"/>
              <a:t>If this value is set to high:</a:t>
            </a:r>
          </a:p>
          <a:p>
            <a:pPr eaLnBrk="1" hangingPunct="1">
              <a:lnSpc>
                <a:spcPct val="80000"/>
              </a:lnSpc>
              <a:buFont typeface="Arial" pitchFamily="34" charset="0"/>
              <a:buChar char="•"/>
              <a:defRPr/>
            </a:pPr>
            <a:r>
              <a:rPr lang="en-US" sz="2000" dirty="0" smtClean="0"/>
              <a:t>Data blocks won’t hold as many rows as they could, less rows fetched for each I/O operation.</a:t>
            </a:r>
          </a:p>
          <a:p>
            <a:pPr eaLnBrk="1" hangingPunct="1">
              <a:lnSpc>
                <a:spcPct val="80000"/>
              </a:lnSpc>
              <a:buFont typeface="Arial" pitchFamily="34" charset="0"/>
              <a:buChar char="•"/>
              <a:defRPr/>
            </a:pPr>
            <a:r>
              <a:rPr lang="en-US" sz="2000" dirty="0" smtClean="0"/>
              <a:t>If this value is set to low:</a:t>
            </a:r>
          </a:p>
          <a:p>
            <a:pPr eaLnBrk="1" hangingPunct="1">
              <a:lnSpc>
                <a:spcPct val="80000"/>
              </a:lnSpc>
              <a:buFont typeface="Arial" pitchFamily="34" charset="0"/>
              <a:buChar char="•"/>
              <a:defRPr/>
            </a:pPr>
            <a:r>
              <a:rPr lang="en-US" sz="2000" dirty="0" smtClean="0"/>
              <a:t>Results in “row migration”, rows can’t get lengthened, so a new block is used, with a pointer to this new block in the old block, decreasing I/O performance.</a:t>
            </a:r>
          </a:p>
          <a:p>
            <a:pPr eaLnBrk="1" hangingPunct="1">
              <a:lnSpc>
                <a:spcPct val="80000"/>
              </a:lnSpc>
              <a:buFont typeface="Arial" pitchFamily="34" charset="0"/>
              <a:buChar char="•"/>
              <a:defRPr/>
            </a:pPr>
            <a:r>
              <a:rPr lang="en-US" sz="2000" dirty="0" smtClean="0"/>
              <a:t>Fact tables: unlikely that existing rows will need to be modified, set this value to 0.</a:t>
            </a:r>
          </a:p>
          <a:p>
            <a:pPr eaLnBrk="1" hangingPunct="1">
              <a:lnSpc>
                <a:spcPct val="80000"/>
              </a:lnSpc>
              <a:buFont typeface="Arial" pitchFamily="34" charset="0"/>
              <a:buChar char="•"/>
              <a:defRPr/>
            </a:pPr>
            <a:r>
              <a:rPr lang="en-US" sz="2000" dirty="0" smtClean="0"/>
              <a:t>Dimension tables: updates are possible, a good starting point is 10%.  From there, monitor the blocks by querying </a:t>
            </a:r>
            <a:r>
              <a:rPr lang="en-US" sz="2000" dirty="0" err="1" smtClean="0"/>
              <a:t>avg</a:t>
            </a:r>
            <a:r>
              <a:rPr lang="en-US" sz="2000" dirty="0" smtClean="0"/>
              <a:t> row length and </a:t>
            </a:r>
            <a:r>
              <a:rPr lang="en-US" sz="2000" dirty="0" err="1" smtClean="0"/>
              <a:t>avg</a:t>
            </a:r>
            <a:r>
              <a:rPr lang="en-US" sz="2000" dirty="0" smtClean="0"/>
              <a:t> space free list blocks from the system table.</a:t>
            </a:r>
          </a:p>
          <a:p>
            <a:pPr eaLnBrk="1" hangingPunct="1">
              <a:lnSpc>
                <a:spcPct val="80000"/>
              </a:lnSpc>
              <a:buFont typeface="Arial" pitchFamily="34" charset="0"/>
              <a:buChar char="•"/>
              <a:defRPr/>
            </a:pPr>
            <a:endParaRPr lang="en-US" sz="2000" dirty="0" smtClean="0"/>
          </a:p>
          <a:p>
            <a:pPr eaLnBrk="1" hangingPunct="1">
              <a:lnSpc>
                <a:spcPct val="80000"/>
              </a:lnSpc>
              <a:defRPr/>
            </a:pPr>
            <a:endParaRPr lang="en-US" sz="2800" dirty="0" smtClean="0"/>
          </a:p>
        </p:txBody>
      </p:sp>
    </p:spTree>
    <p:extLst>
      <p:ext uri="{BB962C8B-B14F-4D97-AF65-F5344CB8AC3E}">
        <p14:creationId xmlns:p14="http://schemas.microsoft.com/office/powerpoint/2010/main" val="757281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fontScale="85000" lnSpcReduction="10000"/>
          </a:bodyPr>
          <a:lstStyle/>
          <a:p>
            <a:pPr lvl="0"/>
            <a:endParaRPr lang="en-US" dirty="0" smtClean="0"/>
          </a:p>
          <a:p>
            <a:pPr lvl="0"/>
            <a:r>
              <a:rPr lang="en-US" dirty="0" smtClean="0"/>
              <a:t>Oracle </a:t>
            </a:r>
            <a:r>
              <a:rPr lang="en-US" dirty="0"/>
              <a:t>settings and features for DW</a:t>
            </a:r>
          </a:p>
          <a:p>
            <a:endParaRPr lang="en-US" dirty="0"/>
          </a:p>
        </p:txBody>
      </p:sp>
      <p:sp>
        <p:nvSpPr>
          <p:cNvPr id="6" name="Rectangle 3"/>
          <p:cNvSpPr>
            <a:spLocks noGrp="1" noChangeArrowheads="1"/>
          </p:cNvSpPr>
          <p:nvPr>
            <p:ph idx="1"/>
          </p:nvPr>
        </p:nvSpPr>
        <p:spPr/>
        <p:txBody>
          <a:bodyPr>
            <a:normAutofit fontScale="92500" lnSpcReduction="10000"/>
          </a:bodyPr>
          <a:lstStyle/>
          <a:p>
            <a:pPr eaLnBrk="1" hangingPunct="1">
              <a:lnSpc>
                <a:spcPct val="90000"/>
              </a:lnSpc>
              <a:buFont typeface="Arial" pitchFamily="34" charset="0"/>
              <a:buChar char="•"/>
              <a:defRPr/>
            </a:pPr>
            <a:r>
              <a:rPr lang="en-US" sz="2400" dirty="0" err="1" smtClean="0"/>
              <a:t>optimizer_mode</a:t>
            </a:r>
            <a:r>
              <a:rPr lang="en-US" sz="2400" dirty="0" smtClean="0"/>
              <a:t> = "</a:t>
            </a:r>
            <a:r>
              <a:rPr lang="en-US" sz="2400" dirty="0" err="1" smtClean="0"/>
              <a:t>all_rows</a:t>
            </a:r>
            <a:r>
              <a:rPr lang="en-US" sz="2400" dirty="0" smtClean="0"/>
              <a:t>“</a:t>
            </a:r>
          </a:p>
          <a:p>
            <a:pPr lvl="1">
              <a:lnSpc>
                <a:spcPct val="90000"/>
              </a:lnSpc>
              <a:defRPr/>
            </a:pPr>
            <a:r>
              <a:rPr lang="en-US" sz="2000" dirty="0" smtClean="0"/>
              <a:t>Optimize the query to get the very last row as fast as possible.  As opposed to “first rows”, which attempts to get the first rows as quickly as possible (OLTP system)</a:t>
            </a:r>
            <a:r>
              <a:rPr lang="en-US" sz="1600" dirty="0" smtClean="0"/>
              <a:t> .</a:t>
            </a:r>
          </a:p>
          <a:p>
            <a:pPr eaLnBrk="1" hangingPunct="1">
              <a:lnSpc>
                <a:spcPct val="90000"/>
              </a:lnSpc>
              <a:buFont typeface="Arial" pitchFamily="34" charset="0"/>
              <a:buChar char="•"/>
              <a:defRPr/>
            </a:pPr>
            <a:r>
              <a:rPr lang="en-US" sz="2400" dirty="0" err="1" smtClean="0"/>
              <a:t>hash_join_enabled</a:t>
            </a:r>
            <a:r>
              <a:rPr lang="en-US" sz="2400" dirty="0" smtClean="0"/>
              <a:t> = true</a:t>
            </a:r>
          </a:p>
          <a:p>
            <a:pPr lvl="1">
              <a:lnSpc>
                <a:spcPct val="90000"/>
              </a:lnSpc>
              <a:defRPr/>
            </a:pPr>
            <a:r>
              <a:rPr lang="en-US" sz="2000" dirty="0" smtClean="0"/>
              <a:t>In hash joins, a hash table is created on the join key of the smallest sized table. It then joins the other tables to find the match. Suited for joins involving at least one large data set and requiring many of those rows to be joined -- typically this is between a fact table and a dimension table.</a:t>
            </a:r>
          </a:p>
          <a:p>
            <a:pPr eaLnBrk="1" hangingPunct="1">
              <a:lnSpc>
                <a:spcPct val="90000"/>
              </a:lnSpc>
              <a:buFont typeface="Arial" pitchFamily="34" charset="0"/>
              <a:buChar char="•"/>
              <a:defRPr/>
            </a:pPr>
            <a:r>
              <a:rPr lang="en-US" sz="2400" dirty="0" err="1" smtClean="0"/>
              <a:t>star_transformation_enabled</a:t>
            </a:r>
            <a:r>
              <a:rPr lang="en-US" sz="2400" dirty="0" smtClean="0"/>
              <a:t> = true</a:t>
            </a:r>
            <a:r>
              <a:rPr lang="en-US" sz="2800" dirty="0" smtClean="0"/>
              <a:t> </a:t>
            </a:r>
          </a:p>
          <a:p>
            <a:pPr lvl="1">
              <a:lnSpc>
                <a:spcPct val="90000"/>
              </a:lnSpc>
              <a:defRPr/>
            </a:pPr>
            <a:r>
              <a:rPr lang="en-US" sz="2000" dirty="0" smtClean="0"/>
              <a:t>Enables an important optimizer feature for star queries.  Oracle processes a star query in two basic steps. The first step retrieves exactly the necessary rows from the fact table (the result set using bitmap indexes).  The second step joins this result set to the dimension tables.</a:t>
            </a:r>
          </a:p>
        </p:txBody>
      </p:sp>
    </p:spTree>
    <p:extLst>
      <p:ext uri="{BB962C8B-B14F-4D97-AF65-F5344CB8AC3E}">
        <p14:creationId xmlns:p14="http://schemas.microsoft.com/office/powerpoint/2010/main" val="1097950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fontScale="85000" lnSpcReduction="10000"/>
          </a:bodyPr>
          <a:lstStyle/>
          <a:p>
            <a:pPr lvl="0"/>
            <a:endParaRPr lang="en-US" dirty="0" smtClean="0"/>
          </a:p>
          <a:p>
            <a:pPr lvl="0"/>
            <a:r>
              <a:rPr lang="en-US" dirty="0" smtClean="0"/>
              <a:t>Oracle </a:t>
            </a:r>
            <a:r>
              <a:rPr lang="en-US" dirty="0"/>
              <a:t>settings and features for DW</a:t>
            </a:r>
          </a:p>
          <a:p>
            <a:endParaRPr lang="en-US" dirty="0"/>
          </a:p>
        </p:txBody>
      </p:sp>
      <p:sp>
        <p:nvSpPr>
          <p:cNvPr id="5" name="Rectangle 3"/>
          <p:cNvSpPr>
            <a:spLocks noGrp="1" noChangeArrowheads="1"/>
          </p:cNvSpPr>
          <p:nvPr>
            <p:ph idx="1"/>
          </p:nvPr>
        </p:nvSpPr>
        <p:spPr/>
        <p:txBody>
          <a:bodyPr>
            <a:normAutofit fontScale="92500" lnSpcReduction="10000"/>
          </a:bodyPr>
          <a:lstStyle/>
          <a:p>
            <a:pPr eaLnBrk="1" hangingPunct="1">
              <a:lnSpc>
                <a:spcPct val="80000"/>
              </a:lnSpc>
              <a:defRPr/>
            </a:pPr>
            <a:r>
              <a:rPr lang="en-US" sz="2400" dirty="0" smtClean="0"/>
              <a:t>NOLOGGING</a:t>
            </a:r>
          </a:p>
          <a:p>
            <a:pPr lvl="1" eaLnBrk="1" hangingPunct="1">
              <a:lnSpc>
                <a:spcPct val="80000"/>
              </a:lnSpc>
              <a:defRPr/>
            </a:pPr>
            <a:r>
              <a:rPr lang="en-US" sz="2000" dirty="0" smtClean="0"/>
              <a:t>With this option you can bypass writing to the redo log, which can make operations perform 30-50% faster.  The drawback is that you cannot roll-forward to recover, the entire statement must be rerun. </a:t>
            </a:r>
          </a:p>
          <a:p>
            <a:pPr lvl="1" eaLnBrk="1" hangingPunct="1">
              <a:lnSpc>
                <a:spcPct val="80000"/>
              </a:lnSpc>
              <a:defRPr/>
            </a:pPr>
            <a:r>
              <a:rPr lang="en-US" sz="2000" dirty="0" smtClean="0"/>
              <a:t> Is done at the object creation time:</a:t>
            </a:r>
          </a:p>
          <a:p>
            <a:pPr lvl="1" eaLnBrk="1" hangingPunct="1">
              <a:lnSpc>
                <a:spcPct val="80000"/>
              </a:lnSpc>
              <a:buFontTx/>
              <a:buNone/>
              <a:defRPr/>
            </a:pPr>
            <a:r>
              <a:rPr lang="en-US" sz="1400" dirty="0" smtClean="0">
                <a:latin typeface="Courier New" pitchFamily="49" charset="0"/>
              </a:rPr>
              <a:t>	</a:t>
            </a:r>
            <a:r>
              <a:rPr lang="en-US" sz="1600" dirty="0" smtClean="0">
                <a:latin typeface="Courier New" pitchFamily="49" charset="0"/>
              </a:rPr>
              <a:t>create table &lt;</a:t>
            </a:r>
            <a:r>
              <a:rPr lang="en-US" sz="1600" dirty="0" err="1" smtClean="0">
                <a:latin typeface="Courier New" pitchFamily="49" charset="0"/>
              </a:rPr>
              <a:t>new_table</a:t>
            </a:r>
            <a:r>
              <a:rPr lang="en-US" sz="1600" dirty="0" smtClean="0">
                <a:latin typeface="Courier New" pitchFamily="49" charset="0"/>
              </a:rPr>
              <a:t>&gt;</a:t>
            </a:r>
            <a:br>
              <a:rPr lang="en-US" sz="1600" dirty="0" smtClean="0">
                <a:latin typeface="Courier New" pitchFamily="49" charset="0"/>
              </a:rPr>
            </a:br>
            <a:r>
              <a:rPr lang="en-US" sz="1600" dirty="0" smtClean="0">
                <a:latin typeface="Courier New" pitchFamily="49" charset="0"/>
              </a:rPr>
              <a:t>NOLOGGING </a:t>
            </a:r>
            <a:br>
              <a:rPr lang="en-US" sz="1600" dirty="0" smtClean="0">
                <a:latin typeface="Courier New" pitchFamily="49" charset="0"/>
              </a:rPr>
            </a:br>
            <a:r>
              <a:rPr lang="en-US" sz="1600" dirty="0" smtClean="0">
                <a:latin typeface="Courier New" pitchFamily="49" charset="0"/>
              </a:rPr>
              <a:t>as </a:t>
            </a:r>
            <a:br>
              <a:rPr lang="en-US" sz="1600" dirty="0" smtClean="0">
                <a:latin typeface="Courier New" pitchFamily="49" charset="0"/>
              </a:rPr>
            </a:br>
            <a:r>
              <a:rPr lang="en-US" sz="1600" dirty="0" smtClean="0">
                <a:latin typeface="Courier New" pitchFamily="49" charset="0"/>
              </a:rPr>
              <a:t>select * from &lt;</a:t>
            </a:r>
            <a:r>
              <a:rPr lang="en-US" sz="1600" dirty="0" err="1" smtClean="0">
                <a:latin typeface="Courier New" pitchFamily="49" charset="0"/>
              </a:rPr>
              <a:t>current_table</a:t>
            </a:r>
            <a:r>
              <a:rPr lang="en-US" sz="1600" dirty="0" smtClean="0">
                <a:latin typeface="Courier New" pitchFamily="49" charset="0"/>
              </a:rPr>
              <a:t>&gt;</a:t>
            </a:r>
          </a:p>
          <a:p>
            <a:pPr lvl="1" eaLnBrk="1" hangingPunct="1">
              <a:lnSpc>
                <a:spcPct val="80000"/>
              </a:lnSpc>
              <a:buFontTx/>
              <a:buNone/>
              <a:defRPr/>
            </a:pPr>
            <a:endParaRPr lang="en-US" sz="1600" dirty="0" smtClean="0">
              <a:latin typeface="Courier New" pitchFamily="49" charset="0"/>
            </a:endParaRPr>
          </a:p>
          <a:p>
            <a:pPr lvl="1" eaLnBrk="1" hangingPunct="1">
              <a:lnSpc>
                <a:spcPct val="80000"/>
              </a:lnSpc>
              <a:buFontTx/>
              <a:buNone/>
              <a:defRPr/>
            </a:pPr>
            <a:r>
              <a:rPr lang="en-US" sz="1800" dirty="0" smtClean="0"/>
              <a:t>Or can be overridden at the </a:t>
            </a:r>
            <a:r>
              <a:rPr lang="en-US" sz="1800" dirty="0" err="1" smtClean="0"/>
              <a:t>tablespace</a:t>
            </a:r>
            <a:r>
              <a:rPr lang="en-US" sz="1800" dirty="0" smtClean="0"/>
              <a:t> level:</a:t>
            </a:r>
          </a:p>
          <a:p>
            <a:pPr lvl="1" eaLnBrk="1" hangingPunct="1">
              <a:lnSpc>
                <a:spcPct val="80000"/>
              </a:lnSpc>
              <a:buFontTx/>
              <a:buNone/>
              <a:defRPr/>
            </a:pPr>
            <a:r>
              <a:rPr lang="en-US" sz="1200" dirty="0" smtClean="0">
                <a:latin typeface="Courier New" pitchFamily="49" charset="0"/>
              </a:rPr>
              <a:t>	</a:t>
            </a:r>
            <a:r>
              <a:rPr lang="en-US" sz="1600" dirty="0" smtClean="0">
                <a:latin typeface="Courier New" pitchFamily="49" charset="0"/>
              </a:rPr>
              <a:t>alter </a:t>
            </a:r>
            <a:r>
              <a:rPr lang="en-US" sz="1600" dirty="0" err="1" smtClean="0">
                <a:latin typeface="Courier New" pitchFamily="49" charset="0"/>
              </a:rPr>
              <a:t>tablespace</a:t>
            </a:r>
            <a:r>
              <a:rPr lang="en-US" sz="1600" dirty="0" smtClean="0">
                <a:latin typeface="Courier New" pitchFamily="49" charset="0"/>
              </a:rPr>
              <a:t> </a:t>
            </a:r>
            <a:r>
              <a:rPr lang="en-US" sz="1600" dirty="0" err="1" smtClean="0">
                <a:latin typeface="Courier New" pitchFamily="49" charset="0"/>
              </a:rPr>
              <a:t>tablespace_name</a:t>
            </a:r>
            <a:r>
              <a:rPr lang="en-US" sz="1600" dirty="0" smtClean="0">
                <a:latin typeface="Courier New" pitchFamily="49" charset="0"/>
              </a:rPr>
              <a:t> force NOLOGGING;</a:t>
            </a:r>
          </a:p>
          <a:p>
            <a:pPr lvl="1" eaLnBrk="1" hangingPunct="1">
              <a:lnSpc>
                <a:spcPct val="80000"/>
              </a:lnSpc>
              <a:buFontTx/>
              <a:buNone/>
              <a:defRPr/>
            </a:pPr>
            <a:endParaRPr lang="en-US" sz="1600" dirty="0" smtClean="0">
              <a:latin typeface="Courier New" pitchFamily="49" charset="0"/>
            </a:endParaRPr>
          </a:p>
          <a:p>
            <a:pPr eaLnBrk="1" hangingPunct="1">
              <a:lnSpc>
                <a:spcPct val="80000"/>
              </a:lnSpc>
              <a:defRPr/>
            </a:pPr>
            <a:r>
              <a:rPr lang="en-US" sz="2400" dirty="0" err="1" smtClean="0"/>
              <a:t>db_keep_cache_size</a:t>
            </a:r>
            <a:r>
              <a:rPr lang="en-US" sz="2400" dirty="0" smtClean="0"/>
              <a:t> </a:t>
            </a:r>
          </a:p>
          <a:p>
            <a:pPr lvl="1" eaLnBrk="1" hangingPunct="1">
              <a:lnSpc>
                <a:spcPct val="80000"/>
              </a:lnSpc>
              <a:defRPr/>
            </a:pPr>
            <a:r>
              <a:rPr lang="en-US" sz="2000" dirty="0" smtClean="0"/>
              <a:t>Set this value to size the area in memory (SGA) for the KEEP buffer pool.  In this pool you can keep database objects in memory (cached).  Good candidates are smaller, often used fact tables.  SQL to cache the table:</a:t>
            </a:r>
          </a:p>
          <a:p>
            <a:pPr lvl="1" eaLnBrk="1" hangingPunct="1">
              <a:lnSpc>
                <a:spcPct val="80000"/>
              </a:lnSpc>
              <a:buFontTx/>
              <a:buNone/>
              <a:defRPr/>
            </a:pPr>
            <a:r>
              <a:rPr lang="en-US" sz="1600" dirty="0" smtClean="0">
                <a:latin typeface="Courier New" pitchFamily="49" charset="0"/>
              </a:rPr>
              <a:t>	alter table &lt;</a:t>
            </a:r>
            <a:r>
              <a:rPr lang="en-US" sz="1600" dirty="0" err="1" smtClean="0">
                <a:latin typeface="Courier New" pitchFamily="49" charset="0"/>
              </a:rPr>
              <a:t>table_owner</a:t>
            </a:r>
            <a:r>
              <a:rPr lang="en-US" sz="1600" dirty="0" smtClean="0">
                <a:latin typeface="Courier New" pitchFamily="49" charset="0"/>
              </a:rPr>
              <a:t>&gt;.&lt;</a:t>
            </a:r>
            <a:r>
              <a:rPr lang="en-US" sz="1600" dirty="0" err="1" smtClean="0">
                <a:latin typeface="Courier New" pitchFamily="49" charset="0"/>
              </a:rPr>
              <a:t>table_name</a:t>
            </a:r>
            <a:r>
              <a:rPr lang="en-US" sz="1600" dirty="0" smtClean="0">
                <a:latin typeface="Courier New" pitchFamily="49" charset="0"/>
              </a:rPr>
              <a:t>&gt; storage (</a:t>
            </a:r>
            <a:r>
              <a:rPr lang="en-US" sz="1600" dirty="0" err="1" smtClean="0">
                <a:latin typeface="Courier New" pitchFamily="49" charset="0"/>
              </a:rPr>
              <a:t>buffer_pool</a:t>
            </a:r>
            <a:r>
              <a:rPr lang="en-US" sz="1600" dirty="0" smtClean="0">
                <a:latin typeface="Courier New" pitchFamily="49" charset="0"/>
              </a:rPr>
              <a:t> keep);</a:t>
            </a:r>
          </a:p>
        </p:txBody>
      </p:sp>
    </p:spTree>
    <p:extLst>
      <p:ext uri="{BB962C8B-B14F-4D97-AF65-F5344CB8AC3E}">
        <p14:creationId xmlns:p14="http://schemas.microsoft.com/office/powerpoint/2010/main" val="3932667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pPr lvl="0"/>
            <a:endParaRPr lang="en-US" dirty="0" smtClean="0"/>
          </a:p>
          <a:p>
            <a:pPr lvl="0"/>
            <a:r>
              <a:rPr lang="en-US" dirty="0"/>
              <a:t>Materialized Views</a:t>
            </a:r>
          </a:p>
        </p:txBody>
      </p:sp>
      <p:sp>
        <p:nvSpPr>
          <p:cNvPr id="6" name="Rectangle 3"/>
          <p:cNvSpPr>
            <a:spLocks noGrp="1" noChangeArrowheads="1"/>
          </p:cNvSpPr>
          <p:nvPr>
            <p:ph idx="1"/>
          </p:nvPr>
        </p:nvSpPr>
        <p:spPr/>
        <p:txBody>
          <a:bodyPr>
            <a:normAutofit lnSpcReduction="10000"/>
          </a:bodyPr>
          <a:lstStyle/>
          <a:p>
            <a:pPr eaLnBrk="1" hangingPunct="1">
              <a:lnSpc>
                <a:spcPct val="80000"/>
              </a:lnSpc>
              <a:defRPr/>
            </a:pPr>
            <a:r>
              <a:rPr lang="en-US" sz="1800" dirty="0" smtClean="0"/>
              <a:t>A materialized view is an object in the database that contains the results of a query.  </a:t>
            </a:r>
          </a:p>
          <a:p>
            <a:pPr eaLnBrk="1" hangingPunct="1">
              <a:lnSpc>
                <a:spcPct val="80000"/>
              </a:lnSpc>
              <a:defRPr/>
            </a:pPr>
            <a:r>
              <a:rPr lang="en-US" sz="1800" dirty="0" smtClean="0"/>
              <a:t>Can be used to create summary tables based on aggregation of source tables or create read-only local copies of data that are located on another system (called snapshots). </a:t>
            </a:r>
          </a:p>
          <a:p>
            <a:pPr eaLnBrk="1" hangingPunct="1">
              <a:lnSpc>
                <a:spcPct val="80000"/>
              </a:lnSpc>
              <a:defRPr/>
            </a:pPr>
            <a:r>
              <a:rPr lang="en-US" sz="1800" dirty="0" smtClean="0"/>
              <a:t>Can reduce the run time of long running queries by </a:t>
            </a:r>
            <a:r>
              <a:rPr lang="en-US" sz="1800" dirty="0" err="1" smtClean="0"/>
              <a:t>precomputing</a:t>
            </a:r>
            <a:r>
              <a:rPr lang="en-US" sz="1800" dirty="0" smtClean="0"/>
              <a:t> the results of the query.  </a:t>
            </a:r>
          </a:p>
          <a:p>
            <a:pPr eaLnBrk="1" hangingPunct="1">
              <a:lnSpc>
                <a:spcPct val="80000"/>
              </a:lnSpc>
              <a:defRPr/>
            </a:pPr>
            <a:r>
              <a:rPr lang="en-US" sz="1800" dirty="0" smtClean="0"/>
              <a:t>Synchronized with their master tables so the results stay current, but they cannot provide real-time results – idea, for use in data warehouses</a:t>
            </a:r>
          </a:p>
          <a:p>
            <a:pPr eaLnBrk="1" hangingPunct="1">
              <a:lnSpc>
                <a:spcPct val="80000"/>
              </a:lnSpc>
              <a:defRPr/>
            </a:pPr>
            <a:r>
              <a:rPr lang="en-US" sz="1800" dirty="0" smtClean="0"/>
              <a:t>Another benefit is the ability to then use query rewrite, which transforms a SQL statement that accesses tables or views into a statement that accesses the materialized views we have created.  This process is transparent to the user; the system handles the translation of the SQL to use the </a:t>
            </a:r>
            <a:r>
              <a:rPr lang="en-US" sz="1800" dirty="0" err="1" smtClean="0"/>
              <a:t>precomputed</a:t>
            </a:r>
            <a:r>
              <a:rPr lang="en-US" sz="1800" dirty="0" smtClean="0"/>
              <a:t> MVs, again increasing database performance.  </a:t>
            </a:r>
          </a:p>
          <a:p>
            <a:pPr eaLnBrk="1" hangingPunct="1">
              <a:lnSpc>
                <a:spcPct val="80000"/>
              </a:lnSpc>
              <a:defRPr/>
            </a:pPr>
            <a:r>
              <a:rPr lang="en-US" sz="1800" dirty="0" smtClean="0"/>
              <a:t>Creating an MV:</a:t>
            </a:r>
          </a:p>
          <a:p>
            <a:pPr lvl="1" eaLnBrk="1" hangingPunct="1">
              <a:lnSpc>
                <a:spcPct val="80000"/>
              </a:lnSpc>
              <a:buFontTx/>
              <a:buNone/>
              <a:defRPr/>
            </a:pPr>
            <a:r>
              <a:rPr lang="en-US" sz="1600" dirty="0" smtClean="0">
                <a:latin typeface="Courier New" pitchFamily="49" charset="0"/>
              </a:rPr>
              <a:t>create materialized view &lt;materialized view name&gt;</a:t>
            </a:r>
          </a:p>
          <a:p>
            <a:pPr lvl="1" eaLnBrk="1" hangingPunct="1">
              <a:lnSpc>
                <a:spcPct val="80000"/>
              </a:lnSpc>
              <a:buFontTx/>
              <a:buNone/>
              <a:defRPr/>
            </a:pPr>
            <a:r>
              <a:rPr lang="en-US" sz="1600" dirty="0" smtClean="0">
                <a:latin typeface="Courier New" pitchFamily="49" charset="0"/>
              </a:rPr>
              <a:t>enable query rewrite</a:t>
            </a:r>
          </a:p>
          <a:p>
            <a:pPr lvl="1" eaLnBrk="1" hangingPunct="1">
              <a:lnSpc>
                <a:spcPct val="80000"/>
              </a:lnSpc>
              <a:buFontTx/>
              <a:buNone/>
              <a:defRPr/>
            </a:pPr>
            <a:r>
              <a:rPr lang="en-US" sz="1600" dirty="0" smtClean="0">
                <a:latin typeface="Courier New" pitchFamily="49" charset="0"/>
              </a:rPr>
              <a:t>as</a:t>
            </a:r>
          </a:p>
          <a:p>
            <a:pPr lvl="1" eaLnBrk="1" hangingPunct="1">
              <a:lnSpc>
                <a:spcPct val="80000"/>
              </a:lnSpc>
              <a:buFontTx/>
              <a:buNone/>
              <a:defRPr/>
            </a:pPr>
            <a:r>
              <a:rPr lang="en-US" sz="1600" dirty="0" smtClean="0">
                <a:latin typeface="Courier New" pitchFamily="49" charset="0"/>
              </a:rPr>
              <a:t>&lt;select statement&gt; </a:t>
            </a:r>
          </a:p>
        </p:txBody>
      </p:sp>
    </p:spTree>
    <p:extLst>
      <p:ext uri="{BB962C8B-B14F-4D97-AF65-F5344CB8AC3E}">
        <p14:creationId xmlns:p14="http://schemas.microsoft.com/office/powerpoint/2010/main" val="9462329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pPr lvl="0"/>
            <a:endParaRPr lang="en-US" dirty="0" smtClean="0"/>
          </a:p>
          <a:p>
            <a:pPr lvl="0"/>
            <a:r>
              <a:rPr lang="en-US" dirty="0"/>
              <a:t>Parallel Operations</a:t>
            </a:r>
          </a:p>
        </p:txBody>
      </p:sp>
      <p:sp>
        <p:nvSpPr>
          <p:cNvPr id="5" name="Rectangle 3"/>
          <p:cNvSpPr>
            <a:spLocks noGrp="1" noChangeArrowheads="1"/>
          </p:cNvSpPr>
          <p:nvPr>
            <p:ph idx="1"/>
          </p:nvPr>
        </p:nvSpPr>
        <p:spPr/>
        <p:txBody>
          <a:bodyPr/>
          <a:lstStyle/>
          <a:p>
            <a:pPr marL="457200" indent="-457200" eaLnBrk="1" hangingPunct="1">
              <a:lnSpc>
                <a:spcPct val="90000"/>
              </a:lnSpc>
              <a:buFont typeface="Arial" pitchFamily="34" charset="0"/>
              <a:buChar char="•"/>
              <a:defRPr/>
            </a:pPr>
            <a:r>
              <a:rPr lang="en-US" sz="2800" dirty="0" smtClean="0"/>
              <a:t>Enable multiple processes to work together </a:t>
            </a:r>
            <a:r>
              <a:rPr lang="en-US" sz="2800" dirty="0" err="1" smtClean="0"/>
              <a:t>simultaniously</a:t>
            </a:r>
            <a:r>
              <a:rPr lang="en-US" sz="2800" dirty="0" smtClean="0"/>
              <a:t> to process a single SQL operation.</a:t>
            </a:r>
          </a:p>
          <a:p>
            <a:pPr marL="457200" indent="-457200" eaLnBrk="1" hangingPunct="1">
              <a:lnSpc>
                <a:spcPct val="90000"/>
              </a:lnSpc>
              <a:buFont typeface="Arial" pitchFamily="34" charset="0"/>
              <a:buChar char="•"/>
              <a:defRPr/>
            </a:pPr>
            <a:r>
              <a:rPr lang="en-US" sz="2800" dirty="0" smtClean="0"/>
              <a:t>Requires multiple CPUs and that the data be spread out over multiple I/O devices</a:t>
            </a:r>
          </a:p>
          <a:p>
            <a:pPr marL="457200" indent="-457200" eaLnBrk="1" hangingPunct="1">
              <a:lnSpc>
                <a:spcPct val="90000"/>
              </a:lnSpc>
              <a:buFont typeface="Arial" pitchFamily="34" charset="0"/>
              <a:buChar char="•"/>
              <a:defRPr/>
            </a:pPr>
            <a:r>
              <a:rPr lang="en-US" sz="2800" dirty="0" smtClean="0"/>
              <a:t>Overhead is involved with the set up and coordination of the parallel operations, so it’s important to use properly </a:t>
            </a:r>
          </a:p>
          <a:p>
            <a:pPr marL="457200" indent="-457200" eaLnBrk="1" hangingPunct="1">
              <a:lnSpc>
                <a:spcPct val="90000"/>
              </a:lnSpc>
              <a:buFont typeface="Arial" pitchFamily="34" charset="0"/>
              <a:buChar char="•"/>
              <a:defRPr/>
            </a:pPr>
            <a:r>
              <a:rPr lang="en-US" sz="2800" dirty="0" smtClean="0"/>
              <a:t>Oracle optimizer will take degrees of parallelism into account when creating execution paths</a:t>
            </a:r>
          </a:p>
        </p:txBody>
      </p:sp>
    </p:spTree>
    <p:extLst>
      <p:ext uri="{BB962C8B-B14F-4D97-AF65-F5344CB8AC3E}">
        <p14:creationId xmlns:p14="http://schemas.microsoft.com/office/powerpoint/2010/main" val="1643003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pPr lvl="0"/>
            <a:endParaRPr lang="en-US" dirty="0" smtClean="0"/>
          </a:p>
          <a:p>
            <a:pPr lvl="0"/>
            <a:r>
              <a:rPr lang="en-US" dirty="0"/>
              <a:t>Levels of Parallel Execution</a:t>
            </a:r>
          </a:p>
        </p:txBody>
      </p:sp>
      <p:sp>
        <p:nvSpPr>
          <p:cNvPr id="6" name="Rectangle 3"/>
          <p:cNvSpPr>
            <a:spLocks noGrp="1" noChangeArrowheads="1"/>
          </p:cNvSpPr>
          <p:nvPr>
            <p:ph idx="1"/>
          </p:nvPr>
        </p:nvSpPr>
        <p:spPr/>
        <p:txBody>
          <a:bodyPr>
            <a:normAutofit fontScale="92500" lnSpcReduction="10000"/>
          </a:bodyPr>
          <a:lstStyle/>
          <a:p>
            <a:pPr eaLnBrk="1" hangingPunct="1">
              <a:buFont typeface="Arial" pitchFamily="34" charset="0"/>
              <a:buChar char="•"/>
              <a:defRPr/>
            </a:pPr>
            <a:r>
              <a:rPr lang="en-US" sz="2400" dirty="0" smtClean="0"/>
              <a:t>Statement level</a:t>
            </a:r>
          </a:p>
          <a:p>
            <a:pPr lvl="1">
              <a:defRPr/>
            </a:pPr>
            <a:r>
              <a:rPr lang="en-US" sz="1800" dirty="0" smtClean="0"/>
              <a:t>Using hints or the PARALLEL clause:</a:t>
            </a:r>
          </a:p>
          <a:p>
            <a:pPr lvl="1">
              <a:defRPr/>
            </a:pPr>
            <a:r>
              <a:rPr lang="en-US" sz="1600" dirty="0" smtClean="0">
                <a:latin typeface="Courier New" pitchFamily="49" charset="0"/>
              </a:rPr>
              <a:t>SELECT /*+ FULL(&lt;table name&gt;)(PARALLEL(&lt;table name&gt;, 4) */ * </a:t>
            </a:r>
          </a:p>
          <a:p>
            <a:pPr marL="457200" lvl="1" indent="0">
              <a:buNone/>
              <a:defRPr/>
            </a:pPr>
            <a:r>
              <a:rPr lang="en-US" sz="1600" dirty="0" smtClean="0">
                <a:latin typeface="Courier New" pitchFamily="49" charset="0"/>
              </a:rPr>
              <a:t>   from &lt;table name&gt;</a:t>
            </a:r>
            <a:endParaRPr lang="en-US" sz="1600" b="1" dirty="0" smtClean="0">
              <a:latin typeface="Courier New" pitchFamily="49" charset="0"/>
            </a:endParaRPr>
          </a:p>
          <a:p>
            <a:pPr eaLnBrk="1" hangingPunct="1">
              <a:buFont typeface="Arial" pitchFamily="34" charset="0"/>
              <a:buChar char="•"/>
              <a:defRPr/>
            </a:pPr>
            <a:r>
              <a:rPr lang="en-US" sz="2400" dirty="0" smtClean="0"/>
              <a:t>Object Level</a:t>
            </a:r>
          </a:p>
          <a:p>
            <a:pPr lvl="1">
              <a:defRPr/>
            </a:pPr>
            <a:r>
              <a:rPr lang="en-US" sz="1800" dirty="0" smtClean="0"/>
              <a:t>Found in the definition of the table, index, or other object:</a:t>
            </a:r>
            <a:endParaRPr lang="en-US" sz="1800" b="1" dirty="0" smtClean="0"/>
          </a:p>
          <a:p>
            <a:pPr lvl="1">
              <a:defRPr/>
            </a:pPr>
            <a:r>
              <a:rPr lang="en-US" sz="1600" dirty="0" smtClean="0">
                <a:latin typeface="Courier New" pitchFamily="49" charset="0"/>
              </a:rPr>
              <a:t>create  table &lt;</a:t>
            </a:r>
            <a:r>
              <a:rPr lang="en-US" sz="1600" dirty="0" err="1" smtClean="0">
                <a:latin typeface="Courier New" pitchFamily="49" charset="0"/>
              </a:rPr>
              <a:t>table_name</a:t>
            </a:r>
            <a:r>
              <a:rPr lang="en-US" sz="1600" dirty="0" smtClean="0">
                <a:latin typeface="Courier New" pitchFamily="49" charset="0"/>
              </a:rPr>
              <a:t>&gt; &lt;column names and </a:t>
            </a:r>
            <a:r>
              <a:rPr lang="en-US" sz="1600" dirty="0" err="1" smtClean="0">
                <a:latin typeface="Courier New" pitchFamily="49" charset="0"/>
              </a:rPr>
              <a:t>datatypes</a:t>
            </a:r>
            <a:r>
              <a:rPr lang="en-US" sz="1600" dirty="0" smtClean="0">
                <a:latin typeface="Courier New" pitchFamily="49" charset="0"/>
              </a:rPr>
              <a:t>&gt; PARALLEL (DEGREE 4);</a:t>
            </a:r>
            <a:endParaRPr lang="en-US" sz="1600" b="1" dirty="0" smtClean="0">
              <a:latin typeface="Courier New" pitchFamily="49" charset="0"/>
            </a:endParaRPr>
          </a:p>
          <a:p>
            <a:pPr lvl="1">
              <a:defRPr/>
            </a:pPr>
            <a:r>
              <a:rPr lang="en-US" sz="1600" dirty="0" smtClean="0">
                <a:latin typeface="Courier New" pitchFamily="49" charset="0"/>
              </a:rPr>
              <a:t>create index &lt;index name&gt; ON &lt;table name&gt; (&lt;column name(s)&gt;) PARALLEL (DEGREE 4);</a:t>
            </a:r>
          </a:p>
          <a:p>
            <a:pPr eaLnBrk="1" hangingPunct="1">
              <a:buFont typeface="Arial" pitchFamily="34" charset="0"/>
              <a:buChar char="•"/>
              <a:defRPr/>
            </a:pPr>
            <a:r>
              <a:rPr lang="en-US" sz="2400" dirty="0" smtClean="0"/>
              <a:t>Instance level</a:t>
            </a:r>
          </a:p>
          <a:p>
            <a:pPr lvl="1">
              <a:defRPr/>
            </a:pPr>
            <a:r>
              <a:rPr lang="en-US" sz="1800" dirty="0" smtClean="0"/>
              <a:t>Each instance has a set of default values for DEGREE and INSTANCES. The default DEGREE value is the lesser of the number of CPUs available or the number of disks upon which a table or index is stored.  This value will be used when no optimizer hints and when no degree of parallelism has been specified at the table or index level.</a:t>
            </a:r>
          </a:p>
        </p:txBody>
      </p:sp>
    </p:spTree>
    <p:extLst>
      <p:ext uri="{BB962C8B-B14F-4D97-AF65-F5344CB8AC3E}">
        <p14:creationId xmlns:p14="http://schemas.microsoft.com/office/powerpoint/2010/main" val="34973833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pPr lvl="0"/>
            <a:endParaRPr lang="en-US" dirty="0" smtClean="0"/>
          </a:p>
          <a:p>
            <a:pPr lvl="0"/>
            <a:r>
              <a:rPr lang="en-US" dirty="0"/>
              <a:t>Parallel Operations</a:t>
            </a:r>
          </a:p>
        </p:txBody>
      </p:sp>
      <p:sp>
        <p:nvSpPr>
          <p:cNvPr id="5" name="Rectangle 3"/>
          <p:cNvSpPr>
            <a:spLocks noGrp="1" noChangeArrowheads="1"/>
          </p:cNvSpPr>
          <p:nvPr>
            <p:ph idx="1"/>
          </p:nvPr>
        </p:nvSpPr>
        <p:spPr/>
        <p:txBody>
          <a:bodyPr/>
          <a:lstStyle/>
          <a:p>
            <a:pPr eaLnBrk="1" hangingPunct="1">
              <a:lnSpc>
                <a:spcPct val="90000"/>
              </a:lnSpc>
              <a:buFont typeface="Arial" pitchFamily="34" charset="0"/>
              <a:buChar char="•"/>
              <a:defRPr/>
            </a:pPr>
            <a:r>
              <a:rPr lang="en-US" sz="2000" dirty="0" smtClean="0"/>
              <a:t>The preferred method is to use parallelism at the statement level, otherwise, the Oracle optimizer may do full table scans instead of index scans.  </a:t>
            </a:r>
          </a:p>
          <a:p>
            <a:pPr eaLnBrk="1" hangingPunct="1">
              <a:lnSpc>
                <a:spcPct val="90000"/>
              </a:lnSpc>
              <a:buFont typeface="Arial" pitchFamily="34" charset="0"/>
              <a:buChar char="•"/>
              <a:defRPr/>
            </a:pPr>
            <a:r>
              <a:rPr lang="en-US" sz="2000" dirty="0" smtClean="0"/>
              <a:t>Other parallel uses:</a:t>
            </a:r>
          </a:p>
          <a:p>
            <a:pPr lvl="1" eaLnBrk="1" hangingPunct="1">
              <a:lnSpc>
                <a:spcPct val="90000"/>
              </a:lnSpc>
              <a:defRPr/>
            </a:pPr>
            <a:r>
              <a:rPr lang="en-US" sz="2000" dirty="0" smtClean="0"/>
              <a:t>Parallel CREATE TABLE . . . AS SELECT</a:t>
            </a:r>
          </a:p>
          <a:p>
            <a:pPr lvl="2" eaLnBrk="1" hangingPunct="1">
              <a:lnSpc>
                <a:spcPct val="90000"/>
              </a:lnSpc>
              <a:buFont typeface="Wingdings" pitchFamily="2" charset="2"/>
              <a:buNone/>
              <a:defRPr/>
            </a:pPr>
            <a:r>
              <a:rPr lang="en-US" sz="2000" dirty="0" smtClean="0"/>
              <a:t>Allows you to reorganize extremely large tables efficiently.  Using Export/Import operations may cause more downtime than using this method </a:t>
            </a:r>
          </a:p>
          <a:p>
            <a:pPr lvl="1" eaLnBrk="1" hangingPunct="1">
              <a:lnSpc>
                <a:spcPct val="90000"/>
              </a:lnSpc>
              <a:defRPr/>
            </a:pPr>
            <a:r>
              <a:rPr lang="en-US" sz="2000" dirty="0" smtClean="0"/>
              <a:t>Parallel Load</a:t>
            </a:r>
          </a:p>
          <a:p>
            <a:pPr lvl="2" eaLnBrk="1" hangingPunct="1">
              <a:lnSpc>
                <a:spcPct val="90000"/>
              </a:lnSpc>
              <a:buFont typeface="Wingdings" pitchFamily="2" charset="2"/>
              <a:buNone/>
              <a:defRPr/>
            </a:pPr>
            <a:r>
              <a:rPr lang="en-US" sz="2000" dirty="0" smtClean="0"/>
              <a:t>When very large amounts of data must be loaded, the destination tables may be unavailable for an unacceptable amount of time.  Loading data in parallel can reduce the amount of downtime.  SQL*Loader, an Oracle tool to load data from flat files, supports parallel loading.</a:t>
            </a:r>
          </a:p>
        </p:txBody>
      </p:sp>
    </p:spTree>
    <p:extLst>
      <p:ext uri="{BB962C8B-B14F-4D97-AF65-F5344CB8AC3E}">
        <p14:creationId xmlns:p14="http://schemas.microsoft.com/office/powerpoint/2010/main" val="2999191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038600"/>
            <a:ext cx="7315200" cy="914400"/>
          </a:xfrm>
        </p:spPr>
        <p:txBody>
          <a:bodyPr>
            <a:normAutofit fontScale="90000"/>
          </a:bodyPr>
          <a:lstStyle/>
          <a:p>
            <a:r>
              <a:rPr lang="en-US" dirty="0" smtClean="0">
                <a:solidFill>
                  <a:srgbClr val="FFC000"/>
                </a:solidFill>
              </a:rPr>
              <a:t/>
            </a:r>
            <a:br>
              <a:rPr lang="en-US" dirty="0" smtClean="0">
                <a:solidFill>
                  <a:srgbClr val="FFC000"/>
                </a:solidFill>
              </a:rPr>
            </a:br>
            <a:r>
              <a:rPr lang="en-US" dirty="0" err="1" smtClean="0">
                <a:solidFill>
                  <a:srgbClr val="FFC000"/>
                </a:solidFill>
              </a:rPr>
              <a:t>Cognos</a:t>
            </a:r>
            <a:r>
              <a:rPr lang="en-US" dirty="0" smtClean="0">
                <a:solidFill>
                  <a:srgbClr val="FFC000"/>
                </a:solidFill>
              </a:rPr>
              <a:t> </a:t>
            </a:r>
            <a:r>
              <a:rPr lang="en-US" dirty="0">
                <a:solidFill>
                  <a:srgbClr val="FFC000"/>
                </a:solidFill>
              </a:rPr>
              <a:t>Connection</a:t>
            </a:r>
            <a:endParaRPr lang="en-US" dirty="0">
              <a:solidFill>
                <a:srgbClr val="C00000"/>
              </a:solidFill>
            </a:endParaRPr>
          </a:p>
        </p:txBody>
      </p:sp>
      <p:sp>
        <p:nvSpPr>
          <p:cNvPr id="3" name="Subtitle 2"/>
          <p:cNvSpPr>
            <a:spLocks noGrp="1"/>
          </p:cNvSpPr>
          <p:nvPr>
            <p:ph type="subTitle" idx="1"/>
          </p:nvPr>
        </p:nvSpPr>
        <p:spPr>
          <a:xfrm>
            <a:off x="685800" y="1676400"/>
            <a:ext cx="7010400" cy="3429000"/>
          </a:xfrm>
        </p:spPr>
        <p:txBody>
          <a:bodyPr>
            <a:normAutofit fontScale="25000" lnSpcReduction="20000"/>
          </a:bodyPr>
          <a:lstStyle/>
          <a:p>
            <a:pPr marL="457200" indent="-457200" algn="l">
              <a:buFont typeface="Arial" pitchFamily="34" charset="0"/>
              <a:buChar char="•"/>
            </a:pPr>
            <a:endParaRPr lang="en-US" dirty="0" smtClean="0"/>
          </a:p>
          <a:p>
            <a:pPr marL="457200" indent="-457200" algn="l">
              <a:buFont typeface="Arial" pitchFamily="34" charset="0"/>
              <a:buChar char="•"/>
            </a:pPr>
            <a:endParaRPr lang="en-US" dirty="0"/>
          </a:p>
          <a:p>
            <a:pPr marL="457200" indent="-457200" algn="l">
              <a:buFont typeface="Arial" pitchFamily="34" charset="0"/>
              <a:buChar char="•"/>
            </a:pPr>
            <a:endParaRPr lang="en-US" dirty="0" smtClean="0"/>
          </a:p>
          <a:p>
            <a:pPr marL="457200" indent="-457200" algn="l">
              <a:buFont typeface="Arial" pitchFamily="34" charset="0"/>
              <a:buChar char="•"/>
            </a:pPr>
            <a:endParaRPr lang="en-US" dirty="0"/>
          </a:p>
          <a:p>
            <a:pPr marL="457200" indent="-457200" algn="l">
              <a:buFont typeface="Arial" pitchFamily="34" charset="0"/>
              <a:buChar char="•"/>
            </a:pPr>
            <a:endParaRPr lang="en-US" dirty="0" smtClean="0"/>
          </a:p>
          <a:p>
            <a:pPr marL="914400" lvl="1" indent="-457200" algn="l">
              <a:buFont typeface="Wingdings" pitchFamily="2" charset="2"/>
              <a:buChar char="Ø"/>
            </a:pPr>
            <a:endParaRPr lang="en-US" sz="2900" dirty="0" smtClean="0"/>
          </a:p>
          <a:p>
            <a:pPr marL="914400" lvl="1" indent="-457200" algn="l">
              <a:buFont typeface="Wingdings" pitchFamily="2" charset="2"/>
              <a:buChar char="Ø"/>
            </a:pPr>
            <a:endParaRPr lang="en-US" sz="2900" dirty="0"/>
          </a:p>
          <a:p>
            <a:pPr marL="914400" lvl="1" indent="-457200" algn="l">
              <a:buFont typeface="Wingdings" pitchFamily="2" charset="2"/>
              <a:buChar char="Ø"/>
            </a:pPr>
            <a:endParaRPr lang="en-US" sz="4900" dirty="0" smtClean="0">
              <a:latin typeface="Calibri" pitchFamily="34" charset="0"/>
              <a:cs typeface="Calibri" pitchFamily="34" charset="0"/>
            </a:endParaRPr>
          </a:p>
          <a:p>
            <a:pPr marL="914400" lvl="1" indent="-457200" algn="l">
              <a:buFont typeface="Wingdings" pitchFamily="2" charset="2"/>
              <a:buChar char="Ø"/>
            </a:pPr>
            <a:endParaRPr lang="en-US" sz="6400" dirty="0" smtClean="0">
              <a:latin typeface="Calibri" pitchFamily="34" charset="0"/>
              <a:cs typeface="Calibri" pitchFamily="34" charset="0"/>
            </a:endParaRPr>
          </a:p>
          <a:p>
            <a:pPr marL="914400" lvl="1" indent="-457200" algn="l">
              <a:buFont typeface="Wingdings" pitchFamily="2" charset="2"/>
              <a:buChar char="Ø"/>
            </a:pPr>
            <a:endParaRPr lang="en-US" sz="6400" dirty="0">
              <a:latin typeface="Calibri" pitchFamily="34" charset="0"/>
              <a:cs typeface="Calibri" pitchFamily="34" charset="0"/>
            </a:endParaRPr>
          </a:p>
          <a:p>
            <a:pPr marL="914400" lvl="1" indent="-457200" algn="l">
              <a:buFont typeface="Wingdings" pitchFamily="2" charset="2"/>
              <a:buChar char="Ø"/>
            </a:pPr>
            <a:r>
              <a:rPr lang="en-US" sz="9600" dirty="0" smtClean="0">
                <a:latin typeface="Calibri" pitchFamily="34" charset="0"/>
                <a:cs typeface="Calibri" pitchFamily="34" charset="0"/>
              </a:rPr>
              <a:t>Overview of How Cognos Works</a:t>
            </a:r>
          </a:p>
          <a:p>
            <a:pPr marL="914400" lvl="1" indent="-457200" algn="l">
              <a:buFont typeface="Wingdings" pitchFamily="2" charset="2"/>
              <a:buChar char="Ø"/>
            </a:pPr>
            <a:r>
              <a:rPr lang="en-US" sz="9600" dirty="0" smtClean="0">
                <a:latin typeface="Calibri" pitchFamily="34" charset="0"/>
                <a:cs typeface="Calibri" pitchFamily="34" charset="0"/>
              </a:rPr>
              <a:t>What is Cognos Connection</a:t>
            </a:r>
          </a:p>
          <a:p>
            <a:pPr marL="914400" lvl="1" indent="-457200" algn="l">
              <a:buFont typeface="Wingdings" pitchFamily="2" charset="2"/>
              <a:buChar char="Ø"/>
            </a:pPr>
            <a:r>
              <a:rPr lang="en-US" sz="9600" dirty="0" smtClean="0">
                <a:latin typeface="Calibri" pitchFamily="34" charset="0"/>
                <a:cs typeface="Calibri" pitchFamily="34" charset="0"/>
              </a:rPr>
              <a:t>Portal Components</a:t>
            </a:r>
          </a:p>
          <a:p>
            <a:pPr marL="914400" lvl="1" indent="-457200" algn="l">
              <a:buFont typeface="Wingdings" pitchFamily="2" charset="2"/>
              <a:buChar char="Ø"/>
            </a:pPr>
            <a:r>
              <a:rPr lang="en-US" sz="9600" dirty="0" smtClean="0">
                <a:latin typeface="Calibri" pitchFamily="34" charset="0"/>
                <a:cs typeface="Calibri" pitchFamily="34" charset="0"/>
              </a:rPr>
              <a:t>Cognos Reporting Tools</a:t>
            </a:r>
          </a:p>
          <a:p>
            <a:pPr marL="914400" lvl="1" indent="-457200" algn="l">
              <a:buFont typeface="Wingdings" pitchFamily="2" charset="2"/>
              <a:buChar char="Ø"/>
            </a:pPr>
            <a:r>
              <a:rPr lang="en-US" sz="9600" dirty="0" smtClean="0">
                <a:latin typeface="Calibri" pitchFamily="34" charset="0"/>
                <a:cs typeface="Calibri" pitchFamily="34" charset="0"/>
              </a:rPr>
              <a:t>Report Creation</a:t>
            </a:r>
          </a:p>
          <a:p>
            <a:pPr marL="914400" lvl="1" indent="-457200" algn="l">
              <a:buFont typeface="Wingdings" pitchFamily="2" charset="2"/>
              <a:buChar char="Ø"/>
            </a:pPr>
            <a:r>
              <a:rPr lang="en-US" sz="9600" dirty="0" smtClean="0">
                <a:latin typeface="Calibri" pitchFamily="34" charset="0"/>
                <a:cs typeface="Calibri" pitchFamily="34" charset="0"/>
              </a:rPr>
              <a:t>Run and Visualize Reports</a:t>
            </a:r>
          </a:p>
          <a:p>
            <a:pPr marL="914400" lvl="1" indent="-457200" algn="l">
              <a:buFont typeface="Wingdings" pitchFamily="2" charset="2"/>
              <a:buChar char="Ø"/>
            </a:pPr>
            <a:r>
              <a:rPr lang="en-US" sz="9600" dirty="0" smtClean="0">
                <a:latin typeface="Calibri" pitchFamily="34" charset="0"/>
                <a:cs typeface="Calibri" pitchFamily="34" charset="0"/>
              </a:rPr>
              <a:t>Pages and Dashboards</a:t>
            </a:r>
          </a:p>
          <a:p>
            <a:pPr marL="914400" lvl="1" indent="-457200" algn="l">
              <a:buFont typeface="Wingdings" pitchFamily="2" charset="2"/>
              <a:buChar char="Ø"/>
            </a:pPr>
            <a:r>
              <a:rPr lang="en-US" sz="9600" dirty="0" smtClean="0">
                <a:latin typeface="Calibri" pitchFamily="34" charset="0"/>
                <a:cs typeface="Calibri" pitchFamily="34" charset="0"/>
              </a:rPr>
              <a:t>Portal Personalization </a:t>
            </a:r>
          </a:p>
          <a:p>
            <a:pPr marL="914400" lvl="1" indent="-457200" algn="l">
              <a:buFont typeface="Wingdings" pitchFamily="2" charset="2"/>
              <a:buChar char="Ø"/>
            </a:pPr>
            <a:r>
              <a:rPr lang="en-US" sz="9600" dirty="0" smtClean="0">
                <a:latin typeface="Calibri" pitchFamily="34" charset="0"/>
                <a:cs typeface="Calibri" pitchFamily="34" charset="0"/>
              </a:rPr>
              <a:t>Distributing and Scheduling Reports</a:t>
            </a:r>
          </a:p>
          <a:p>
            <a:pPr marL="914400" lvl="1" indent="-457200" algn="l">
              <a:buFont typeface="Wingdings" pitchFamily="2" charset="2"/>
              <a:buChar char="Ø"/>
            </a:pPr>
            <a:r>
              <a:rPr lang="en-US" sz="9600" dirty="0" smtClean="0">
                <a:latin typeface="Calibri" pitchFamily="34" charset="0"/>
                <a:cs typeface="Calibri" pitchFamily="34" charset="0"/>
              </a:rPr>
              <a:t>Security</a:t>
            </a:r>
          </a:p>
          <a:p>
            <a:pPr algn="l"/>
            <a:endParaRPr lang="en-US" sz="4900" dirty="0" smtClean="0">
              <a:latin typeface="Calibri" pitchFamily="34" charset="0"/>
              <a:cs typeface="Calibri" pitchFamily="34" charset="0"/>
            </a:endParaRPr>
          </a:p>
          <a:p>
            <a:pPr marL="457200" indent="-457200" algn="l">
              <a:buFont typeface="Wingdings" pitchFamily="2" charset="2"/>
              <a:buChar char="Ø"/>
            </a:pPr>
            <a:endParaRPr lang="en-US" sz="4900" dirty="0" smtClean="0">
              <a:latin typeface="Calibri" pitchFamily="34" charset="0"/>
              <a:cs typeface="Calibri" pitchFamily="34" charset="0"/>
            </a:endParaRPr>
          </a:p>
          <a:p>
            <a:pPr lvl="1" algn="l"/>
            <a:endParaRPr lang="en-US" sz="2900" dirty="0" smtClean="0"/>
          </a:p>
          <a:p>
            <a:pPr marL="457200" indent="-457200" algn="l">
              <a:buFont typeface="Arial" pitchFamily="34" charset="0"/>
              <a:buChar char="•"/>
            </a:pPr>
            <a:endParaRPr lang="en-US" dirty="0"/>
          </a:p>
          <a:p>
            <a:pPr marL="457200" indent="-457200" algn="l">
              <a:buFont typeface="Arial" pitchFamily="34" charset="0"/>
              <a:buChar char="•"/>
            </a:pPr>
            <a:endParaRPr lang="en-US" dirty="0" smtClean="0"/>
          </a:p>
          <a:p>
            <a:pPr algn="l"/>
            <a:endParaRPr lang="en-US" dirty="0" smtClean="0"/>
          </a:p>
          <a:p>
            <a:pPr marL="457200" indent="-457200" algn="l">
              <a:buFont typeface="Arial" pitchFamily="34" charset="0"/>
              <a:buChar char="•"/>
            </a:pPr>
            <a:endParaRPr lang="en-US" dirty="0" smtClean="0"/>
          </a:p>
          <a:p>
            <a:pPr marL="457200" indent="-457200">
              <a:buFont typeface="Arial" pitchFamily="34" charset="0"/>
              <a:buChar char="•"/>
            </a:pPr>
            <a:endParaRPr lang="en-US" dirty="0" smtClean="0"/>
          </a:p>
          <a:p>
            <a:pPr marL="457200" indent="-4572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4176784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pPr lvl="0"/>
            <a:r>
              <a:rPr lang="en-US" dirty="0"/>
              <a:t>Statistics</a:t>
            </a:r>
            <a:endParaRPr lang="en-US" dirty="0" smtClean="0"/>
          </a:p>
        </p:txBody>
      </p:sp>
      <p:sp>
        <p:nvSpPr>
          <p:cNvPr id="6" name="Rectangle 3"/>
          <p:cNvSpPr>
            <a:spLocks noGrp="1" noChangeArrowheads="1"/>
          </p:cNvSpPr>
          <p:nvPr>
            <p:ph idx="1"/>
          </p:nvPr>
        </p:nvSpPr>
        <p:spPr/>
        <p:txBody>
          <a:bodyPr/>
          <a:lstStyle/>
          <a:p>
            <a:pPr eaLnBrk="1" hangingPunct="1">
              <a:lnSpc>
                <a:spcPct val="80000"/>
              </a:lnSpc>
              <a:buFont typeface="Arial" pitchFamily="34" charset="0"/>
              <a:buChar char="•"/>
              <a:defRPr/>
            </a:pPr>
            <a:r>
              <a:rPr lang="en-US" sz="2000" dirty="0" smtClean="0"/>
              <a:t>When SQL is processed, Oracle must decide how to retrieve the data.  Using the Cost Based Optimizer (CBO), Oracle determines the optimal (most of the time) execution path by looking at the statistics for the objects in the SQL.  Statistics are kept at the table, column, index and system level and are stored in the data dictionary.</a:t>
            </a:r>
          </a:p>
          <a:p>
            <a:pPr eaLnBrk="1" hangingPunct="1">
              <a:lnSpc>
                <a:spcPct val="80000"/>
              </a:lnSpc>
              <a:buFont typeface="Arial" pitchFamily="34" charset="0"/>
              <a:buChar char="•"/>
              <a:defRPr/>
            </a:pPr>
            <a:r>
              <a:rPr lang="en-US" sz="2000" dirty="0" smtClean="0"/>
              <a:t>Statistics must be updated because database objects are constantly changing.  They are gathered using the DBMS_STATS procedures.</a:t>
            </a:r>
          </a:p>
          <a:p>
            <a:pPr eaLnBrk="1" hangingPunct="1">
              <a:lnSpc>
                <a:spcPct val="80000"/>
              </a:lnSpc>
              <a:buFont typeface="Arial" pitchFamily="34" charset="0"/>
              <a:buChar char="•"/>
              <a:defRPr/>
            </a:pPr>
            <a:r>
              <a:rPr lang="en-US" sz="2000" dirty="0" smtClean="0"/>
              <a:t>Oracle can automatically gather statistics, which is usually scheduled.  When objects change rapidly, statistics can also be gathered manually.</a:t>
            </a:r>
          </a:p>
          <a:p>
            <a:pPr eaLnBrk="1" hangingPunct="1">
              <a:lnSpc>
                <a:spcPct val="80000"/>
              </a:lnSpc>
              <a:buFont typeface="Arial" pitchFamily="34" charset="0"/>
              <a:buChar char="•"/>
              <a:defRPr/>
            </a:pPr>
            <a:r>
              <a:rPr lang="en-US" sz="2000" dirty="0" smtClean="0"/>
              <a:t>The statistics include table sizes, indexes on the tables, the distribution of values in the tables’ columns.</a:t>
            </a:r>
          </a:p>
          <a:p>
            <a:pPr eaLnBrk="1" hangingPunct="1">
              <a:lnSpc>
                <a:spcPct val="80000"/>
              </a:lnSpc>
              <a:buFont typeface="Arial" pitchFamily="34" charset="0"/>
              <a:buChar char="•"/>
              <a:defRPr/>
            </a:pPr>
            <a:r>
              <a:rPr lang="en-US" sz="2000" dirty="0" smtClean="0"/>
              <a:t>Statistic gathering involves table scans (reading of the entire table) and sorts on tables, which is impractical for large tables.  In this case, a sampling level ESTIMATE_PERCENT can be used.</a:t>
            </a:r>
          </a:p>
        </p:txBody>
      </p:sp>
    </p:spTree>
    <p:extLst>
      <p:ext uri="{BB962C8B-B14F-4D97-AF65-F5344CB8AC3E}">
        <p14:creationId xmlns:p14="http://schemas.microsoft.com/office/powerpoint/2010/main" val="2461025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C000"/>
                </a:solidFill>
              </a:rPr>
              <a:t>Overview of How Cognos Works</a:t>
            </a:r>
            <a:endParaRPr lang="en-US" dirty="0"/>
          </a:p>
        </p:txBody>
      </p:sp>
      <p:sp>
        <p:nvSpPr>
          <p:cNvPr id="3" name="Content Placeholder 2"/>
          <p:cNvSpPr>
            <a:spLocks noGrp="1"/>
          </p:cNvSpPr>
          <p:nvPr>
            <p:ph sz="half" idx="1"/>
          </p:nvPr>
        </p:nvSpPr>
        <p:spPr>
          <a:xfrm>
            <a:off x="457199" y="1219200"/>
            <a:ext cx="3200401" cy="4906963"/>
          </a:xfrm>
        </p:spPr>
        <p:txBody>
          <a:bodyPr>
            <a:normAutofit fontScale="25000" lnSpcReduction="20000"/>
          </a:bodyPr>
          <a:lstStyle/>
          <a:p>
            <a:pPr>
              <a:buFont typeface="Wingdings" pitchFamily="2" charset="2"/>
              <a:buChar char="Ø"/>
            </a:pPr>
            <a:r>
              <a:rPr lang="en-US" sz="4800" dirty="0"/>
              <a:t>In Framework Manager, the modeler </a:t>
            </a:r>
            <a:r>
              <a:rPr lang="en-US" sz="4800" dirty="0" smtClean="0"/>
              <a:t>presents the meta data in a manner that business can understand</a:t>
            </a:r>
          </a:p>
          <a:p>
            <a:pPr>
              <a:buFont typeface="Wingdings" pitchFamily="2" charset="2"/>
              <a:buChar char="Ø"/>
            </a:pPr>
            <a:endParaRPr lang="en-US" sz="4800" dirty="0" smtClean="0"/>
          </a:p>
          <a:p>
            <a:pPr>
              <a:buFont typeface="Wingdings" pitchFamily="2" charset="2"/>
              <a:buChar char="Ø"/>
            </a:pPr>
            <a:r>
              <a:rPr lang="en-US" sz="4800" dirty="0"/>
              <a:t>In Metric Designer, the modeler identifies the </a:t>
            </a:r>
            <a:r>
              <a:rPr lang="en-US" sz="4800" dirty="0" smtClean="0"/>
              <a:t>data items </a:t>
            </a:r>
            <a:r>
              <a:rPr lang="en-US" sz="4800" dirty="0"/>
              <a:t>and calculations that form the targets and </a:t>
            </a:r>
            <a:r>
              <a:rPr lang="en-US" sz="4800" dirty="0" smtClean="0"/>
              <a:t>actual results </a:t>
            </a:r>
            <a:r>
              <a:rPr lang="en-US" sz="4800" dirty="0"/>
              <a:t>for each </a:t>
            </a:r>
            <a:r>
              <a:rPr lang="en-US" sz="4800" dirty="0" smtClean="0"/>
              <a:t>metric, i.e. KPIs</a:t>
            </a:r>
            <a:endParaRPr lang="en-US" sz="4800" dirty="0"/>
          </a:p>
          <a:p>
            <a:pPr>
              <a:buFont typeface="Wingdings" pitchFamily="2" charset="2"/>
              <a:buChar char="Ø"/>
            </a:pPr>
            <a:endParaRPr lang="en-US" sz="4800" dirty="0" smtClean="0"/>
          </a:p>
          <a:p>
            <a:pPr>
              <a:buFont typeface="Wingdings" pitchFamily="2" charset="2"/>
              <a:buChar char="Ø"/>
            </a:pPr>
            <a:r>
              <a:rPr lang="en-US" sz="4800" dirty="0" smtClean="0"/>
              <a:t>The </a:t>
            </a:r>
            <a:r>
              <a:rPr lang="en-US" sz="4800" dirty="0"/>
              <a:t>modeler then publishes and updates packages to IBM Cognos Connection so that authors can use them to create reports, agents, and scorecards.</a:t>
            </a:r>
          </a:p>
          <a:p>
            <a:pPr>
              <a:buFont typeface="Wingdings" pitchFamily="2" charset="2"/>
              <a:buChar char="Ø"/>
            </a:pPr>
            <a:endParaRPr lang="en-US" sz="4800" dirty="0" smtClean="0"/>
          </a:p>
          <a:p>
            <a:pPr>
              <a:buFont typeface="Wingdings" pitchFamily="2" charset="2"/>
              <a:buChar char="Ø"/>
            </a:pPr>
            <a:r>
              <a:rPr lang="en-US" sz="4800" dirty="0" smtClean="0"/>
              <a:t>Business </a:t>
            </a:r>
            <a:r>
              <a:rPr lang="en-US" sz="4800" dirty="0"/>
              <a:t>users and report authors use the published packages to understand their business data.</a:t>
            </a:r>
          </a:p>
          <a:p>
            <a:pPr>
              <a:buFont typeface="Wingdings" pitchFamily="2" charset="2"/>
              <a:buChar char="Ø"/>
            </a:pPr>
            <a:endParaRPr lang="en-US" sz="4800" dirty="0" smtClean="0"/>
          </a:p>
          <a:p>
            <a:pPr>
              <a:buFont typeface="Wingdings" pitchFamily="2" charset="2"/>
              <a:buChar char="Ø"/>
            </a:pPr>
            <a:r>
              <a:rPr lang="en-US" sz="4800" dirty="0" smtClean="0"/>
              <a:t>Users </a:t>
            </a:r>
            <a:r>
              <a:rPr lang="en-US" sz="4800" dirty="0"/>
              <a:t>run, view, and manage their content in IBM Cognos Connection. </a:t>
            </a:r>
            <a:endParaRPr lang="en-US" sz="4800" dirty="0" smtClean="0"/>
          </a:p>
          <a:p>
            <a:pPr>
              <a:buFont typeface="Wingdings" pitchFamily="2" charset="2"/>
              <a:buChar char="Ø"/>
            </a:pPr>
            <a:endParaRPr lang="en-US" sz="4800" dirty="0" smtClean="0"/>
          </a:p>
          <a:p>
            <a:pPr>
              <a:buFont typeface="Wingdings" pitchFamily="2" charset="2"/>
              <a:buChar char="Ø"/>
            </a:pPr>
            <a:r>
              <a:rPr lang="en-US" sz="4800" dirty="0" smtClean="0"/>
              <a:t>Transformer is </a:t>
            </a:r>
            <a:r>
              <a:rPr lang="en-US" sz="4800" dirty="0" err="1" smtClean="0"/>
              <a:t>Cognos’s</a:t>
            </a:r>
            <a:r>
              <a:rPr lang="en-US" sz="4800" dirty="0" smtClean="0"/>
              <a:t> OLAP modeling tool. In </a:t>
            </a:r>
            <a:r>
              <a:rPr lang="en-US" sz="4800" dirty="0"/>
              <a:t>Transformer, you can leverage queries in published packages, queries from </a:t>
            </a:r>
            <a:r>
              <a:rPr lang="en-US" sz="4800" dirty="0" smtClean="0"/>
              <a:t>reports</a:t>
            </a:r>
            <a:r>
              <a:rPr lang="en-US" sz="4800" dirty="0"/>
              <a:t>, and personal data sources, such as Microsoft Excel, to create a unique, focused model of your business. </a:t>
            </a:r>
            <a:endParaRPr lang="en-US" sz="4800" dirty="0" smtClean="0"/>
          </a:p>
          <a:p>
            <a:endParaRPr lang="en-US" dirty="0"/>
          </a:p>
          <a:p>
            <a:endParaRPr lang="en-US" dirty="0" smtClean="0"/>
          </a:p>
          <a:p>
            <a:endParaRPr lang="en-US" dirty="0"/>
          </a:p>
          <a:p>
            <a:endParaRPr lang="en-US" dirty="0"/>
          </a:p>
          <a:p>
            <a:endParaRPr lang="en-US" dirty="0"/>
          </a:p>
        </p:txBody>
      </p:sp>
      <p:sp>
        <p:nvSpPr>
          <p:cNvPr id="4" name="Content Placeholder 3"/>
          <p:cNvSpPr>
            <a:spLocks noGrp="1"/>
          </p:cNvSpPr>
          <p:nvPr>
            <p:ph sz="half" idx="2"/>
          </p:nvPr>
        </p:nvSpPr>
        <p:spPr/>
        <p:txBody>
          <a:bodyPr>
            <a:normAutofit fontScale="25000" lnSpcReduction="20000"/>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1" y="1219200"/>
            <a:ext cx="4191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6857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normAutofit/>
          </a:bodyPr>
          <a:lstStyle/>
          <a:p>
            <a:r>
              <a:rPr lang="en-US" dirty="0" smtClean="0">
                <a:solidFill>
                  <a:srgbClr val="FFC000"/>
                </a:solidFill>
              </a:rPr>
              <a:t>What is Cognos Connection</a:t>
            </a:r>
            <a:endParaRPr lang="en-US" dirty="0">
              <a:solidFill>
                <a:srgbClr val="FFC000"/>
              </a:solidFill>
            </a:endParaRPr>
          </a:p>
        </p:txBody>
      </p:sp>
      <p:sp>
        <p:nvSpPr>
          <p:cNvPr id="3" name="Content Placeholder 2"/>
          <p:cNvSpPr>
            <a:spLocks noGrp="1"/>
          </p:cNvSpPr>
          <p:nvPr>
            <p:ph idx="1"/>
          </p:nvPr>
        </p:nvSpPr>
        <p:spPr>
          <a:xfrm>
            <a:off x="457200" y="1295401"/>
            <a:ext cx="7467600" cy="4648200"/>
          </a:xfrm>
        </p:spPr>
        <p:txBody>
          <a:bodyPr>
            <a:normAutofit fontScale="25000" lnSpcReduction="20000"/>
          </a:bodyPr>
          <a:lstStyle/>
          <a:p>
            <a:pPr>
              <a:buFont typeface="Wingdings" pitchFamily="2" charset="2"/>
              <a:buChar char="Ø"/>
            </a:pPr>
            <a:endParaRPr lang="en-US" sz="6400" dirty="0" smtClean="0">
              <a:cs typeface="Calibri" pitchFamily="34" charset="0"/>
            </a:endParaRPr>
          </a:p>
          <a:p>
            <a:pPr>
              <a:buFont typeface="Wingdings" pitchFamily="2" charset="2"/>
              <a:buChar char="Ø"/>
            </a:pPr>
            <a:r>
              <a:rPr lang="en-US" sz="6400" dirty="0" smtClean="0">
                <a:cs typeface="Calibri" pitchFamily="34" charset="0"/>
              </a:rPr>
              <a:t>Cognos </a:t>
            </a:r>
            <a:r>
              <a:rPr lang="en-US" sz="6400" dirty="0">
                <a:cs typeface="Calibri" pitchFamily="34" charset="0"/>
              </a:rPr>
              <a:t>Connection is a Web Portal that provides a single access point to all corporate data available in the Cognos 8 Business Intelligence (BI) environment</a:t>
            </a:r>
            <a:r>
              <a:rPr lang="en-US" sz="6400" dirty="0" smtClean="0">
                <a:cs typeface="Calibri" pitchFamily="34" charset="0"/>
              </a:rPr>
              <a:t>.</a:t>
            </a:r>
          </a:p>
          <a:p>
            <a:pPr marL="448056" lvl="1" indent="0">
              <a:buNone/>
            </a:pPr>
            <a:endParaRPr lang="en-US" sz="6400" dirty="0" smtClean="0">
              <a:cs typeface="Calibri" pitchFamily="34" charset="0"/>
            </a:endParaRPr>
          </a:p>
          <a:p>
            <a:pPr lvl="2">
              <a:buFont typeface="Wingdings" pitchFamily="2" charset="2"/>
              <a:buChar char="Ø"/>
            </a:pPr>
            <a:r>
              <a:rPr lang="en-US" sz="5600" dirty="0" smtClean="0">
                <a:cs typeface="Calibri" pitchFamily="34" charset="0"/>
              </a:rPr>
              <a:t>This </a:t>
            </a:r>
            <a:r>
              <a:rPr lang="en-US" sz="5600" dirty="0">
                <a:cs typeface="Calibri" pitchFamily="34" charset="0"/>
              </a:rPr>
              <a:t>commonly means access to reports created in Report Studio, queries created in Query Studio and analysis created in Analysis Studio </a:t>
            </a:r>
            <a:endParaRPr lang="en-US" sz="5600" dirty="0" smtClean="0">
              <a:cs typeface="Calibri" pitchFamily="34" charset="0"/>
            </a:endParaRPr>
          </a:p>
          <a:p>
            <a:pPr>
              <a:buFont typeface="Wingdings" pitchFamily="2" charset="2"/>
              <a:buChar char="Ø"/>
            </a:pPr>
            <a:endParaRPr lang="en-US" sz="6400" dirty="0" smtClean="0">
              <a:cs typeface="Calibri" pitchFamily="34" charset="0"/>
            </a:endParaRPr>
          </a:p>
          <a:p>
            <a:pPr>
              <a:buFont typeface="Wingdings" pitchFamily="2" charset="2"/>
              <a:buChar char="Ø"/>
            </a:pPr>
            <a:r>
              <a:rPr lang="en-US" sz="6400" dirty="0" smtClean="0">
                <a:cs typeface="Calibri" pitchFamily="34" charset="0"/>
              </a:rPr>
              <a:t>Entire functionality of Cognos reporting tools such as Report </a:t>
            </a:r>
            <a:r>
              <a:rPr lang="en-US" sz="6400" dirty="0">
                <a:cs typeface="Calibri" pitchFamily="34" charset="0"/>
              </a:rPr>
              <a:t>Studio, Query </a:t>
            </a:r>
            <a:r>
              <a:rPr lang="en-US" sz="6400" dirty="0" smtClean="0">
                <a:cs typeface="Calibri" pitchFamily="34" charset="0"/>
              </a:rPr>
              <a:t>Studio, Analysis Studio, Metric Studio and Event Studio is accessible from a single entry point.</a:t>
            </a:r>
          </a:p>
          <a:p>
            <a:pPr>
              <a:buFont typeface="Wingdings" pitchFamily="2" charset="2"/>
              <a:buChar char="Ø"/>
            </a:pPr>
            <a:endParaRPr lang="en-US" sz="6400" dirty="0" smtClean="0">
              <a:cs typeface="Calibri" pitchFamily="34" charset="0"/>
            </a:endParaRPr>
          </a:p>
          <a:p>
            <a:pPr>
              <a:buFont typeface="Wingdings" pitchFamily="2" charset="2"/>
              <a:buChar char="Ø"/>
            </a:pPr>
            <a:r>
              <a:rPr lang="en-US" sz="6400" dirty="0">
                <a:cs typeface="Calibri" pitchFamily="34" charset="0"/>
              </a:rPr>
              <a:t>Create, Publish and Run Reports</a:t>
            </a:r>
          </a:p>
          <a:p>
            <a:pPr>
              <a:buFont typeface="Wingdings" pitchFamily="2" charset="2"/>
              <a:buChar char="Ø"/>
            </a:pPr>
            <a:endParaRPr lang="en-US" sz="6400" dirty="0">
              <a:cs typeface="Calibri" pitchFamily="34" charset="0"/>
            </a:endParaRPr>
          </a:p>
          <a:p>
            <a:pPr>
              <a:buFont typeface="Wingdings" pitchFamily="2" charset="2"/>
              <a:buChar char="Ø"/>
            </a:pPr>
            <a:r>
              <a:rPr lang="en-US" sz="6400" dirty="0">
                <a:cs typeface="Calibri" pitchFamily="34" charset="0"/>
              </a:rPr>
              <a:t>Perform Online Analysis using Cubes &amp; Reports</a:t>
            </a:r>
          </a:p>
          <a:p>
            <a:pPr>
              <a:buFont typeface="Wingdings" pitchFamily="2" charset="2"/>
              <a:buChar char="Ø"/>
            </a:pPr>
            <a:endParaRPr lang="en-US" sz="6400" dirty="0">
              <a:cs typeface="Calibri" pitchFamily="34" charset="0"/>
            </a:endParaRPr>
          </a:p>
          <a:p>
            <a:pPr>
              <a:buFont typeface="Wingdings" pitchFamily="2" charset="2"/>
              <a:buChar char="Ø"/>
            </a:pPr>
            <a:r>
              <a:rPr lang="en-US" sz="6400" dirty="0">
                <a:cs typeface="Calibri" pitchFamily="34" charset="0"/>
              </a:rPr>
              <a:t>Add Portlets or Customize Portal by Creating Your Own Pages</a:t>
            </a:r>
          </a:p>
          <a:p>
            <a:pPr lvl="2">
              <a:buFont typeface="Wingdings" pitchFamily="2" charset="2"/>
              <a:buChar char="Ø"/>
            </a:pPr>
            <a:endParaRPr lang="en-US" sz="6400" dirty="0" smtClean="0">
              <a:cs typeface="Calibri" pitchFamily="34" charset="0"/>
            </a:endParaRPr>
          </a:p>
          <a:p>
            <a:pPr lvl="2">
              <a:buFont typeface="Wingdings" pitchFamily="2" charset="2"/>
              <a:buChar char="Ø"/>
            </a:pPr>
            <a:r>
              <a:rPr lang="en-US" sz="5600" dirty="0" smtClean="0">
                <a:cs typeface="Calibri" pitchFamily="34" charset="0"/>
              </a:rPr>
              <a:t>Folder</a:t>
            </a:r>
            <a:r>
              <a:rPr lang="en-US" sz="5600" dirty="0">
                <a:cs typeface="Calibri" pitchFamily="34" charset="0"/>
              </a:rPr>
              <a:t>, Report, Filter, </a:t>
            </a:r>
            <a:r>
              <a:rPr lang="en-US" sz="5600" dirty="0" smtClean="0">
                <a:cs typeface="Calibri" pitchFamily="34" charset="0"/>
              </a:rPr>
              <a:t> </a:t>
            </a:r>
            <a:r>
              <a:rPr lang="en-US" sz="5600" dirty="0">
                <a:cs typeface="Calibri" pitchFamily="34" charset="0"/>
              </a:rPr>
              <a:t>Bookmark, Web Pages</a:t>
            </a:r>
          </a:p>
          <a:p>
            <a:pPr>
              <a:buFont typeface="Wingdings" pitchFamily="2" charset="2"/>
              <a:buChar char="Ø"/>
            </a:pPr>
            <a:endParaRPr lang="en-US" sz="6400" dirty="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34698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dirty="0">
                <a:solidFill>
                  <a:srgbClr val="FFC000"/>
                </a:solidFill>
              </a:rPr>
              <a:t>What is Cognos Connection</a:t>
            </a:r>
            <a:endParaRPr lang="en-US" dirty="0"/>
          </a:p>
        </p:txBody>
      </p:sp>
      <p:sp>
        <p:nvSpPr>
          <p:cNvPr id="3" name="Content Placeholder 2"/>
          <p:cNvSpPr>
            <a:spLocks noGrp="1"/>
          </p:cNvSpPr>
          <p:nvPr>
            <p:ph idx="1"/>
          </p:nvPr>
        </p:nvSpPr>
        <p:spPr>
          <a:xfrm>
            <a:off x="457200" y="1600200"/>
            <a:ext cx="7467600" cy="4525963"/>
          </a:xfrm>
        </p:spPr>
        <p:txBody>
          <a:bodyPr>
            <a:normAutofit fontScale="40000" lnSpcReduction="20000"/>
          </a:bodyPr>
          <a:lstStyle/>
          <a:p>
            <a:pPr marL="36576" indent="0">
              <a:buNone/>
            </a:pPr>
            <a:endParaRPr lang="en-US" sz="6400" dirty="0" smtClean="0"/>
          </a:p>
          <a:p>
            <a:pPr>
              <a:buFont typeface="Wingdings" pitchFamily="2" charset="2"/>
              <a:buChar char="Ø"/>
            </a:pPr>
            <a:r>
              <a:rPr lang="en-US" sz="6400" dirty="0" smtClean="0"/>
              <a:t>Administer </a:t>
            </a:r>
            <a:r>
              <a:rPr lang="en-US" sz="6400" dirty="0"/>
              <a:t>Server, Optimize Performance and Set Access Permissions</a:t>
            </a:r>
          </a:p>
          <a:p>
            <a:pPr>
              <a:buFont typeface="Wingdings" pitchFamily="2" charset="2"/>
              <a:buChar char="Ø"/>
            </a:pPr>
            <a:endParaRPr lang="en-US" sz="6400" dirty="0"/>
          </a:p>
          <a:p>
            <a:pPr>
              <a:buFont typeface="Wingdings" pitchFamily="2" charset="2"/>
              <a:buChar char="Ø"/>
            </a:pPr>
            <a:r>
              <a:rPr lang="en-US" sz="6400" dirty="0"/>
              <a:t>Report Management</a:t>
            </a:r>
          </a:p>
          <a:p>
            <a:pPr lvl="2">
              <a:buFont typeface="Wingdings" pitchFamily="2" charset="2"/>
              <a:buChar char="Ø"/>
            </a:pPr>
            <a:r>
              <a:rPr lang="en-US" sz="6400" dirty="0"/>
              <a:t>Share Reports to Publically Accessible Locations</a:t>
            </a:r>
          </a:p>
          <a:p>
            <a:pPr lvl="2">
              <a:buFont typeface="Wingdings" pitchFamily="2" charset="2"/>
              <a:buChar char="Ø"/>
            </a:pPr>
            <a:r>
              <a:rPr lang="en-US" sz="6400" dirty="0"/>
              <a:t>Distribute Reports by Email</a:t>
            </a:r>
          </a:p>
          <a:p>
            <a:pPr lvl="2">
              <a:buFont typeface="Wingdings" pitchFamily="2" charset="2"/>
              <a:buChar char="Ø"/>
            </a:pPr>
            <a:r>
              <a:rPr lang="en-US" sz="6400" dirty="0"/>
              <a:t>Print Reports</a:t>
            </a:r>
          </a:p>
          <a:p>
            <a:pPr lvl="2">
              <a:buFont typeface="Wingdings" pitchFamily="2" charset="2"/>
              <a:buChar char="Ø"/>
            </a:pPr>
            <a:r>
              <a:rPr lang="en-US" sz="6400" dirty="0"/>
              <a:t>Schedule Reports</a:t>
            </a:r>
          </a:p>
          <a:p>
            <a:endParaRPr lang="en-US" dirty="0"/>
          </a:p>
        </p:txBody>
      </p:sp>
    </p:spTree>
    <p:extLst>
      <p:ext uri="{BB962C8B-B14F-4D97-AF65-F5344CB8AC3E}">
        <p14:creationId xmlns:p14="http://schemas.microsoft.com/office/powerpoint/2010/main" val="2438072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C000"/>
                </a:solidFill>
              </a:rPr>
              <a:t>Portal Components</a:t>
            </a:r>
            <a:endParaRPr lang="en-US" dirty="0"/>
          </a:p>
        </p:txBody>
      </p:sp>
      <p:sp>
        <p:nvSpPr>
          <p:cNvPr id="3" name="Content Placeholder 2"/>
          <p:cNvSpPr>
            <a:spLocks noGrp="1"/>
          </p:cNvSpPr>
          <p:nvPr>
            <p:ph idx="1"/>
          </p:nvPr>
        </p:nvSpPr>
        <p:spPr/>
        <p:txBody>
          <a:bodyPr/>
          <a:lstStyle/>
          <a:p>
            <a:pPr marL="36576" indent="0">
              <a:buNone/>
            </a:pPr>
            <a:endParaRPr lang="en-US"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7389813"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8" y="1600200"/>
            <a:ext cx="746601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p:nvPr/>
        </p:nvPicPr>
        <p:blipFill>
          <a:blip r:embed="rId4"/>
          <a:stretch>
            <a:fillRect/>
          </a:stretch>
        </p:blipFill>
        <p:spPr>
          <a:xfrm>
            <a:off x="839789" y="1600200"/>
            <a:ext cx="7466011" cy="4495800"/>
          </a:xfrm>
          <a:prstGeom prst="rect">
            <a:avLst/>
          </a:prstGeom>
        </p:spPr>
      </p:pic>
      <p:pic>
        <p:nvPicPr>
          <p:cNvPr id="10" name="Picture 9"/>
          <p:cNvPicPr/>
          <p:nvPr/>
        </p:nvPicPr>
        <p:blipFill>
          <a:blip r:embed="rId5">
            <a:extLst>
              <a:ext uri="{28A0092B-C50C-407E-A947-70E740481C1C}">
                <a14:useLocalDpi xmlns:a14="http://schemas.microsoft.com/office/drawing/2010/main" val="0"/>
              </a:ext>
            </a:extLst>
          </a:blip>
          <a:srcRect/>
          <a:stretch>
            <a:fillRect/>
          </a:stretch>
        </p:blipFill>
        <p:spPr bwMode="auto">
          <a:xfrm>
            <a:off x="914400" y="1734820"/>
            <a:ext cx="7391400" cy="4361180"/>
          </a:xfrm>
          <a:prstGeom prst="rect">
            <a:avLst/>
          </a:prstGeom>
          <a:noFill/>
          <a:ln>
            <a:noFill/>
          </a:ln>
          <a:effectLst/>
          <a:extLst/>
        </p:spPr>
      </p:pic>
    </p:spTree>
    <p:extLst>
      <p:ext uri="{BB962C8B-B14F-4D97-AF65-F5344CB8AC3E}">
        <p14:creationId xmlns:p14="http://schemas.microsoft.com/office/powerpoint/2010/main" val="80623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ppt_w</p:attrName>
                                        </p:attrNameLst>
                                      </p:cBhvr>
                                      <p:tavLst>
                                        <p:tav tm="0">
                                          <p:val>
                                            <p:fltVal val="0"/>
                                          </p:val>
                                        </p:tav>
                                        <p:tav tm="100000">
                                          <p:val>
                                            <p:strVal val="#ppt_w"/>
                                          </p:val>
                                        </p:tav>
                                      </p:tavLst>
                                    </p:anim>
                                    <p:anim calcmode="lin" valueType="num">
                                      <p:cBhvr>
                                        <p:cTn id="8" dur="1000" fill="hold"/>
                                        <p:tgtEl>
                                          <p:spTgt spid="5122"/>
                                        </p:tgtEl>
                                        <p:attrNameLst>
                                          <p:attrName>ppt_h</p:attrName>
                                        </p:attrNameLst>
                                      </p:cBhvr>
                                      <p:tavLst>
                                        <p:tav tm="0">
                                          <p:val>
                                            <p:fltVal val="0"/>
                                          </p:val>
                                        </p:tav>
                                        <p:tav tm="100000">
                                          <p:val>
                                            <p:strVal val="#ppt_h"/>
                                          </p:val>
                                        </p:tav>
                                      </p:tavLst>
                                    </p:anim>
                                    <p:anim calcmode="lin" valueType="num">
                                      <p:cBhvr>
                                        <p:cTn id="9" dur="1000" fill="hold"/>
                                        <p:tgtEl>
                                          <p:spTgt spid="5122"/>
                                        </p:tgtEl>
                                        <p:attrNameLst>
                                          <p:attrName>style.rotation</p:attrName>
                                        </p:attrNameLst>
                                      </p:cBhvr>
                                      <p:tavLst>
                                        <p:tav tm="0">
                                          <p:val>
                                            <p:fltVal val="90"/>
                                          </p:val>
                                        </p:tav>
                                        <p:tav tm="100000">
                                          <p:val>
                                            <p:fltVal val="0"/>
                                          </p:val>
                                        </p:tav>
                                      </p:tavLst>
                                    </p:anim>
                                    <p:animEffect transition="in" filter="fade">
                                      <p:cBhvr>
                                        <p:cTn id="10" dur="1000"/>
                                        <p:tgtEl>
                                          <p:spTgt spid="512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123"/>
                                        </p:tgtEl>
                                        <p:attrNameLst>
                                          <p:attrName>style.visibility</p:attrName>
                                        </p:attrNameLst>
                                      </p:cBhvr>
                                      <p:to>
                                        <p:strVal val="visible"/>
                                      </p:to>
                                    </p:set>
                                    <p:anim calcmode="lin" valueType="num">
                                      <p:cBhvr>
                                        <p:cTn id="15" dur="1000" fill="hold"/>
                                        <p:tgtEl>
                                          <p:spTgt spid="5123"/>
                                        </p:tgtEl>
                                        <p:attrNameLst>
                                          <p:attrName>ppt_w</p:attrName>
                                        </p:attrNameLst>
                                      </p:cBhvr>
                                      <p:tavLst>
                                        <p:tav tm="0">
                                          <p:val>
                                            <p:fltVal val="0"/>
                                          </p:val>
                                        </p:tav>
                                        <p:tav tm="100000">
                                          <p:val>
                                            <p:strVal val="#ppt_w"/>
                                          </p:val>
                                        </p:tav>
                                      </p:tavLst>
                                    </p:anim>
                                    <p:anim calcmode="lin" valueType="num">
                                      <p:cBhvr>
                                        <p:cTn id="16" dur="1000" fill="hold"/>
                                        <p:tgtEl>
                                          <p:spTgt spid="5123"/>
                                        </p:tgtEl>
                                        <p:attrNameLst>
                                          <p:attrName>ppt_h</p:attrName>
                                        </p:attrNameLst>
                                      </p:cBhvr>
                                      <p:tavLst>
                                        <p:tav tm="0">
                                          <p:val>
                                            <p:fltVal val="0"/>
                                          </p:val>
                                        </p:tav>
                                        <p:tav tm="100000">
                                          <p:val>
                                            <p:strVal val="#ppt_h"/>
                                          </p:val>
                                        </p:tav>
                                      </p:tavLst>
                                    </p:anim>
                                    <p:anim calcmode="lin" valueType="num">
                                      <p:cBhvr>
                                        <p:cTn id="17" dur="1000" fill="hold"/>
                                        <p:tgtEl>
                                          <p:spTgt spid="5123"/>
                                        </p:tgtEl>
                                        <p:attrNameLst>
                                          <p:attrName>style.rotation</p:attrName>
                                        </p:attrNameLst>
                                      </p:cBhvr>
                                      <p:tavLst>
                                        <p:tav tm="0">
                                          <p:val>
                                            <p:fltVal val="90"/>
                                          </p:val>
                                        </p:tav>
                                        <p:tav tm="100000">
                                          <p:val>
                                            <p:fltVal val="0"/>
                                          </p:val>
                                        </p:tav>
                                      </p:tavLst>
                                    </p:anim>
                                    <p:animEffect transition="in" filter="fade">
                                      <p:cBhvr>
                                        <p:cTn id="18" dur="1000"/>
                                        <p:tgtEl>
                                          <p:spTgt spid="512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style.rotation</p:attrName>
                                        </p:attrNameLst>
                                      </p:cBhvr>
                                      <p:tavLst>
                                        <p:tav tm="0">
                                          <p:val>
                                            <p:fltVal val="90"/>
                                          </p:val>
                                        </p:tav>
                                        <p:tav tm="100000">
                                          <p:val>
                                            <p:fltVal val="0"/>
                                          </p:val>
                                        </p:tav>
                                      </p:tavLst>
                                    </p:anim>
                                    <p:animEffect transition="in" filter="fade">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style.rotation</p:attrName>
                                        </p:attrNameLst>
                                      </p:cBhvr>
                                      <p:tavLst>
                                        <p:tav tm="0">
                                          <p:val>
                                            <p:fltVal val="90"/>
                                          </p:val>
                                        </p:tav>
                                        <p:tav tm="100000">
                                          <p:val>
                                            <p:fltVal val="0"/>
                                          </p:val>
                                        </p:tav>
                                      </p:tavLst>
                                    </p:anim>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C000"/>
                </a:solidFill>
              </a:rPr>
              <a:t>Cognos Reporting Tools</a:t>
            </a:r>
            <a:endParaRPr lang="en-US" dirty="0">
              <a:solidFill>
                <a:srgbClr val="C00000"/>
              </a:solidFill>
            </a:endParaRPr>
          </a:p>
        </p:txBody>
      </p:sp>
      <p:sp>
        <p:nvSpPr>
          <p:cNvPr id="3" name="Content Placeholder 2"/>
          <p:cNvSpPr>
            <a:spLocks noGrp="1"/>
          </p:cNvSpPr>
          <p:nvPr>
            <p:ph idx="1"/>
          </p:nvPr>
        </p:nvSpPr>
        <p:spPr/>
        <p:txBody>
          <a:bodyPr>
            <a:normAutofit fontScale="32500" lnSpcReduction="20000"/>
          </a:bodyPr>
          <a:lstStyle/>
          <a:p>
            <a:pPr>
              <a:buFont typeface="Wingdings" pitchFamily="2" charset="2"/>
              <a:buChar char="Ø"/>
            </a:pPr>
            <a:r>
              <a:rPr lang="en-US" sz="7400" dirty="0" smtClean="0">
                <a:solidFill>
                  <a:srgbClr val="0070C0"/>
                </a:solidFill>
              </a:rPr>
              <a:t>Query Studio</a:t>
            </a:r>
          </a:p>
          <a:p>
            <a:pPr lvl="1">
              <a:buFont typeface="Wingdings" pitchFamily="2" charset="2"/>
              <a:buChar char="Ø"/>
            </a:pPr>
            <a:r>
              <a:rPr lang="en-US" sz="4900" dirty="0" smtClean="0"/>
              <a:t>Ad-hoc Simple Custom Reporting Tool for End User</a:t>
            </a:r>
          </a:p>
          <a:p>
            <a:pPr lvl="1">
              <a:buFont typeface="Wingdings" pitchFamily="2" charset="2"/>
              <a:buChar char="Ø"/>
            </a:pPr>
            <a:r>
              <a:rPr lang="en-US" sz="4900" dirty="0" smtClean="0"/>
              <a:t>Users can Create Filters, Conditional Formatting, Groups, Chart and Summaries</a:t>
            </a:r>
          </a:p>
          <a:p>
            <a:pPr lvl="1">
              <a:buFont typeface="Wingdings" pitchFamily="2" charset="2"/>
              <a:buChar char="Ø"/>
            </a:pPr>
            <a:endParaRPr lang="en-US" sz="5500" dirty="0" smtClean="0"/>
          </a:p>
          <a:p>
            <a:pPr lvl="1">
              <a:buFont typeface="Wingdings" pitchFamily="2" charset="2"/>
              <a:buChar char="Ø"/>
            </a:pPr>
            <a:endParaRPr lang="en-US" sz="5500" dirty="0" smtClean="0"/>
          </a:p>
          <a:p>
            <a:pPr>
              <a:buFont typeface="Wingdings" pitchFamily="2" charset="2"/>
              <a:buChar char="Ø"/>
            </a:pPr>
            <a:r>
              <a:rPr lang="en-US" sz="5500" dirty="0" smtClean="0">
                <a:solidFill>
                  <a:srgbClr val="0070C0"/>
                </a:solidFill>
              </a:rPr>
              <a:t>Report Studio</a:t>
            </a:r>
          </a:p>
          <a:p>
            <a:pPr lvl="1">
              <a:buFont typeface="Wingdings" pitchFamily="2" charset="2"/>
              <a:buChar char="Ø"/>
            </a:pPr>
            <a:r>
              <a:rPr lang="en-US" sz="4900" dirty="0" smtClean="0"/>
              <a:t>Allows </a:t>
            </a:r>
            <a:r>
              <a:rPr lang="en-US" sz="4900" dirty="0"/>
              <a:t>you to create complex reports with custom prompt pages, </a:t>
            </a:r>
            <a:r>
              <a:rPr lang="en-US" sz="4900" dirty="0" smtClean="0"/>
              <a:t>drill </a:t>
            </a:r>
            <a:r>
              <a:rPr lang="en-US" sz="4900" dirty="0"/>
              <a:t>thru pages, master-detail joins, unions and also allows you to </a:t>
            </a:r>
            <a:r>
              <a:rPr lang="en-US" sz="4900" dirty="0" smtClean="0"/>
              <a:t>embed </a:t>
            </a:r>
            <a:r>
              <a:rPr lang="en-US" sz="4900" dirty="0"/>
              <a:t>java </a:t>
            </a:r>
            <a:r>
              <a:rPr lang="en-US" sz="4900" dirty="0" smtClean="0"/>
              <a:t>script </a:t>
            </a:r>
            <a:r>
              <a:rPr lang="en-US" sz="4900" dirty="0"/>
              <a:t>into the </a:t>
            </a:r>
            <a:r>
              <a:rPr lang="en-US" sz="4900" dirty="0" smtClean="0"/>
              <a:t>report</a:t>
            </a:r>
          </a:p>
          <a:p>
            <a:pPr lvl="1">
              <a:buFont typeface="Wingdings" pitchFamily="2" charset="2"/>
              <a:buChar char="Ø"/>
            </a:pPr>
            <a:endParaRPr lang="en-US" sz="5500" dirty="0" smtClean="0"/>
          </a:p>
          <a:p>
            <a:pPr lvl="1">
              <a:buFont typeface="Wingdings" pitchFamily="2" charset="2"/>
              <a:buChar char="Ø"/>
            </a:pPr>
            <a:endParaRPr lang="en-US" sz="5500" dirty="0" smtClean="0"/>
          </a:p>
          <a:p>
            <a:pPr>
              <a:buFont typeface="Wingdings" pitchFamily="2" charset="2"/>
              <a:buChar char="Ø"/>
            </a:pPr>
            <a:r>
              <a:rPr lang="en-US" sz="5500" dirty="0">
                <a:solidFill>
                  <a:srgbClr val="0070C0"/>
                </a:solidFill>
              </a:rPr>
              <a:t>PowerPlay Web / Analysis Studio</a:t>
            </a:r>
          </a:p>
          <a:p>
            <a:pPr lvl="1">
              <a:buFont typeface="Wingdings" pitchFamily="2" charset="2"/>
              <a:buChar char="Ø"/>
            </a:pPr>
            <a:r>
              <a:rPr lang="en-US" sz="4900" dirty="0"/>
              <a:t>With Analysis Studio You can you can Perform Multidimensional Analysis and Exploration of Large Data </a:t>
            </a:r>
            <a:r>
              <a:rPr lang="en-US" sz="4900" dirty="0" smtClean="0"/>
              <a:t>Sources</a:t>
            </a:r>
          </a:p>
          <a:p>
            <a:pPr lvl="1">
              <a:buFont typeface="Wingdings" pitchFamily="2" charset="2"/>
              <a:buChar char="Ø"/>
            </a:pPr>
            <a:r>
              <a:rPr lang="en-US" sz="4900" dirty="0" smtClean="0"/>
              <a:t>Example,</a:t>
            </a:r>
            <a:r>
              <a:rPr lang="en-US" sz="4900" dirty="0"/>
              <a:t> compare data, such as details to summaries, or actual results to budgeted </a:t>
            </a:r>
            <a:r>
              <a:rPr lang="en-US" sz="4900" dirty="0" smtClean="0"/>
              <a:t>results</a:t>
            </a:r>
          </a:p>
          <a:p>
            <a:pPr lvl="1">
              <a:buFont typeface="Wingdings" pitchFamily="2" charset="2"/>
              <a:buChar char="Ø"/>
            </a:pPr>
            <a:endParaRPr lang="en-US" sz="4900" dirty="0" smtClean="0"/>
          </a:p>
          <a:p>
            <a:pPr lvl="1">
              <a:buFont typeface="Wingdings" pitchFamily="2" charset="2"/>
              <a:buChar char="Ø"/>
            </a:pPr>
            <a:endParaRPr lang="en-US" sz="4900" dirty="0" smtClean="0"/>
          </a:p>
          <a:p>
            <a:pPr>
              <a:buFont typeface="Wingdings" pitchFamily="2" charset="2"/>
              <a:buChar char="Ø"/>
            </a:pPr>
            <a:endParaRPr lang="en-US" dirty="0"/>
          </a:p>
          <a:p>
            <a:pPr lvl="1"/>
            <a:endParaRPr lang="en-US" dirty="0"/>
          </a:p>
        </p:txBody>
      </p:sp>
    </p:spTree>
    <p:extLst>
      <p:ext uri="{BB962C8B-B14F-4D97-AF65-F5344CB8AC3E}">
        <p14:creationId xmlns:p14="http://schemas.microsoft.com/office/powerpoint/2010/main" val="2639631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Cognos Reporting Tools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300" dirty="0">
                <a:solidFill>
                  <a:srgbClr val="0070C0"/>
                </a:solidFill>
              </a:rPr>
              <a:t>Metric Studio</a:t>
            </a:r>
          </a:p>
          <a:p>
            <a:pPr lvl="1">
              <a:buFont typeface="Wingdings" pitchFamily="2" charset="2"/>
              <a:buChar char="Ø"/>
            </a:pPr>
            <a:r>
              <a:rPr lang="en-US" sz="1600" dirty="0"/>
              <a:t>Metric Studio is a performance tool for monitoring performance measures within an organization. It helps you ensure that your organization's performance is consistent with its targets and goals.</a:t>
            </a:r>
          </a:p>
          <a:p>
            <a:pPr lvl="1">
              <a:buFont typeface="Wingdings" pitchFamily="2" charset="2"/>
              <a:buChar char="Ø"/>
            </a:pPr>
            <a:endParaRPr lang="en-US" sz="2300" dirty="0"/>
          </a:p>
          <a:p>
            <a:pPr>
              <a:buFont typeface="Wingdings" pitchFamily="2" charset="2"/>
              <a:buChar char="Ø"/>
            </a:pPr>
            <a:r>
              <a:rPr lang="en-US" sz="2300" dirty="0">
                <a:solidFill>
                  <a:srgbClr val="0070C0"/>
                </a:solidFill>
              </a:rPr>
              <a:t>Event Studio</a:t>
            </a:r>
          </a:p>
          <a:p>
            <a:pPr lvl="1">
              <a:buFont typeface="Wingdings" pitchFamily="2" charset="2"/>
              <a:buChar char="Ø"/>
            </a:pPr>
            <a:r>
              <a:rPr lang="en-US" sz="1600" dirty="0"/>
              <a:t>Event Studio is a Web-based product for creating and managing agents that monitor data and perform tasks when the data meets predefined thresholds.</a:t>
            </a:r>
          </a:p>
          <a:p>
            <a:endParaRPr lang="en-US" dirty="0"/>
          </a:p>
        </p:txBody>
      </p:sp>
    </p:spTree>
    <p:extLst>
      <p:ext uri="{BB962C8B-B14F-4D97-AF65-F5344CB8AC3E}">
        <p14:creationId xmlns:p14="http://schemas.microsoft.com/office/powerpoint/2010/main" val="2915940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2749</TotalTime>
  <Words>2706</Words>
  <Application>Microsoft Office PowerPoint</Application>
  <PresentationFormat>On-screen Show (4:3)</PresentationFormat>
  <Paragraphs>365</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Data Warehousing SS ZG515 </vt:lpstr>
      <vt:lpstr>PowerPoint Presentation</vt:lpstr>
      <vt:lpstr> Cognos Connection</vt:lpstr>
      <vt:lpstr>Overview of How Cognos Works</vt:lpstr>
      <vt:lpstr>What is Cognos Connection</vt:lpstr>
      <vt:lpstr>What is Cognos Connection</vt:lpstr>
      <vt:lpstr>Portal Components</vt:lpstr>
      <vt:lpstr>Cognos Reporting Tools</vt:lpstr>
      <vt:lpstr>Cognos Reporting Tools</vt:lpstr>
      <vt:lpstr>Report Creation</vt:lpstr>
      <vt:lpstr>Run and Visualize Reports</vt:lpstr>
      <vt:lpstr>Pages and Dashboards</vt:lpstr>
      <vt:lpstr>Pages and Dashboards</vt:lpstr>
      <vt:lpstr>Portal Personalization</vt:lpstr>
      <vt:lpstr>Portal Personalization</vt:lpstr>
      <vt:lpstr>Distributing and Scheduling Reports</vt:lpstr>
      <vt:lpstr>Security</vt:lpstr>
      <vt:lpstr>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Pula Reddy</cp:lastModifiedBy>
  <cp:revision>189</cp:revision>
  <dcterms:created xsi:type="dcterms:W3CDTF">2011-09-14T09:42:05Z</dcterms:created>
  <dcterms:modified xsi:type="dcterms:W3CDTF">2014-10-18T12:58:18Z</dcterms:modified>
</cp:coreProperties>
</file>