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57" r:id="rId3"/>
    <p:sldId id="261" r:id="rId4"/>
    <p:sldId id="333" r:id="rId5"/>
    <p:sldId id="334" r:id="rId6"/>
    <p:sldId id="335" r:id="rId7"/>
    <p:sldId id="319" r:id="rId8"/>
    <p:sldId id="320" r:id="rId9"/>
    <p:sldId id="321" r:id="rId10"/>
    <p:sldId id="322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0277-E6C3-483F-9FD4-2CF3DE2640A8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C4B0-E83E-4D41-B3CC-3CFC287D49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Electrical Science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Dr. </a:t>
            </a:r>
            <a:r>
              <a:rPr lang="en-GB" dirty="0" err="1" smtClean="0"/>
              <a:t>Navneet</a:t>
            </a:r>
            <a:r>
              <a:rPr lang="en-GB" dirty="0" smtClean="0"/>
              <a:t> Gupta</a:t>
            </a:r>
          </a:p>
          <a:p>
            <a:pPr lvl="0"/>
            <a:r>
              <a:rPr lang="en-GB" dirty="0" smtClean="0"/>
              <a:t>Department of Electrical and Electronics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Lecture -1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Warehousing</a:t>
            </a:r>
            <a:br>
              <a:rPr lang="en-US" dirty="0" smtClean="0"/>
            </a:br>
            <a:r>
              <a:rPr lang="en-US" dirty="0" smtClean="0"/>
              <a:t>SS ZG515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PC Reddy</a:t>
            </a:r>
          </a:p>
          <a:p>
            <a:r>
              <a:rPr lang="en-US" dirty="0" smtClean="0"/>
              <a:t>Guest Faculty – WILP, BITS Pilani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Aggregating Fact Tables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19100" y="1524000"/>
            <a:ext cx="830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Aggregate fact tables are summaries of the most granular data at higher levels along the dimension hierarchies.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52600" y="35052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Product key</a:t>
            </a:r>
          </a:p>
          <a:p>
            <a:pPr algn="ctr"/>
            <a:r>
              <a:rPr lang="en-US" sz="1800" dirty="0"/>
              <a:t>Product</a:t>
            </a:r>
          </a:p>
          <a:p>
            <a:pPr algn="ctr"/>
            <a:r>
              <a:rPr lang="en-US" sz="1800" dirty="0"/>
              <a:t>Category</a:t>
            </a:r>
          </a:p>
          <a:p>
            <a:pPr algn="ctr"/>
            <a:r>
              <a:rPr lang="en-US" sz="1800" dirty="0"/>
              <a:t>Department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86200" y="44196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Product key</a:t>
            </a:r>
          </a:p>
          <a:p>
            <a:pPr algn="ctr"/>
            <a:r>
              <a:rPr lang="en-US" sz="1800" dirty="0"/>
              <a:t>Time key</a:t>
            </a:r>
          </a:p>
          <a:p>
            <a:pPr algn="ctr"/>
            <a:r>
              <a:rPr lang="en-US" sz="1800" dirty="0"/>
              <a:t>Store key</a:t>
            </a:r>
          </a:p>
          <a:p>
            <a:pPr algn="ctr"/>
            <a:r>
              <a:rPr lang="en-US" sz="1800" dirty="0"/>
              <a:t>Unit sales</a:t>
            </a:r>
          </a:p>
          <a:p>
            <a:pPr algn="ctr"/>
            <a:r>
              <a:rPr lang="en-US" sz="1800" dirty="0"/>
              <a:t>Sale dollars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172200" y="3581400"/>
            <a:ext cx="1447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Store key</a:t>
            </a:r>
          </a:p>
          <a:p>
            <a:pPr algn="ctr"/>
            <a:r>
              <a:rPr lang="en-US" sz="1800" dirty="0"/>
              <a:t>Store name</a:t>
            </a:r>
          </a:p>
          <a:p>
            <a:pPr algn="ctr"/>
            <a:r>
              <a:rPr lang="en-US" sz="1800" dirty="0"/>
              <a:t>Territory</a:t>
            </a:r>
          </a:p>
          <a:p>
            <a:pPr algn="ctr"/>
            <a:r>
              <a:rPr lang="en-US" sz="1800" dirty="0"/>
              <a:t>Region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828800" y="54102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Time key</a:t>
            </a:r>
          </a:p>
          <a:p>
            <a:pPr algn="ctr"/>
            <a:r>
              <a:rPr lang="en-US" sz="1800" dirty="0"/>
              <a:t>Date Month</a:t>
            </a:r>
          </a:p>
          <a:p>
            <a:pPr algn="ctr"/>
            <a:r>
              <a:rPr lang="en-US" sz="1800" dirty="0"/>
              <a:t>Quarter</a:t>
            </a:r>
          </a:p>
          <a:p>
            <a:pPr algn="ctr"/>
            <a:r>
              <a:rPr lang="en-US" sz="1800" dirty="0"/>
              <a:t>Year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 rot="20563832">
            <a:off x="669925" y="332105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Hierarchy</a:t>
            </a:r>
          </a:p>
          <a:p>
            <a:r>
              <a:rPr lang="en-US" sz="1800" dirty="0"/>
              <a:t>levels</a:t>
            </a: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9144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9906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9906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9906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124200" y="4343400"/>
            <a:ext cx="76200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3200400" y="5181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V="1">
            <a:off x="5257800" y="4114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5943600" y="5295900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Multi-way aggregates:</a:t>
            </a:r>
          </a:p>
          <a:p>
            <a:r>
              <a:rPr lang="en-US" sz="1800" dirty="0"/>
              <a:t>Territory – Category – Month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622925" y="5957888"/>
            <a:ext cx="3309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    (Data values at higher level)</a:t>
            </a:r>
          </a:p>
        </p:txBody>
      </p:sp>
    </p:spTree>
    <p:extLst>
      <p:ext uri="{BB962C8B-B14F-4D97-AF65-F5344CB8AC3E}">
        <p14:creationId xmlns:p14="http://schemas.microsoft.com/office/powerpoint/2010/main" val="9454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way of making aggregates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pic>
        <p:nvPicPr>
          <p:cNvPr id="9" name="Picture 8" descr="Screen Shot 2012-10-30 at 11.22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600200"/>
            <a:ext cx="67310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7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Aggregate fact tables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pic>
        <p:nvPicPr>
          <p:cNvPr id="7" name="Picture 2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33525"/>
            <a:ext cx="61722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937125" y="4289425"/>
            <a:ext cx="1600200" cy="1371600"/>
          </a:xfrm>
          <a:prstGeom prst="rect">
            <a:avLst/>
          </a:prstGeom>
          <a:solidFill>
            <a:srgbClr val="DADADA"/>
          </a:solidFill>
          <a:ln>
            <a:noFill/>
          </a:ln>
          <a:effectLst>
            <a:outerShdw dist="107763" dir="2700000" algn="ctr" rotWithShape="0">
              <a:srgbClr val="47474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223125" y="4541838"/>
            <a:ext cx="18446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200" b="1" dirty="0" err="1">
                <a:solidFill>
                  <a:srgbClr val="000000"/>
                </a:solidFill>
                <a:latin typeface="Century Gothic" pitchFamily="34" charset="0"/>
              </a:rPr>
              <a:t>Region_ID</a:t>
            </a:r>
            <a:endParaRPr lang="en-GB" altLang="en-GB" sz="1200" b="1" dirty="0">
              <a:solidFill>
                <a:srgbClr val="000000"/>
              </a:solidFill>
              <a:latin typeface="Century Gothic" pitchFamily="34" charset="0"/>
            </a:endParaRPr>
          </a:p>
          <a:p>
            <a:r>
              <a:rPr lang="en-GB" altLang="en-GB" sz="1200" b="1" dirty="0">
                <a:solidFill>
                  <a:srgbClr val="000000"/>
                </a:solidFill>
                <a:latin typeface="Century Gothic" pitchFamily="34" charset="0"/>
              </a:rPr>
              <a:t>PRODUCT_KEY</a:t>
            </a:r>
          </a:p>
          <a:p>
            <a:r>
              <a:rPr lang="en-GB" altLang="en-GB" sz="1200" b="1" dirty="0">
                <a:solidFill>
                  <a:srgbClr val="000000"/>
                </a:solidFill>
                <a:latin typeface="Century Gothic" pitchFamily="34" charset="0"/>
              </a:rPr>
              <a:t>PERIOD_KEY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315200" y="4572000"/>
            <a:ext cx="1676400" cy="1219200"/>
          </a:xfrm>
          <a:prstGeom prst="rect">
            <a:avLst/>
          </a:prstGeom>
          <a:solidFill>
            <a:srgbClr val="DADADA"/>
          </a:solidFill>
          <a:ln>
            <a:noFill/>
          </a:ln>
          <a:effectLst>
            <a:outerShdw dist="107763" dir="2700000" algn="ctr" rotWithShape="0">
              <a:srgbClr val="474747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15200" y="4533900"/>
            <a:ext cx="18446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200" b="1" dirty="0" err="1">
                <a:solidFill>
                  <a:srgbClr val="000000"/>
                </a:solidFill>
                <a:latin typeface="Century Gothic" pitchFamily="34" charset="0"/>
              </a:rPr>
              <a:t>Region_ID</a:t>
            </a:r>
            <a:endParaRPr lang="en-GB" altLang="en-GB" sz="1200" b="1" dirty="0">
              <a:solidFill>
                <a:srgbClr val="000000"/>
              </a:solidFill>
              <a:latin typeface="Century Gothic" pitchFamily="34" charset="0"/>
            </a:endParaRPr>
          </a:p>
          <a:p>
            <a:r>
              <a:rPr lang="en-GB" altLang="en-GB" sz="1200" b="1" dirty="0">
                <a:solidFill>
                  <a:srgbClr val="000000"/>
                </a:solidFill>
                <a:latin typeface="Century Gothic" pitchFamily="34" charset="0"/>
              </a:rPr>
              <a:t>PRODUCT_KEY</a:t>
            </a:r>
          </a:p>
          <a:p>
            <a:r>
              <a:rPr lang="en-GB" altLang="en-GB" sz="1200" b="1" dirty="0">
                <a:solidFill>
                  <a:srgbClr val="000000"/>
                </a:solidFill>
                <a:latin typeface="Century Gothic" pitchFamily="34" charset="0"/>
              </a:rPr>
              <a:t>PERIOD_KEY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375525" y="5151438"/>
            <a:ext cx="15398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200" b="1" dirty="0">
                <a:solidFill>
                  <a:srgbClr val="000000"/>
                </a:solidFill>
                <a:latin typeface="Century Gothic" pitchFamily="34" charset="0"/>
              </a:rPr>
              <a:t>Dollars</a:t>
            </a:r>
          </a:p>
          <a:p>
            <a:r>
              <a:rPr lang="en-GB" altLang="en-GB" sz="1200" b="1" dirty="0">
                <a:solidFill>
                  <a:srgbClr val="000000"/>
                </a:solidFill>
                <a:latin typeface="Century Gothic" pitchFamily="34" charset="0"/>
              </a:rPr>
              <a:t>Units</a:t>
            </a:r>
          </a:p>
          <a:p>
            <a:r>
              <a:rPr lang="en-GB" altLang="en-GB" sz="1200" b="1" dirty="0">
                <a:solidFill>
                  <a:srgbClr val="000000"/>
                </a:solidFill>
                <a:latin typeface="Century Gothic" pitchFamily="34" charset="0"/>
              </a:rPr>
              <a:t>Price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7299325" y="4237038"/>
            <a:ext cx="1377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>
            <a:spAutoFit/>
          </a:bodyPr>
          <a:lstStyle/>
          <a:p>
            <a:r>
              <a:rPr lang="en-GB" altLang="en-GB" sz="1200" b="1" dirty="0">
                <a:solidFill>
                  <a:srgbClr val="000000"/>
                </a:solidFill>
                <a:latin typeface="Zurich BT" charset="0"/>
              </a:rPr>
              <a:t>Region Fact Table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76200" y="594360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76200" y="31242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0400" y="4648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7010400" y="4648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981200" y="54864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1981200" y="27432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990600" y="2743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4648200" y="44958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4648200" y="4495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5013325" y="4365625"/>
            <a:ext cx="1527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400" b="1" dirty="0" err="1">
                <a:latin typeface="Century Gothic" pitchFamily="34" charset="0"/>
              </a:rPr>
              <a:t>District_ID</a:t>
            </a:r>
            <a:endParaRPr lang="en-GB" altLang="en-GB" sz="1400" b="1" dirty="0">
              <a:latin typeface="Century Gothic" pitchFamily="34" charset="0"/>
            </a:endParaRPr>
          </a:p>
          <a:p>
            <a:r>
              <a:rPr lang="en-GB" altLang="en-GB" sz="1400" b="1" dirty="0">
                <a:latin typeface="Century Gothic" pitchFamily="34" charset="0"/>
              </a:rPr>
              <a:t>PRODUCT_KEY</a:t>
            </a:r>
          </a:p>
          <a:p>
            <a:r>
              <a:rPr lang="en-GB" altLang="en-GB" sz="1400" b="1" dirty="0">
                <a:latin typeface="Century Gothic" pitchFamily="34" charset="0"/>
              </a:rPr>
              <a:t>PERIOD_KEY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089525" y="5029200"/>
            <a:ext cx="13112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400" b="1" dirty="0">
                <a:solidFill>
                  <a:srgbClr val="000000"/>
                </a:solidFill>
                <a:latin typeface="Century Gothic" pitchFamily="34" charset="0"/>
              </a:rPr>
              <a:t>Dollars</a:t>
            </a:r>
          </a:p>
          <a:p>
            <a:r>
              <a:rPr lang="en-GB" altLang="en-GB" sz="1400" b="1" dirty="0">
                <a:solidFill>
                  <a:srgbClr val="000000"/>
                </a:solidFill>
                <a:latin typeface="Century Gothic" pitchFamily="34" charset="0"/>
              </a:rPr>
              <a:t>Units</a:t>
            </a:r>
          </a:p>
          <a:p>
            <a:r>
              <a:rPr lang="en-GB" altLang="en-GB" sz="1400" b="1" dirty="0">
                <a:solidFill>
                  <a:srgbClr val="000000"/>
                </a:solidFill>
                <a:latin typeface="Century Gothic" pitchFamily="34" charset="0"/>
              </a:rPr>
              <a:t>Price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937125" y="3984625"/>
            <a:ext cx="161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>
            <a:spAutoFit/>
          </a:bodyPr>
          <a:lstStyle/>
          <a:p>
            <a:r>
              <a:rPr lang="en-GB" altLang="en-GB" sz="1400" b="1" dirty="0">
                <a:solidFill>
                  <a:srgbClr val="000000"/>
                </a:solidFill>
                <a:latin typeface="Zurich BT" charset="0"/>
              </a:rPr>
              <a:t>District Fact Table</a:t>
            </a:r>
          </a:p>
        </p:txBody>
      </p:sp>
    </p:spTree>
    <p:extLst>
      <p:ext uri="{BB962C8B-B14F-4D97-AF65-F5344CB8AC3E}">
        <p14:creationId xmlns:p14="http://schemas.microsoft.com/office/powerpoint/2010/main" val="42363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Families of Stars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199221"/>
            <a:ext cx="8915400" cy="5450158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pic>
        <p:nvPicPr>
          <p:cNvPr id="10" name="Content Placeholder 4" descr="Screen Shot 2012-10-30 at 11.28.32 PM.pn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1" r="-4951"/>
          <a:stretch>
            <a:fillRect/>
          </a:stretch>
        </p:blipFill>
        <p:spPr bwMode="auto">
          <a:xfrm>
            <a:off x="457200" y="1524000"/>
            <a:ext cx="82296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4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Snowflake Schema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138102"/>
            <a:ext cx="8915400" cy="5450158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6002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Snowflake schema is a type of star schema but a more complex model.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Snowflaking</a:t>
            </a:r>
            <a:r>
              <a:rPr lang="en-US" dirty="0" smtClean="0"/>
              <a:t>” is a method of normalizing the dimension tables in a star schema.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normalization eliminates redundancy.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result is more complex queries and reduced query performance.</a:t>
            </a:r>
          </a:p>
          <a:p>
            <a:r>
              <a:rPr lang="en-US" dirty="0">
                <a:ea typeface="ＭＳ Ｐゴシック" pitchFamily="34" charset="-128"/>
              </a:rPr>
              <a:t>Reasons: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To save storage space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To optimize some specific quires (for attributes with low cardinality)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Snowflake Schema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138102"/>
            <a:ext cx="8915400" cy="5450158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pic>
        <p:nvPicPr>
          <p:cNvPr id="9" name="Content Placeholder 4" descr="Screen Shot 2012-10-23 at 10.29.14 PM.pn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70" r="-10170"/>
          <a:stretch>
            <a:fillRect/>
          </a:stretch>
        </p:blipFill>
        <p:spPr bwMode="auto">
          <a:xfrm>
            <a:off x="228600" y="1600200"/>
            <a:ext cx="86106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Snowflake Schema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0025" y="1157152"/>
            <a:ext cx="8915400" cy="5450158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604486"/>
            <a:ext cx="579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attributes with low cardinality in each original dimension table are removed to form separate tables. These new tables are linked back to the original dimension table through artificial keys.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33600" y="4343400"/>
            <a:ext cx="1600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Product key</a:t>
            </a:r>
          </a:p>
          <a:p>
            <a:pPr algn="ctr"/>
            <a:r>
              <a:rPr lang="en-US" sz="2000" dirty="0"/>
              <a:t>Product name</a:t>
            </a:r>
          </a:p>
          <a:p>
            <a:pPr algn="ctr"/>
            <a:r>
              <a:rPr lang="en-US" sz="2000" dirty="0"/>
              <a:t>Product code</a:t>
            </a:r>
          </a:p>
          <a:p>
            <a:pPr algn="ctr"/>
            <a:r>
              <a:rPr lang="en-US" sz="2000" dirty="0"/>
              <a:t>Brand key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19600" y="4419600"/>
            <a:ext cx="152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Brand key</a:t>
            </a:r>
          </a:p>
          <a:p>
            <a:pPr algn="ctr"/>
            <a:r>
              <a:rPr lang="en-US" sz="2000" dirty="0"/>
              <a:t>Brand name</a:t>
            </a:r>
          </a:p>
          <a:p>
            <a:pPr algn="ctr"/>
            <a:r>
              <a:rPr lang="en-US" sz="2000" dirty="0"/>
              <a:t>Category key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553200" y="4572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Category key</a:t>
            </a:r>
          </a:p>
          <a:p>
            <a:pPr algn="ctr"/>
            <a:r>
              <a:rPr lang="en-US" sz="2000"/>
              <a:t>Product category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3733800" y="4953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5943600" y="5029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Snowflake Schema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138102"/>
            <a:ext cx="8915400" cy="5450158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Advantages:</a:t>
            </a:r>
          </a:p>
          <a:p>
            <a:pPr lvl="1"/>
            <a:r>
              <a:rPr lang="en-US" sz="2400" dirty="0" smtClean="0"/>
              <a:t>Small saving in storage space</a:t>
            </a:r>
          </a:p>
          <a:p>
            <a:pPr lvl="1"/>
            <a:r>
              <a:rPr lang="en-US" sz="2400" dirty="0" smtClean="0"/>
              <a:t>Normalized structures are easier to update and maintain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Disadvantages:</a:t>
            </a:r>
          </a:p>
          <a:p>
            <a:pPr lvl="1"/>
            <a:r>
              <a:rPr lang="en-US" sz="2400" dirty="0" smtClean="0"/>
              <a:t>Schema less intuitive and end-users are put off by the complexity</a:t>
            </a:r>
          </a:p>
          <a:p>
            <a:pPr lvl="1"/>
            <a:r>
              <a:rPr lang="en-US" sz="2400" dirty="0" smtClean="0"/>
              <a:t>Ability to browse through the contents difficult</a:t>
            </a:r>
          </a:p>
          <a:p>
            <a:pPr lvl="1"/>
            <a:r>
              <a:rPr lang="en-US" sz="2400" dirty="0" smtClean="0"/>
              <a:t>Degrade query performance because of additional joins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3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the Best Design?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138102"/>
            <a:ext cx="8915400" cy="5450158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Performance benchmarking can be used to determine what is the best design.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Snowflake schema: easier to maintain dimension tables when dimension tables are very large (reduce overall space). It is not generally recommended in a data warehouse environment.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Star schema: more effective for data cube browsing (less joins): can affect performance.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97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algn="ctr"/>
            <a:r>
              <a:rPr lang="en-US" dirty="0" smtClean="0"/>
              <a:t>Data Warehousing – Lecture </a:t>
            </a:r>
            <a:r>
              <a:rPr lang="en-US" dirty="0"/>
              <a:t>7</a:t>
            </a:r>
            <a:endParaRPr lang="en-US" dirty="0" smtClean="0"/>
          </a:p>
          <a:p>
            <a:pPr lvl="0" algn="ctr"/>
            <a:r>
              <a:rPr lang="en-US" dirty="0" smtClean="0"/>
              <a:t> </a:t>
            </a:r>
            <a:r>
              <a:rPr lang="en-US" sz="2000" dirty="0" smtClean="0"/>
              <a:t>ETL  Processing  &amp;  Aggregates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Lecture 7 Outline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665441"/>
            <a:ext cx="73914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Review Lecture 6, ETL processing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Review ETL code examples.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Aggregate Fact Tables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SnowFlake</a:t>
            </a:r>
            <a:r>
              <a:rPr lang="en-US" sz="2400" dirty="0" smtClean="0"/>
              <a:t> Schema</a:t>
            </a:r>
            <a:endParaRPr lang="en-US" sz="2400" dirty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ETL Processing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Monotype Sorts" pitchFamily="2" charset="2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447800"/>
            <a:ext cx="3996267" cy="63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 Process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4028" y="2599281"/>
            <a:ext cx="1591734" cy="7789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530829" y="2559771"/>
            <a:ext cx="1557867" cy="8805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Staging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143271" y="2407369"/>
            <a:ext cx="1557867" cy="69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0028" y="3660443"/>
            <a:ext cx="1557867" cy="745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7983" y="3660443"/>
            <a:ext cx="1557867" cy="761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51362" y="1391368"/>
            <a:ext cx="1975555" cy="699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 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090562" y="1430886"/>
            <a:ext cx="0" cy="395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65274" y="1419591"/>
            <a:ext cx="0" cy="395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1785762" y="2988748"/>
            <a:ext cx="745067" cy="1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8829" y="5348130"/>
            <a:ext cx="7732889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of loading Data into Data Mart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0" idx="3"/>
          </p:cNvCxnSpPr>
          <p:nvPr/>
        </p:nvCxnSpPr>
        <p:spPr>
          <a:xfrm flipV="1">
            <a:off x="4088696" y="1792131"/>
            <a:ext cx="1862666" cy="12079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2" idx="1"/>
          </p:cNvCxnSpPr>
          <p:nvPr/>
        </p:nvCxnSpPr>
        <p:spPr>
          <a:xfrm>
            <a:off x="4088696" y="3000038"/>
            <a:ext cx="931332" cy="1032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8696" y="3011323"/>
            <a:ext cx="3059287" cy="9369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 flipV="1">
            <a:off x="4088696" y="2754505"/>
            <a:ext cx="2054575" cy="24553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46183"/>
              </p:ext>
            </p:extLst>
          </p:nvPr>
        </p:nvGraphicFramePr>
        <p:xfrm>
          <a:off x="8077200" y="23301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3" imgW="914400" imgH="771480" progId="Excel.Sheet.8">
                  <p:embed/>
                </p:oleObj>
              </mc:Choice>
              <mc:Fallback>
                <p:oleObj name="Worksheet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7200" y="23301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5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Monotype Sorts" pitchFamily="2" charset="2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81000"/>
            <a:ext cx="3996267" cy="63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BI/reporting Process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91643" y="2564230"/>
            <a:ext cx="1286936" cy="34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Fact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838224" y="2111305"/>
            <a:ext cx="1377244" cy="24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DIM 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38225" y="3034167"/>
            <a:ext cx="1377244" cy="26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DIM 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2749124"/>
            <a:ext cx="116275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 3</a:t>
            </a:r>
          </a:p>
        </p:txBody>
      </p:sp>
      <p:cxnSp>
        <p:nvCxnSpPr>
          <p:cNvPr id="13" name="Straight Connector 12"/>
          <p:cNvCxnSpPr>
            <a:endCxn id="9" idx="3"/>
          </p:cNvCxnSpPr>
          <p:nvPr/>
        </p:nvCxnSpPr>
        <p:spPr>
          <a:xfrm flipH="1">
            <a:off x="3578579" y="2286291"/>
            <a:ext cx="994216" cy="45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9" idx="3"/>
          </p:cNvCxnSpPr>
          <p:nvPr/>
        </p:nvCxnSpPr>
        <p:spPr>
          <a:xfrm flipH="1" flipV="1">
            <a:off x="3578579" y="2722979"/>
            <a:ext cx="948268" cy="32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</p:cNvCxnSpPr>
          <p:nvPr/>
        </p:nvCxnSpPr>
        <p:spPr>
          <a:xfrm flipH="1">
            <a:off x="1676403" y="2723116"/>
            <a:ext cx="615240" cy="32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962403" y="2603004"/>
            <a:ext cx="564443" cy="1904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1:M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1676402" y="2519050"/>
            <a:ext cx="564443" cy="1904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1:M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3240708" y="2234073"/>
            <a:ext cx="564443" cy="1904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1:M</a:t>
            </a:r>
            <a:endParaRPr lang="en-US" sz="10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18060"/>
              </p:ext>
            </p:extLst>
          </p:nvPr>
        </p:nvGraphicFramePr>
        <p:xfrm>
          <a:off x="7366000" y="211308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6000" y="211308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0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ETL Processing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Monotype Sorts" pitchFamily="2" charset="2"/>
              <a:buNone/>
            </a:pPr>
            <a:endParaRPr lang="en-US" dirty="0">
              <a:latin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 smtClean="0">
                <a:latin typeface="Arial" charset="0"/>
              </a:rPr>
              <a:t>* Review ETL processing </a:t>
            </a:r>
          </a:p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 smtClean="0">
                <a:latin typeface="Arial" charset="0"/>
              </a:rPr>
              <a:t>* ETL code examples</a:t>
            </a:r>
          </a:p>
        </p:txBody>
      </p:sp>
    </p:spTree>
    <p:extLst>
      <p:ext uri="{BB962C8B-B14F-4D97-AF65-F5344CB8AC3E}">
        <p14:creationId xmlns:p14="http://schemas.microsoft.com/office/powerpoint/2010/main" val="3235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The “Classic” Star Schema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228600" y="1447800"/>
            <a:ext cx="868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hlink"/>
              </a:buClr>
              <a:buSzPct val="75000"/>
              <a:buFont typeface="Wingdings" pitchFamily="2" charset="2"/>
              <a:buChar char=""/>
            </a:pPr>
            <a:r>
              <a:rPr lang="en-GB" sz="2800">
                <a:solidFill>
                  <a:srgbClr val="000000"/>
                </a:solidFill>
              </a:rPr>
              <a:t>A relational model with a one-to-many relationship between dimension table and fact table.</a:t>
            </a:r>
          </a:p>
          <a:p>
            <a:pPr marL="228600" indent="-228600">
              <a:lnSpc>
                <a:spcPct val="90000"/>
              </a:lnSpc>
              <a:buClr>
                <a:schemeClr val="hlink"/>
              </a:buClr>
              <a:buSzPct val="75000"/>
              <a:buFont typeface="Wingdings" pitchFamily="2" charset="2"/>
              <a:buChar char=""/>
            </a:pPr>
            <a:r>
              <a:rPr lang="en-GB" sz="2800">
                <a:solidFill>
                  <a:srgbClr val="000000"/>
                </a:solidFill>
              </a:rPr>
              <a:t>A single fact table, with detail and summary data</a:t>
            </a:r>
          </a:p>
          <a:p>
            <a:pPr marL="228600" indent="-228600">
              <a:lnSpc>
                <a:spcPct val="90000"/>
              </a:lnSpc>
              <a:buClr>
                <a:schemeClr val="hlink"/>
              </a:buClr>
              <a:buSzPct val="75000"/>
              <a:buFont typeface="Wingdings" pitchFamily="2" charset="2"/>
              <a:buChar char=""/>
            </a:pPr>
            <a:r>
              <a:rPr lang="en-GB" sz="2800">
                <a:solidFill>
                  <a:srgbClr val="000000"/>
                </a:solidFill>
              </a:rPr>
              <a:t>Fact table primary key has only one key column per dimension</a:t>
            </a:r>
          </a:p>
          <a:p>
            <a:pPr marL="228600" indent="-228600">
              <a:lnSpc>
                <a:spcPct val="90000"/>
              </a:lnSpc>
              <a:buClr>
                <a:schemeClr val="hlink"/>
              </a:buClr>
              <a:buSzPct val="75000"/>
              <a:buFont typeface="Wingdings" pitchFamily="2" charset="2"/>
              <a:buChar char=""/>
            </a:pPr>
            <a:r>
              <a:rPr lang="en-GB" sz="2800">
                <a:solidFill>
                  <a:srgbClr val="000000"/>
                </a:solidFill>
              </a:rPr>
              <a:t>Each dimension is a single table, highly denormalized</a:t>
            </a:r>
          </a:p>
          <a:p>
            <a:pPr marL="228600" indent="-228600">
              <a:lnSpc>
                <a:spcPct val="90000"/>
              </a:lnSpc>
            </a:pPr>
            <a:r>
              <a:rPr lang="en-GB" altLang="en-GB" sz="2400" b="1">
                <a:solidFill>
                  <a:schemeClr val="accent1"/>
                </a:solidFill>
              </a:rPr>
              <a:t>Benefits</a:t>
            </a:r>
            <a:r>
              <a:rPr lang="en-GB" altLang="en-GB" sz="2400">
                <a:solidFill>
                  <a:schemeClr val="accent1"/>
                </a:solidFill>
              </a:rPr>
              <a:t>: </a:t>
            </a:r>
            <a:r>
              <a:rPr lang="en-GB" altLang="en-GB" sz="2400">
                <a:solidFill>
                  <a:srgbClr val="000000"/>
                </a:solidFill>
              </a:rPr>
              <a:t>Easy to understand, intuitive mapping between the business entities, easy to define hierarchies, reduces # of physical joins, low maintenance, very simple metadata</a:t>
            </a:r>
          </a:p>
          <a:p>
            <a:pPr marL="228600" indent="-228600">
              <a:lnSpc>
                <a:spcPct val="90000"/>
              </a:lnSpc>
            </a:pPr>
            <a:r>
              <a:rPr lang="en-GB" altLang="en-GB" sz="2400" b="1">
                <a:solidFill>
                  <a:schemeClr val="accent1"/>
                </a:solidFill>
              </a:rPr>
              <a:t>Drawbacks</a:t>
            </a:r>
            <a:r>
              <a:rPr lang="en-GB" altLang="en-GB" sz="2400">
                <a:solidFill>
                  <a:schemeClr val="accent1"/>
                </a:solidFill>
              </a:rPr>
              <a:t>:</a:t>
            </a:r>
            <a:r>
              <a:rPr lang="en-GB" altLang="en-GB" sz="2400">
                <a:solidFill>
                  <a:srgbClr val="000000"/>
                </a:solidFill>
              </a:rPr>
              <a:t> Summary data in the fact table yields poorer performance for summary levels, huge dimension tables a problem</a:t>
            </a:r>
          </a:p>
          <a:p>
            <a:pPr marL="228600" indent="-228600">
              <a:lnSpc>
                <a:spcPct val="90000"/>
              </a:lnSpc>
              <a:buClr>
                <a:schemeClr val="hlink"/>
              </a:buClr>
              <a:buSzPct val="75000"/>
              <a:buFont typeface="Wingdings" pitchFamily="2" charset="2"/>
              <a:buChar char=""/>
            </a:pPr>
            <a:endParaRPr lang="en-GB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Need for Aggregates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685800" y="1523999"/>
            <a:ext cx="7772400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Sizes of typical tables:</a:t>
            </a:r>
          </a:p>
          <a:p>
            <a:pPr lvl="1"/>
            <a:r>
              <a:rPr lang="en-US" sz="2400" dirty="0"/>
              <a:t>Time dimension: 5 years x 365 days = 1825</a:t>
            </a:r>
          </a:p>
          <a:p>
            <a:pPr lvl="1"/>
            <a:r>
              <a:rPr lang="en-US" sz="2400" dirty="0"/>
              <a:t>Store dimension: 300 stores reporting daily sales</a:t>
            </a:r>
          </a:p>
          <a:p>
            <a:pPr lvl="1"/>
            <a:r>
              <a:rPr lang="en-US" sz="2400" dirty="0"/>
              <a:t>Production dimension: 40,000 products in each store (about 4000 sell in each store daily)</a:t>
            </a:r>
          </a:p>
          <a:p>
            <a:pPr lvl="1"/>
            <a:r>
              <a:rPr lang="en-US" sz="2400" dirty="0"/>
              <a:t>Maximum number of base fact table records: 2 billion (lowest level of detail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Each Brand has 500 products</a:t>
            </a:r>
          </a:p>
          <a:p>
            <a:pPr lvl="1"/>
            <a:r>
              <a:rPr lang="en-US" sz="2400" dirty="0" smtClean="0"/>
              <a:t>Transactions are stored by product/store/week.</a:t>
            </a:r>
            <a:endParaRPr lang="en-US" sz="2400" dirty="0"/>
          </a:p>
          <a:p>
            <a:r>
              <a:rPr lang="en-US" sz="2800" dirty="0"/>
              <a:t>A query involving 1 brand, all store, 1 year: retrieve/summarize over 7 million fact table rows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2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rgbClr val="FF0000"/>
              </a:solidFill>
            </a:endParaRPr>
          </a:p>
          <a:p>
            <a:pPr marL="0" indent="0"/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1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Need for Aggregates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1295400"/>
            <a:ext cx="89154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dirty="0" smtClean="0">
              <a:latin typeface="Arial" charset="0"/>
            </a:endParaRPr>
          </a:p>
        </p:txBody>
      </p:sp>
      <p:pic>
        <p:nvPicPr>
          <p:cNvPr id="7" name="Content Placeholder 4" descr="Screen Shot 2012-10-30 at 11.09.38 PM.pn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70" r="-20670"/>
          <a:stretch>
            <a:fillRect/>
          </a:stretch>
        </p:blipFill>
        <p:spPr bwMode="auto">
          <a:xfrm>
            <a:off x="457200" y="1447800"/>
            <a:ext cx="8229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4137" y="5694362"/>
            <a:ext cx="905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sz="2800"/>
              <a:t>Total Possible Rows = 1825 * 300 * 4000 * 1 =  2 billion </a:t>
            </a:r>
          </a:p>
        </p:txBody>
      </p:sp>
    </p:spTree>
    <p:extLst>
      <p:ext uri="{BB962C8B-B14F-4D97-AF65-F5344CB8AC3E}">
        <p14:creationId xmlns:p14="http://schemas.microsoft.com/office/powerpoint/2010/main" val="20105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617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Microsoft Excel 97-2003 Worksheet</vt:lpstr>
      <vt:lpstr>Worksheet</vt:lpstr>
      <vt:lpstr>Data Warehousing SS ZG515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Pula Reddy</cp:lastModifiedBy>
  <cp:revision>139</cp:revision>
  <dcterms:created xsi:type="dcterms:W3CDTF">2011-09-14T09:42:05Z</dcterms:created>
  <dcterms:modified xsi:type="dcterms:W3CDTF">2015-01-31T02:17:40Z</dcterms:modified>
</cp:coreProperties>
</file>