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5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5/7/2018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5/7/2018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 obraz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5/7/2018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5/7/2018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5/7/2018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5/7/2018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5/7/2018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sz="4800" dirty="0"/>
              <a:t>Szybki sposób na aplikację w chmurze - Visual Studio Team Services i Microsoft </a:t>
            </a:r>
            <a:r>
              <a:rPr lang="pl-PL" sz="4800" dirty="0" err="1"/>
              <a:t>Azure</a:t>
            </a:r>
            <a:endParaRPr lang="pl-PL" sz="4800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l-PL" sz="1600" dirty="0" smtClean="0"/>
              <a:t>Autor: </a:t>
            </a:r>
            <a:r>
              <a:rPr lang="pl-PL" sz="1600" dirty="0" err="1" smtClean="0"/>
              <a:t>michał</a:t>
            </a:r>
            <a:r>
              <a:rPr lang="pl-PL" sz="1600" dirty="0" smtClean="0"/>
              <a:t> </a:t>
            </a:r>
            <a:r>
              <a:rPr lang="pl-PL" sz="1600" dirty="0" err="1" smtClean="0"/>
              <a:t>Rembisz</a:t>
            </a:r>
            <a:endParaRPr lang="pl-PL" sz="1600" dirty="0"/>
          </a:p>
        </p:txBody>
      </p:sp>
    </p:spTree>
    <p:extLst>
      <p:ext uri="{BB962C8B-B14F-4D97-AF65-F5344CB8AC3E}">
        <p14:creationId xmlns:p14="http://schemas.microsoft.com/office/powerpoint/2010/main" val="2427060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Definicja chmury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b="1" dirty="0"/>
              <a:t>Chmura </a:t>
            </a:r>
            <a:r>
              <a:rPr lang="pl-PL" b="1" dirty="0" smtClean="0"/>
              <a:t>obliczeniowa</a:t>
            </a:r>
            <a:r>
              <a:rPr lang="pl-PL" dirty="0"/>
              <a:t> </a:t>
            </a:r>
            <a:r>
              <a:rPr lang="pl-PL" dirty="0" smtClean="0"/>
              <a:t>– </a:t>
            </a:r>
            <a:r>
              <a:rPr lang="pl-PL" dirty="0"/>
              <a:t>model przetwarzania danych oparty na użytkowaniu usług dostarczonych przez </a:t>
            </a:r>
            <a:r>
              <a:rPr lang="pl-PL" dirty="0" smtClean="0"/>
              <a:t>usługodawcę. </a:t>
            </a:r>
            <a:r>
              <a:rPr lang="pl-PL" dirty="0"/>
              <a:t>Chmura to usługa </a:t>
            </a:r>
            <a:r>
              <a:rPr lang="pl-PL" dirty="0" smtClean="0"/>
              <a:t>oferowana </a:t>
            </a:r>
            <a:r>
              <a:rPr lang="pl-PL" dirty="0"/>
              <a:t>przez dane oprogramowanie </a:t>
            </a:r>
            <a:r>
              <a:rPr lang="pl-PL" dirty="0" smtClean="0"/>
              <a:t>oraz </a:t>
            </a:r>
            <a:r>
              <a:rPr lang="pl-PL" dirty="0"/>
              <a:t>konieczną </a:t>
            </a:r>
            <a:r>
              <a:rPr lang="pl-PL" dirty="0" smtClean="0"/>
              <a:t>infrastrukturę. </a:t>
            </a:r>
            <a:r>
              <a:rPr lang="pl-PL" dirty="0"/>
              <a:t>Oznacza to eliminację konieczności zakupu licencji czy konieczności instalowania i administracji oprogramowaniem. Konsument płaci za użytkowanie określonej usługi, np. za możliwość korzystania z arkusza kalkulacyjnego. Nie musi dokonywać zakupu sprzętu ani oprogramowania. Umowa zawierana na świadczenie usług w chmurze obliczeniowej przeważnie nie jest tworzona pod konkretny podmiot, lecz zawiera pakiet rozwiązań </a:t>
            </a:r>
            <a:r>
              <a:rPr lang="pl-PL" dirty="0" smtClean="0"/>
              <a:t>zestandaryzowanych. 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249632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Cechy chmury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l-PL" dirty="0"/>
              <a:t>U</a:t>
            </a:r>
            <a:r>
              <a:rPr lang="pl-PL" dirty="0" smtClean="0"/>
              <a:t>dostępnianie </a:t>
            </a:r>
            <a:r>
              <a:rPr lang="pl-PL" dirty="0"/>
              <a:t>zasobów IT za pośrednictwem Internetu i pobieranie opłat za stopień ich wykorzystania. </a:t>
            </a:r>
            <a:endParaRPr lang="pl-PL" dirty="0" smtClean="0"/>
          </a:p>
          <a:p>
            <a:r>
              <a:rPr lang="pl-PL" dirty="0" smtClean="0"/>
              <a:t>Klient </a:t>
            </a:r>
            <a:r>
              <a:rPr lang="pl-PL" dirty="0"/>
              <a:t>nie ponosi nakładów inwestycyjnych z góry i nie musi obawiać się niedoszacowania ani przeszacowania swoich potrzeb. </a:t>
            </a:r>
            <a:endParaRPr lang="pl-PL" dirty="0" smtClean="0"/>
          </a:p>
          <a:p>
            <a:r>
              <a:rPr lang="pl-PL" dirty="0" smtClean="0"/>
              <a:t>Jednocześnie </a:t>
            </a:r>
            <a:r>
              <a:rPr lang="pl-PL" dirty="0"/>
              <a:t>specjalizacja usługodawcy oraz efekt skali powoduje, że usługi takie powinny być wyższej jakości, a koszty dla klienta niższe, niż gdyby sam utrzymywał środowisko IT. </a:t>
            </a:r>
            <a:endParaRPr lang="pl-PL" dirty="0" smtClean="0"/>
          </a:p>
          <a:p>
            <a:r>
              <a:rPr lang="pl-PL" dirty="0" smtClean="0"/>
              <a:t>Chmura </a:t>
            </a:r>
            <a:r>
              <a:rPr lang="pl-PL" dirty="0"/>
              <a:t>publiczna to rodzaj usługi chmury obliczeniowej, w której infrastruktura jest własnością pojedynczej organizacji sprzedającej usługi chmurowe skierowane do ogółu społeczeństwa lub konkretnych </a:t>
            </a:r>
            <a:r>
              <a:rPr lang="pl-PL" dirty="0" smtClean="0"/>
              <a:t>branż. </a:t>
            </a:r>
          </a:p>
          <a:p>
            <a:r>
              <a:rPr lang="pl-PL" dirty="0" smtClean="0"/>
              <a:t>Klient </a:t>
            </a:r>
            <a:r>
              <a:rPr lang="pl-PL" dirty="0"/>
              <a:t>określa jakie parametry go interesują i płaci dokładnie za to, co zamówił (np. daną moc obliczeniową + pewną ilość pamięci masowej o zadanej wydajności). Jeżeli jego potrzeby rosną to „na żądanie” może zwiększyć zasoby w dzierżawionym przez siebie środowisku </a:t>
            </a:r>
            <a:r>
              <a:rPr lang="pl-PL" dirty="0" smtClean="0"/>
              <a:t>i </a:t>
            </a:r>
            <a:r>
              <a:rPr lang="pl-PL" dirty="0"/>
              <a:t>ta dodatkowa usługa zostanie dodana natychmiast, bez potrzeby zatrzymywania pracujących aplikacji czy maszyn </a:t>
            </a:r>
            <a:r>
              <a:rPr lang="pl-PL" dirty="0" smtClean="0"/>
              <a:t>wirtualnych.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698870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Najpopularniejsze rodzaje chmury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pl-PL" b="1" dirty="0"/>
              <a:t>Platform as a Service</a:t>
            </a:r>
            <a:r>
              <a:rPr lang="pl-PL" dirty="0"/>
              <a:t> (PaaS) – kupujesz środowisko z systemem operacyjnym, </a:t>
            </a:r>
            <a:r>
              <a:rPr lang="pl-PL" dirty="0" err="1"/>
              <a:t>frameworkami</a:t>
            </a:r>
            <a:r>
              <a:rPr lang="pl-PL" dirty="0"/>
              <a:t>, </a:t>
            </a:r>
            <a:r>
              <a:rPr lang="pl-PL" dirty="0" err="1"/>
              <a:t>runtimami</a:t>
            </a:r>
            <a:r>
              <a:rPr lang="pl-PL" dirty="0"/>
              <a:t> i wszystkim tym, co jest potrzebne Twojej aplikacji do funkcjonowania. “Wrzucasz </a:t>
            </a:r>
            <a:r>
              <a:rPr lang="pl-PL" dirty="0" err="1"/>
              <a:t>appkę</a:t>
            </a:r>
            <a:r>
              <a:rPr lang="pl-PL" dirty="0"/>
              <a:t> i </a:t>
            </a:r>
            <a:r>
              <a:rPr lang="pl-PL" dirty="0" smtClean="0"/>
              <a:t>śmiga”.</a:t>
            </a:r>
            <a:endParaRPr lang="pl-PL" dirty="0"/>
          </a:p>
          <a:p>
            <a:pPr fontAlgn="base"/>
            <a:r>
              <a:rPr lang="pl-PL" b="1" dirty="0" err="1"/>
              <a:t>Infrastructure</a:t>
            </a:r>
            <a:r>
              <a:rPr lang="pl-PL" b="1" dirty="0"/>
              <a:t> as a Service </a:t>
            </a:r>
            <a:r>
              <a:rPr lang="pl-PL" dirty="0"/>
              <a:t>(IaaS) – możesz wszystko. Kupujesz “komputer” i robisz co chcesz. Tyle, że nie musisz go targać ze sklepu do piwnicy na własnych </a:t>
            </a:r>
            <a:r>
              <a:rPr lang="pl-PL" dirty="0" smtClean="0"/>
              <a:t>plecach. Z </a:t>
            </a:r>
            <a:r>
              <a:rPr lang="pl-PL" dirty="0"/>
              <a:t>wolnością jednak otrzymujesz w pakiecie odpowiedzialność: teraz to TY odpowiadasz za instalację, konfigurację i odpowiednie dbanie o swoje środowisko.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019283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Co nas interesuje?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Microsoft </a:t>
            </a:r>
            <a:r>
              <a:rPr lang="pl-PL" dirty="0" err="1" smtClean="0"/>
              <a:t>Azure</a:t>
            </a:r>
            <a:r>
              <a:rPr lang="pl-PL" dirty="0" smtClean="0"/>
              <a:t> – po prostu chmura od Microsoftu</a:t>
            </a:r>
          </a:p>
          <a:p>
            <a:r>
              <a:rPr lang="pl-PL" dirty="0" err="1" smtClean="0"/>
              <a:t>Azure</a:t>
            </a:r>
            <a:r>
              <a:rPr lang="pl-PL" dirty="0" smtClean="0"/>
              <a:t> </a:t>
            </a:r>
            <a:r>
              <a:rPr lang="pl-PL" dirty="0" err="1" smtClean="0"/>
              <a:t>App</a:t>
            </a:r>
            <a:r>
              <a:rPr lang="pl-PL" dirty="0" smtClean="0"/>
              <a:t> Services – aplikacja w </a:t>
            </a:r>
            <a:r>
              <a:rPr lang="pl-PL" dirty="0" err="1" smtClean="0"/>
              <a:t>chumrze</a:t>
            </a:r>
            <a:r>
              <a:rPr lang="pl-PL" dirty="0" smtClean="0"/>
              <a:t> w modelu „platforma jako usługa”</a:t>
            </a:r>
          </a:p>
          <a:p>
            <a:r>
              <a:rPr lang="pl-PL" dirty="0" smtClean="0"/>
              <a:t>Visual Studio Team Services – repozytorium, oprogramowanie do zarządzania projektami, budowania i testowania aplikacji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049507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Dlaczego właśnie te rozwiązania?</a:t>
            </a:r>
            <a:endParaRPr lang="pl-PL" dirty="0"/>
          </a:p>
        </p:txBody>
      </p:sp>
      <p:pic>
        <p:nvPicPr>
          <p:cNvPr id="5" name="Symbol zastępczy zawartości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2097" y="2052638"/>
            <a:ext cx="8889582" cy="419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974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Co nam to daje?</a:t>
            </a:r>
            <a:br>
              <a:rPr lang="pl-PL" dirty="0" smtClean="0"/>
            </a:br>
            <a:r>
              <a:rPr lang="pl-PL" sz="1800" dirty="0" smtClean="0"/>
              <a:t>(Może być nieaktualne w maju 2018 weszła nowa wersja subskrypcji)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811370" y="1687132"/>
            <a:ext cx="9477690" cy="4837236"/>
          </a:xfrm>
        </p:spPr>
        <p:txBody>
          <a:bodyPr>
            <a:normAutofit fontScale="77500" lnSpcReduction="20000"/>
          </a:bodyPr>
          <a:lstStyle/>
          <a:p>
            <a:r>
              <a:rPr lang="pl-PL" b="1" dirty="0" err="1" smtClean="0"/>
              <a:t>Azure</a:t>
            </a:r>
            <a:r>
              <a:rPr lang="pl-PL" b="1" dirty="0" smtClean="0"/>
              <a:t> </a:t>
            </a:r>
            <a:r>
              <a:rPr lang="pl-PL" b="1" dirty="0" err="1" smtClean="0"/>
              <a:t>App</a:t>
            </a:r>
            <a:r>
              <a:rPr lang="pl-PL" b="1" dirty="0" smtClean="0"/>
              <a:t> Services</a:t>
            </a:r>
            <a:r>
              <a:rPr lang="pl-PL" dirty="0"/>
              <a:t> — </a:t>
            </a:r>
            <a:r>
              <a:rPr lang="pl-PL" dirty="0" smtClean="0"/>
              <a:t>10 aplikacji </a:t>
            </a:r>
            <a:r>
              <a:rPr lang="pl-PL" dirty="0"/>
              <a:t>internetowych i mobilnych oraz aplikacji interfejsu </a:t>
            </a:r>
            <a:r>
              <a:rPr lang="pl-PL" dirty="0" smtClean="0"/>
              <a:t>API</a:t>
            </a:r>
            <a:endParaRPr lang="pl-PL" dirty="0" smtClean="0"/>
          </a:p>
          <a:p>
            <a:r>
              <a:rPr lang="pl-PL" b="1" dirty="0" smtClean="0"/>
              <a:t>Notification </a:t>
            </a:r>
            <a:r>
              <a:rPr lang="pl-PL" b="1" dirty="0" err="1"/>
              <a:t>Hubs</a:t>
            </a:r>
            <a:r>
              <a:rPr lang="pl-PL" dirty="0"/>
              <a:t>. Zapewnij stałą komunikację między aplikacją i jej użytkownikami, umożliwiając wysyłanie mobilnych powiadomień </a:t>
            </a:r>
            <a:r>
              <a:rPr lang="pl-PL" dirty="0" err="1"/>
              <a:t>push</a:t>
            </a:r>
            <a:r>
              <a:rPr lang="pl-PL" dirty="0"/>
              <a:t> dostosowanych do grupy docelowej, języka i lokalizacji z wykorzystaniem dowolnego zaplecza i głównych platform urządzeń przenośnych.</a:t>
            </a:r>
          </a:p>
          <a:p>
            <a:r>
              <a:rPr lang="pl-PL" b="1" dirty="0"/>
              <a:t>SQL Database jako usługa</a:t>
            </a:r>
            <a:r>
              <a:rPr lang="pl-PL" dirty="0"/>
              <a:t> — w pełni inteligentna i w pełni zarządzana usługa relacyjnej bazy danych w chmurze. Twórz bezpieczne, globalnie rozproszone aplikacje o ogromnych możliwościach skalowania</a:t>
            </a:r>
            <a:r>
              <a:rPr lang="pl-PL" dirty="0"/>
              <a:t>. </a:t>
            </a:r>
            <a:r>
              <a:rPr lang="pl-PL" dirty="0" smtClean="0"/>
              <a:t>Jedna </a:t>
            </a:r>
            <a:r>
              <a:rPr lang="pl-PL" dirty="0"/>
              <a:t>darmowa baza 250 GB, </a:t>
            </a:r>
            <a:r>
              <a:rPr lang="pl-PL" dirty="0" smtClean="0"/>
              <a:t>10DTU.</a:t>
            </a:r>
            <a:endParaRPr lang="pl-PL" dirty="0"/>
          </a:p>
          <a:p>
            <a:r>
              <a:rPr lang="pl-PL" b="1" dirty="0" err="1" smtClean="0"/>
              <a:t>Functions</a:t>
            </a:r>
            <a:r>
              <a:rPr lang="pl-PL" b="1" dirty="0" smtClean="0"/>
              <a:t> – </a:t>
            </a:r>
            <a:r>
              <a:rPr lang="pl-PL" dirty="0"/>
              <a:t>Przetwarzanie zdarzeń za pomocą </a:t>
            </a:r>
            <a:r>
              <a:rPr lang="pl-PL" dirty="0" err="1"/>
              <a:t>bezserwerowej</a:t>
            </a:r>
            <a:r>
              <a:rPr lang="pl-PL" dirty="0"/>
              <a:t> architektury kodu. </a:t>
            </a:r>
            <a:r>
              <a:rPr lang="pl-PL" dirty="0" smtClean="0"/>
              <a:t>1000000 żądań na miesiąc</a:t>
            </a:r>
            <a:r>
              <a:rPr lang="pl-PL" dirty="0" smtClean="0"/>
              <a:t>.</a:t>
            </a:r>
          </a:p>
          <a:p>
            <a:r>
              <a:rPr lang="pl-PL" b="1" dirty="0" smtClean="0"/>
              <a:t>Microsoft </a:t>
            </a:r>
            <a:r>
              <a:rPr lang="pl-PL" b="1" dirty="0" err="1" smtClean="0"/>
              <a:t>IoT</a:t>
            </a:r>
            <a:r>
              <a:rPr lang="pl-PL" b="1" dirty="0" smtClean="0"/>
              <a:t> Hub</a:t>
            </a:r>
            <a:r>
              <a:rPr lang="pl-PL" dirty="0"/>
              <a:t> </a:t>
            </a:r>
            <a:r>
              <a:rPr lang="pl-PL" dirty="0" smtClean="0"/>
              <a:t>-</a:t>
            </a:r>
            <a:r>
              <a:rPr lang="pl-PL" dirty="0" smtClean="0"/>
              <a:t> </a:t>
            </a:r>
            <a:r>
              <a:rPr lang="pl-PL" dirty="0"/>
              <a:t>Łączenie i monitorowanie miliardów zasobów </a:t>
            </a:r>
            <a:r>
              <a:rPr lang="pl-PL" dirty="0" err="1"/>
              <a:t>IoT</a:t>
            </a:r>
            <a:r>
              <a:rPr lang="pl-PL" dirty="0"/>
              <a:t> oraz zarządzanie nimi. </a:t>
            </a:r>
            <a:r>
              <a:rPr lang="pl-PL" dirty="0" smtClean="0"/>
              <a:t>8000 wiadomości dziennie.</a:t>
            </a:r>
          </a:p>
          <a:p>
            <a:r>
              <a:rPr lang="pl-PL" b="1" dirty="0" smtClean="0"/>
              <a:t>Machine Learning</a:t>
            </a:r>
            <a:r>
              <a:rPr lang="pl-PL" dirty="0" smtClean="0"/>
              <a:t>- </a:t>
            </a:r>
            <a:r>
              <a:rPr lang="pl-PL" dirty="0"/>
              <a:t>Tworzenie zaawansowanych aplikacji opartych na chmurze z użyciem uczenia maszynowego. </a:t>
            </a:r>
            <a:r>
              <a:rPr lang="pl-PL" dirty="0" smtClean="0"/>
              <a:t>100 modułów na eksperyment, 2 darmowych użytkowników.</a:t>
            </a:r>
          </a:p>
          <a:p>
            <a:r>
              <a:rPr lang="pl-PL" b="1" dirty="0" smtClean="0"/>
              <a:t>Visual </a:t>
            </a:r>
            <a:r>
              <a:rPr lang="pl-PL" b="1" dirty="0"/>
              <a:t>Studio Team </a:t>
            </a:r>
            <a:r>
              <a:rPr lang="pl-PL" b="1" dirty="0" smtClean="0"/>
              <a:t>Services</a:t>
            </a:r>
            <a:r>
              <a:rPr lang="pl-PL" dirty="0" smtClean="0"/>
              <a:t>- </a:t>
            </a:r>
            <a:r>
              <a:rPr lang="pl-PL" dirty="0"/>
              <a:t>Kompilowanie aplikacji w dowolnym języku przy użyciu naszej usługi </a:t>
            </a:r>
            <a:r>
              <a:rPr lang="pl-PL" dirty="0" err="1"/>
              <a:t>DevOps</a:t>
            </a:r>
            <a:r>
              <a:rPr lang="pl-PL" dirty="0"/>
              <a:t>, która oferuje repozytoria Git, ciągłą integrację i ciągłe dostarczanie oraz automatyzację kompilacji. </a:t>
            </a:r>
            <a:r>
              <a:rPr lang="pl-PL" dirty="0" smtClean="0"/>
              <a:t> 5 użytkowników z nieograniczonymi repozytoriami prywatnymi.</a:t>
            </a:r>
            <a:endParaRPr lang="pl-PL" dirty="0"/>
          </a:p>
          <a:p>
            <a:r>
              <a:rPr lang="pl-PL" b="1" u="sng" dirty="0" smtClean="0"/>
              <a:t>100 </a:t>
            </a:r>
            <a:r>
              <a:rPr lang="pl-PL" b="1" u="sng" dirty="0" smtClean="0"/>
              <a:t>USD </a:t>
            </a:r>
            <a:r>
              <a:rPr lang="pl-PL" b="1" u="sng" dirty="0" smtClean="0"/>
              <a:t>do wydania w </a:t>
            </a:r>
            <a:r>
              <a:rPr lang="pl-PL" b="1" u="sng" dirty="0" smtClean="0"/>
              <a:t>chmurze</a:t>
            </a:r>
            <a:endParaRPr lang="pl-PL" b="1" u="sng" dirty="0"/>
          </a:p>
        </p:txBody>
      </p:sp>
    </p:spTree>
    <p:extLst>
      <p:ext uri="{BB962C8B-B14F-4D97-AF65-F5344CB8AC3E}">
        <p14:creationId xmlns:p14="http://schemas.microsoft.com/office/powerpoint/2010/main" val="692457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005354" y="2792264"/>
            <a:ext cx="9404723" cy="1400530"/>
          </a:xfrm>
        </p:spPr>
        <p:txBody>
          <a:bodyPr/>
          <a:lstStyle/>
          <a:p>
            <a:r>
              <a:rPr lang="pl-PL" dirty="0" smtClean="0"/>
              <a:t>Jak to wygląda w praktyce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5677198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J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256</TotalTime>
  <Words>96</Words>
  <Application>Microsoft Office PowerPoint</Application>
  <PresentationFormat>Panoramiczny</PresentationFormat>
  <Paragraphs>28</Paragraphs>
  <Slides>8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Jon</vt:lpstr>
      <vt:lpstr>Szybki sposób na aplikację w chmurze - Visual Studio Team Services i Microsoft Azure</vt:lpstr>
      <vt:lpstr>Definicja chmury</vt:lpstr>
      <vt:lpstr>Cechy chmury</vt:lpstr>
      <vt:lpstr>Najpopularniejsze rodzaje chmury</vt:lpstr>
      <vt:lpstr>Co nas interesuje?</vt:lpstr>
      <vt:lpstr>Dlaczego właśnie te rozwiązania?</vt:lpstr>
      <vt:lpstr>Co nam to daje? (Może być nieaktualne w maju 2018 weszła nowa wersja subskrypcji)</vt:lpstr>
      <vt:lpstr>Jak to wygląda w praktyce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Szybki sposób na aplikację w chmurze - Visual Studio Team Services i Microsoft Azure</dc:title>
  <dc:creator>Użytkownik systemu Windows</dc:creator>
  <cp:lastModifiedBy>Tata - laptop</cp:lastModifiedBy>
  <cp:revision>12</cp:revision>
  <dcterms:created xsi:type="dcterms:W3CDTF">2018-05-06T07:07:55Z</dcterms:created>
  <dcterms:modified xsi:type="dcterms:W3CDTF">2018-05-07T13:48:00Z</dcterms:modified>
</cp:coreProperties>
</file>