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81" r:id="rId17"/>
    <p:sldId id="270" r:id="rId18"/>
    <p:sldId id="271" r:id="rId19"/>
    <p:sldId id="285" r:id="rId20"/>
    <p:sldId id="272" r:id="rId21"/>
    <p:sldId id="278" r:id="rId22"/>
    <p:sldId id="288" r:id="rId23"/>
    <p:sldId id="279" r:id="rId24"/>
    <p:sldId id="274" r:id="rId25"/>
    <p:sldId id="280" r:id="rId26"/>
    <p:sldId id="277" r:id="rId27"/>
    <p:sldId id="284" r:id="rId28"/>
    <p:sldId id="276" r:id="rId29"/>
    <p:sldId id="282" r:id="rId30"/>
    <p:sldId id="283" r:id="rId31"/>
    <p:sldId id="289" r:id="rId32"/>
    <p:sldId id="286" r:id="rId33"/>
    <p:sldId id="290" r:id="rId3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504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0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98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278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703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218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056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17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655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436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57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74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340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86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479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040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Concurrent_Versions_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12108" y="2404534"/>
            <a:ext cx="8369643" cy="1646302"/>
          </a:xfrm>
        </p:spPr>
        <p:txBody>
          <a:bodyPr/>
          <a:lstStyle/>
          <a:p>
            <a:r>
              <a:rPr lang="pl-PL" dirty="0" smtClean="0"/>
              <a:t>Systemy kontroli wersji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Prezentują:</a:t>
            </a:r>
            <a:br>
              <a:rPr lang="pl-PL" dirty="0" smtClean="0"/>
            </a:br>
            <a:r>
              <a:rPr lang="pl-PL" dirty="0" smtClean="0"/>
              <a:t>Michał </a:t>
            </a:r>
            <a:r>
              <a:rPr lang="pl-PL" dirty="0" err="1" smtClean="0"/>
              <a:t>Rembisz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Maciej Piotrowski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451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Terminologia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Branch</a:t>
            </a:r>
            <a:r>
              <a:rPr lang="pl-PL" dirty="0"/>
              <a:t> -  równoległa gałąź projektu rozwijana oddzielnie od głównej.</a:t>
            </a:r>
          </a:p>
          <a:p>
            <a:r>
              <a:rPr lang="pl-PL" dirty="0"/>
              <a:t>Tag – marker konkretnej wersji (rewizja w </a:t>
            </a:r>
            <a:r>
              <a:rPr lang="pl-PL" dirty="0" err="1"/>
              <a:t>SVN’ie</a:t>
            </a:r>
            <a:r>
              <a:rPr lang="pl-PL" dirty="0"/>
              <a:t>) projektu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 err="1"/>
              <a:t>Working</a:t>
            </a:r>
            <a:r>
              <a:rPr lang="pl-PL" dirty="0"/>
              <a:t> </a:t>
            </a:r>
            <a:r>
              <a:rPr lang="pl-PL" dirty="0" err="1"/>
              <a:t>Dir</a:t>
            </a:r>
            <a:r>
              <a:rPr lang="pl-PL" dirty="0"/>
              <a:t> – katalog roboczy na którym pracujemy</a:t>
            </a:r>
          </a:p>
          <a:p>
            <a:r>
              <a:rPr lang="pl-PL" dirty="0"/>
              <a:t>Index – rodzaj „cache”, czyli miejsca gdzie trzymane są zmiany do </a:t>
            </a:r>
            <a:r>
              <a:rPr lang="pl-PL" dirty="0" err="1"/>
              <a:t>commita</a:t>
            </a:r>
            <a:endParaRPr lang="pl-PL" dirty="0"/>
          </a:p>
          <a:p>
            <a:r>
              <a:rPr lang="pl-PL" dirty="0"/>
              <a:t>Master </a:t>
            </a:r>
            <a:r>
              <a:rPr lang="pl-PL" dirty="0" err="1"/>
              <a:t>Branch</a:t>
            </a:r>
            <a:r>
              <a:rPr lang="pl-PL" dirty="0"/>
              <a:t> – główny </a:t>
            </a:r>
            <a:r>
              <a:rPr lang="pl-PL" dirty="0" err="1"/>
              <a:t>branch</a:t>
            </a:r>
            <a:r>
              <a:rPr lang="pl-PL" dirty="0"/>
              <a:t> z którym łączymy (</a:t>
            </a:r>
            <a:r>
              <a:rPr lang="pl-PL" dirty="0" err="1"/>
              <a:t>merge</a:t>
            </a:r>
            <a:r>
              <a:rPr lang="pl-PL" dirty="0"/>
              <a:t>) nasze zmiany przed wysłaniem do zdalnego repozytorium.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088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Obiekty </a:t>
            </a:r>
            <a:r>
              <a:rPr lang="pl-PL" dirty="0" err="1" smtClean="0"/>
              <a:t>Git’a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Commit</a:t>
            </a:r>
            <a:r>
              <a:rPr lang="pl-PL" dirty="0"/>
              <a:t> – wskazuje na </a:t>
            </a:r>
            <a:r>
              <a:rPr lang="pl-PL" dirty="0" err="1"/>
              <a:t>tree</a:t>
            </a:r>
            <a:r>
              <a:rPr lang="pl-PL" dirty="0"/>
              <a:t> oraz ojca, zawiera przykładowo takie informacje jak autor, data i treść wiadomości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 err="1"/>
              <a:t>Tree</a:t>
            </a:r>
            <a:r>
              <a:rPr lang="pl-PL" dirty="0"/>
              <a:t> – reprezentuje stan pojedynczego katalogu (lista obiektów </a:t>
            </a:r>
            <a:r>
              <a:rPr lang="pl-PL" dirty="0" err="1"/>
              <a:t>blob</a:t>
            </a:r>
            <a:r>
              <a:rPr lang="pl-PL" dirty="0"/>
              <a:t> oraz zagnieżdżonych obiektów </a:t>
            </a:r>
            <a:r>
              <a:rPr lang="pl-PL" dirty="0" err="1"/>
              <a:t>tree</a:t>
            </a:r>
            <a:r>
              <a:rPr lang="pl-PL" dirty="0" smtClean="0"/>
              <a:t>)</a:t>
            </a:r>
            <a:endParaRPr lang="pl-PL" dirty="0"/>
          </a:p>
          <a:p>
            <a:r>
              <a:rPr lang="pl-PL" dirty="0" err="1"/>
              <a:t>Blob</a:t>
            </a:r>
            <a:r>
              <a:rPr lang="pl-PL" dirty="0"/>
              <a:t> – zawiera zawartość pliku bez żadnej dodatkowej </a:t>
            </a:r>
            <a:r>
              <a:rPr lang="pl-PL" dirty="0" smtClean="0"/>
              <a:t>struktury</a:t>
            </a:r>
            <a:endParaRPr lang="pl-PL" dirty="0"/>
          </a:p>
          <a:p>
            <a:r>
              <a:rPr lang="pl-PL" dirty="0"/>
              <a:t>Tag – wskazuje na konkretny </a:t>
            </a:r>
            <a:r>
              <a:rPr lang="pl-PL" dirty="0" err="1"/>
              <a:t>commit</a:t>
            </a:r>
            <a:r>
              <a:rPr lang="pl-PL" dirty="0"/>
              <a:t> oraz zawiera opis </a:t>
            </a:r>
            <a:r>
              <a:rPr lang="pl-PL" dirty="0" err="1"/>
              <a:t>taga</a:t>
            </a:r>
            <a:r>
              <a:rPr lang="pl-PL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165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chacon.github.io/gitbook/assets/images/figure/objects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10" y="618446"/>
            <a:ext cx="6268049" cy="511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chacon.github.io/gitbook/assets/images/figure/object-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65" y="3111327"/>
            <a:ext cx="19240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9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1542" y="225495"/>
            <a:ext cx="8596668" cy="1320800"/>
          </a:xfrm>
        </p:spPr>
        <p:txBody>
          <a:bodyPr/>
          <a:lstStyle/>
          <a:p>
            <a:r>
              <a:rPr lang="pl-PL" dirty="0" smtClean="0"/>
              <a:t>Struktura zmian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88358" y="887413"/>
            <a:ext cx="8596668" cy="3880773"/>
          </a:xfrm>
        </p:spPr>
        <p:txBody>
          <a:bodyPr/>
          <a:lstStyle/>
          <a:p>
            <a:r>
              <a:rPr lang="pl-PL" dirty="0"/>
              <a:t>Przechowywanie zawartości projektu jako „</a:t>
            </a:r>
            <a:r>
              <a:rPr lang="pl-PL" dirty="0" err="1"/>
              <a:t>snapshot’ów</a:t>
            </a:r>
            <a:r>
              <a:rPr lang="pl-PL" dirty="0"/>
              <a:t>”.</a:t>
            </a:r>
          </a:p>
          <a:p>
            <a:r>
              <a:rPr lang="pl-PL" dirty="0"/>
              <a:t>Kompresowanie zawartości projektu.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TextBox 6"/>
          <p:cNvSpPr txBox="1"/>
          <p:nvPr/>
        </p:nvSpPr>
        <p:spPr>
          <a:xfrm>
            <a:off x="3762159" y="1819314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Zmiany w czasie </a:t>
            </a:r>
            <a:endParaRPr lang="pl-PL" dirty="0"/>
          </a:p>
        </p:txBody>
      </p:sp>
      <p:grpSp>
        <p:nvGrpSpPr>
          <p:cNvPr id="5" name="Group 22"/>
          <p:cNvGrpSpPr/>
          <p:nvPr/>
        </p:nvGrpSpPr>
        <p:grpSpPr>
          <a:xfrm>
            <a:off x="947428" y="2346508"/>
            <a:ext cx="8064896" cy="3083596"/>
            <a:chOff x="539552" y="2924944"/>
            <a:chExt cx="8064896" cy="3083596"/>
          </a:xfrm>
        </p:grpSpPr>
        <p:sp>
          <p:nvSpPr>
            <p:cNvPr id="6" name="Rounded Rectangle 3"/>
            <p:cNvSpPr/>
            <p:nvPr/>
          </p:nvSpPr>
          <p:spPr>
            <a:xfrm>
              <a:off x="539552" y="2924944"/>
              <a:ext cx="1656184" cy="50405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Wersja 1</a:t>
              </a:r>
              <a:endParaRPr lang="pl-PL" dirty="0"/>
            </a:p>
          </p:txBody>
        </p:sp>
        <p:sp>
          <p:nvSpPr>
            <p:cNvPr id="7" name="Rounded Rectangle 7"/>
            <p:cNvSpPr/>
            <p:nvPr/>
          </p:nvSpPr>
          <p:spPr>
            <a:xfrm>
              <a:off x="2627784" y="2924944"/>
              <a:ext cx="1656184" cy="50405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Wersja 2</a:t>
              </a:r>
              <a:endParaRPr lang="pl-PL" dirty="0"/>
            </a:p>
          </p:txBody>
        </p:sp>
        <p:sp>
          <p:nvSpPr>
            <p:cNvPr id="8" name="Rounded Rectangle 8"/>
            <p:cNvSpPr/>
            <p:nvPr/>
          </p:nvSpPr>
          <p:spPr>
            <a:xfrm>
              <a:off x="4788024" y="2924944"/>
              <a:ext cx="1656184" cy="50405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Wersja 3</a:t>
              </a:r>
              <a:endParaRPr lang="pl-PL" dirty="0"/>
            </a:p>
          </p:txBody>
        </p:sp>
        <p:sp>
          <p:nvSpPr>
            <p:cNvPr id="9" name="Rounded Rectangle 9"/>
            <p:cNvSpPr/>
            <p:nvPr/>
          </p:nvSpPr>
          <p:spPr>
            <a:xfrm>
              <a:off x="6948264" y="2924944"/>
              <a:ext cx="1656184" cy="50405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Wersja 4</a:t>
              </a:r>
              <a:endParaRPr lang="pl-PL" dirty="0"/>
            </a:p>
          </p:txBody>
        </p:sp>
        <p:sp>
          <p:nvSpPr>
            <p:cNvPr id="10" name="Rounded Rectangle 10"/>
            <p:cNvSpPr/>
            <p:nvPr/>
          </p:nvSpPr>
          <p:spPr>
            <a:xfrm>
              <a:off x="539552" y="3789040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Plik A</a:t>
              </a:r>
              <a:endParaRPr lang="pl-PL" dirty="0"/>
            </a:p>
          </p:txBody>
        </p:sp>
        <p:sp>
          <p:nvSpPr>
            <p:cNvPr id="11" name="Rounded Rectangle 11"/>
            <p:cNvSpPr/>
            <p:nvPr/>
          </p:nvSpPr>
          <p:spPr>
            <a:xfrm>
              <a:off x="2639254" y="3789039"/>
              <a:ext cx="1656184" cy="50405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>
                  <a:solidFill>
                    <a:schemeClr val="tx1"/>
                  </a:solidFill>
                </a:rPr>
                <a:t>A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2"/>
            <p:cNvSpPr/>
            <p:nvPr/>
          </p:nvSpPr>
          <p:spPr>
            <a:xfrm>
              <a:off x="4788024" y="3789039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A1</a:t>
              </a:r>
              <a:endParaRPr lang="pl-PL" dirty="0"/>
            </a:p>
          </p:txBody>
        </p:sp>
        <p:sp>
          <p:nvSpPr>
            <p:cNvPr id="13" name="Rounded Rectangle 13"/>
            <p:cNvSpPr/>
            <p:nvPr/>
          </p:nvSpPr>
          <p:spPr>
            <a:xfrm>
              <a:off x="6948264" y="3789039"/>
              <a:ext cx="1656184" cy="50405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>
                  <a:solidFill>
                    <a:schemeClr val="tx1"/>
                  </a:solidFill>
                </a:rPr>
                <a:t>A1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4"/>
            <p:cNvSpPr/>
            <p:nvPr/>
          </p:nvSpPr>
          <p:spPr>
            <a:xfrm>
              <a:off x="539552" y="4640388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Plik B</a:t>
              </a:r>
              <a:endParaRPr lang="pl-PL" dirty="0"/>
            </a:p>
          </p:txBody>
        </p:sp>
        <p:sp>
          <p:nvSpPr>
            <p:cNvPr id="15" name="Rounded Rectangle 15"/>
            <p:cNvSpPr/>
            <p:nvPr/>
          </p:nvSpPr>
          <p:spPr>
            <a:xfrm>
              <a:off x="2627784" y="4640388"/>
              <a:ext cx="1656184" cy="504056"/>
            </a:xfrm>
            <a:prstGeom prst="roundRect">
              <a:avLst/>
            </a:prstGeom>
            <a:ln>
              <a:noFill/>
              <a:prstDash val="dash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>
                  <a:solidFill>
                    <a:schemeClr val="tx1"/>
                  </a:solidFill>
                </a:rPr>
                <a:t>B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6"/>
            <p:cNvSpPr/>
            <p:nvPr/>
          </p:nvSpPr>
          <p:spPr>
            <a:xfrm>
              <a:off x="4788024" y="4640388"/>
              <a:ext cx="1656184" cy="50405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7" name="Rounded Rectangle 17"/>
            <p:cNvSpPr/>
            <p:nvPr/>
          </p:nvSpPr>
          <p:spPr>
            <a:xfrm>
              <a:off x="6948264" y="4640388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B1</a:t>
              </a:r>
              <a:endParaRPr lang="pl-PL" dirty="0"/>
            </a:p>
          </p:txBody>
        </p:sp>
        <p:sp>
          <p:nvSpPr>
            <p:cNvPr id="18" name="Rounded Rectangle 18"/>
            <p:cNvSpPr/>
            <p:nvPr/>
          </p:nvSpPr>
          <p:spPr>
            <a:xfrm>
              <a:off x="539552" y="5504484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Plik C</a:t>
              </a:r>
              <a:endParaRPr lang="pl-PL" dirty="0"/>
            </a:p>
          </p:txBody>
        </p:sp>
        <p:sp>
          <p:nvSpPr>
            <p:cNvPr id="19" name="Rounded Rectangle 19"/>
            <p:cNvSpPr/>
            <p:nvPr/>
          </p:nvSpPr>
          <p:spPr>
            <a:xfrm>
              <a:off x="2639254" y="5504483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C1</a:t>
              </a:r>
              <a:endParaRPr lang="pl-PL" dirty="0"/>
            </a:p>
          </p:txBody>
        </p:sp>
        <p:sp>
          <p:nvSpPr>
            <p:cNvPr id="20" name="Rounded Rectangle 20"/>
            <p:cNvSpPr/>
            <p:nvPr/>
          </p:nvSpPr>
          <p:spPr>
            <a:xfrm>
              <a:off x="4788024" y="5504483"/>
              <a:ext cx="1656184" cy="50405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>
                  <a:solidFill>
                    <a:schemeClr val="tx1"/>
                  </a:solidFill>
                </a:rPr>
                <a:t>C1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1"/>
            <p:cNvSpPr/>
            <p:nvPr/>
          </p:nvSpPr>
          <p:spPr>
            <a:xfrm>
              <a:off x="6948264" y="5504483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C2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32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lokalne</a:t>
            </a:r>
            <a:endParaRPr lang="pl-PL" dirty="0"/>
          </a:p>
        </p:txBody>
      </p:sp>
      <p:grpSp>
        <p:nvGrpSpPr>
          <p:cNvPr id="4" name="Group 18"/>
          <p:cNvGrpSpPr/>
          <p:nvPr/>
        </p:nvGrpSpPr>
        <p:grpSpPr>
          <a:xfrm>
            <a:off x="1188544" y="1930400"/>
            <a:ext cx="6552728" cy="3666678"/>
            <a:chOff x="1259632" y="2138586"/>
            <a:chExt cx="6552728" cy="3666678"/>
          </a:xfrm>
        </p:grpSpPr>
        <p:sp>
          <p:nvSpPr>
            <p:cNvPr id="5" name="Rounded Rectangle 3"/>
            <p:cNvSpPr/>
            <p:nvPr/>
          </p:nvSpPr>
          <p:spPr>
            <a:xfrm>
              <a:off x="5940152" y="2138586"/>
              <a:ext cx="1872208" cy="72008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Katalog gita (folder .git)</a:t>
              </a:r>
              <a:endParaRPr lang="pl-PL" dirty="0"/>
            </a:p>
          </p:txBody>
        </p:sp>
        <p:sp>
          <p:nvSpPr>
            <p:cNvPr id="6" name="Rounded Rectangle 4"/>
            <p:cNvSpPr/>
            <p:nvPr/>
          </p:nvSpPr>
          <p:spPr>
            <a:xfrm>
              <a:off x="3473624" y="2282602"/>
              <a:ext cx="1728192" cy="5760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Index</a:t>
              </a:r>
              <a:endParaRPr lang="pl-PL" dirty="0"/>
            </a:p>
          </p:txBody>
        </p:sp>
        <p:sp>
          <p:nvSpPr>
            <p:cNvPr id="7" name="Rounded Rectangle 5"/>
            <p:cNvSpPr/>
            <p:nvPr/>
          </p:nvSpPr>
          <p:spPr>
            <a:xfrm>
              <a:off x="1259632" y="2282602"/>
              <a:ext cx="1728192" cy="5760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err="1" smtClean="0"/>
                <a:t>Working</a:t>
              </a:r>
              <a:r>
                <a:rPr lang="pl-PL" dirty="0" smtClean="0"/>
                <a:t> Directory</a:t>
              </a:r>
              <a:endParaRPr lang="pl-PL" dirty="0"/>
            </a:p>
          </p:txBody>
        </p:sp>
        <p:cxnSp>
          <p:nvCxnSpPr>
            <p:cNvPr id="8" name="Straight Connector 7"/>
            <p:cNvCxnSpPr>
              <a:stCxn id="6" idx="2"/>
            </p:cNvCxnSpPr>
            <p:nvPr/>
          </p:nvCxnSpPr>
          <p:spPr>
            <a:xfrm>
              <a:off x="4337720" y="2858666"/>
              <a:ext cx="0" cy="29465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9"/>
            <p:cNvCxnSpPr>
              <a:stCxn id="7" idx="2"/>
            </p:cNvCxnSpPr>
            <p:nvPr/>
          </p:nvCxnSpPr>
          <p:spPr>
            <a:xfrm>
              <a:off x="2123728" y="2858666"/>
              <a:ext cx="0" cy="29465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0"/>
            <p:cNvCxnSpPr>
              <a:stCxn id="5" idx="2"/>
            </p:cNvCxnSpPr>
            <p:nvPr/>
          </p:nvCxnSpPr>
          <p:spPr>
            <a:xfrm>
              <a:off x="6876256" y="2858666"/>
              <a:ext cx="0" cy="29465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Arrow 15"/>
            <p:cNvSpPr/>
            <p:nvPr/>
          </p:nvSpPr>
          <p:spPr>
            <a:xfrm>
              <a:off x="2123728" y="3146698"/>
              <a:ext cx="4752527" cy="576064"/>
            </a:xfrm>
            <a:prstGeom prst="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err="1" smtClean="0"/>
                <a:t>checkout</a:t>
              </a:r>
              <a:endParaRPr lang="pl-PL" dirty="0"/>
            </a:p>
          </p:txBody>
        </p:sp>
        <p:sp>
          <p:nvSpPr>
            <p:cNvPr id="12" name="Right Arrow 16"/>
            <p:cNvSpPr/>
            <p:nvPr/>
          </p:nvSpPr>
          <p:spPr>
            <a:xfrm>
              <a:off x="2123728" y="4010794"/>
              <a:ext cx="2213992" cy="77819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err="1" smtClean="0"/>
                <a:t>add</a:t>
              </a:r>
              <a:endParaRPr lang="pl-PL" dirty="0"/>
            </a:p>
          </p:txBody>
        </p:sp>
        <p:sp>
          <p:nvSpPr>
            <p:cNvPr id="13" name="Right Arrow 17"/>
            <p:cNvSpPr/>
            <p:nvPr/>
          </p:nvSpPr>
          <p:spPr>
            <a:xfrm>
              <a:off x="4337720" y="4788984"/>
              <a:ext cx="2538535" cy="80025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err="1" smtClean="0"/>
                <a:t>commit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85288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Ups</a:t>
            </a:r>
            <a:r>
              <a:rPr lang="pl-PL" dirty="0" smtClean="0"/>
              <a:t> – a o co tu chodzi?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456" y="1781967"/>
            <a:ext cx="7029450" cy="34194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028" y="2842021"/>
            <a:ext cx="3381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4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4998" y="288324"/>
            <a:ext cx="8596668" cy="1320800"/>
          </a:xfrm>
        </p:spPr>
        <p:txBody>
          <a:bodyPr/>
          <a:lstStyle/>
          <a:p>
            <a:r>
              <a:rPr lang="pl-PL" dirty="0"/>
              <a:t>Klucz dostępu do repozytorium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086" y="1187622"/>
            <a:ext cx="7791163" cy="55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9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PuTTy</a:t>
            </a:r>
            <a:endParaRPr lang="pl-PL" dirty="0"/>
          </a:p>
        </p:txBody>
      </p:sp>
      <p:pic>
        <p:nvPicPr>
          <p:cNvPr id="11" name="Symbol zastępczy zawartości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1835" y="1930399"/>
            <a:ext cx="3947363" cy="3881437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31" y="1930400"/>
            <a:ext cx="2324100" cy="2428875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76" y="4467565"/>
            <a:ext cx="3381375" cy="1447800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471" y="1930399"/>
            <a:ext cx="394736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Github</a:t>
            </a:r>
            <a:r>
              <a:rPr lang="pl-PL" dirty="0" smtClean="0"/>
              <a:t> </a:t>
            </a:r>
            <a:r>
              <a:rPr lang="pl-PL" dirty="0" smtClean="0"/>
              <a:t>– dodanie klucza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818" y="1270000"/>
            <a:ext cx="7385063" cy="49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54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to wygląda?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585" y="1270000"/>
            <a:ext cx="7712133" cy="54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4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wersji? – coś mi to mówi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50988"/>
            <a:ext cx="8596668" cy="4866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Chyba każdy zna jakieś metody kontroli wersji nawet nieświadomie i ich używa.</a:t>
            </a:r>
            <a:br>
              <a:rPr lang="pl-PL" dirty="0" smtClean="0"/>
            </a:br>
            <a:r>
              <a:rPr lang="pl-PL" dirty="0"/>
              <a:t>Dla wielu ludzi preferowaną metodą kontroli wersji jest kopiowanie plików do innego </a:t>
            </a:r>
            <a:r>
              <a:rPr lang="pl-PL" dirty="0" smtClean="0"/>
              <a:t>katalogu. </a:t>
            </a:r>
            <a:br>
              <a:rPr lang="pl-PL" dirty="0" smtClean="0"/>
            </a:br>
            <a:r>
              <a:rPr lang="pl-PL" dirty="0" smtClean="0"/>
              <a:t>Takie </a:t>
            </a:r>
            <a:r>
              <a:rPr lang="pl-PL" dirty="0"/>
              <a:t>podejście jest bardzo częste ponieważ jest wyjątkowo </a:t>
            </a:r>
            <a:r>
              <a:rPr lang="pl-PL" dirty="0" smtClean="0"/>
              <a:t>proste. 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b="1" dirty="0" smtClean="0"/>
              <a:t>Najważniejsze</a:t>
            </a:r>
            <a:r>
              <a:rPr lang="pl-PL" dirty="0" smtClean="0"/>
              <a:t> </a:t>
            </a:r>
            <a:r>
              <a:rPr lang="pl-PL" b="1" dirty="0" smtClean="0"/>
              <a:t>wady:</a:t>
            </a:r>
          </a:p>
          <a:p>
            <a:r>
              <a:rPr lang="pl-PL" dirty="0"/>
              <a:t>Zbyt łatwo zapomnieć w jakim jest się katalogu i przypadkowo zmodyfikować błędny plik lub skopiować nie te dane</a:t>
            </a:r>
            <a:r>
              <a:rPr lang="pl-PL" dirty="0" smtClean="0"/>
              <a:t>.</a:t>
            </a:r>
          </a:p>
          <a:p>
            <a:r>
              <a:rPr lang="pl-PL" dirty="0" smtClean="0"/>
              <a:t>Ilość przechowywanych danych. </a:t>
            </a:r>
            <a:r>
              <a:rPr lang="pl-PL" dirty="0" err="1" smtClean="0"/>
              <a:t>Rozmiar_pliku</a:t>
            </a:r>
            <a:r>
              <a:rPr lang="pl-PL" dirty="0" smtClean="0"/>
              <a:t> * </a:t>
            </a:r>
            <a:r>
              <a:rPr lang="pl-PL" dirty="0" err="1" smtClean="0"/>
              <a:t>ilość_wersji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 smtClean="0"/>
              <a:t>Bardzo trudne jest znalezienie np. konkretnego fragmentu kodu którego użyliśmy w wersji X jakiś czas temu.</a:t>
            </a:r>
          </a:p>
        </p:txBody>
      </p:sp>
    </p:spTree>
    <p:extLst>
      <p:ext uri="{BB962C8B-B14F-4D97-AF65-F5344CB8AC3E}">
        <p14:creationId xmlns:p14="http://schemas.microsoft.com/office/powerpoint/2010/main" val="258596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Clone </a:t>
            </a:r>
            <a:r>
              <a:rPr lang="pl-PL" dirty="0" err="1" smtClean="0"/>
              <a:t>repository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47" y="1393825"/>
            <a:ext cx="5045310" cy="12382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47" y="2632075"/>
            <a:ext cx="5045310" cy="394968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50" y="2759065"/>
            <a:ext cx="5886450" cy="369570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50" y="1203325"/>
            <a:ext cx="18954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7487" y="2474956"/>
            <a:ext cx="1933575" cy="27622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37" y="2474956"/>
            <a:ext cx="4438650" cy="21717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062" y="829962"/>
            <a:ext cx="2000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3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Fetch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55789"/>
            <a:ext cx="2295525" cy="16192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859" y="1355789"/>
            <a:ext cx="7029450" cy="341947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62" y="3045157"/>
            <a:ext cx="368290" cy="34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03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Pull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96" y="2844328"/>
            <a:ext cx="7162808" cy="388143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23" y="3075308"/>
            <a:ext cx="4050185" cy="341947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96" y="1253653"/>
            <a:ext cx="2324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1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67950" y="156519"/>
            <a:ext cx="8596668" cy="1320800"/>
          </a:xfrm>
        </p:spPr>
        <p:txBody>
          <a:bodyPr/>
          <a:lstStyle/>
          <a:p>
            <a:r>
              <a:rPr lang="pl-PL" dirty="0" smtClean="0"/>
              <a:t>KDiff3 – rozwiązywanie konfliktów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950" y="1542751"/>
            <a:ext cx="7165729" cy="388143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0" y="5555050"/>
            <a:ext cx="2209800" cy="8382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527" y="5504959"/>
            <a:ext cx="22002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42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Commit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750" y="1518037"/>
            <a:ext cx="6627964" cy="48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90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Push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773" y="1754661"/>
            <a:ext cx="7891790" cy="370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0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Cherry</a:t>
            </a:r>
            <a:r>
              <a:rPr lang="pl-PL" dirty="0" smtClean="0"/>
              <a:t> </a:t>
            </a:r>
            <a:r>
              <a:rPr lang="pl-PL" dirty="0" err="1" smtClean="0"/>
              <a:t>pick</a:t>
            </a:r>
            <a:endParaRPr lang="pl-PL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54" y="1270000"/>
            <a:ext cx="2943786" cy="3881437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540" y="124983"/>
            <a:ext cx="5610225" cy="2752725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540" y="2877708"/>
            <a:ext cx="4543425" cy="3505200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965" y="2877708"/>
            <a:ext cx="4035863" cy="36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4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Revert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499" y="3415147"/>
            <a:ext cx="4295549" cy="335160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499" y="63544"/>
            <a:ext cx="4295548" cy="335160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69" y="1438918"/>
            <a:ext cx="41814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01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Stash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05" y="1707506"/>
            <a:ext cx="4992428" cy="3881437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49" y="109364"/>
            <a:ext cx="5934428" cy="3881437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001" y="2626625"/>
            <a:ext cx="5934428" cy="40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to wyglądało?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49" y="1930400"/>
            <a:ext cx="2931551" cy="344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02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Stash</a:t>
            </a:r>
            <a:r>
              <a:rPr lang="pl-PL" dirty="0" smtClean="0"/>
              <a:t> pop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50" y="1869988"/>
            <a:ext cx="5690207" cy="414732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57" y="1869988"/>
            <a:ext cx="6340948" cy="41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38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01" y="230658"/>
            <a:ext cx="8952330" cy="63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22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z praktyk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30" y="609599"/>
            <a:ext cx="618809" cy="598505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087" y="609600"/>
            <a:ext cx="609685" cy="599206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71" y="609599"/>
            <a:ext cx="605231" cy="5985055"/>
          </a:xfrm>
          <a:prstGeom prst="rect">
            <a:avLst/>
          </a:prstGeom>
        </p:spPr>
      </p:pic>
      <p:sp>
        <p:nvSpPr>
          <p:cNvPr id="7" name="Symbol zastępczy zawartości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Pięciu praktykantów</a:t>
            </a:r>
          </a:p>
          <a:p>
            <a:r>
              <a:rPr lang="pl-PL" dirty="0" smtClean="0"/>
              <a:t>8 godzin pracy</a:t>
            </a:r>
          </a:p>
          <a:p>
            <a:r>
              <a:rPr lang="pl-PL" dirty="0" smtClean="0"/>
              <a:t>Przeciętny dzień</a:t>
            </a:r>
          </a:p>
          <a:p>
            <a:r>
              <a:rPr lang="pl-PL" dirty="0" smtClean="0"/>
              <a:t>Opiekun i reszta programistów akurat zajęta czymś innym</a:t>
            </a:r>
          </a:p>
          <a:p>
            <a:r>
              <a:rPr lang="pl-PL" dirty="0" smtClean="0"/>
              <a:t>Około 75 zmian</a:t>
            </a:r>
          </a:p>
          <a:p>
            <a:r>
              <a:rPr lang="pl-PL" dirty="0"/>
              <a:t>J</a:t>
            </a:r>
            <a:r>
              <a:rPr lang="pl-PL" dirty="0" smtClean="0"/>
              <a:t>ak na standardy komercyjne przeciętnej wielkości projekt</a:t>
            </a:r>
          </a:p>
          <a:p>
            <a:r>
              <a:rPr lang="pl-PL" dirty="0" smtClean="0"/>
              <a:t>Po drodze kilka problemów chwilowo nie do rozwiązania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0995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1805" y="2430161"/>
            <a:ext cx="10056596" cy="1320800"/>
          </a:xfrm>
        </p:spPr>
        <p:txBody>
          <a:bodyPr>
            <a:noAutofit/>
          </a:bodyPr>
          <a:lstStyle/>
          <a:p>
            <a:r>
              <a:rPr lang="pl-PL" sz="6000" dirty="0" smtClean="0"/>
              <a:t>A teraz </a:t>
            </a:r>
            <a:r>
              <a:rPr lang="pl-PL" sz="6000" dirty="0" err="1" smtClean="0"/>
              <a:t>SourceTree</a:t>
            </a:r>
            <a:r>
              <a:rPr lang="pl-PL" sz="6000" dirty="0" smtClean="0"/>
              <a:t> i konsola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65986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kontroli wersji? </a:t>
            </a:r>
            <a:r>
              <a:rPr lang="pl-PL" dirty="0"/>
              <a:t>C</a:t>
            </a:r>
            <a:r>
              <a:rPr lang="pl-PL" dirty="0" smtClean="0"/>
              <a:t>o to? Po co to?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647567"/>
            <a:ext cx="8596668" cy="439379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System kontroli </a:t>
            </a:r>
            <a:r>
              <a:rPr lang="pl-PL" dirty="0" smtClean="0"/>
              <a:t>wersji jest to oprogramowanie które, </a:t>
            </a:r>
            <a:r>
              <a:rPr lang="pl-PL" b="1" u="sng" dirty="0"/>
              <a:t>śledzi wszystkie zmiany dokonywane na pliku</a:t>
            </a:r>
            <a:r>
              <a:rPr lang="pl-PL" dirty="0"/>
              <a:t> (lub plikach) i umożliwia przywołanie dowolnej </a:t>
            </a:r>
            <a:r>
              <a:rPr lang="pl-PL" dirty="0" smtClean="0"/>
              <a:t>wcześniejszej </a:t>
            </a:r>
            <a:r>
              <a:rPr lang="pl-PL" dirty="0"/>
              <a:t>wersji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/>
              <a:t>Systemy kontroli wersji dzielą się na:</a:t>
            </a:r>
          </a:p>
          <a:p>
            <a:r>
              <a:rPr lang="pl-PL" b="1" dirty="0"/>
              <a:t>lokalne</a:t>
            </a:r>
            <a:r>
              <a:rPr lang="pl-PL" dirty="0"/>
              <a:t>, pozwalające na zapisanie danych jedynie na lokalnym komputerze (np. SCCS oraz RCS)</a:t>
            </a:r>
          </a:p>
          <a:p>
            <a:r>
              <a:rPr lang="pl-PL" b="1" dirty="0"/>
              <a:t>scentralizowane</a:t>
            </a:r>
            <a:r>
              <a:rPr lang="pl-PL" dirty="0"/>
              <a:t>, oparte na architekturze klient-serwer (np. CVS, Subversion)</a:t>
            </a:r>
          </a:p>
          <a:p>
            <a:r>
              <a:rPr lang="pl-PL" b="1" dirty="0"/>
              <a:t>rozproszone</a:t>
            </a:r>
            <a:r>
              <a:rPr lang="pl-PL" dirty="0"/>
              <a:t>, oparte na architekturze P2P (np. BitKeeper, </a:t>
            </a:r>
            <a:r>
              <a:rPr lang="pl-PL" dirty="0" err="1"/>
              <a:t>Code</a:t>
            </a:r>
            <a:r>
              <a:rPr lang="pl-PL" dirty="0"/>
              <a:t> Co-</a:t>
            </a:r>
            <a:r>
              <a:rPr lang="pl-PL" dirty="0" err="1"/>
              <a:t>op</a:t>
            </a:r>
            <a:r>
              <a:rPr lang="pl-PL" dirty="0" smtClean="0"/>
              <a:t>,</a:t>
            </a:r>
            <a:r>
              <a:rPr lang="pl-PL" dirty="0"/>
              <a:t> svk).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5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Lokalne systemy kontroli wersji</a:t>
            </a:r>
            <a:endParaRPr lang="pl-PL" dirty="0"/>
          </a:p>
        </p:txBody>
      </p:sp>
      <p:pic>
        <p:nvPicPr>
          <p:cNvPr id="1026" name="Picture 2" descr="https://git-scm.com/figures/18333fig0101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79" y="1738184"/>
            <a:ext cx="5403628" cy="45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9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Scentralizowane </a:t>
            </a:r>
            <a:r>
              <a:rPr lang="pl-PL" dirty="0"/>
              <a:t>systemy kontroli wersji</a:t>
            </a:r>
          </a:p>
        </p:txBody>
      </p:sp>
      <p:pic>
        <p:nvPicPr>
          <p:cNvPr id="2050" name="Picture 2" descr="https://git-scm.com/figures/18333fig0102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30" y="1715422"/>
            <a:ext cx="5976247" cy="468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95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Rozproszone </a:t>
            </a:r>
            <a:r>
              <a:rPr lang="pl-PL" dirty="0"/>
              <a:t>systemy kontroli wersji</a:t>
            </a:r>
          </a:p>
        </p:txBody>
      </p:sp>
      <p:pic>
        <p:nvPicPr>
          <p:cNvPr id="3074" name="Picture 2" descr="https://git-scm.com/figures/18333fig0103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89" y="1608653"/>
            <a:ext cx="4211013" cy="47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Git?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40477"/>
            <a:ext cx="8596668" cy="46790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1" dirty="0"/>
              <a:t>Git</a:t>
            </a:r>
            <a:r>
              <a:rPr lang="pl-PL" dirty="0"/>
              <a:t> </a:t>
            </a:r>
            <a:r>
              <a:rPr lang="pl-PL" dirty="0" smtClean="0"/>
              <a:t>jest rozproszonym</a:t>
            </a:r>
            <a:r>
              <a:rPr lang="pl-PL" dirty="0"/>
              <a:t> </a:t>
            </a:r>
            <a:r>
              <a:rPr lang="pl-PL" dirty="0" smtClean="0"/>
              <a:t>systeme</a:t>
            </a:r>
            <a:r>
              <a:rPr lang="pl-PL" dirty="0"/>
              <a:t>m</a:t>
            </a:r>
            <a:r>
              <a:rPr lang="pl-PL" dirty="0" smtClean="0"/>
              <a:t> </a:t>
            </a:r>
            <a:r>
              <a:rPr lang="pl-PL" dirty="0"/>
              <a:t>kontroli wersji. S</a:t>
            </a:r>
            <a:r>
              <a:rPr lang="pl-PL" dirty="0" smtClean="0"/>
              <a:t>tanowi</a:t>
            </a:r>
            <a:r>
              <a:rPr lang="pl-PL" dirty="0"/>
              <a:t> wolne oprogramowanie i został opublikowany na licencji GNU GPL w wersji </a:t>
            </a:r>
            <a:r>
              <a:rPr lang="pl-PL" dirty="0" smtClean="0"/>
              <a:t>2. </a:t>
            </a:r>
            <a:br>
              <a:rPr lang="pl-PL" dirty="0" smtClean="0"/>
            </a:br>
            <a:r>
              <a:rPr lang="pl-PL" dirty="0" smtClean="0"/>
              <a:t>Pierwsza </a:t>
            </a:r>
            <a:r>
              <a:rPr lang="pl-PL" dirty="0"/>
              <a:t>wersja </a:t>
            </a:r>
            <a:r>
              <a:rPr lang="pl-PL" dirty="0" smtClean="0"/>
              <a:t>narzędzia </a:t>
            </a:r>
            <a:r>
              <a:rPr lang="pl-PL" dirty="0"/>
              <a:t>Git została wydana 7 kwietnia 2005 </a:t>
            </a:r>
            <a:r>
              <a:rPr lang="pl-PL" dirty="0" smtClean="0"/>
              <a:t>roku.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Najważniejsze cechy:</a:t>
            </a:r>
          </a:p>
          <a:p>
            <a:r>
              <a:rPr lang="pl-PL" b="1" dirty="0"/>
              <a:t>Dobre wsparcie dla rozgałęzionego procesu tworzenia oprogramowania</a:t>
            </a:r>
            <a:r>
              <a:rPr lang="pl-PL" dirty="0"/>
              <a:t>: jest dostępnych kilka algorytmów łączenia zmian z dwóch gałęzi, a także możliwość dodawania własnych </a:t>
            </a:r>
            <a:r>
              <a:rPr lang="pl-PL" dirty="0" smtClean="0"/>
              <a:t>algorytmów.</a:t>
            </a:r>
            <a:endParaRPr lang="pl-PL" dirty="0"/>
          </a:p>
          <a:p>
            <a:r>
              <a:rPr lang="pl-PL" b="1" dirty="0"/>
              <a:t>Praca off-</a:t>
            </a:r>
            <a:r>
              <a:rPr lang="pl-PL" b="1" dirty="0" err="1"/>
              <a:t>line</a:t>
            </a:r>
            <a:r>
              <a:rPr lang="pl-PL" dirty="0"/>
              <a:t>: każdy programista posiada własną kopię repozytorium, do której może zapisywać zmiany bez połączenia z siecią; następnie zmiany mogą być wymieniane między lokalnymi repozytoriami.</a:t>
            </a:r>
          </a:p>
          <a:p>
            <a:r>
              <a:rPr lang="pl-PL" b="1" dirty="0"/>
              <a:t>Wsparcie dla istniejących protokołów sieciowych</a:t>
            </a:r>
            <a:r>
              <a:rPr lang="pl-PL" dirty="0"/>
              <a:t>: dane można wymieniać przez HTTP(S), FTP, rsync, SSH.</a:t>
            </a:r>
          </a:p>
          <a:p>
            <a:r>
              <a:rPr lang="pl-PL" b="1" dirty="0"/>
              <a:t>Efektywna praca z dużymi projektami</a:t>
            </a:r>
            <a:r>
              <a:rPr lang="pl-PL" dirty="0"/>
              <a:t>: system Git według zapewnień </a:t>
            </a:r>
            <a:r>
              <a:rPr lang="pl-PL" dirty="0" err="1"/>
              <a:t>Torvaldsa</a:t>
            </a:r>
            <a:r>
              <a:rPr lang="pl-PL" dirty="0"/>
              <a:t>, a także według testów fundacji Mozilla, jest o rzędy wielkości szybszy niż niektóre konkurencyjne </a:t>
            </a:r>
            <a:r>
              <a:rPr lang="pl-PL" dirty="0" smtClean="0"/>
              <a:t>rozwiązania.</a:t>
            </a:r>
            <a:endParaRPr lang="pl-PL" dirty="0"/>
          </a:p>
          <a:p>
            <a:r>
              <a:rPr lang="pl-PL" dirty="0"/>
              <a:t>Wsparcie dla nieliniowego programowania (</a:t>
            </a:r>
            <a:r>
              <a:rPr lang="pl-PL" dirty="0" err="1"/>
              <a:t>branche</a:t>
            </a:r>
            <a:r>
              <a:rPr lang="pl-PL" dirty="0" smtClean="0"/>
              <a:t>)</a:t>
            </a:r>
          </a:p>
          <a:p>
            <a:r>
              <a:rPr lang="pl-PL" dirty="0"/>
              <a:t>Adresowanie przez zawartość (SHA-1)</a:t>
            </a:r>
          </a:p>
          <a:p>
            <a:pPr marL="0" indent="0">
              <a:buNone/>
            </a:pP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18807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</a:t>
            </a:r>
            <a:r>
              <a:rPr lang="pl-PL" dirty="0" err="1" smtClean="0"/>
              <a:t>Git’a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458097"/>
            <a:ext cx="8596668" cy="48685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Prace nad Gitem rozpoczęły się po tym, jak BitKeeper, używany wtedy do rozwoju Linuksa, przestał być darmowy dla projektów o otwartym kodzie źródłowym. </a:t>
            </a:r>
            <a:r>
              <a:rPr lang="pl-PL" dirty="0" err="1"/>
              <a:t>Torvalds</a:t>
            </a:r>
            <a:r>
              <a:rPr lang="pl-PL" dirty="0"/>
              <a:t> szukał rozproszonego systemu kontroli wersji, który mógłby być użyty zamiast </a:t>
            </a:r>
            <a:r>
              <a:rPr lang="pl-PL" dirty="0" err="1"/>
              <a:t>BitKeepera</a:t>
            </a:r>
            <a:r>
              <a:rPr lang="pl-PL" dirty="0"/>
              <a:t>, głównymi kryteriami wyboru były:</a:t>
            </a:r>
          </a:p>
          <a:p>
            <a:r>
              <a:rPr lang="pl-PL" dirty="0"/>
              <a:t>Wziąć przykład z </a:t>
            </a:r>
            <a:r>
              <a:rPr lang="pl-PL" dirty="0">
                <a:hlinkClick r:id="rId2" tooltip="Concurrent Versions System"/>
              </a:rPr>
              <a:t>CVS</a:t>
            </a:r>
            <a:r>
              <a:rPr lang="pl-PL" dirty="0"/>
              <a:t>, czego </a:t>
            </a:r>
            <a:r>
              <a:rPr lang="pl-PL" i="1" dirty="0"/>
              <a:t>nie</a:t>
            </a:r>
            <a:r>
              <a:rPr lang="pl-PL" dirty="0"/>
              <a:t> robić.</a:t>
            </a:r>
          </a:p>
          <a:p>
            <a:r>
              <a:rPr lang="pl-PL" dirty="0"/>
              <a:t>System powinien być rozproszony.</a:t>
            </a:r>
          </a:p>
          <a:p>
            <a:r>
              <a:rPr lang="pl-PL" dirty="0"/>
              <a:t>System powinien być chroniony przed błędami w repozytorium (przypadkowymi, jak awaria twardego dysku, jak i złośliwymi, wprowadzonymi przez kogoś).</a:t>
            </a:r>
          </a:p>
          <a:p>
            <a:r>
              <a:rPr lang="pl-PL" dirty="0"/>
              <a:t>System powinien być szybki.</a:t>
            </a:r>
          </a:p>
          <a:p>
            <a:pPr marL="0" indent="0">
              <a:buNone/>
            </a:pPr>
            <a:r>
              <a:rPr lang="pl-PL" dirty="0"/>
              <a:t>Pierwsze dwa punkty wyeliminowały wszystko prócz </a:t>
            </a:r>
            <a:r>
              <a:rPr lang="pl-PL" dirty="0" err="1"/>
              <a:t>Monotone'a</a:t>
            </a:r>
            <a:r>
              <a:rPr lang="pl-PL" dirty="0"/>
              <a:t>, a czwarty punkt wyeliminował wszystko, więc </a:t>
            </a:r>
            <a:r>
              <a:rPr lang="pl-PL" dirty="0" err="1"/>
              <a:t>Torvalds</a:t>
            </a:r>
            <a:r>
              <a:rPr lang="pl-PL" dirty="0"/>
              <a:t> postanowił napisać własny system kontroli wersji.</a:t>
            </a:r>
          </a:p>
          <a:p>
            <a:pPr marL="0" indent="0">
              <a:buNone/>
            </a:pPr>
            <a:r>
              <a:rPr lang="pl-PL" dirty="0"/>
              <a:t>Prace nad Gitem rozpoczęły się 3 kwietnia 2005 roku, projekt został ogłoszony 6 kwietnia, 7 kwietnia Git obsługiwał kontrolę wersji swojego własnego kodu, 18 kwietnia pierwszy raz wykonano łączenie kilku gałęzi kodu, 27 kwietnia Git został przetestowany pod względem szybkości z wynikiem 6,7 łat na sekundę, a 16 czerwca Linux 2.6.12 był hostowany przez Gita.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564336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409</Words>
  <Application>Microsoft Office PowerPoint</Application>
  <PresentationFormat>Panoramiczny</PresentationFormat>
  <Paragraphs>96</Paragraphs>
  <Slides>33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Faseta</vt:lpstr>
      <vt:lpstr>Systemy kontroli wersji</vt:lpstr>
      <vt:lpstr>Kontrola wersji? – coś mi to mówi</vt:lpstr>
      <vt:lpstr>Jak to wyglądało?</vt:lpstr>
      <vt:lpstr>System kontroli wersji? Co to? Po co to?</vt:lpstr>
      <vt:lpstr>Lokalne systemy kontroli wersji</vt:lpstr>
      <vt:lpstr>Scentralizowane systemy kontroli wersji</vt:lpstr>
      <vt:lpstr>Rozproszone systemy kontroli wersji</vt:lpstr>
      <vt:lpstr>Czym jest Git?</vt:lpstr>
      <vt:lpstr>Historia Git’a</vt:lpstr>
      <vt:lpstr>Terminologia</vt:lpstr>
      <vt:lpstr>Obiekty Git’a</vt:lpstr>
      <vt:lpstr>Prezentacja programu PowerPoint</vt:lpstr>
      <vt:lpstr>Struktura zmian</vt:lpstr>
      <vt:lpstr>Operacje lokalne</vt:lpstr>
      <vt:lpstr>Ups – a o co tu chodzi?</vt:lpstr>
      <vt:lpstr>Klucz dostępu do repozytorium</vt:lpstr>
      <vt:lpstr>PuTTy</vt:lpstr>
      <vt:lpstr>Github – dodanie klucza</vt:lpstr>
      <vt:lpstr>Jak to wygląda?</vt:lpstr>
      <vt:lpstr>Clone repository</vt:lpstr>
      <vt:lpstr>Create branch</vt:lpstr>
      <vt:lpstr>Fetch</vt:lpstr>
      <vt:lpstr>Pull</vt:lpstr>
      <vt:lpstr>KDiff3 – rozwiązywanie konfliktów</vt:lpstr>
      <vt:lpstr>Commit</vt:lpstr>
      <vt:lpstr>Push</vt:lpstr>
      <vt:lpstr>Cherry pick</vt:lpstr>
      <vt:lpstr>Revert</vt:lpstr>
      <vt:lpstr>Stash</vt:lpstr>
      <vt:lpstr>Stash pop</vt:lpstr>
      <vt:lpstr>Prezentacja programu PowerPoint</vt:lpstr>
      <vt:lpstr>Przykład z praktyk</vt:lpstr>
      <vt:lpstr>A teraz SourceTree i konsola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kontroli wersji GIT</dc:title>
  <dc:creator>Użytkownik systemu Windows</dc:creator>
  <cp:lastModifiedBy>Użytkownik systemu Windows</cp:lastModifiedBy>
  <cp:revision>35</cp:revision>
  <dcterms:created xsi:type="dcterms:W3CDTF">2017-11-16T17:27:22Z</dcterms:created>
  <dcterms:modified xsi:type="dcterms:W3CDTF">2017-11-19T16:04:16Z</dcterms:modified>
</cp:coreProperties>
</file>