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Lst>
  <p:notesMasterIdLst>
    <p:notesMasterId r:id="rId21"/>
  </p:notesMasterIdLst>
  <p:sldIdLst>
    <p:sldId id="348" r:id="rId2"/>
    <p:sldId id="289" r:id="rId3"/>
    <p:sldId id="290" r:id="rId4"/>
    <p:sldId id="264" r:id="rId5"/>
    <p:sldId id="349" r:id="rId6"/>
    <p:sldId id="363" r:id="rId7"/>
    <p:sldId id="364" r:id="rId8"/>
    <p:sldId id="357" r:id="rId9"/>
    <p:sldId id="358" r:id="rId10"/>
    <p:sldId id="359" r:id="rId11"/>
    <p:sldId id="354" r:id="rId12"/>
    <p:sldId id="360" r:id="rId13"/>
    <p:sldId id="362" r:id="rId14"/>
    <p:sldId id="361" r:id="rId15"/>
    <p:sldId id="351" r:id="rId16"/>
    <p:sldId id="352" r:id="rId17"/>
    <p:sldId id="355" r:id="rId18"/>
    <p:sldId id="356" r:id="rId19"/>
    <p:sldId id="266"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7"/>
    <p:restoredTop sz="94694"/>
  </p:normalViewPr>
  <p:slideViewPr>
    <p:cSldViewPr snapToGrid="0">
      <p:cViewPr>
        <p:scale>
          <a:sx n="82" d="100"/>
          <a:sy n="82" d="100"/>
        </p:scale>
        <p:origin x="60" y="2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_rels/data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svg"/><Relationship Id="rId1" Type="http://schemas.openxmlformats.org/officeDocument/2006/relationships/image" Target="../media/image19.png"/><Relationship Id="rId4" Type="http://schemas.openxmlformats.org/officeDocument/2006/relationships/image" Target="../media/image22.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_rels/drawing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svg"/><Relationship Id="rId1" Type="http://schemas.openxmlformats.org/officeDocument/2006/relationships/image" Target="../media/image19.png"/><Relationship Id="rId4" Type="http://schemas.openxmlformats.org/officeDocument/2006/relationships/image" Target="../media/image22.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568E312-6513-49D5-BC39-F79919C622FD}"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A27FC0B7-3D7C-41FD-B6D0-27421A93C084}">
      <dgm:prSet custT="1"/>
      <dgm:spPr/>
      <dgm:t>
        <a:bodyPr/>
        <a:lstStyle/>
        <a:p>
          <a:r>
            <a:rPr lang="en-US" sz="1400" b="1" dirty="0"/>
            <a:t>Filename</a:t>
          </a:r>
          <a:r>
            <a:rPr lang="en-US" sz="1100" dirty="0"/>
            <a:t>: </a:t>
          </a:r>
        </a:p>
        <a:p>
          <a:r>
            <a:rPr lang="en-US" sz="1100" dirty="0"/>
            <a:t>1954_M_25.txt</a:t>
          </a:r>
        </a:p>
      </dgm:t>
    </dgm:pt>
    <dgm:pt modelId="{34C7C0C5-E154-4030-B91A-9EE7B22F3241}" type="parTrans" cxnId="{6307AA95-B2F9-4B8D-97A7-06FFCEFFD7DC}">
      <dgm:prSet/>
      <dgm:spPr/>
      <dgm:t>
        <a:bodyPr/>
        <a:lstStyle/>
        <a:p>
          <a:endParaRPr lang="en-US"/>
        </a:p>
      </dgm:t>
    </dgm:pt>
    <dgm:pt modelId="{A71214AA-5FE2-497B-A08B-53E2F7C0F8F9}" type="sibTrans" cxnId="{6307AA95-B2F9-4B8D-97A7-06FFCEFFD7DC}">
      <dgm:prSet/>
      <dgm:spPr/>
      <dgm:t>
        <a:bodyPr/>
        <a:lstStyle/>
        <a:p>
          <a:endParaRPr lang="en-US"/>
        </a:p>
      </dgm:t>
    </dgm:pt>
    <dgm:pt modelId="{FB73CD3D-840B-424B-931A-DE24A29B127C}">
      <dgm:prSet custT="1"/>
      <dgm:spPr/>
      <dgm:t>
        <a:bodyPr/>
        <a:lstStyle/>
        <a:p>
          <a:r>
            <a:rPr lang="en-US" sz="1200" b="1" dirty="0"/>
            <a:t>Abstractive Summary</a:t>
          </a:r>
          <a:r>
            <a:rPr lang="en-US" sz="1100" dirty="0"/>
            <a:t>: </a:t>
          </a:r>
        </a:p>
        <a:p>
          <a:r>
            <a:rPr lang="en-US" sz="1100" dirty="0"/>
            <a:t>This appeal with special leave is directed against the judgment and order of the </a:t>
          </a:r>
          <a:r>
            <a:rPr lang="en-US" sz="1100" dirty="0" err="1"/>
            <a:t>labour</a:t>
          </a:r>
          <a:r>
            <a:rPr lang="en-US" sz="1100" dirty="0"/>
            <a:t> appellate tribunal of </a:t>
          </a:r>
          <a:r>
            <a:rPr lang="en-US" sz="1100" dirty="0" err="1"/>
            <a:t>india</a:t>
          </a:r>
          <a:r>
            <a:rPr lang="en-US" sz="1100" dirty="0"/>
            <a:t> in a dispute regarding the workers claim for bonus. In 1949 the selling rates for cloth and yarn were controlled by the government and were approximately 4 per </a:t>
          </a:r>
          <a:r>
            <a:rPr lang="en-US" sz="1100" dirty="0" err="1"/>
            <a:t>cent.below</a:t>
          </a:r>
          <a:r>
            <a:rPr lang="en-US" sz="1100" dirty="0"/>
            <a:t> those obtained in 1948. The basic wages were increased from the 1st </a:t>
          </a:r>
          <a:r>
            <a:rPr lang="en-US" sz="1100" dirty="0" err="1"/>
            <a:t>december</a:t>
          </a:r>
          <a:r>
            <a:rPr lang="en-US" sz="1100" dirty="0"/>
            <a:t> 1948 and the total wages paid were therefore higher than those in the previous year. There was moreover indiscipline amongst the workers and production suffered.</a:t>
          </a:r>
          <a:br>
            <a:rPr lang="en-US" sz="1100" dirty="0"/>
          </a:br>
          <a:endParaRPr lang="en-US" sz="1100" dirty="0"/>
        </a:p>
      </dgm:t>
    </dgm:pt>
    <dgm:pt modelId="{3D90A9C1-C97B-4FA0-8409-008C15F5033B}" type="parTrans" cxnId="{66F775D4-55DA-476A-B93D-D70BFCFD7B95}">
      <dgm:prSet/>
      <dgm:spPr/>
      <dgm:t>
        <a:bodyPr/>
        <a:lstStyle/>
        <a:p>
          <a:endParaRPr lang="en-US"/>
        </a:p>
      </dgm:t>
    </dgm:pt>
    <dgm:pt modelId="{6527BB4B-4114-4D27-9978-0CCA1C7D4ADF}" type="sibTrans" cxnId="{66F775D4-55DA-476A-B93D-D70BFCFD7B95}">
      <dgm:prSet/>
      <dgm:spPr/>
      <dgm:t>
        <a:bodyPr/>
        <a:lstStyle/>
        <a:p>
          <a:endParaRPr lang="en-US"/>
        </a:p>
      </dgm:t>
    </dgm:pt>
    <dgm:pt modelId="{B1CBA33E-372F-49A1-AE6F-147BB636DCE4}">
      <dgm:prSet custT="1"/>
      <dgm:spPr/>
      <dgm:t>
        <a:bodyPr/>
        <a:lstStyle/>
        <a:p>
          <a:r>
            <a:rPr lang="en-US" sz="1200" b="1" i="0" u="none" dirty="0"/>
            <a:t>Extractive Summary:</a:t>
          </a:r>
        </a:p>
        <a:p>
          <a:r>
            <a:rPr lang="en-US" sz="1100" b="0" i="0" u="none" dirty="0"/>
            <a:t>the respondent thereupon appealed to the </a:t>
          </a:r>
          <a:r>
            <a:rPr lang="en-US" sz="1100" b="0" i="0" u="none" dirty="0" err="1"/>
            <a:t>labour</a:t>
          </a:r>
          <a:r>
            <a:rPr lang="en-US" sz="1100" b="0" i="0" u="none" dirty="0"/>
            <a:t> appellate tribunal which substantially agreed with the industrial court on questions of fact as well as the general position in law but imported considerations of social justice and treating this as a special case where social justice would demand that </a:t>
          </a:r>
          <a:r>
            <a:rPr lang="en-US" sz="1100" b="0" i="0" u="none" dirty="0" err="1"/>
            <a:t>labour</a:t>
          </a:r>
          <a:r>
            <a:rPr lang="en-US" sz="1100" b="0" i="0" u="none" dirty="0"/>
            <a:t> should have bonus for the year where for that very year capital had not only a reasonable return but much in excess of that allowed the appeal and directed the appellant to pay to the workmen bonus at the rate of annas 4 per rupee within six weeks of their decision.</a:t>
          </a:r>
          <a:endParaRPr lang="en-US" sz="1100" dirty="0"/>
        </a:p>
      </dgm:t>
    </dgm:pt>
    <dgm:pt modelId="{B869C4C4-42F7-41BB-A962-0F24313EC2BE}" type="parTrans" cxnId="{BBC116C9-BD3B-4C1F-9A7E-5527D5525137}">
      <dgm:prSet/>
      <dgm:spPr/>
      <dgm:t>
        <a:bodyPr/>
        <a:lstStyle/>
        <a:p>
          <a:endParaRPr lang="en-US"/>
        </a:p>
      </dgm:t>
    </dgm:pt>
    <dgm:pt modelId="{FCF4CAE1-E00E-4142-BFD2-94A7928ECD0D}" type="sibTrans" cxnId="{BBC116C9-BD3B-4C1F-9A7E-5527D5525137}">
      <dgm:prSet/>
      <dgm:spPr/>
      <dgm:t>
        <a:bodyPr/>
        <a:lstStyle/>
        <a:p>
          <a:endParaRPr lang="en-US"/>
        </a:p>
      </dgm:t>
    </dgm:pt>
    <dgm:pt modelId="{F57B3820-049A-4068-8140-18E8A93BFB2B}" type="pres">
      <dgm:prSet presAssocID="{2568E312-6513-49D5-BC39-F79919C622FD}" presName="root" presStyleCnt="0">
        <dgm:presLayoutVars>
          <dgm:dir/>
          <dgm:resizeHandles val="exact"/>
        </dgm:presLayoutVars>
      </dgm:prSet>
      <dgm:spPr/>
    </dgm:pt>
    <dgm:pt modelId="{9E0F0792-BBD3-4CDB-B982-1B982E054A07}" type="pres">
      <dgm:prSet presAssocID="{A27FC0B7-3D7C-41FD-B6D0-27421A93C084}" presName="compNode" presStyleCnt="0"/>
      <dgm:spPr/>
    </dgm:pt>
    <dgm:pt modelId="{B3649EA8-3B47-4278-BFE1-54DC5E07F018}" type="pres">
      <dgm:prSet presAssocID="{A27FC0B7-3D7C-41FD-B6D0-27421A93C084}" presName="iconRect" presStyleLbl="node1" presStyleIdx="0" presStyleCnt="3" custLinFactNeighborX="-24168" custLinFactNeighborY="-4237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Open Folder"/>
        </a:ext>
      </dgm:extLst>
    </dgm:pt>
    <dgm:pt modelId="{5CACBD78-295C-4BD9-9268-522AB79F44A1}" type="pres">
      <dgm:prSet presAssocID="{A27FC0B7-3D7C-41FD-B6D0-27421A93C084}" presName="spaceRect" presStyleCnt="0"/>
      <dgm:spPr/>
    </dgm:pt>
    <dgm:pt modelId="{229E1648-BA94-429E-8C92-F210A258B767}" type="pres">
      <dgm:prSet presAssocID="{A27FC0B7-3D7C-41FD-B6D0-27421A93C084}" presName="textRect" presStyleLbl="revTx" presStyleIdx="0" presStyleCnt="3" custScaleY="107596" custLinFactNeighborX="-10903" custLinFactNeighborY="-18143">
        <dgm:presLayoutVars>
          <dgm:chMax val="1"/>
          <dgm:chPref val="1"/>
        </dgm:presLayoutVars>
      </dgm:prSet>
      <dgm:spPr/>
    </dgm:pt>
    <dgm:pt modelId="{29325B5F-5524-412A-87B7-571239E47D7E}" type="pres">
      <dgm:prSet presAssocID="{A71214AA-5FE2-497B-A08B-53E2F7C0F8F9}" presName="sibTrans" presStyleCnt="0"/>
      <dgm:spPr/>
    </dgm:pt>
    <dgm:pt modelId="{3C7B30CD-160F-4CA1-8D3F-D44E495DFA1F}" type="pres">
      <dgm:prSet presAssocID="{FB73CD3D-840B-424B-931A-DE24A29B127C}" presName="compNode" presStyleCnt="0"/>
      <dgm:spPr/>
    </dgm:pt>
    <dgm:pt modelId="{D6F0D84A-18F0-4078-9612-DA2CA151A0A8}" type="pres">
      <dgm:prSet presAssocID="{FB73CD3D-840B-424B-931A-DE24A29B127C}" presName="iconRect" presStyleLbl="node1" presStyleIdx="1" presStyleCnt="3" custLinFactNeighborX="-14936" custLinFactNeighborY="-4155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法槌"/>
        </a:ext>
      </dgm:extLst>
    </dgm:pt>
    <dgm:pt modelId="{A9154764-870C-4517-B962-990A0EE23B2F}" type="pres">
      <dgm:prSet presAssocID="{FB73CD3D-840B-424B-931A-DE24A29B127C}" presName="spaceRect" presStyleCnt="0"/>
      <dgm:spPr/>
    </dgm:pt>
    <dgm:pt modelId="{73BE3A11-D778-4802-831F-480102735B45}" type="pres">
      <dgm:prSet presAssocID="{FB73CD3D-840B-424B-931A-DE24A29B127C}" presName="textRect" presStyleLbl="revTx" presStyleIdx="1" presStyleCnt="3" custScaleX="135033" custScaleY="103543" custLinFactNeighborX="-3159" custLinFactNeighborY="-34363">
        <dgm:presLayoutVars>
          <dgm:chMax val="1"/>
          <dgm:chPref val="1"/>
        </dgm:presLayoutVars>
      </dgm:prSet>
      <dgm:spPr/>
    </dgm:pt>
    <dgm:pt modelId="{CAEA20C3-40CF-4F07-B06B-77AD9DED5705}" type="pres">
      <dgm:prSet presAssocID="{6527BB4B-4114-4D27-9978-0CCA1C7D4ADF}" presName="sibTrans" presStyleCnt="0"/>
      <dgm:spPr/>
    </dgm:pt>
    <dgm:pt modelId="{EC369EBB-C25C-4476-B679-3F56D7529BA8}" type="pres">
      <dgm:prSet presAssocID="{B1CBA33E-372F-49A1-AE6F-147BB636DCE4}" presName="compNode" presStyleCnt="0"/>
      <dgm:spPr/>
    </dgm:pt>
    <dgm:pt modelId="{0AECB53A-85A6-44DC-A3B5-4FBB01D261DE}" type="pres">
      <dgm:prSet presAssocID="{B1CBA33E-372F-49A1-AE6F-147BB636DCE4}" presName="iconRect" presStyleLbl="node1" presStyleIdx="2" presStyleCnt="3" custLinFactNeighborX="11911" custLinFactNeighborY="-4477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法官"/>
        </a:ext>
      </dgm:extLst>
    </dgm:pt>
    <dgm:pt modelId="{187DD816-DCD3-4E77-915B-9107249BDEE9}" type="pres">
      <dgm:prSet presAssocID="{B1CBA33E-372F-49A1-AE6F-147BB636DCE4}" presName="spaceRect" presStyleCnt="0"/>
      <dgm:spPr/>
    </dgm:pt>
    <dgm:pt modelId="{CC405080-2B2C-42A2-93AF-95BB6A11CC0D}" type="pres">
      <dgm:prSet presAssocID="{B1CBA33E-372F-49A1-AE6F-147BB636DCE4}" presName="textRect" presStyleLbl="revTx" presStyleIdx="2" presStyleCnt="3" custScaleX="141957" custScaleY="97192" custLinFactNeighborX="6423" custLinFactNeighborY="-40576">
        <dgm:presLayoutVars>
          <dgm:chMax val="1"/>
          <dgm:chPref val="1"/>
        </dgm:presLayoutVars>
      </dgm:prSet>
      <dgm:spPr/>
    </dgm:pt>
  </dgm:ptLst>
  <dgm:cxnLst>
    <dgm:cxn modelId="{897B6C8D-586B-45F9-9198-409D64C0FF85}" type="presOf" srcId="{A27FC0B7-3D7C-41FD-B6D0-27421A93C084}" destId="{229E1648-BA94-429E-8C92-F210A258B767}" srcOrd="0" destOrd="0" presId="urn:microsoft.com/office/officeart/2018/2/layout/IconLabelList"/>
    <dgm:cxn modelId="{6307AA95-B2F9-4B8D-97A7-06FFCEFFD7DC}" srcId="{2568E312-6513-49D5-BC39-F79919C622FD}" destId="{A27FC0B7-3D7C-41FD-B6D0-27421A93C084}" srcOrd="0" destOrd="0" parTransId="{34C7C0C5-E154-4030-B91A-9EE7B22F3241}" sibTransId="{A71214AA-5FE2-497B-A08B-53E2F7C0F8F9}"/>
    <dgm:cxn modelId="{1938C1BE-198F-4A27-9CB3-821206DDA149}" type="presOf" srcId="{2568E312-6513-49D5-BC39-F79919C622FD}" destId="{F57B3820-049A-4068-8140-18E8A93BFB2B}" srcOrd="0" destOrd="0" presId="urn:microsoft.com/office/officeart/2018/2/layout/IconLabelList"/>
    <dgm:cxn modelId="{BBC116C9-BD3B-4C1F-9A7E-5527D5525137}" srcId="{2568E312-6513-49D5-BC39-F79919C622FD}" destId="{B1CBA33E-372F-49A1-AE6F-147BB636DCE4}" srcOrd="2" destOrd="0" parTransId="{B869C4C4-42F7-41BB-A962-0F24313EC2BE}" sibTransId="{FCF4CAE1-E00E-4142-BFD2-94A7928ECD0D}"/>
    <dgm:cxn modelId="{66F775D4-55DA-476A-B93D-D70BFCFD7B95}" srcId="{2568E312-6513-49D5-BC39-F79919C622FD}" destId="{FB73CD3D-840B-424B-931A-DE24A29B127C}" srcOrd="1" destOrd="0" parTransId="{3D90A9C1-C97B-4FA0-8409-008C15F5033B}" sibTransId="{6527BB4B-4114-4D27-9978-0CCA1C7D4ADF}"/>
    <dgm:cxn modelId="{C80881D4-E605-4095-B678-AC9A8936A1B2}" type="presOf" srcId="{FB73CD3D-840B-424B-931A-DE24A29B127C}" destId="{73BE3A11-D778-4802-831F-480102735B45}" srcOrd="0" destOrd="0" presId="urn:microsoft.com/office/officeart/2018/2/layout/IconLabelList"/>
    <dgm:cxn modelId="{82A958E1-D880-4731-8342-F5CE5BDDA182}" type="presOf" srcId="{B1CBA33E-372F-49A1-AE6F-147BB636DCE4}" destId="{CC405080-2B2C-42A2-93AF-95BB6A11CC0D}" srcOrd="0" destOrd="0" presId="urn:microsoft.com/office/officeart/2018/2/layout/IconLabelList"/>
    <dgm:cxn modelId="{83680AD5-09F0-438B-8939-8ADD56887877}" type="presParOf" srcId="{F57B3820-049A-4068-8140-18E8A93BFB2B}" destId="{9E0F0792-BBD3-4CDB-B982-1B982E054A07}" srcOrd="0" destOrd="0" presId="urn:microsoft.com/office/officeart/2018/2/layout/IconLabelList"/>
    <dgm:cxn modelId="{9955A61A-D40B-4121-A978-8C7159CC91BB}" type="presParOf" srcId="{9E0F0792-BBD3-4CDB-B982-1B982E054A07}" destId="{B3649EA8-3B47-4278-BFE1-54DC5E07F018}" srcOrd="0" destOrd="0" presId="urn:microsoft.com/office/officeart/2018/2/layout/IconLabelList"/>
    <dgm:cxn modelId="{88FAC05C-7231-4457-9765-12C8061896CF}" type="presParOf" srcId="{9E0F0792-BBD3-4CDB-B982-1B982E054A07}" destId="{5CACBD78-295C-4BD9-9268-522AB79F44A1}" srcOrd="1" destOrd="0" presId="urn:microsoft.com/office/officeart/2018/2/layout/IconLabelList"/>
    <dgm:cxn modelId="{61874AA0-4721-41F2-9793-411813917502}" type="presParOf" srcId="{9E0F0792-BBD3-4CDB-B982-1B982E054A07}" destId="{229E1648-BA94-429E-8C92-F210A258B767}" srcOrd="2" destOrd="0" presId="urn:microsoft.com/office/officeart/2018/2/layout/IconLabelList"/>
    <dgm:cxn modelId="{878E76D0-921D-4424-A732-6C8A185FE70B}" type="presParOf" srcId="{F57B3820-049A-4068-8140-18E8A93BFB2B}" destId="{29325B5F-5524-412A-87B7-571239E47D7E}" srcOrd="1" destOrd="0" presId="urn:microsoft.com/office/officeart/2018/2/layout/IconLabelList"/>
    <dgm:cxn modelId="{58C7AD86-8AA7-4AEE-98E1-858D53D34416}" type="presParOf" srcId="{F57B3820-049A-4068-8140-18E8A93BFB2B}" destId="{3C7B30CD-160F-4CA1-8D3F-D44E495DFA1F}" srcOrd="2" destOrd="0" presId="urn:microsoft.com/office/officeart/2018/2/layout/IconLabelList"/>
    <dgm:cxn modelId="{395803A5-C768-4372-A2A6-E0088D726959}" type="presParOf" srcId="{3C7B30CD-160F-4CA1-8D3F-D44E495DFA1F}" destId="{D6F0D84A-18F0-4078-9612-DA2CA151A0A8}" srcOrd="0" destOrd="0" presId="urn:microsoft.com/office/officeart/2018/2/layout/IconLabelList"/>
    <dgm:cxn modelId="{039CF3B8-282D-4785-91F2-D532C95691C1}" type="presParOf" srcId="{3C7B30CD-160F-4CA1-8D3F-D44E495DFA1F}" destId="{A9154764-870C-4517-B962-990A0EE23B2F}" srcOrd="1" destOrd="0" presId="urn:microsoft.com/office/officeart/2018/2/layout/IconLabelList"/>
    <dgm:cxn modelId="{16DF24F9-FA74-453C-88C2-01B874A57EC3}" type="presParOf" srcId="{3C7B30CD-160F-4CA1-8D3F-D44E495DFA1F}" destId="{73BE3A11-D778-4802-831F-480102735B45}" srcOrd="2" destOrd="0" presId="urn:microsoft.com/office/officeart/2018/2/layout/IconLabelList"/>
    <dgm:cxn modelId="{88A9717A-AC09-41F8-9C28-A3E53B5CD8A1}" type="presParOf" srcId="{F57B3820-049A-4068-8140-18E8A93BFB2B}" destId="{CAEA20C3-40CF-4F07-B06B-77AD9DED5705}" srcOrd="3" destOrd="0" presId="urn:microsoft.com/office/officeart/2018/2/layout/IconLabelList"/>
    <dgm:cxn modelId="{814BE130-4324-45DC-BEDD-227655BEF64D}" type="presParOf" srcId="{F57B3820-049A-4068-8140-18E8A93BFB2B}" destId="{EC369EBB-C25C-4476-B679-3F56D7529BA8}" srcOrd="4" destOrd="0" presId="urn:microsoft.com/office/officeart/2018/2/layout/IconLabelList"/>
    <dgm:cxn modelId="{465BDF56-E8A2-48B6-B8C0-DA0E73B673BE}" type="presParOf" srcId="{EC369EBB-C25C-4476-B679-3F56D7529BA8}" destId="{0AECB53A-85A6-44DC-A3B5-4FBB01D261DE}" srcOrd="0" destOrd="0" presId="urn:microsoft.com/office/officeart/2018/2/layout/IconLabelList"/>
    <dgm:cxn modelId="{BF8E549C-2476-4FC2-A93D-FFE4076BEC3F}" type="presParOf" srcId="{EC369EBB-C25C-4476-B679-3F56D7529BA8}" destId="{187DD816-DCD3-4E77-915B-9107249BDEE9}" srcOrd="1" destOrd="0" presId="urn:microsoft.com/office/officeart/2018/2/layout/IconLabelList"/>
    <dgm:cxn modelId="{0BC784BB-B570-4AAA-8B17-738005F61E70}" type="presParOf" srcId="{EC369EBB-C25C-4476-B679-3F56D7529BA8}" destId="{CC405080-2B2C-42A2-93AF-95BB6A11CC0D}" srcOrd="2" destOrd="0" presId="urn:microsoft.com/office/officeart/2018/2/layout/IconLabel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9D4F6AA-60DC-4775-9F6F-88A4C7E0820E}"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00621A03-B3FF-4E9A-911E-710832A2C181}">
      <dgm:prSet/>
      <dgm:spPr/>
      <dgm:t>
        <a:bodyPr/>
        <a:lstStyle/>
        <a:p>
          <a:pPr>
            <a:lnSpc>
              <a:spcPct val="100000"/>
            </a:lnSpc>
          </a:pPr>
          <a:r>
            <a:rPr lang="en-US" dirty="0"/>
            <a:t>Thank you for your attention. </a:t>
          </a:r>
        </a:p>
      </dgm:t>
    </dgm:pt>
    <dgm:pt modelId="{8D1DA079-FE79-4900-90B6-DC9F3A39403E}" type="parTrans" cxnId="{802F7473-D863-4705-9AAA-FAC2A4EE0C54}">
      <dgm:prSet/>
      <dgm:spPr/>
      <dgm:t>
        <a:bodyPr/>
        <a:lstStyle/>
        <a:p>
          <a:endParaRPr lang="en-US"/>
        </a:p>
      </dgm:t>
    </dgm:pt>
    <dgm:pt modelId="{A83DFF06-8631-43FC-9CAA-84E53629E1BB}" type="sibTrans" cxnId="{802F7473-D863-4705-9AAA-FAC2A4EE0C54}">
      <dgm:prSet/>
      <dgm:spPr/>
      <dgm:t>
        <a:bodyPr/>
        <a:lstStyle/>
        <a:p>
          <a:pPr>
            <a:lnSpc>
              <a:spcPct val="100000"/>
            </a:lnSpc>
          </a:pPr>
          <a:endParaRPr lang="en-US"/>
        </a:p>
      </dgm:t>
    </dgm:pt>
    <dgm:pt modelId="{9B8C236C-BA19-486B-B70D-357CE9151577}">
      <dgm:prSet/>
      <dgm:spPr/>
      <dgm:t>
        <a:bodyPr/>
        <a:lstStyle/>
        <a:p>
          <a:pPr>
            <a:lnSpc>
              <a:spcPct val="100000"/>
            </a:lnSpc>
          </a:pPr>
          <a:r>
            <a:rPr lang="en-US"/>
            <a:t>Now feel free to ask your question.</a:t>
          </a:r>
        </a:p>
      </dgm:t>
    </dgm:pt>
    <dgm:pt modelId="{D7B412FE-C911-4A81-887F-2776A387B1F2}" type="parTrans" cxnId="{293FA26D-541A-4941-B572-D2E705A48E32}">
      <dgm:prSet/>
      <dgm:spPr/>
      <dgm:t>
        <a:bodyPr/>
        <a:lstStyle/>
        <a:p>
          <a:endParaRPr lang="en-US"/>
        </a:p>
      </dgm:t>
    </dgm:pt>
    <dgm:pt modelId="{A1BD6645-52C5-4078-8233-35F57DA550F7}" type="sibTrans" cxnId="{293FA26D-541A-4941-B572-D2E705A48E32}">
      <dgm:prSet/>
      <dgm:spPr/>
      <dgm:t>
        <a:bodyPr/>
        <a:lstStyle/>
        <a:p>
          <a:endParaRPr lang="en-US"/>
        </a:p>
      </dgm:t>
    </dgm:pt>
    <dgm:pt modelId="{EB9ED3A0-711F-43C1-8E3D-A1F618B635CD}" type="pres">
      <dgm:prSet presAssocID="{89D4F6AA-60DC-4775-9F6F-88A4C7E0820E}" presName="root" presStyleCnt="0">
        <dgm:presLayoutVars>
          <dgm:dir/>
          <dgm:resizeHandles val="exact"/>
        </dgm:presLayoutVars>
      </dgm:prSet>
      <dgm:spPr/>
    </dgm:pt>
    <dgm:pt modelId="{F2FAE4D5-8E15-4C56-8B55-6CA4D8C9B56D}" type="pres">
      <dgm:prSet presAssocID="{89D4F6AA-60DC-4775-9F6F-88A4C7E0820E}" presName="container" presStyleCnt="0">
        <dgm:presLayoutVars>
          <dgm:dir/>
          <dgm:resizeHandles val="exact"/>
        </dgm:presLayoutVars>
      </dgm:prSet>
      <dgm:spPr/>
    </dgm:pt>
    <dgm:pt modelId="{99AE7498-556D-4E92-BA7A-DEE2A2EEA9D3}" type="pres">
      <dgm:prSet presAssocID="{00621A03-B3FF-4E9A-911E-710832A2C181}" presName="compNode" presStyleCnt="0"/>
      <dgm:spPr/>
    </dgm:pt>
    <dgm:pt modelId="{B40D0EF7-C83A-489E-8F21-C99D24E5C05A}" type="pres">
      <dgm:prSet presAssocID="{00621A03-B3FF-4E9A-911E-710832A2C181}" presName="iconBgRect" presStyleLbl="bgShp" presStyleIdx="0" presStyleCnt="2"/>
      <dgm:spPr/>
    </dgm:pt>
    <dgm:pt modelId="{FDAB0ED9-F71C-411B-8D84-DC80F8213E6C}" type="pres">
      <dgm:prSet presAssocID="{00621A03-B3FF-4E9A-911E-710832A2C181}"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耳朵"/>
        </a:ext>
      </dgm:extLst>
    </dgm:pt>
    <dgm:pt modelId="{91728557-69D1-4665-81D1-168245FB4709}" type="pres">
      <dgm:prSet presAssocID="{00621A03-B3FF-4E9A-911E-710832A2C181}" presName="spaceRect" presStyleCnt="0"/>
      <dgm:spPr/>
    </dgm:pt>
    <dgm:pt modelId="{B9741214-EAE0-4CDD-B95D-73C159B580C5}" type="pres">
      <dgm:prSet presAssocID="{00621A03-B3FF-4E9A-911E-710832A2C181}" presName="textRect" presStyleLbl="revTx" presStyleIdx="0" presStyleCnt="2">
        <dgm:presLayoutVars>
          <dgm:chMax val="1"/>
          <dgm:chPref val="1"/>
        </dgm:presLayoutVars>
      </dgm:prSet>
      <dgm:spPr/>
    </dgm:pt>
    <dgm:pt modelId="{846CADE5-0EA5-4E5B-85A2-7C39351F38AD}" type="pres">
      <dgm:prSet presAssocID="{A83DFF06-8631-43FC-9CAA-84E53629E1BB}" presName="sibTrans" presStyleLbl="sibTrans2D1" presStyleIdx="0" presStyleCnt="0"/>
      <dgm:spPr/>
    </dgm:pt>
    <dgm:pt modelId="{8441A1B4-354E-49F6-83AE-5DDE04AA26AA}" type="pres">
      <dgm:prSet presAssocID="{9B8C236C-BA19-486B-B70D-357CE9151577}" presName="compNode" presStyleCnt="0"/>
      <dgm:spPr/>
    </dgm:pt>
    <dgm:pt modelId="{B987F5F0-A1E7-41EA-A240-9DC0C20445F5}" type="pres">
      <dgm:prSet presAssocID="{9B8C236C-BA19-486B-B70D-357CE9151577}" presName="iconBgRect" presStyleLbl="bgShp" presStyleIdx="1" presStyleCnt="2"/>
      <dgm:spPr/>
    </dgm:pt>
    <dgm:pt modelId="{B513B30E-BAF5-4FEF-8C0D-AD0F72A7A6B8}" type="pres">
      <dgm:prSet presAssocID="{9B8C236C-BA19-486B-B70D-357CE9151577}"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Question mark"/>
        </a:ext>
      </dgm:extLst>
    </dgm:pt>
    <dgm:pt modelId="{9320007D-3ADE-438B-8BB3-EF349AA58BAD}" type="pres">
      <dgm:prSet presAssocID="{9B8C236C-BA19-486B-B70D-357CE9151577}" presName="spaceRect" presStyleCnt="0"/>
      <dgm:spPr/>
    </dgm:pt>
    <dgm:pt modelId="{D05ABD99-6735-47E0-9EED-3F66E57BCF99}" type="pres">
      <dgm:prSet presAssocID="{9B8C236C-BA19-486B-B70D-357CE9151577}" presName="textRect" presStyleLbl="revTx" presStyleIdx="1" presStyleCnt="2">
        <dgm:presLayoutVars>
          <dgm:chMax val="1"/>
          <dgm:chPref val="1"/>
        </dgm:presLayoutVars>
      </dgm:prSet>
      <dgm:spPr/>
    </dgm:pt>
  </dgm:ptLst>
  <dgm:cxnLst>
    <dgm:cxn modelId="{05303C03-7A68-4303-82C3-4A672313B601}" type="presOf" srcId="{9B8C236C-BA19-486B-B70D-357CE9151577}" destId="{D05ABD99-6735-47E0-9EED-3F66E57BCF99}" srcOrd="0" destOrd="0" presId="urn:microsoft.com/office/officeart/2018/2/layout/IconCircleList"/>
    <dgm:cxn modelId="{521CB505-91ED-44A3-8210-7A513CC1C825}" type="presOf" srcId="{00621A03-B3FF-4E9A-911E-710832A2C181}" destId="{B9741214-EAE0-4CDD-B95D-73C159B580C5}" srcOrd="0" destOrd="0" presId="urn:microsoft.com/office/officeart/2018/2/layout/IconCircleList"/>
    <dgm:cxn modelId="{E79E7124-393A-499F-A829-1368F2670E8A}" type="presOf" srcId="{A83DFF06-8631-43FC-9CAA-84E53629E1BB}" destId="{846CADE5-0EA5-4E5B-85A2-7C39351F38AD}" srcOrd="0" destOrd="0" presId="urn:microsoft.com/office/officeart/2018/2/layout/IconCircleList"/>
    <dgm:cxn modelId="{293FA26D-541A-4941-B572-D2E705A48E32}" srcId="{89D4F6AA-60DC-4775-9F6F-88A4C7E0820E}" destId="{9B8C236C-BA19-486B-B70D-357CE9151577}" srcOrd="1" destOrd="0" parTransId="{D7B412FE-C911-4A81-887F-2776A387B1F2}" sibTransId="{A1BD6645-52C5-4078-8233-35F57DA550F7}"/>
    <dgm:cxn modelId="{954FB270-A3E3-4E61-B68B-65C687FA744C}" type="presOf" srcId="{89D4F6AA-60DC-4775-9F6F-88A4C7E0820E}" destId="{EB9ED3A0-711F-43C1-8E3D-A1F618B635CD}" srcOrd="0" destOrd="0" presId="urn:microsoft.com/office/officeart/2018/2/layout/IconCircleList"/>
    <dgm:cxn modelId="{802F7473-D863-4705-9AAA-FAC2A4EE0C54}" srcId="{89D4F6AA-60DC-4775-9F6F-88A4C7E0820E}" destId="{00621A03-B3FF-4E9A-911E-710832A2C181}" srcOrd="0" destOrd="0" parTransId="{8D1DA079-FE79-4900-90B6-DC9F3A39403E}" sibTransId="{A83DFF06-8631-43FC-9CAA-84E53629E1BB}"/>
    <dgm:cxn modelId="{B18613FB-C8CF-4397-812A-E33365E8DB0B}" type="presParOf" srcId="{EB9ED3A0-711F-43C1-8E3D-A1F618B635CD}" destId="{F2FAE4D5-8E15-4C56-8B55-6CA4D8C9B56D}" srcOrd="0" destOrd="0" presId="urn:microsoft.com/office/officeart/2018/2/layout/IconCircleList"/>
    <dgm:cxn modelId="{EF4D1B64-8E1C-41A4-9B3C-E309B80D82D2}" type="presParOf" srcId="{F2FAE4D5-8E15-4C56-8B55-6CA4D8C9B56D}" destId="{99AE7498-556D-4E92-BA7A-DEE2A2EEA9D3}" srcOrd="0" destOrd="0" presId="urn:microsoft.com/office/officeart/2018/2/layout/IconCircleList"/>
    <dgm:cxn modelId="{3E0D85A8-92ED-4E57-AC93-E890D994969B}" type="presParOf" srcId="{99AE7498-556D-4E92-BA7A-DEE2A2EEA9D3}" destId="{B40D0EF7-C83A-489E-8F21-C99D24E5C05A}" srcOrd="0" destOrd="0" presId="urn:microsoft.com/office/officeart/2018/2/layout/IconCircleList"/>
    <dgm:cxn modelId="{A11E180A-17D2-4C50-9CFE-97571349C1A8}" type="presParOf" srcId="{99AE7498-556D-4E92-BA7A-DEE2A2EEA9D3}" destId="{FDAB0ED9-F71C-411B-8D84-DC80F8213E6C}" srcOrd="1" destOrd="0" presId="urn:microsoft.com/office/officeart/2018/2/layout/IconCircleList"/>
    <dgm:cxn modelId="{E8C4A2C6-DB14-47AD-9B8D-2E45F2318766}" type="presParOf" srcId="{99AE7498-556D-4E92-BA7A-DEE2A2EEA9D3}" destId="{91728557-69D1-4665-81D1-168245FB4709}" srcOrd="2" destOrd="0" presId="urn:microsoft.com/office/officeart/2018/2/layout/IconCircleList"/>
    <dgm:cxn modelId="{C9F19F61-BD95-4B64-ABE7-D4B26F5E1B03}" type="presParOf" srcId="{99AE7498-556D-4E92-BA7A-DEE2A2EEA9D3}" destId="{B9741214-EAE0-4CDD-B95D-73C159B580C5}" srcOrd="3" destOrd="0" presId="urn:microsoft.com/office/officeart/2018/2/layout/IconCircleList"/>
    <dgm:cxn modelId="{0D5E68A5-D50E-4934-AEC2-C96F70E4A828}" type="presParOf" srcId="{F2FAE4D5-8E15-4C56-8B55-6CA4D8C9B56D}" destId="{846CADE5-0EA5-4E5B-85A2-7C39351F38AD}" srcOrd="1" destOrd="0" presId="urn:microsoft.com/office/officeart/2018/2/layout/IconCircleList"/>
    <dgm:cxn modelId="{A139B0CD-50F2-4230-B623-1F82333C8B56}" type="presParOf" srcId="{F2FAE4D5-8E15-4C56-8B55-6CA4D8C9B56D}" destId="{8441A1B4-354E-49F6-83AE-5DDE04AA26AA}" srcOrd="2" destOrd="0" presId="urn:microsoft.com/office/officeart/2018/2/layout/IconCircleList"/>
    <dgm:cxn modelId="{ADD6EF78-932C-4E86-A307-EC6604B018F7}" type="presParOf" srcId="{8441A1B4-354E-49F6-83AE-5DDE04AA26AA}" destId="{B987F5F0-A1E7-41EA-A240-9DC0C20445F5}" srcOrd="0" destOrd="0" presId="urn:microsoft.com/office/officeart/2018/2/layout/IconCircleList"/>
    <dgm:cxn modelId="{026627A1-AC4B-4F75-93C1-4A635E37F0D7}" type="presParOf" srcId="{8441A1B4-354E-49F6-83AE-5DDE04AA26AA}" destId="{B513B30E-BAF5-4FEF-8C0D-AD0F72A7A6B8}" srcOrd="1" destOrd="0" presId="urn:microsoft.com/office/officeart/2018/2/layout/IconCircleList"/>
    <dgm:cxn modelId="{ACED5E1D-5828-439B-82B5-0A269DED88D7}" type="presParOf" srcId="{8441A1B4-354E-49F6-83AE-5DDE04AA26AA}" destId="{9320007D-3ADE-438B-8BB3-EF349AA58BAD}" srcOrd="2" destOrd="0" presId="urn:microsoft.com/office/officeart/2018/2/layout/IconCircleList"/>
    <dgm:cxn modelId="{13990B5C-3A90-4D35-B3F0-75970F2D11C4}" type="presParOf" srcId="{8441A1B4-354E-49F6-83AE-5DDE04AA26AA}" destId="{D05ABD99-6735-47E0-9EED-3F66E57BCF99}"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649EA8-3B47-4278-BFE1-54DC5E07F018}">
      <dsp:nvSpPr>
        <dsp:cNvPr id="0" name=""/>
        <dsp:cNvSpPr/>
      </dsp:nvSpPr>
      <dsp:spPr>
        <a:xfrm>
          <a:off x="817580" y="696358"/>
          <a:ext cx="1055126" cy="105512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29E1648-BA94-429E-8C92-F210A258B767}">
      <dsp:nvSpPr>
        <dsp:cNvPr id="0" name=""/>
        <dsp:cNvSpPr/>
      </dsp:nvSpPr>
      <dsp:spPr>
        <a:xfrm>
          <a:off x="172138" y="2345653"/>
          <a:ext cx="2344724" cy="11309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pPr>
          <a:r>
            <a:rPr lang="en-US" sz="1400" b="1" kern="1200" dirty="0"/>
            <a:t>Filename</a:t>
          </a:r>
          <a:r>
            <a:rPr lang="en-US" sz="1100" kern="1200" dirty="0"/>
            <a:t>: </a:t>
          </a:r>
        </a:p>
        <a:p>
          <a:pPr marL="0" lvl="0" indent="0" algn="ctr" defTabSz="622300">
            <a:lnSpc>
              <a:spcPct val="90000"/>
            </a:lnSpc>
            <a:spcBef>
              <a:spcPct val="0"/>
            </a:spcBef>
            <a:spcAft>
              <a:spcPct val="35000"/>
            </a:spcAft>
            <a:buNone/>
          </a:pPr>
          <a:r>
            <a:rPr lang="en-US" sz="1100" kern="1200" dirty="0"/>
            <a:t>1954_M_25.txt</a:t>
          </a:r>
        </a:p>
      </dsp:txBody>
      <dsp:txXfrm>
        <a:off x="172138" y="2345653"/>
        <a:ext cx="2344724" cy="1130904"/>
      </dsp:txXfrm>
    </dsp:sp>
    <dsp:sp modelId="{D6F0D84A-18F0-4078-9612-DA2CA151A0A8}">
      <dsp:nvSpPr>
        <dsp:cNvPr id="0" name=""/>
        <dsp:cNvSpPr/>
      </dsp:nvSpPr>
      <dsp:spPr>
        <a:xfrm>
          <a:off x="4080755" y="700218"/>
          <a:ext cx="1055126" cy="105512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3BE3A11-D778-4802-831F-480102735B45}">
      <dsp:nvSpPr>
        <dsp:cNvPr id="0" name=""/>
        <dsp:cNvSpPr/>
      </dsp:nvSpPr>
      <dsp:spPr>
        <a:xfrm>
          <a:off x="3108765" y="2180695"/>
          <a:ext cx="3166152" cy="11197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pPr>
          <a:r>
            <a:rPr lang="en-US" sz="1200" b="1" kern="1200" dirty="0"/>
            <a:t>Abstractive Summary</a:t>
          </a:r>
          <a:r>
            <a:rPr lang="en-US" sz="1100" kern="1200" dirty="0"/>
            <a:t>: </a:t>
          </a:r>
        </a:p>
        <a:p>
          <a:pPr marL="0" lvl="0" indent="0" algn="ctr" defTabSz="533400">
            <a:lnSpc>
              <a:spcPct val="90000"/>
            </a:lnSpc>
            <a:spcBef>
              <a:spcPct val="0"/>
            </a:spcBef>
            <a:spcAft>
              <a:spcPct val="35000"/>
            </a:spcAft>
            <a:buNone/>
          </a:pPr>
          <a:r>
            <a:rPr lang="en-US" sz="1100" kern="1200" dirty="0"/>
            <a:t>This appeal with special leave is directed against the judgment and order of the </a:t>
          </a:r>
          <a:r>
            <a:rPr lang="en-US" sz="1100" kern="1200" dirty="0" err="1"/>
            <a:t>labour</a:t>
          </a:r>
          <a:r>
            <a:rPr lang="en-US" sz="1100" kern="1200" dirty="0"/>
            <a:t> appellate tribunal of </a:t>
          </a:r>
          <a:r>
            <a:rPr lang="en-US" sz="1100" kern="1200" dirty="0" err="1"/>
            <a:t>india</a:t>
          </a:r>
          <a:r>
            <a:rPr lang="en-US" sz="1100" kern="1200" dirty="0"/>
            <a:t> in a dispute regarding the workers claim for bonus. In 1949 the selling rates for cloth and yarn were controlled by the government and were approximately 4 per </a:t>
          </a:r>
          <a:r>
            <a:rPr lang="en-US" sz="1100" kern="1200" dirty="0" err="1"/>
            <a:t>cent.below</a:t>
          </a:r>
          <a:r>
            <a:rPr lang="en-US" sz="1100" kern="1200" dirty="0"/>
            <a:t> those obtained in 1948. The basic wages were increased from the 1st </a:t>
          </a:r>
          <a:r>
            <a:rPr lang="en-US" sz="1100" kern="1200" dirty="0" err="1"/>
            <a:t>december</a:t>
          </a:r>
          <a:r>
            <a:rPr lang="en-US" sz="1100" kern="1200" dirty="0"/>
            <a:t> 1948 and the total wages paid were therefore higher than those in the previous year. There was moreover indiscipline amongst the workers and production suffered.</a:t>
          </a:r>
          <a:br>
            <a:rPr lang="en-US" sz="1100" kern="1200" dirty="0"/>
          </a:br>
          <a:endParaRPr lang="en-US" sz="1100" kern="1200" dirty="0"/>
        </a:p>
      </dsp:txBody>
      <dsp:txXfrm>
        <a:off x="3108765" y="2180695"/>
        <a:ext cx="3166152" cy="1119747"/>
      </dsp:txXfrm>
    </dsp:sp>
    <dsp:sp modelId="{0AECB53A-85A6-44DC-A3B5-4FBB01D261DE}">
      <dsp:nvSpPr>
        <dsp:cNvPr id="0" name=""/>
        <dsp:cNvSpPr/>
      </dsp:nvSpPr>
      <dsp:spPr>
        <a:xfrm>
          <a:off x="8021678" y="698383"/>
          <a:ext cx="1055126" cy="105512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C405080-2B2C-42A2-93AF-95BB6A11CC0D}">
      <dsp:nvSpPr>
        <dsp:cNvPr id="0" name=""/>
        <dsp:cNvSpPr/>
      </dsp:nvSpPr>
      <dsp:spPr>
        <a:xfrm>
          <a:off x="6909916" y="2191882"/>
          <a:ext cx="3328501" cy="10215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pPr>
          <a:r>
            <a:rPr lang="en-US" sz="1200" b="1" i="0" u="none" kern="1200" dirty="0"/>
            <a:t>Extractive Summary:</a:t>
          </a:r>
        </a:p>
        <a:p>
          <a:pPr marL="0" lvl="0" indent="0" algn="ctr" defTabSz="533400">
            <a:lnSpc>
              <a:spcPct val="90000"/>
            </a:lnSpc>
            <a:spcBef>
              <a:spcPct val="0"/>
            </a:spcBef>
            <a:spcAft>
              <a:spcPct val="35000"/>
            </a:spcAft>
            <a:buNone/>
          </a:pPr>
          <a:r>
            <a:rPr lang="en-US" sz="1100" b="0" i="0" u="none" kern="1200" dirty="0"/>
            <a:t>the respondent thereupon appealed to the </a:t>
          </a:r>
          <a:r>
            <a:rPr lang="en-US" sz="1100" b="0" i="0" u="none" kern="1200" dirty="0" err="1"/>
            <a:t>labour</a:t>
          </a:r>
          <a:r>
            <a:rPr lang="en-US" sz="1100" b="0" i="0" u="none" kern="1200" dirty="0"/>
            <a:t> appellate tribunal which substantially agreed with the industrial court on questions of fact as well as the general position in law but imported considerations of social justice and treating this as a special case where social justice would demand that </a:t>
          </a:r>
          <a:r>
            <a:rPr lang="en-US" sz="1100" b="0" i="0" u="none" kern="1200" dirty="0" err="1"/>
            <a:t>labour</a:t>
          </a:r>
          <a:r>
            <a:rPr lang="en-US" sz="1100" b="0" i="0" u="none" kern="1200" dirty="0"/>
            <a:t> should have bonus for the year where for that very year capital had not only a reasonable return but much in excess of that allowed the appeal and directed the appellant to pay to the workmen bonus at the rate of annas 4 per rupee within six weeks of their decision.</a:t>
          </a:r>
          <a:endParaRPr lang="en-US" sz="1100" kern="1200" dirty="0"/>
        </a:p>
      </dsp:txBody>
      <dsp:txXfrm>
        <a:off x="6909916" y="2191882"/>
        <a:ext cx="3328501" cy="102155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0D0EF7-C83A-489E-8F21-C99D24E5C05A}">
      <dsp:nvSpPr>
        <dsp:cNvPr id="0" name=""/>
        <dsp:cNvSpPr/>
      </dsp:nvSpPr>
      <dsp:spPr>
        <a:xfrm>
          <a:off x="2145220" y="633301"/>
          <a:ext cx="824134" cy="824134"/>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DAB0ED9-F71C-411B-8D84-DC80F8213E6C}">
      <dsp:nvSpPr>
        <dsp:cNvPr id="0" name=""/>
        <dsp:cNvSpPr/>
      </dsp:nvSpPr>
      <dsp:spPr>
        <a:xfrm>
          <a:off x="2318288" y="806369"/>
          <a:ext cx="477998" cy="47799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9741214-EAE0-4CDD-B95D-73C159B580C5}">
      <dsp:nvSpPr>
        <dsp:cNvPr id="0" name=""/>
        <dsp:cNvSpPr/>
      </dsp:nvSpPr>
      <dsp:spPr>
        <a:xfrm>
          <a:off x="3145955" y="633301"/>
          <a:ext cx="1942602" cy="8241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100000"/>
            </a:lnSpc>
            <a:spcBef>
              <a:spcPct val="0"/>
            </a:spcBef>
            <a:spcAft>
              <a:spcPct val="35000"/>
            </a:spcAft>
            <a:buNone/>
          </a:pPr>
          <a:r>
            <a:rPr lang="en-US" sz="1800" kern="1200" dirty="0"/>
            <a:t>Thank you for your attention. </a:t>
          </a:r>
        </a:p>
      </dsp:txBody>
      <dsp:txXfrm>
        <a:off x="3145955" y="633301"/>
        <a:ext cx="1942602" cy="824134"/>
      </dsp:txXfrm>
    </dsp:sp>
    <dsp:sp modelId="{B987F5F0-A1E7-41EA-A240-9DC0C20445F5}">
      <dsp:nvSpPr>
        <dsp:cNvPr id="0" name=""/>
        <dsp:cNvSpPr/>
      </dsp:nvSpPr>
      <dsp:spPr>
        <a:xfrm>
          <a:off x="5427041" y="633301"/>
          <a:ext cx="824134" cy="824134"/>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513B30E-BAF5-4FEF-8C0D-AD0F72A7A6B8}">
      <dsp:nvSpPr>
        <dsp:cNvPr id="0" name=""/>
        <dsp:cNvSpPr/>
      </dsp:nvSpPr>
      <dsp:spPr>
        <a:xfrm>
          <a:off x="5600110" y="806369"/>
          <a:ext cx="477998" cy="47799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05ABD99-6735-47E0-9EED-3F66E57BCF99}">
      <dsp:nvSpPr>
        <dsp:cNvPr id="0" name=""/>
        <dsp:cNvSpPr/>
      </dsp:nvSpPr>
      <dsp:spPr>
        <a:xfrm>
          <a:off x="6427776" y="633301"/>
          <a:ext cx="1942602" cy="8241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100000"/>
            </a:lnSpc>
            <a:spcBef>
              <a:spcPct val="0"/>
            </a:spcBef>
            <a:spcAft>
              <a:spcPct val="35000"/>
            </a:spcAft>
            <a:buNone/>
          </a:pPr>
          <a:r>
            <a:rPr lang="en-US" sz="1800" kern="1200"/>
            <a:t>Now feel free to ask your question.</a:t>
          </a:r>
        </a:p>
      </dsp:txBody>
      <dsp:txXfrm>
        <a:off x="6427776" y="633301"/>
        <a:ext cx="1942602" cy="824134"/>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56DCF5-3FA3-3C42-9844-19071FD77894}" type="datetimeFigureOut">
              <a:rPr kumimoji="1" lang="zh-CN" altLang="en-US" smtClean="0"/>
              <a:t>2024/5/17</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69678D-AA4B-0146-8E91-781AA8F12DDC}" type="slidenum">
              <a:rPr kumimoji="1" lang="zh-CN" altLang="en-US" smtClean="0"/>
              <a:t>‹#›</a:t>
            </a:fld>
            <a:endParaRPr kumimoji="1" lang="zh-CN" altLang="en-US"/>
          </a:p>
        </p:txBody>
      </p:sp>
    </p:spTree>
    <p:extLst>
      <p:ext uri="{BB962C8B-B14F-4D97-AF65-F5344CB8AC3E}">
        <p14:creationId xmlns:p14="http://schemas.microsoft.com/office/powerpoint/2010/main" val="23166034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BB69678D-AA4B-0146-8E91-781AA8F12DDC}" type="slidenum">
              <a:rPr kumimoji="1" lang="zh-CN" altLang="en-US" smtClean="0"/>
              <a:t>2</a:t>
            </a:fld>
            <a:endParaRPr kumimoji="1" lang="zh-CN" altLang="en-US"/>
          </a:p>
        </p:txBody>
      </p:sp>
    </p:spTree>
    <p:extLst>
      <p:ext uri="{BB962C8B-B14F-4D97-AF65-F5344CB8AC3E}">
        <p14:creationId xmlns:p14="http://schemas.microsoft.com/office/powerpoint/2010/main" val="15865036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BB69678D-AA4B-0146-8E91-781AA8F12DDC}" type="slidenum">
              <a:rPr kumimoji="1" lang="zh-CN" altLang="en-US" smtClean="0"/>
              <a:t>3</a:t>
            </a:fld>
            <a:endParaRPr kumimoji="1" lang="zh-CN" altLang="en-US"/>
          </a:p>
        </p:txBody>
      </p:sp>
    </p:spTree>
    <p:extLst>
      <p:ext uri="{BB962C8B-B14F-4D97-AF65-F5344CB8AC3E}">
        <p14:creationId xmlns:p14="http://schemas.microsoft.com/office/powerpoint/2010/main" val="31778354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BB69678D-AA4B-0146-8E91-781AA8F12DDC}" type="slidenum">
              <a:rPr kumimoji="1" lang="zh-CN" altLang="en-US" smtClean="0"/>
              <a:t>5</a:t>
            </a:fld>
            <a:endParaRPr kumimoji="1" lang="zh-CN" altLang="en-US"/>
          </a:p>
        </p:txBody>
      </p:sp>
    </p:spTree>
    <p:extLst>
      <p:ext uri="{BB962C8B-B14F-4D97-AF65-F5344CB8AC3E}">
        <p14:creationId xmlns:p14="http://schemas.microsoft.com/office/powerpoint/2010/main" val="871625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BB69678D-AA4B-0146-8E91-781AA8F12DDC}" type="slidenum">
              <a:rPr kumimoji="1" lang="zh-CN" altLang="en-US" smtClean="0"/>
              <a:t>15</a:t>
            </a:fld>
            <a:endParaRPr kumimoji="1" lang="zh-CN" altLang="en-US"/>
          </a:p>
        </p:txBody>
      </p:sp>
    </p:spTree>
    <p:extLst>
      <p:ext uri="{BB962C8B-B14F-4D97-AF65-F5344CB8AC3E}">
        <p14:creationId xmlns:p14="http://schemas.microsoft.com/office/powerpoint/2010/main" val="30142807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BB69678D-AA4B-0146-8E91-781AA8F12DDC}" type="slidenum">
              <a:rPr kumimoji="1" lang="zh-CN" altLang="en-US" smtClean="0"/>
              <a:t>19</a:t>
            </a:fld>
            <a:endParaRPr kumimoji="1" lang="zh-CN" altLang="en-US"/>
          </a:p>
        </p:txBody>
      </p:sp>
    </p:spTree>
    <p:extLst>
      <p:ext uri="{BB962C8B-B14F-4D97-AF65-F5344CB8AC3E}">
        <p14:creationId xmlns:p14="http://schemas.microsoft.com/office/powerpoint/2010/main" val="1090012155"/>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A6E8070-5869-4E4D-BA6C-378D6A0AE63F}" type="datetime1">
              <a:rPr lang="en-GB" smtClean="0"/>
              <a:t>17/05/2024</a:t>
            </a:fld>
            <a:endParaRPr lang="en-US"/>
          </a:p>
        </p:txBody>
      </p:sp>
      <p:sp>
        <p:nvSpPr>
          <p:cNvPr id="5" name="Footer Placeholder 4"/>
          <p:cNvSpPr>
            <a:spLocks noGrp="1"/>
          </p:cNvSpPr>
          <p:nvPr>
            <p:ph type="ftr" sz="quarter" idx="11"/>
          </p:nvPr>
        </p:nvSpPr>
        <p:spPr/>
        <p:txBody>
          <a:bodyPr/>
          <a:lstStyle/>
          <a:p>
            <a:r>
              <a:rPr lang="en-GB"/>
              <a:t>University of Zurich</a:t>
            </a:r>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330EA680-D336-4FF7-8B7A-9848BB0A1C32}" type="slidenum">
              <a:rPr lang="en-US" smtClean="0"/>
              <a:t>‹#›</a:t>
            </a:fld>
            <a:endParaRPr lang="en-US"/>
          </a:p>
        </p:txBody>
      </p:sp>
    </p:spTree>
    <p:extLst>
      <p:ext uri="{BB962C8B-B14F-4D97-AF65-F5344CB8AC3E}">
        <p14:creationId xmlns:p14="http://schemas.microsoft.com/office/powerpoint/2010/main" val="33438825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77877E-F7B4-4C75-BD68-DCAFA08AE705}" type="datetime1">
              <a:rPr lang="en-GB" smtClean="0"/>
              <a:t>17/05/2024</a:t>
            </a:fld>
            <a:endParaRPr lang="en-US"/>
          </a:p>
        </p:txBody>
      </p:sp>
      <p:sp>
        <p:nvSpPr>
          <p:cNvPr id="5" name="Footer Placeholder 4"/>
          <p:cNvSpPr>
            <a:spLocks noGrp="1"/>
          </p:cNvSpPr>
          <p:nvPr>
            <p:ph type="ftr" sz="quarter" idx="11"/>
          </p:nvPr>
        </p:nvSpPr>
        <p:spPr/>
        <p:txBody>
          <a:bodyPr/>
          <a:lstStyle/>
          <a:p>
            <a:r>
              <a:rPr lang="en-GB"/>
              <a:t>University of Zurich</a:t>
            </a:r>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014373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474201-8560-492D-887C-89BD3DEFA9CA}" type="datetime1">
              <a:rPr lang="en-GB" smtClean="0"/>
              <a:t>17/05/2024</a:t>
            </a:fld>
            <a:endParaRPr lang="en-US"/>
          </a:p>
        </p:txBody>
      </p:sp>
      <p:sp>
        <p:nvSpPr>
          <p:cNvPr id="5" name="Footer Placeholder 4"/>
          <p:cNvSpPr>
            <a:spLocks noGrp="1"/>
          </p:cNvSpPr>
          <p:nvPr>
            <p:ph type="ftr" sz="quarter" idx="11"/>
          </p:nvPr>
        </p:nvSpPr>
        <p:spPr/>
        <p:txBody>
          <a:bodyPr/>
          <a:lstStyle/>
          <a:p>
            <a:r>
              <a:rPr lang="en-GB"/>
              <a:t>University of Zurich</a:t>
            </a:r>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8654233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elfolie mit Universitätseinheit">
    <p:spTree>
      <p:nvGrpSpPr>
        <p:cNvPr id="1" name=""/>
        <p:cNvGrpSpPr/>
        <p:nvPr/>
      </p:nvGrpSpPr>
      <p:grpSpPr>
        <a:xfrm>
          <a:off x="0" y="0"/>
          <a:ext cx="0" cy="0"/>
          <a:chOff x="0" y="0"/>
          <a:chExt cx="0" cy="0"/>
        </a:xfrm>
      </p:grpSpPr>
      <p:sp>
        <p:nvSpPr>
          <p:cNvPr id="11" name="Bildplatzhalter 4">
            <a:extLst>
              <a:ext uri="{FF2B5EF4-FFF2-40B4-BE49-F238E27FC236}">
                <a16:creationId xmlns:a16="http://schemas.microsoft.com/office/drawing/2014/main" id="{712BD3F3-A9EA-3100-3B48-BC4236C1C8D5}"/>
              </a:ext>
            </a:extLst>
          </p:cNvPr>
          <p:cNvSpPr>
            <a:spLocks noGrp="1"/>
          </p:cNvSpPr>
          <p:nvPr>
            <p:ph type="pic" sz="quarter" idx="13"/>
          </p:nvPr>
        </p:nvSpPr>
        <p:spPr>
          <a:xfrm>
            <a:off x="269875" y="1080000"/>
            <a:ext cx="11652249" cy="5513115"/>
          </a:xfrm>
          <a:pattFill prst="lgCheck">
            <a:fgClr>
              <a:schemeClr val="bg1">
                <a:lumMod val="85000"/>
              </a:schemeClr>
            </a:fgClr>
            <a:bgClr>
              <a:schemeClr val="bg1"/>
            </a:bgClr>
          </a:pattFill>
        </p:spPr>
        <p:txBody>
          <a:bodyPr tIns="720000" anchor="ctr"/>
          <a:lstStyle>
            <a:lvl1pPr algn="ctr">
              <a:defRPr sz="1200"/>
            </a:lvl1pPr>
          </a:lstStyle>
          <a:p>
            <a:r>
              <a:rPr lang="zh-CN" altLang="en-US" noProof="0"/>
              <a:t>单击图标添加图片</a:t>
            </a:r>
            <a:endParaRPr lang="en-GB" noProof="0" dirty="0"/>
          </a:p>
        </p:txBody>
      </p:sp>
      <p:sp>
        <p:nvSpPr>
          <p:cNvPr id="4" name="Datumsplatzhalter 3">
            <a:extLst>
              <a:ext uri="{FF2B5EF4-FFF2-40B4-BE49-F238E27FC236}">
                <a16:creationId xmlns:a16="http://schemas.microsoft.com/office/drawing/2014/main" id="{E22D3C48-FDED-470C-908E-96B5A0DDFDE7}"/>
              </a:ext>
            </a:extLst>
          </p:cNvPr>
          <p:cNvSpPr>
            <a:spLocks noGrp="1"/>
          </p:cNvSpPr>
          <p:nvPr>
            <p:ph type="dt" sz="half" idx="10"/>
          </p:nvPr>
        </p:nvSpPr>
        <p:spPr>
          <a:xfrm rot="16200000">
            <a:off x="12192000" y="72000"/>
            <a:ext cx="72000" cy="72000"/>
          </a:xfrm>
        </p:spPr>
        <p:txBody>
          <a:bodyPr/>
          <a:lstStyle>
            <a:lvl1pPr>
              <a:defRPr sz="100">
                <a:solidFill>
                  <a:schemeClr val="bg1"/>
                </a:solidFill>
              </a:defRPr>
            </a:lvl1pPr>
          </a:lstStyle>
          <a:p>
            <a:fld id="{1ED5F959-35E9-4C8D-B39A-48C31E48CC90}" type="datetime1">
              <a:rPr lang="en-GB" noProof="0" smtClean="0"/>
              <a:t>17/05/2024</a:t>
            </a:fld>
            <a:endParaRPr lang="en-GB" noProof="0" dirty="0"/>
          </a:p>
        </p:txBody>
      </p:sp>
      <p:sp>
        <p:nvSpPr>
          <p:cNvPr id="6" name="Fußzeilenplatzhalter 5">
            <a:extLst>
              <a:ext uri="{FF2B5EF4-FFF2-40B4-BE49-F238E27FC236}">
                <a16:creationId xmlns:a16="http://schemas.microsoft.com/office/drawing/2014/main" id="{198B2F51-FE27-4B05-A169-62F7E9E34421}"/>
              </a:ext>
            </a:extLst>
          </p:cNvPr>
          <p:cNvSpPr>
            <a:spLocks noGrp="1"/>
          </p:cNvSpPr>
          <p:nvPr>
            <p:ph type="ftr" sz="quarter" idx="11"/>
          </p:nvPr>
        </p:nvSpPr>
        <p:spPr>
          <a:xfrm rot="16200000">
            <a:off x="12192000" y="152795"/>
            <a:ext cx="72000" cy="72000"/>
          </a:xfrm>
        </p:spPr>
        <p:txBody>
          <a:bodyPr/>
          <a:lstStyle>
            <a:lvl1pPr>
              <a:defRPr sz="100">
                <a:solidFill>
                  <a:schemeClr val="bg1"/>
                </a:solidFill>
              </a:defRPr>
            </a:lvl1pPr>
          </a:lstStyle>
          <a:p>
            <a:r>
              <a:rPr lang="en-GB" noProof="0"/>
              <a:t>University of Zurich</a:t>
            </a:r>
            <a:endParaRPr lang="en-GB" noProof="0" dirty="0"/>
          </a:p>
        </p:txBody>
      </p:sp>
      <p:sp>
        <p:nvSpPr>
          <p:cNvPr id="8" name="Foliennummernplatzhalter 7">
            <a:extLst>
              <a:ext uri="{FF2B5EF4-FFF2-40B4-BE49-F238E27FC236}">
                <a16:creationId xmlns:a16="http://schemas.microsoft.com/office/drawing/2014/main" id="{CD7C1A0D-0D46-4AD6-A4E0-C34A72CE2E1A}"/>
              </a:ext>
            </a:extLst>
          </p:cNvPr>
          <p:cNvSpPr>
            <a:spLocks noGrp="1"/>
          </p:cNvSpPr>
          <p:nvPr>
            <p:ph type="sldNum" sz="quarter" idx="12"/>
          </p:nvPr>
        </p:nvSpPr>
        <p:spPr>
          <a:xfrm rot="16200000">
            <a:off x="12192000" y="0"/>
            <a:ext cx="72000" cy="72000"/>
          </a:xfrm>
        </p:spPr>
        <p:txBody>
          <a:bodyPr/>
          <a:lstStyle>
            <a:lvl1pPr>
              <a:defRPr sz="100">
                <a:solidFill>
                  <a:schemeClr val="bg1"/>
                </a:solidFill>
              </a:defRPr>
            </a:lvl1pPr>
          </a:lstStyle>
          <a:p>
            <a:r>
              <a:rPr lang="en-GB" noProof="0" dirty="0"/>
              <a:t> </a:t>
            </a:r>
          </a:p>
        </p:txBody>
      </p:sp>
      <p:pic>
        <p:nvPicPr>
          <p:cNvPr id="9" name="Grafik 8">
            <a:extLst>
              <a:ext uri="{FF2B5EF4-FFF2-40B4-BE49-F238E27FC236}">
                <a16:creationId xmlns:a16="http://schemas.microsoft.com/office/drawing/2014/main" id="{99E961D6-F750-1FDF-0BD7-64E76801105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70582" y="263785"/>
            <a:ext cx="1590020" cy="550800"/>
          </a:xfrm>
          <a:prstGeom prst="rect">
            <a:avLst/>
          </a:prstGeom>
        </p:spPr>
      </p:pic>
      <p:cxnSp>
        <p:nvCxnSpPr>
          <p:cNvPr id="14" name="Gerader Verbinder 13">
            <a:extLst>
              <a:ext uri="{FF2B5EF4-FFF2-40B4-BE49-F238E27FC236}">
                <a16:creationId xmlns:a16="http://schemas.microsoft.com/office/drawing/2014/main" id="{7D526C9F-D78C-A1C8-B22D-122736EC2F5E}"/>
              </a:ext>
            </a:extLst>
          </p:cNvPr>
          <p:cNvCxnSpPr/>
          <p:nvPr userDrawn="1"/>
        </p:nvCxnSpPr>
        <p:spPr>
          <a:xfrm>
            <a:off x="2134800" y="268547"/>
            <a:ext cx="0" cy="540000"/>
          </a:xfrm>
          <a:prstGeom prst="line">
            <a:avLst/>
          </a:prstGeom>
          <a:ln w="6350">
            <a:solidFill>
              <a:srgbClr val="808080"/>
            </a:solidFill>
          </a:ln>
        </p:spPr>
        <p:style>
          <a:lnRef idx="1">
            <a:schemeClr val="accent1"/>
          </a:lnRef>
          <a:fillRef idx="0">
            <a:schemeClr val="accent1"/>
          </a:fillRef>
          <a:effectRef idx="0">
            <a:schemeClr val="accent1"/>
          </a:effectRef>
          <a:fontRef idx="minor">
            <a:schemeClr val="tx1"/>
          </a:fontRef>
        </p:style>
      </p:cxnSp>
      <p:sp>
        <p:nvSpPr>
          <p:cNvPr id="15" name="Textplatzhalter 12">
            <a:extLst>
              <a:ext uri="{FF2B5EF4-FFF2-40B4-BE49-F238E27FC236}">
                <a16:creationId xmlns:a16="http://schemas.microsoft.com/office/drawing/2014/main" id="{7B00AE1C-C971-C5C1-1DCB-41F3370C34D2}"/>
              </a:ext>
            </a:extLst>
          </p:cNvPr>
          <p:cNvSpPr>
            <a:spLocks noGrp="1"/>
          </p:cNvSpPr>
          <p:nvPr>
            <p:ph type="body" sz="quarter" idx="14" hasCustomPrompt="1"/>
          </p:nvPr>
        </p:nvSpPr>
        <p:spPr>
          <a:xfrm>
            <a:off x="2412000" y="273600"/>
            <a:ext cx="3465505" cy="536400"/>
          </a:xfrm>
        </p:spPr>
        <p:txBody>
          <a:bodyPr anchor="ctr"/>
          <a:lstStyle>
            <a:lvl1pPr>
              <a:lnSpc>
                <a:spcPct val="97000"/>
              </a:lnSpc>
              <a:defRPr sz="1300" spc="-20" baseline="0">
                <a:latin typeface="Source Sans Pro SemiBold" panose="020B0603030403020204" pitchFamily="34" charset="0"/>
              </a:defRPr>
            </a:lvl1pPr>
          </a:lstStyle>
          <a:p>
            <a:pPr lvl="0"/>
            <a:r>
              <a:rPr lang="en-GB" noProof="0" dirty="0" err="1"/>
              <a:t>Organisationseinheit</a:t>
            </a:r>
            <a:endParaRPr lang="en-GB" noProof="0" dirty="0"/>
          </a:p>
        </p:txBody>
      </p:sp>
      <p:sp>
        <p:nvSpPr>
          <p:cNvPr id="5" name="Textplatzhalter 4">
            <a:extLst>
              <a:ext uri="{FF2B5EF4-FFF2-40B4-BE49-F238E27FC236}">
                <a16:creationId xmlns:a16="http://schemas.microsoft.com/office/drawing/2014/main" id="{AEEBEE38-90C0-68F8-53F6-37ACBFF1050F}"/>
              </a:ext>
            </a:extLst>
          </p:cNvPr>
          <p:cNvSpPr>
            <a:spLocks noGrp="1"/>
          </p:cNvSpPr>
          <p:nvPr>
            <p:ph type="body" sz="quarter" idx="15" hasCustomPrompt="1"/>
          </p:nvPr>
        </p:nvSpPr>
        <p:spPr>
          <a:xfrm>
            <a:off x="1" y="2440388"/>
            <a:ext cx="3484209" cy="1516918"/>
          </a:xfrm>
          <a:solidFill>
            <a:schemeClr val="bg1"/>
          </a:solidFill>
        </p:spPr>
        <p:txBody>
          <a:bodyPr wrap="none" lIns="270000" tIns="154800" rIns="248400" bIns="180000">
            <a:spAutoFit/>
          </a:bodyPr>
          <a:lstStyle>
            <a:lvl1pPr>
              <a:lnSpc>
                <a:spcPct val="97000"/>
              </a:lnSpc>
              <a:defRPr sz="3000" b="1"/>
            </a:lvl1pPr>
            <a:lvl2pPr marL="0" indent="0">
              <a:lnSpc>
                <a:spcPct val="100000"/>
              </a:lnSpc>
              <a:spcBef>
                <a:spcPts val="700"/>
              </a:spcBef>
              <a:buFontTx/>
              <a:buNone/>
              <a:defRPr sz="2000" b="0"/>
            </a:lvl2pPr>
            <a:lvl3pPr marL="0" indent="0">
              <a:lnSpc>
                <a:spcPct val="103000"/>
              </a:lnSpc>
              <a:spcBef>
                <a:spcPts val="700"/>
              </a:spcBef>
              <a:buFontTx/>
              <a:buNone/>
              <a:defRPr sz="1600" b="0"/>
            </a:lvl3pPr>
            <a:lvl4pPr>
              <a:lnSpc>
                <a:spcPct val="83000"/>
              </a:lnSpc>
              <a:defRPr sz="4700" b="1"/>
            </a:lvl4pPr>
            <a:lvl5pPr>
              <a:lnSpc>
                <a:spcPct val="83000"/>
              </a:lnSpc>
              <a:defRPr sz="4700" b="1"/>
            </a:lvl5pPr>
          </a:lstStyle>
          <a:p>
            <a:pPr lvl="0"/>
            <a:r>
              <a:rPr lang="en-GB" noProof="0" dirty="0"/>
              <a:t>Insert title</a:t>
            </a:r>
          </a:p>
          <a:p>
            <a:pPr lvl="1"/>
            <a:r>
              <a:rPr lang="en-GB" noProof="0" dirty="0"/>
              <a:t>Level 2 (Subtitle)</a:t>
            </a:r>
          </a:p>
          <a:p>
            <a:pPr lvl="2"/>
            <a:r>
              <a:rPr lang="en-GB" noProof="0" dirty="0"/>
              <a:t>Level 3 (First name Surname/Date)</a:t>
            </a:r>
          </a:p>
        </p:txBody>
      </p:sp>
    </p:spTree>
    <p:extLst>
      <p:ext uri="{BB962C8B-B14F-4D97-AF65-F5344CB8AC3E}">
        <p14:creationId xmlns:p14="http://schemas.microsoft.com/office/powerpoint/2010/main" val="26856819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Inhalt und Bi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1410473C-28E8-F4A9-D9FA-A25C3E0D5DE6}"/>
              </a:ext>
            </a:extLst>
          </p:cNvPr>
          <p:cNvSpPr>
            <a:spLocks noGrp="1"/>
          </p:cNvSpPr>
          <p:nvPr>
            <p:ph type="dt" sz="half" idx="14"/>
          </p:nvPr>
        </p:nvSpPr>
        <p:spPr/>
        <p:txBody>
          <a:bodyPr/>
          <a:lstStyle/>
          <a:p>
            <a:fld id="{3BBD7300-EA4C-49E7-98BB-CC80112A3F6C}" type="datetime1">
              <a:rPr lang="en-GB" noProof="0" smtClean="0"/>
              <a:t>17/05/2024</a:t>
            </a:fld>
            <a:endParaRPr lang="en-GB" noProof="0" dirty="0"/>
          </a:p>
        </p:txBody>
      </p:sp>
      <p:sp>
        <p:nvSpPr>
          <p:cNvPr id="5" name="Fußzeilenplatzhalter 4">
            <a:extLst>
              <a:ext uri="{FF2B5EF4-FFF2-40B4-BE49-F238E27FC236}">
                <a16:creationId xmlns:a16="http://schemas.microsoft.com/office/drawing/2014/main" id="{099E509D-72CF-9AB0-30D4-2CD7B2DA62CF}"/>
              </a:ext>
            </a:extLst>
          </p:cNvPr>
          <p:cNvSpPr>
            <a:spLocks noGrp="1"/>
          </p:cNvSpPr>
          <p:nvPr>
            <p:ph type="ftr" sz="quarter" idx="15"/>
          </p:nvPr>
        </p:nvSpPr>
        <p:spPr/>
        <p:txBody>
          <a:bodyPr/>
          <a:lstStyle/>
          <a:p>
            <a:r>
              <a:rPr lang="en-GB" noProof="0"/>
              <a:t>University of Zurich</a:t>
            </a:r>
            <a:endParaRPr lang="en-GB" noProof="0" dirty="0"/>
          </a:p>
        </p:txBody>
      </p:sp>
      <p:sp>
        <p:nvSpPr>
          <p:cNvPr id="7" name="Foliennummernplatzhalter 6">
            <a:extLst>
              <a:ext uri="{FF2B5EF4-FFF2-40B4-BE49-F238E27FC236}">
                <a16:creationId xmlns:a16="http://schemas.microsoft.com/office/drawing/2014/main" id="{092555C2-CC27-C0A2-017D-FF412B101005}"/>
              </a:ext>
            </a:extLst>
          </p:cNvPr>
          <p:cNvSpPr>
            <a:spLocks noGrp="1"/>
          </p:cNvSpPr>
          <p:nvPr>
            <p:ph type="sldNum" sz="quarter" idx="16"/>
          </p:nvPr>
        </p:nvSpPr>
        <p:spPr/>
        <p:txBody>
          <a:bodyPr/>
          <a:lstStyle/>
          <a:p>
            <a:fld id="{442AD375-037F-43D0-B059-5172DA06796A}" type="slidenum">
              <a:rPr lang="en-GB" noProof="0" smtClean="0"/>
              <a:pPr/>
              <a:t>‹#›</a:t>
            </a:fld>
            <a:endParaRPr lang="en-GB" noProof="0" dirty="0"/>
          </a:p>
        </p:txBody>
      </p:sp>
      <p:sp>
        <p:nvSpPr>
          <p:cNvPr id="6" name="Bildplatzhalter 4">
            <a:extLst>
              <a:ext uri="{FF2B5EF4-FFF2-40B4-BE49-F238E27FC236}">
                <a16:creationId xmlns:a16="http://schemas.microsoft.com/office/drawing/2014/main" id="{84E61DB5-E919-69BB-4D15-14B989729A33}"/>
              </a:ext>
            </a:extLst>
          </p:cNvPr>
          <p:cNvSpPr>
            <a:spLocks noGrp="1"/>
          </p:cNvSpPr>
          <p:nvPr>
            <p:ph type="pic" sz="quarter" idx="17"/>
          </p:nvPr>
        </p:nvSpPr>
        <p:spPr>
          <a:xfrm>
            <a:off x="6187621" y="273378"/>
            <a:ext cx="5724000" cy="5951210"/>
          </a:xfrm>
          <a:pattFill prst="lgCheck">
            <a:fgClr>
              <a:schemeClr val="bg1">
                <a:lumMod val="85000"/>
              </a:schemeClr>
            </a:fgClr>
            <a:bgClr>
              <a:schemeClr val="bg1"/>
            </a:bgClr>
          </a:pattFill>
        </p:spPr>
        <p:txBody>
          <a:bodyPr tIns="720000" anchor="ctr"/>
          <a:lstStyle>
            <a:lvl1pPr algn="ctr">
              <a:defRPr sz="1200"/>
            </a:lvl1pPr>
          </a:lstStyle>
          <a:p>
            <a:r>
              <a:rPr lang="zh-CN" altLang="en-US" noProof="0"/>
              <a:t>单击图标添加图片</a:t>
            </a:r>
            <a:endParaRPr lang="en-GB" noProof="0" dirty="0"/>
          </a:p>
        </p:txBody>
      </p:sp>
      <p:sp>
        <p:nvSpPr>
          <p:cNvPr id="2" name="Inhaltsplatzhalter 2">
            <a:extLst>
              <a:ext uri="{FF2B5EF4-FFF2-40B4-BE49-F238E27FC236}">
                <a16:creationId xmlns:a16="http://schemas.microsoft.com/office/drawing/2014/main" id="{99EEEEF7-8E4F-3C55-5E7A-50A2A740DE06}"/>
              </a:ext>
            </a:extLst>
          </p:cNvPr>
          <p:cNvSpPr>
            <a:spLocks noGrp="1"/>
          </p:cNvSpPr>
          <p:nvPr>
            <p:ph idx="1" hasCustomPrompt="1"/>
          </p:nvPr>
        </p:nvSpPr>
        <p:spPr>
          <a:xfrm>
            <a:off x="271462" y="1371600"/>
            <a:ext cx="5724000" cy="4628621"/>
          </a:xfrm>
        </p:spPr>
        <p:txBody>
          <a:bodyPr/>
          <a:lstStyle>
            <a:lvl1pPr>
              <a:spcAft>
                <a:spcPts val="0"/>
              </a:spcAft>
              <a:defRPr sz="1600"/>
            </a:lvl1pPr>
            <a:lvl2pPr marL="226800" indent="-226800">
              <a:spcBef>
                <a:spcPts val="1000"/>
              </a:spcBef>
              <a:spcAft>
                <a:spcPts val="0"/>
              </a:spcAft>
              <a:defRPr sz="1600"/>
            </a:lvl2pPr>
            <a:lvl3pPr marL="658800" indent="-226800">
              <a:spcBef>
                <a:spcPts val="1000"/>
              </a:spcBef>
              <a:spcAft>
                <a:spcPts val="0"/>
              </a:spcAft>
              <a:defRPr sz="1600"/>
            </a:lvl3pPr>
            <a:lvl4pPr marL="1090800" indent="-226800">
              <a:spcBef>
                <a:spcPts val="1000"/>
              </a:spcBef>
              <a:spcAft>
                <a:spcPts val="0"/>
              </a:spcAft>
              <a:defRPr sz="1600"/>
            </a:lvl4pPr>
            <a:lvl5pPr marL="1522800" indent="-342000">
              <a:spcBef>
                <a:spcPts val="1000"/>
              </a:spcBef>
              <a:spcAft>
                <a:spcPts val="0"/>
              </a:spcAft>
              <a:defRPr sz="1600"/>
            </a:lvl5pPr>
          </a:lstStyle>
          <a:p>
            <a:pPr lvl="0"/>
            <a:r>
              <a:rPr lang="en-GB" noProof="0" dirty="0"/>
              <a:t>Insert content</a:t>
            </a:r>
          </a:p>
          <a:p>
            <a:pPr lvl="1"/>
            <a:r>
              <a:rPr lang="en-GB" noProof="0" dirty="0"/>
              <a:t>Bullet list 2</a:t>
            </a:r>
          </a:p>
          <a:p>
            <a:pPr lvl="2"/>
            <a:r>
              <a:rPr lang="en-GB" noProof="0" dirty="0"/>
              <a:t>Bullet list 3</a:t>
            </a:r>
          </a:p>
          <a:p>
            <a:pPr lvl="3"/>
            <a:r>
              <a:rPr lang="en-GB" noProof="0" dirty="0"/>
              <a:t>Bullet list 4</a:t>
            </a:r>
          </a:p>
          <a:p>
            <a:pPr lvl="4"/>
            <a:r>
              <a:rPr lang="en-GB" noProof="0" dirty="0"/>
              <a:t>Bullet list 5</a:t>
            </a:r>
          </a:p>
        </p:txBody>
      </p:sp>
      <p:sp>
        <p:nvSpPr>
          <p:cNvPr id="4" name="Titel 1">
            <a:extLst>
              <a:ext uri="{FF2B5EF4-FFF2-40B4-BE49-F238E27FC236}">
                <a16:creationId xmlns:a16="http://schemas.microsoft.com/office/drawing/2014/main" id="{BA512215-946B-73CF-5CD5-5404CAE41FE7}"/>
              </a:ext>
            </a:extLst>
          </p:cNvPr>
          <p:cNvSpPr>
            <a:spLocks noGrp="1"/>
          </p:cNvSpPr>
          <p:nvPr>
            <p:ph type="title" hasCustomPrompt="1"/>
          </p:nvPr>
        </p:nvSpPr>
        <p:spPr>
          <a:xfrm>
            <a:off x="273600" y="245268"/>
            <a:ext cx="5723999" cy="845567"/>
          </a:xfrm>
        </p:spPr>
        <p:txBody>
          <a:bodyPr/>
          <a:lstStyle>
            <a:lvl1pPr>
              <a:lnSpc>
                <a:spcPct val="97000"/>
              </a:lnSpc>
              <a:defRPr/>
            </a:lvl1pPr>
          </a:lstStyle>
          <a:p>
            <a:r>
              <a:rPr lang="en-GB" noProof="0" dirty="0"/>
              <a:t>Insert chapter title</a:t>
            </a:r>
          </a:p>
        </p:txBody>
      </p:sp>
      <p:sp>
        <p:nvSpPr>
          <p:cNvPr id="8" name="Textplatzhalter 8">
            <a:extLst>
              <a:ext uri="{FF2B5EF4-FFF2-40B4-BE49-F238E27FC236}">
                <a16:creationId xmlns:a16="http://schemas.microsoft.com/office/drawing/2014/main" id="{EAAB97D8-67DD-4A1A-E7E3-B479715D9C9F}"/>
              </a:ext>
            </a:extLst>
          </p:cNvPr>
          <p:cNvSpPr>
            <a:spLocks noGrp="1"/>
          </p:cNvSpPr>
          <p:nvPr>
            <p:ph type="body" sz="quarter" idx="13" hasCustomPrompt="1"/>
          </p:nvPr>
        </p:nvSpPr>
        <p:spPr>
          <a:xfrm>
            <a:off x="270000" y="6000221"/>
            <a:ext cx="5734380" cy="205200"/>
          </a:xfrm>
        </p:spPr>
        <p:txBody>
          <a:bodyPr anchor="b"/>
          <a:lstStyle>
            <a:lvl1pPr>
              <a:lnSpc>
                <a:spcPct val="109000"/>
              </a:lnSpc>
              <a:defRPr sz="1200"/>
            </a:lvl1pPr>
            <a:lvl2pPr>
              <a:defRPr sz="1000"/>
            </a:lvl2pPr>
            <a:lvl3pPr>
              <a:defRPr sz="1000"/>
            </a:lvl3pPr>
            <a:lvl4pPr>
              <a:defRPr sz="1000"/>
            </a:lvl4pPr>
            <a:lvl5pPr>
              <a:defRPr sz="1000"/>
            </a:lvl5pPr>
          </a:lstStyle>
          <a:p>
            <a:pPr lvl="0"/>
            <a:r>
              <a:rPr lang="en-GB" noProof="0" dirty="0"/>
              <a:t>Insert source</a:t>
            </a:r>
          </a:p>
        </p:txBody>
      </p:sp>
    </p:spTree>
    <p:extLst>
      <p:ext uri="{BB962C8B-B14F-4D97-AF65-F5344CB8AC3E}">
        <p14:creationId xmlns:p14="http://schemas.microsoft.com/office/powerpoint/2010/main" val="2053835758"/>
      </p:ext>
    </p:extLst>
  </p:cSld>
  <p:clrMapOvr>
    <a:masterClrMapping/>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Bild und Inhalt">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1410473C-28E8-F4A9-D9FA-A25C3E0D5DE6}"/>
              </a:ext>
            </a:extLst>
          </p:cNvPr>
          <p:cNvSpPr>
            <a:spLocks noGrp="1"/>
          </p:cNvSpPr>
          <p:nvPr>
            <p:ph type="dt" sz="half" idx="14"/>
          </p:nvPr>
        </p:nvSpPr>
        <p:spPr/>
        <p:txBody>
          <a:bodyPr/>
          <a:lstStyle/>
          <a:p>
            <a:fld id="{A284A49B-F340-4946-BEF7-3A25B9CF56DB}" type="datetime1">
              <a:rPr lang="en-GB" noProof="0" smtClean="0"/>
              <a:t>17/05/2024</a:t>
            </a:fld>
            <a:endParaRPr lang="en-GB" noProof="0" dirty="0"/>
          </a:p>
        </p:txBody>
      </p:sp>
      <p:sp>
        <p:nvSpPr>
          <p:cNvPr id="5" name="Fußzeilenplatzhalter 4">
            <a:extLst>
              <a:ext uri="{FF2B5EF4-FFF2-40B4-BE49-F238E27FC236}">
                <a16:creationId xmlns:a16="http://schemas.microsoft.com/office/drawing/2014/main" id="{099E509D-72CF-9AB0-30D4-2CD7B2DA62CF}"/>
              </a:ext>
            </a:extLst>
          </p:cNvPr>
          <p:cNvSpPr>
            <a:spLocks noGrp="1"/>
          </p:cNvSpPr>
          <p:nvPr>
            <p:ph type="ftr" sz="quarter" idx="15"/>
          </p:nvPr>
        </p:nvSpPr>
        <p:spPr/>
        <p:txBody>
          <a:bodyPr/>
          <a:lstStyle/>
          <a:p>
            <a:r>
              <a:rPr lang="en-GB" noProof="0"/>
              <a:t>University of Zurich</a:t>
            </a:r>
            <a:endParaRPr lang="en-GB" noProof="0" dirty="0"/>
          </a:p>
        </p:txBody>
      </p:sp>
      <p:sp>
        <p:nvSpPr>
          <p:cNvPr id="7" name="Foliennummernplatzhalter 6">
            <a:extLst>
              <a:ext uri="{FF2B5EF4-FFF2-40B4-BE49-F238E27FC236}">
                <a16:creationId xmlns:a16="http://schemas.microsoft.com/office/drawing/2014/main" id="{092555C2-CC27-C0A2-017D-FF412B101005}"/>
              </a:ext>
            </a:extLst>
          </p:cNvPr>
          <p:cNvSpPr>
            <a:spLocks noGrp="1"/>
          </p:cNvSpPr>
          <p:nvPr>
            <p:ph type="sldNum" sz="quarter" idx="16"/>
          </p:nvPr>
        </p:nvSpPr>
        <p:spPr/>
        <p:txBody>
          <a:bodyPr/>
          <a:lstStyle/>
          <a:p>
            <a:fld id="{442AD375-037F-43D0-B059-5172DA06796A}" type="slidenum">
              <a:rPr lang="en-GB" noProof="0" smtClean="0"/>
              <a:pPr/>
              <a:t>‹#›</a:t>
            </a:fld>
            <a:endParaRPr lang="en-GB" noProof="0" dirty="0"/>
          </a:p>
        </p:txBody>
      </p:sp>
      <p:sp>
        <p:nvSpPr>
          <p:cNvPr id="6" name="Bildplatzhalter 4">
            <a:extLst>
              <a:ext uri="{FF2B5EF4-FFF2-40B4-BE49-F238E27FC236}">
                <a16:creationId xmlns:a16="http://schemas.microsoft.com/office/drawing/2014/main" id="{84E61DB5-E919-69BB-4D15-14B989729A33}"/>
              </a:ext>
            </a:extLst>
          </p:cNvPr>
          <p:cNvSpPr>
            <a:spLocks noGrp="1"/>
          </p:cNvSpPr>
          <p:nvPr>
            <p:ph type="pic" sz="quarter" idx="17"/>
          </p:nvPr>
        </p:nvSpPr>
        <p:spPr>
          <a:xfrm>
            <a:off x="269875" y="273378"/>
            <a:ext cx="5724000" cy="5601642"/>
          </a:xfrm>
          <a:pattFill prst="lgCheck">
            <a:fgClr>
              <a:schemeClr val="bg1">
                <a:lumMod val="85000"/>
              </a:schemeClr>
            </a:fgClr>
            <a:bgClr>
              <a:schemeClr val="bg1"/>
            </a:bgClr>
          </a:pattFill>
        </p:spPr>
        <p:txBody>
          <a:bodyPr tIns="720000" anchor="ctr"/>
          <a:lstStyle>
            <a:lvl1pPr algn="ctr">
              <a:defRPr sz="1200"/>
            </a:lvl1pPr>
          </a:lstStyle>
          <a:p>
            <a:r>
              <a:rPr lang="zh-CN" altLang="en-US" noProof="0"/>
              <a:t>单击图标添加图片</a:t>
            </a:r>
            <a:endParaRPr lang="en-GB" noProof="0" dirty="0"/>
          </a:p>
        </p:txBody>
      </p:sp>
      <p:sp>
        <p:nvSpPr>
          <p:cNvPr id="2" name="Inhaltsplatzhalter 2">
            <a:extLst>
              <a:ext uri="{FF2B5EF4-FFF2-40B4-BE49-F238E27FC236}">
                <a16:creationId xmlns:a16="http://schemas.microsoft.com/office/drawing/2014/main" id="{99EEEEF7-8E4F-3C55-5E7A-50A2A740DE06}"/>
              </a:ext>
            </a:extLst>
          </p:cNvPr>
          <p:cNvSpPr>
            <a:spLocks noGrp="1"/>
          </p:cNvSpPr>
          <p:nvPr>
            <p:ph idx="1" hasCustomPrompt="1"/>
          </p:nvPr>
        </p:nvSpPr>
        <p:spPr>
          <a:xfrm>
            <a:off x="6188400" y="866774"/>
            <a:ext cx="5724000" cy="5357813"/>
          </a:xfrm>
        </p:spPr>
        <p:txBody>
          <a:bodyPr/>
          <a:lstStyle>
            <a:lvl1pPr>
              <a:spcAft>
                <a:spcPts val="0"/>
              </a:spcAft>
              <a:defRPr sz="1600"/>
            </a:lvl1pPr>
            <a:lvl2pPr marL="226800" indent="-226800">
              <a:spcBef>
                <a:spcPts val="1000"/>
              </a:spcBef>
              <a:spcAft>
                <a:spcPts val="0"/>
              </a:spcAft>
              <a:buFont typeface="Source Sans Pro" panose="020B0503030403020204" pitchFamily="34" charset="0"/>
              <a:buChar char="―"/>
              <a:defRPr sz="1600"/>
            </a:lvl2pPr>
            <a:lvl3pPr marL="658800" indent="-226800">
              <a:spcBef>
                <a:spcPts val="1000"/>
              </a:spcBef>
              <a:spcAft>
                <a:spcPts val="0"/>
              </a:spcAft>
              <a:buFont typeface="Source Sans Pro" panose="020B0503030403020204" pitchFamily="34" charset="0"/>
              <a:buChar char="―"/>
              <a:defRPr sz="1600"/>
            </a:lvl3pPr>
            <a:lvl4pPr marL="1018800" indent="-226800">
              <a:spcBef>
                <a:spcPts val="1000"/>
              </a:spcBef>
              <a:spcAft>
                <a:spcPts val="0"/>
              </a:spcAft>
              <a:buFont typeface="Source Sans Pro" panose="020B0503030403020204" pitchFamily="34" charset="0"/>
              <a:buChar char="―"/>
              <a:defRPr sz="1600"/>
            </a:lvl4pPr>
            <a:lvl5pPr marL="1522800" indent="-226800">
              <a:spcBef>
                <a:spcPts val="1000"/>
              </a:spcBef>
              <a:spcAft>
                <a:spcPts val="0"/>
              </a:spcAft>
              <a:buFont typeface="Source Sans Pro" panose="020B0503030403020204" pitchFamily="34" charset="0"/>
              <a:buChar char="―"/>
              <a:defRPr sz="1600"/>
            </a:lvl5pPr>
          </a:lstStyle>
          <a:p>
            <a:pPr lvl="0"/>
            <a:r>
              <a:rPr lang="en-GB" noProof="0" dirty="0"/>
              <a:t>Insert content</a:t>
            </a:r>
          </a:p>
          <a:p>
            <a:pPr lvl="1"/>
            <a:r>
              <a:rPr lang="en-GB" noProof="0" dirty="0"/>
              <a:t>Bullet list 2</a:t>
            </a:r>
          </a:p>
          <a:p>
            <a:pPr lvl="2"/>
            <a:r>
              <a:rPr lang="en-GB" noProof="0" dirty="0"/>
              <a:t>Bullet list 3</a:t>
            </a:r>
          </a:p>
          <a:p>
            <a:pPr lvl="3"/>
            <a:r>
              <a:rPr lang="en-GB" noProof="0" dirty="0"/>
              <a:t>Bullet list 4</a:t>
            </a:r>
          </a:p>
          <a:p>
            <a:pPr lvl="4"/>
            <a:r>
              <a:rPr lang="en-GB" noProof="0" dirty="0"/>
              <a:t>Bullet list 5</a:t>
            </a:r>
          </a:p>
        </p:txBody>
      </p:sp>
      <p:sp>
        <p:nvSpPr>
          <p:cNvPr id="4" name="Titel 1">
            <a:extLst>
              <a:ext uri="{FF2B5EF4-FFF2-40B4-BE49-F238E27FC236}">
                <a16:creationId xmlns:a16="http://schemas.microsoft.com/office/drawing/2014/main" id="{BA512215-946B-73CF-5CD5-5404CAE41FE7}"/>
              </a:ext>
            </a:extLst>
          </p:cNvPr>
          <p:cNvSpPr>
            <a:spLocks noGrp="1"/>
          </p:cNvSpPr>
          <p:nvPr>
            <p:ph type="title" hasCustomPrompt="1"/>
          </p:nvPr>
        </p:nvSpPr>
        <p:spPr>
          <a:xfrm>
            <a:off x="6188400" y="244800"/>
            <a:ext cx="5723999" cy="519436"/>
          </a:xfrm>
        </p:spPr>
        <p:txBody>
          <a:bodyPr/>
          <a:lstStyle>
            <a:lvl1pPr>
              <a:lnSpc>
                <a:spcPct val="97000"/>
              </a:lnSpc>
              <a:defRPr/>
            </a:lvl1pPr>
          </a:lstStyle>
          <a:p>
            <a:r>
              <a:rPr lang="en-GB" noProof="0" dirty="0"/>
              <a:t>Insert chapter title</a:t>
            </a:r>
          </a:p>
        </p:txBody>
      </p:sp>
      <p:sp>
        <p:nvSpPr>
          <p:cNvPr id="12" name="Textplatzhalter 11">
            <a:extLst>
              <a:ext uri="{FF2B5EF4-FFF2-40B4-BE49-F238E27FC236}">
                <a16:creationId xmlns:a16="http://schemas.microsoft.com/office/drawing/2014/main" id="{DABC8980-79BC-7792-05E5-871BA6059E89}"/>
              </a:ext>
            </a:extLst>
          </p:cNvPr>
          <p:cNvSpPr>
            <a:spLocks noGrp="1"/>
          </p:cNvSpPr>
          <p:nvPr>
            <p:ph type="body" sz="quarter" idx="18" hasCustomPrompt="1"/>
          </p:nvPr>
        </p:nvSpPr>
        <p:spPr>
          <a:xfrm>
            <a:off x="269875" y="6029325"/>
            <a:ext cx="5724525" cy="195263"/>
          </a:xfrm>
        </p:spPr>
        <p:txBody>
          <a:bodyPr anchor="b"/>
          <a:lstStyle>
            <a:lvl1pPr>
              <a:defRPr sz="1000" b="1"/>
            </a:lvl1pPr>
            <a:lvl2pPr>
              <a:defRPr sz="1000" b="1"/>
            </a:lvl2pPr>
            <a:lvl3pPr>
              <a:defRPr sz="1000" b="1"/>
            </a:lvl3pPr>
            <a:lvl4pPr>
              <a:defRPr sz="1000" b="1"/>
            </a:lvl4pPr>
            <a:lvl5pPr>
              <a:defRPr sz="1000" b="1"/>
            </a:lvl5pPr>
          </a:lstStyle>
          <a:p>
            <a:pPr lvl="0"/>
            <a:r>
              <a:rPr lang="en-GB" noProof="0" dirty="0"/>
              <a:t>Insert caption</a:t>
            </a:r>
          </a:p>
        </p:txBody>
      </p:sp>
    </p:spTree>
    <p:extLst>
      <p:ext uri="{BB962C8B-B14F-4D97-AF65-F5344CB8AC3E}">
        <p14:creationId xmlns:p14="http://schemas.microsoft.com/office/powerpoint/2010/main" val="12398664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9DC7ECD-3BD1-4BD2-AEF0-C6C0ED7D16D7}" type="datetime1">
              <a:rPr lang="en-GB" smtClean="0"/>
              <a:t>17/05/2024</a:t>
            </a:fld>
            <a:endParaRPr lang="en-US"/>
          </a:p>
        </p:txBody>
      </p:sp>
      <p:sp>
        <p:nvSpPr>
          <p:cNvPr id="5" name="Footer Placeholder 4"/>
          <p:cNvSpPr>
            <a:spLocks noGrp="1"/>
          </p:cNvSpPr>
          <p:nvPr>
            <p:ph type="ftr" sz="quarter" idx="11"/>
          </p:nvPr>
        </p:nvSpPr>
        <p:spPr/>
        <p:txBody>
          <a:bodyPr/>
          <a:lstStyle/>
          <a:p>
            <a:r>
              <a:rPr lang="en-GB"/>
              <a:t>University of Zurich</a:t>
            </a:r>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03232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F3ED2E04-5275-41CA-AECB-FD4E3D0F32C9}" type="datetime1">
              <a:rPr lang="en-GB" smtClean="0"/>
              <a:t>17/05/2024</a:t>
            </a:fld>
            <a:endParaRPr lang="en-US"/>
          </a:p>
        </p:txBody>
      </p:sp>
      <p:sp>
        <p:nvSpPr>
          <p:cNvPr id="5" name="Footer Placeholder 4"/>
          <p:cNvSpPr>
            <a:spLocks noGrp="1"/>
          </p:cNvSpPr>
          <p:nvPr>
            <p:ph type="ftr" sz="quarter" idx="11"/>
          </p:nvPr>
        </p:nvSpPr>
        <p:spPr>
          <a:xfrm>
            <a:off x="2182708" y="6272784"/>
            <a:ext cx="6327648" cy="365125"/>
          </a:xfrm>
        </p:spPr>
        <p:txBody>
          <a:bodyPr/>
          <a:lstStyle/>
          <a:p>
            <a:r>
              <a:rPr lang="en-GB"/>
              <a:t>University of Zurich</a:t>
            </a:r>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330EA680-D336-4FF7-8B7A-9848BB0A1C32}" type="slidenum">
              <a:rPr lang="en-US" smtClean="0"/>
              <a:t>‹#›</a:t>
            </a:fld>
            <a:endParaRPr lang="en-US"/>
          </a:p>
        </p:txBody>
      </p:sp>
    </p:spTree>
    <p:extLst>
      <p:ext uri="{BB962C8B-B14F-4D97-AF65-F5344CB8AC3E}">
        <p14:creationId xmlns:p14="http://schemas.microsoft.com/office/powerpoint/2010/main" val="6541912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40D92CD-134C-4C44-B108-BCF82E3456DB}" type="datetime1">
              <a:rPr lang="en-GB" smtClean="0"/>
              <a:t>17/05/2024</a:t>
            </a:fld>
            <a:endParaRPr lang="en-US"/>
          </a:p>
        </p:txBody>
      </p:sp>
      <p:sp>
        <p:nvSpPr>
          <p:cNvPr id="6" name="Footer Placeholder 5"/>
          <p:cNvSpPr>
            <a:spLocks noGrp="1"/>
          </p:cNvSpPr>
          <p:nvPr>
            <p:ph type="ftr" sz="quarter" idx="11"/>
          </p:nvPr>
        </p:nvSpPr>
        <p:spPr/>
        <p:txBody>
          <a:bodyPr/>
          <a:lstStyle/>
          <a:p>
            <a:r>
              <a:rPr lang="en-GB"/>
              <a:t>University of Zurich</a:t>
            </a:r>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0242364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AB0E40-E899-458C-955F-A683051E14FB}" type="datetime1">
              <a:rPr lang="en-GB" smtClean="0"/>
              <a:t>17/05/2024</a:t>
            </a:fld>
            <a:endParaRPr lang="en-US"/>
          </a:p>
        </p:txBody>
      </p:sp>
      <p:sp>
        <p:nvSpPr>
          <p:cNvPr id="8" name="Footer Placeholder 7"/>
          <p:cNvSpPr>
            <a:spLocks noGrp="1"/>
          </p:cNvSpPr>
          <p:nvPr>
            <p:ph type="ftr" sz="quarter" idx="11"/>
          </p:nvPr>
        </p:nvSpPr>
        <p:spPr/>
        <p:txBody>
          <a:bodyPr/>
          <a:lstStyle/>
          <a:p>
            <a:r>
              <a:rPr lang="en-GB"/>
              <a:t>University of Zurich</a:t>
            </a:r>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0323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A3451EC-5834-4D53-AFD9-69D84720A0B6}" type="datetime1">
              <a:rPr lang="en-GB" smtClean="0"/>
              <a:t>17/05/2024</a:t>
            </a:fld>
            <a:endParaRPr lang="en-US"/>
          </a:p>
        </p:txBody>
      </p:sp>
      <p:sp>
        <p:nvSpPr>
          <p:cNvPr id="4" name="Footer Placeholder 3"/>
          <p:cNvSpPr>
            <a:spLocks noGrp="1"/>
          </p:cNvSpPr>
          <p:nvPr>
            <p:ph type="ftr" sz="quarter" idx="11"/>
          </p:nvPr>
        </p:nvSpPr>
        <p:spPr/>
        <p:txBody>
          <a:bodyPr/>
          <a:lstStyle/>
          <a:p>
            <a:r>
              <a:rPr lang="en-GB"/>
              <a:t>University of Zurich</a:t>
            </a:r>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165268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92D17C-78A7-4413-B1E7-88DB69B30F0C}" type="datetime1">
              <a:rPr lang="en-GB" smtClean="0"/>
              <a:t>17/05/2024</a:t>
            </a:fld>
            <a:endParaRPr lang="en-US"/>
          </a:p>
        </p:txBody>
      </p:sp>
      <p:sp>
        <p:nvSpPr>
          <p:cNvPr id="3" name="Footer Placeholder 2"/>
          <p:cNvSpPr>
            <a:spLocks noGrp="1"/>
          </p:cNvSpPr>
          <p:nvPr>
            <p:ph type="ftr" sz="quarter" idx="11"/>
          </p:nvPr>
        </p:nvSpPr>
        <p:spPr/>
        <p:txBody>
          <a:bodyPr/>
          <a:lstStyle/>
          <a:p>
            <a:r>
              <a:rPr lang="en-GB"/>
              <a:t>University of Zurich</a:t>
            </a:r>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5174054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53B26CF-0ADC-4AEF-BEFA-F91AC116E03F}" type="datetime1">
              <a:rPr lang="en-GB" smtClean="0"/>
              <a:t>17/05/2024</a:t>
            </a:fld>
            <a:endParaRPr lang="en-US"/>
          </a:p>
        </p:txBody>
      </p:sp>
      <p:sp>
        <p:nvSpPr>
          <p:cNvPr id="6" name="Footer Placeholder 5"/>
          <p:cNvSpPr>
            <a:spLocks noGrp="1"/>
          </p:cNvSpPr>
          <p:nvPr>
            <p:ph type="ftr" sz="quarter" idx="11"/>
          </p:nvPr>
        </p:nvSpPr>
        <p:spPr/>
        <p:txBody>
          <a:bodyPr/>
          <a:lstStyle/>
          <a:p>
            <a:r>
              <a:rPr lang="en-GB"/>
              <a:t>University of Zurich</a:t>
            </a:r>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0828744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3EF33D2-F4C0-4640-A6FB-4C0C2389CAF9}" type="datetime1">
              <a:rPr lang="en-GB" smtClean="0"/>
              <a:t>17/05/2024</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1243653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microsoft.com/office/2007/relationships/hdphoto" Target="../media/hdphoto1.wdp"/><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CD26FBF6-ED17-4A6B-A9CE-F486BDD50CBB}" type="datetime1">
              <a:rPr lang="en-GB" smtClean="0"/>
              <a:t>17/05/2024</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r>
              <a:rPr lang="en-GB"/>
              <a:t>University of Zurich</a:t>
            </a:r>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6">
                <a:duotone>
                  <a:schemeClr val="accent1">
                    <a:shade val="45000"/>
                    <a:satMod val="135000"/>
                  </a:schemeClr>
                  <a:prstClr val="white"/>
                </a:duotone>
                <a:extLst>
                  <a:ext uri="{BEBA8EAE-BF5A-486C-A8C5-ECC9F3942E4B}">
                    <a14:imgProps xmlns:a14="http://schemas.microsoft.com/office/drawing/2010/main">
                      <a14:imgLayer r:embed="rId17">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1581958729"/>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 id="2147483689" r:id="rId14"/>
  </p:sldLayoutIdLst>
  <p:hf hdr="0"/>
  <p:txStyles>
    <p:titleStyle>
      <a:lvl1pPr algn="l" defTabSz="914400" rtl="0" eaLnBrk="1" latinLnBrk="0" hangingPunct="1">
        <a:lnSpc>
          <a:spcPct val="90000"/>
        </a:lnSpc>
        <a:spcBef>
          <a:spcPct val="0"/>
        </a:spcBef>
        <a:buNone/>
        <a:defRPr sz="5400" kern="1200" cap="all" baseline="0">
          <a:blipFill>
            <a:blip r:embed="rId18">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1.jpeg"/><Relationship Id="rId7" Type="http://schemas.openxmlformats.org/officeDocument/2006/relationships/diagramColors" Target="../diagrams/colors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23.jp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xml"/><Relationship Id="rId1" Type="http://schemas.openxmlformats.org/officeDocument/2006/relationships/slideLayout" Target="../slideLayouts/slideLayout14.xml"/><Relationship Id="rId4" Type="http://schemas.openxmlformats.org/officeDocument/2006/relationships/hyperlink" Target="http://www.liiofindia.org/in/cases/cen/INSC/"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Bildplatzhalter 4" descr="Picture of the University of Zurich, main building, with a view of the city of Zurich and the lake">
            <a:extLst>
              <a:ext uri="{FF2B5EF4-FFF2-40B4-BE49-F238E27FC236}">
                <a16:creationId xmlns:a16="http://schemas.microsoft.com/office/drawing/2014/main" id="{DFD9BC97-4267-D50F-95D4-1B379F1EA964}"/>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64" r="64"/>
          <a:stretch/>
        </p:blipFill>
        <p:spPr/>
      </p:pic>
      <p:sp>
        <p:nvSpPr>
          <p:cNvPr id="6" name="Textplatzhalter 5">
            <a:extLst>
              <a:ext uri="{FF2B5EF4-FFF2-40B4-BE49-F238E27FC236}">
                <a16:creationId xmlns:a16="http://schemas.microsoft.com/office/drawing/2014/main" id="{A0AE96C8-1312-C2F7-A819-F53E03CDE498}"/>
              </a:ext>
            </a:extLst>
          </p:cNvPr>
          <p:cNvSpPr>
            <a:spLocks noGrp="1"/>
          </p:cNvSpPr>
          <p:nvPr>
            <p:ph type="body" sz="quarter" idx="14"/>
          </p:nvPr>
        </p:nvSpPr>
        <p:spPr/>
        <p:txBody>
          <a:bodyPr/>
          <a:lstStyle/>
          <a:p>
            <a:r>
              <a:rPr lang="en-US" altLang="zh-CN" dirty="0"/>
              <a:t>Advanced</a:t>
            </a:r>
            <a:r>
              <a:rPr lang="zh-CN" altLang="en-US" dirty="0"/>
              <a:t> </a:t>
            </a:r>
            <a:r>
              <a:rPr lang="en-US" altLang="zh-CN" dirty="0"/>
              <a:t>Machine</a:t>
            </a:r>
            <a:r>
              <a:rPr lang="zh-CN" altLang="en-US" dirty="0"/>
              <a:t> </a:t>
            </a:r>
            <a:r>
              <a:rPr lang="en-US" altLang="zh-CN" dirty="0"/>
              <a:t>Learning</a:t>
            </a:r>
            <a:endParaRPr lang="de-DE" dirty="0"/>
          </a:p>
        </p:txBody>
      </p:sp>
      <p:sp>
        <p:nvSpPr>
          <p:cNvPr id="7" name="Textplatzhalter 6">
            <a:extLst>
              <a:ext uri="{FF2B5EF4-FFF2-40B4-BE49-F238E27FC236}">
                <a16:creationId xmlns:a16="http://schemas.microsoft.com/office/drawing/2014/main" id="{A2B04569-5531-A75B-1BAC-07589657E956}"/>
              </a:ext>
            </a:extLst>
          </p:cNvPr>
          <p:cNvSpPr>
            <a:spLocks noGrp="1"/>
          </p:cNvSpPr>
          <p:nvPr>
            <p:ph type="body" sz="quarter" idx="15"/>
          </p:nvPr>
        </p:nvSpPr>
        <p:spPr>
          <a:xfrm>
            <a:off x="1" y="3609020"/>
            <a:ext cx="11090458" cy="2082778"/>
          </a:xfrm>
        </p:spPr>
        <p:txBody>
          <a:bodyPr/>
          <a:lstStyle/>
          <a:p>
            <a:r>
              <a:rPr lang="en-US" altLang="zh-CN" sz="3200" dirty="0">
                <a:latin typeface="Arial" panose="020B0604020202020204" pitchFamily="34" charset="0"/>
                <a:cs typeface="Arial" panose="020B0604020202020204" pitchFamily="34" charset="0"/>
              </a:rPr>
              <a:t>Enhancing Legal Document Summarization with LLM</a:t>
            </a:r>
            <a:endParaRPr lang="en-GB" noProof="0" dirty="0">
              <a:latin typeface="Arial" panose="020B0604020202020204" pitchFamily="34" charset="0"/>
              <a:cs typeface="Arial" panose="020B0604020202020204" pitchFamily="34" charset="0"/>
            </a:endParaRPr>
          </a:p>
          <a:p>
            <a:pPr lvl="2"/>
            <a:r>
              <a:rPr lang="en-US" altLang="zh-CN" noProof="0" dirty="0">
                <a:latin typeface="Arial" panose="020B0604020202020204" pitchFamily="34" charset="0"/>
                <a:cs typeface="Arial" panose="020B0604020202020204" pitchFamily="34" charset="0"/>
              </a:rPr>
              <a:t>-</a:t>
            </a:r>
            <a:r>
              <a:rPr lang="zh-CN" altLang="en-US" noProof="0" dirty="0">
                <a:latin typeface="Arial" panose="020B0604020202020204" pitchFamily="34" charset="0"/>
                <a:cs typeface="Arial" panose="020B0604020202020204" pitchFamily="34" charset="0"/>
              </a:rPr>
              <a:t> </a:t>
            </a:r>
            <a:r>
              <a:rPr lang="en-GB" noProof="0" dirty="0">
                <a:latin typeface="Arial" panose="020B0604020202020204" pitchFamily="34" charset="0"/>
                <a:cs typeface="Arial" panose="020B0604020202020204" pitchFamily="34" charset="0"/>
              </a:rPr>
              <a:t>Md </a:t>
            </a:r>
            <a:r>
              <a:rPr lang="en-GB" noProof="0" dirty="0" err="1">
                <a:latin typeface="Arial" panose="020B0604020202020204" pitchFamily="34" charset="0"/>
                <a:cs typeface="Arial" panose="020B0604020202020204" pitchFamily="34" charset="0"/>
              </a:rPr>
              <a:t>Rezuanul</a:t>
            </a:r>
            <a:r>
              <a:rPr lang="en-GB" noProof="0" dirty="0">
                <a:latin typeface="Arial" panose="020B0604020202020204" pitchFamily="34" charset="0"/>
                <a:cs typeface="Arial" panose="020B0604020202020204" pitchFamily="34" charset="0"/>
              </a:rPr>
              <a:t> </a:t>
            </a:r>
            <a:r>
              <a:rPr lang="en-GB" noProof="0" dirty="0" err="1">
                <a:latin typeface="Arial" panose="020B0604020202020204" pitchFamily="34" charset="0"/>
                <a:cs typeface="Arial" panose="020B0604020202020204" pitchFamily="34" charset="0"/>
              </a:rPr>
              <a:t>haque</a:t>
            </a:r>
            <a:endParaRPr lang="en-GB" noProof="0" dirty="0">
              <a:latin typeface="Arial" panose="020B0604020202020204" pitchFamily="34" charset="0"/>
              <a:cs typeface="Arial" panose="020B0604020202020204" pitchFamily="34" charset="0"/>
            </a:endParaRPr>
          </a:p>
          <a:p>
            <a:pPr lvl="2"/>
            <a:r>
              <a:rPr lang="en-US" altLang="zh-CN" noProof="0" dirty="0">
                <a:latin typeface="Arial" panose="020B0604020202020204" pitchFamily="34" charset="0"/>
                <a:cs typeface="Arial" panose="020B0604020202020204" pitchFamily="34" charset="0"/>
              </a:rPr>
              <a:t>-</a:t>
            </a:r>
            <a:r>
              <a:rPr lang="zh-CN" altLang="en-US" noProof="0" dirty="0">
                <a:latin typeface="Arial" panose="020B0604020202020204" pitchFamily="34" charset="0"/>
                <a:cs typeface="Arial" panose="020B0604020202020204" pitchFamily="34" charset="0"/>
              </a:rPr>
              <a:t> </a:t>
            </a:r>
            <a:r>
              <a:rPr lang="en-GB" noProof="0" dirty="0">
                <a:latin typeface="Arial" panose="020B0604020202020204" pitchFamily="34" charset="0"/>
                <a:cs typeface="Arial" panose="020B0604020202020204" pitchFamily="34" charset="0"/>
              </a:rPr>
              <a:t>Xu Fan</a:t>
            </a:r>
          </a:p>
          <a:p>
            <a:pPr lvl="2"/>
            <a:br>
              <a:rPr lang="en-GB" noProof="0" dirty="0">
                <a:latin typeface="Arial" panose="020B0604020202020204" pitchFamily="34" charset="0"/>
                <a:cs typeface="Arial" panose="020B0604020202020204" pitchFamily="34" charset="0"/>
              </a:rPr>
            </a:br>
            <a:fld id="{E48C020E-B3C2-4469-B56B-34864AB95564}" type="datetime4">
              <a:rPr lang="en-GB" smtClean="0">
                <a:latin typeface="Arial" panose="020B0604020202020204" pitchFamily="34" charset="0"/>
                <a:cs typeface="Arial" panose="020B0604020202020204" pitchFamily="34" charset="0"/>
              </a:rPr>
              <a:pPr lvl="2"/>
              <a:t>17 May 2024</a:t>
            </a:fld>
            <a:endParaRPr lang="en-GB" noProof="0" dirty="0">
              <a:latin typeface="Arial" panose="020B0604020202020204" pitchFamily="34" charset="0"/>
              <a:cs typeface="Arial" panose="020B0604020202020204" pitchFamily="34" charset="0"/>
            </a:endParaRPr>
          </a:p>
        </p:txBody>
      </p:sp>
      <p:sp>
        <p:nvSpPr>
          <p:cNvPr id="2" name="Date Placeholder 1">
            <a:extLst>
              <a:ext uri="{FF2B5EF4-FFF2-40B4-BE49-F238E27FC236}">
                <a16:creationId xmlns:a16="http://schemas.microsoft.com/office/drawing/2014/main" id="{FD6F8090-3965-C3DC-05A9-3B4281DED89A}"/>
              </a:ext>
            </a:extLst>
          </p:cNvPr>
          <p:cNvSpPr>
            <a:spLocks noGrp="1"/>
          </p:cNvSpPr>
          <p:nvPr>
            <p:ph type="dt" sz="half" idx="10"/>
          </p:nvPr>
        </p:nvSpPr>
        <p:spPr/>
        <p:txBody>
          <a:bodyPr/>
          <a:lstStyle/>
          <a:p>
            <a:fld id="{F0E1AAF2-06F1-484F-A546-6217EE4992AB}" type="datetime1">
              <a:rPr lang="en-GB" noProof="0" smtClean="0"/>
              <a:t>17/05/2024</a:t>
            </a:fld>
            <a:endParaRPr lang="en-GB" noProof="0" dirty="0"/>
          </a:p>
        </p:txBody>
      </p:sp>
      <p:sp>
        <p:nvSpPr>
          <p:cNvPr id="3" name="Footer Placeholder 2">
            <a:extLst>
              <a:ext uri="{FF2B5EF4-FFF2-40B4-BE49-F238E27FC236}">
                <a16:creationId xmlns:a16="http://schemas.microsoft.com/office/drawing/2014/main" id="{9A304156-176B-2E8F-0E2A-3ACE5C69433B}"/>
              </a:ext>
            </a:extLst>
          </p:cNvPr>
          <p:cNvSpPr>
            <a:spLocks noGrp="1"/>
          </p:cNvSpPr>
          <p:nvPr>
            <p:ph type="ftr" sz="quarter" idx="11"/>
          </p:nvPr>
        </p:nvSpPr>
        <p:spPr/>
        <p:txBody>
          <a:bodyPr/>
          <a:lstStyle/>
          <a:p>
            <a:r>
              <a:rPr lang="en-GB" noProof="0"/>
              <a:t>University of Zurich</a:t>
            </a:r>
            <a:endParaRPr lang="en-GB" noProof="0" dirty="0"/>
          </a:p>
        </p:txBody>
      </p:sp>
      <p:sp>
        <p:nvSpPr>
          <p:cNvPr id="4" name="Slide Number Placeholder 3">
            <a:extLst>
              <a:ext uri="{FF2B5EF4-FFF2-40B4-BE49-F238E27FC236}">
                <a16:creationId xmlns:a16="http://schemas.microsoft.com/office/drawing/2014/main" id="{D79135C0-CAA1-5F71-98B7-3A5F198907E0}"/>
              </a:ext>
            </a:extLst>
          </p:cNvPr>
          <p:cNvSpPr>
            <a:spLocks noGrp="1"/>
          </p:cNvSpPr>
          <p:nvPr>
            <p:ph type="sldNum" sz="quarter" idx="12"/>
          </p:nvPr>
        </p:nvSpPr>
        <p:spPr/>
        <p:txBody>
          <a:bodyPr/>
          <a:lstStyle/>
          <a:p>
            <a:r>
              <a:rPr lang="en-GB" noProof="0"/>
              <a:t> </a:t>
            </a:r>
            <a:endParaRPr lang="en-GB" noProof="0" dirty="0"/>
          </a:p>
        </p:txBody>
      </p:sp>
    </p:spTree>
    <p:extLst>
      <p:ext uri="{BB962C8B-B14F-4D97-AF65-F5344CB8AC3E}">
        <p14:creationId xmlns:p14="http://schemas.microsoft.com/office/powerpoint/2010/main" val="13417044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1332C-CAEB-C850-7F43-F0EA26B904D9}"/>
              </a:ext>
            </a:extLst>
          </p:cNvPr>
          <p:cNvSpPr>
            <a:spLocks noGrp="1"/>
          </p:cNvSpPr>
          <p:nvPr>
            <p:ph type="title"/>
          </p:nvPr>
        </p:nvSpPr>
        <p:spPr/>
        <p:txBody>
          <a:bodyPr>
            <a:normAutofit/>
          </a:bodyPr>
          <a:lstStyle/>
          <a:p>
            <a:r>
              <a:rPr lang="en-GB" sz="4000" b="1" dirty="0"/>
              <a:t>Designing the Abstractive Summarization Model</a:t>
            </a:r>
            <a:endParaRPr lang="en-GB" sz="4000" dirty="0"/>
          </a:p>
        </p:txBody>
      </p:sp>
      <p:sp>
        <p:nvSpPr>
          <p:cNvPr id="3" name="Content Placeholder 2">
            <a:extLst>
              <a:ext uri="{FF2B5EF4-FFF2-40B4-BE49-F238E27FC236}">
                <a16:creationId xmlns:a16="http://schemas.microsoft.com/office/drawing/2014/main" id="{8B07265B-7F1F-B0B2-2887-045A90D6542D}"/>
              </a:ext>
            </a:extLst>
          </p:cNvPr>
          <p:cNvSpPr>
            <a:spLocks noGrp="1"/>
          </p:cNvSpPr>
          <p:nvPr>
            <p:ph idx="1"/>
          </p:nvPr>
        </p:nvSpPr>
        <p:spPr/>
        <p:txBody>
          <a:bodyPr/>
          <a:lstStyle/>
          <a:p>
            <a:pPr marL="0" indent="0">
              <a:buNone/>
            </a:pPr>
            <a:r>
              <a:rPr lang="en-GB" b="1" dirty="0"/>
              <a:t>3. Hyperparameter Optimization:</a:t>
            </a:r>
            <a:endParaRPr lang="en-GB" dirty="0"/>
          </a:p>
          <a:p>
            <a:pPr lvl="1">
              <a:buFont typeface="Wingdings" panose="05000000000000000000" pitchFamily="2" charset="2"/>
              <a:buChar char="§"/>
            </a:pPr>
            <a:r>
              <a:rPr lang="en-GB" dirty="0"/>
              <a:t>Experiment with different learning rates, batch sizes, and attention mechanisms to optimize performance.</a:t>
            </a:r>
          </a:p>
          <a:p>
            <a:pPr lvl="1">
              <a:buFont typeface="Wingdings" panose="05000000000000000000" pitchFamily="2" charset="2"/>
              <a:buChar char="§"/>
            </a:pPr>
            <a:r>
              <a:rPr lang="en-GB" dirty="0"/>
              <a:t>Used validation loss to gauge overfitting and adjust the model's capacity or training duration accordingly.</a:t>
            </a:r>
          </a:p>
          <a:p>
            <a:endParaRPr lang="en-GB" dirty="0"/>
          </a:p>
        </p:txBody>
      </p:sp>
      <p:sp>
        <p:nvSpPr>
          <p:cNvPr id="4" name="Date Placeholder 3">
            <a:extLst>
              <a:ext uri="{FF2B5EF4-FFF2-40B4-BE49-F238E27FC236}">
                <a16:creationId xmlns:a16="http://schemas.microsoft.com/office/drawing/2014/main" id="{966CDDAE-C2FE-A3A5-0D55-84699A113F00}"/>
              </a:ext>
            </a:extLst>
          </p:cNvPr>
          <p:cNvSpPr>
            <a:spLocks noGrp="1"/>
          </p:cNvSpPr>
          <p:nvPr>
            <p:ph type="dt" sz="half" idx="10"/>
          </p:nvPr>
        </p:nvSpPr>
        <p:spPr/>
        <p:txBody>
          <a:bodyPr/>
          <a:lstStyle/>
          <a:p>
            <a:fld id="{25603FF7-A556-49B1-A542-D42E0CC9CC84}" type="datetime1">
              <a:rPr lang="en-GB" smtClean="0"/>
              <a:t>17/05/2024</a:t>
            </a:fld>
            <a:endParaRPr lang="en-US"/>
          </a:p>
        </p:txBody>
      </p:sp>
      <p:sp>
        <p:nvSpPr>
          <p:cNvPr id="5" name="Footer Placeholder 4">
            <a:extLst>
              <a:ext uri="{FF2B5EF4-FFF2-40B4-BE49-F238E27FC236}">
                <a16:creationId xmlns:a16="http://schemas.microsoft.com/office/drawing/2014/main" id="{DB593F9E-9B16-643B-DC48-8E41B722507B}"/>
              </a:ext>
            </a:extLst>
          </p:cNvPr>
          <p:cNvSpPr>
            <a:spLocks noGrp="1"/>
          </p:cNvSpPr>
          <p:nvPr>
            <p:ph type="ftr" sz="quarter" idx="11"/>
          </p:nvPr>
        </p:nvSpPr>
        <p:spPr/>
        <p:txBody>
          <a:bodyPr/>
          <a:lstStyle/>
          <a:p>
            <a:r>
              <a:rPr lang="en-GB"/>
              <a:t>University of Zurich</a:t>
            </a:r>
            <a:endParaRPr lang="en-US"/>
          </a:p>
        </p:txBody>
      </p:sp>
      <p:sp>
        <p:nvSpPr>
          <p:cNvPr id="6" name="Slide Number Placeholder 5">
            <a:extLst>
              <a:ext uri="{FF2B5EF4-FFF2-40B4-BE49-F238E27FC236}">
                <a16:creationId xmlns:a16="http://schemas.microsoft.com/office/drawing/2014/main" id="{7BA082FD-087D-12F4-1A83-180B89A28CF5}"/>
              </a:ext>
            </a:extLst>
          </p:cNvPr>
          <p:cNvSpPr>
            <a:spLocks noGrp="1"/>
          </p:cNvSpPr>
          <p:nvPr>
            <p:ph type="sldNum" sz="quarter" idx="12"/>
          </p:nvPr>
        </p:nvSpPr>
        <p:spPr/>
        <p:txBody>
          <a:bodyPr/>
          <a:lstStyle/>
          <a:p>
            <a:fld id="{330EA680-D336-4FF7-8B7A-9848BB0A1C32}" type="slidenum">
              <a:rPr lang="en-US" smtClean="0"/>
              <a:t>10</a:t>
            </a:fld>
            <a:endParaRPr lang="en-US"/>
          </a:p>
        </p:txBody>
      </p:sp>
    </p:spTree>
    <p:extLst>
      <p:ext uri="{BB962C8B-B14F-4D97-AF65-F5344CB8AC3E}">
        <p14:creationId xmlns:p14="http://schemas.microsoft.com/office/powerpoint/2010/main" val="7025523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24547-D295-8CB3-82D4-EE1AC3336BBB}"/>
              </a:ext>
            </a:extLst>
          </p:cNvPr>
          <p:cNvSpPr>
            <a:spLocks noGrp="1"/>
          </p:cNvSpPr>
          <p:nvPr>
            <p:ph type="title"/>
          </p:nvPr>
        </p:nvSpPr>
        <p:spPr>
          <a:xfrm>
            <a:off x="537029" y="365125"/>
            <a:ext cx="11292114" cy="1325563"/>
          </a:xfrm>
        </p:spPr>
        <p:txBody>
          <a:bodyPr>
            <a:normAutofit/>
          </a:bodyPr>
          <a:lstStyle/>
          <a:p>
            <a:r>
              <a:rPr lang="en-US" sz="3600" b="1" dirty="0">
                <a:latin typeface="Arial" panose="020B0604020202020204" pitchFamily="34" charset="0"/>
                <a:ea typeface="+mj-lt"/>
                <a:cs typeface="Arial" panose="020B0604020202020204" pitchFamily="34" charset="0"/>
              </a:rPr>
              <a:t>Evaluation protocol – Abstractive Result Analysis</a:t>
            </a:r>
            <a:endParaRPr lang="en-GB" sz="3600" b="1" dirty="0">
              <a:latin typeface="Arial" panose="020B0604020202020204" pitchFamily="34" charset="0"/>
              <a:cs typeface="Arial" panose="020B0604020202020204" pitchFamily="34" charset="0"/>
            </a:endParaRPr>
          </a:p>
        </p:txBody>
      </p:sp>
      <p:sp>
        <p:nvSpPr>
          <p:cNvPr id="4" name="Rectangle 1">
            <a:extLst>
              <a:ext uri="{FF2B5EF4-FFF2-40B4-BE49-F238E27FC236}">
                <a16:creationId xmlns:a16="http://schemas.microsoft.com/office/drawing/2014/main" id="{A0C84F3D-B174-201F-FA3C-91F79BF253A4}"/>
              </a:ext>
            </a:extLst>
          </p:cNvPr>
          <p:cNvSpPr>
            <a:spLocks noGrp="1" noChangeArrowheads="1"/>
          </p:cNvSpPr>
          <p:nvPr>
            <p:ph idx="1"/>
          </p:nvPr>
        </p:nvSpPr>
        <p:spPr bwMode="auto">
          <a:xfrm>
            <a:off x="838200" y="1739137"/>
            <a:ext cx="10816771"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rPr>
              <a:t>Evaluation Loss:</a:t>
            </a:r>
            <a:r>
              <a:rPr kumimoji="0" lang="en-US" altLang="en-US" sz="1800" b="0" i="0" u="none" strike="noStrike" cap="none" normalizeH="0" baseline="0" dirty="0">
                <a:ln>
                  <a:noFill/>
                </a:ln>
                <a:solidFill>
                  <a:schemeClr val="tx1"/>
                </a:solidFill>
                <a:effectLst/>
              </a:rPr>
              <a:t> The model achieved an average loss of 1.7132 on the evaluation dataset. This loss metric helps in understanding how well the model has learned to summarize the legal documents, with a lower loss indicating better performance.</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rPr>
              <a:t>ROUGE-1 Score:</a:t>
            </a:r>
            <a:r>
              <a:rPr kumimoji="0" lang="en-US" altLang="en-US" sz="1800" b="0" i="0" u="none" strike="noStrike" cap="none" normalizeH="0" baseline="0" dirty="0">
                <a:ln>
                  <a:noFill/>
                </a:ln>
                <a:solidFill>
                  <a:schemeClr val="tx1"/>
                </a:solidFill>
                <a:effectLst/>
              </a:rPr>
              <a:t> The ROUGE-1 score, which measures the overlap of unigrams between the generated summaries and the reference summaries, is 0.4719 (47.19%). This score suggests that nearly half of the words in the generated summaries accurately reflect the content of the reference summaries, highlighting the model's capability to identify key content elements.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rPr>
              <a:t>ROUGE-2 Score:</a:t>
            </a:r>
            <a:r>
              <a:rPr kumimoji="0" lang="en-US" altLang="en-US" sz="1800" b="0" i="0" u="none" strike="noStrike" cap="none" normalizeH="0" baseline="0" dirty="0">
                <a:ln>
                  <a:noFill/>
                </a:ln>
                <a:solidFill>
                  <a:schemeClr val="tx1"/>
                </a:solidFill>
                <a:effectLst/>
              </a:rPr>
              <a:t> At 0.2301 (23.01%), the ROUGE-2 score is significantly lower than ROUGE-1, indicating challenges in capturing sequences of words. This score reflects the model's difficulty in maintaining phrase-level accuracy and coherence in the summaries.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rPr>
              <a:t>ROUGE-L Score:</a:t>
            </a:r>
            <a:r>
              <a:rPr kumimoji="0" lang="en-US" altLang="en-US" sz="1800" b="0" i="0" u="none" strike="noStrike" cap="none" normalizeH="0" baseline="0" dirty="0">
                <a:ln>
                  <a:noFill/>
                </a:ln>
                <a:solidFill>
                  <a:schemeClr val="tx1"/>
                </a:solidFill>
                <a:effectLst/>
              </a:rPr>
              <a:t> The score for ROUGE-L, which assesses the longest common subsequence, stands at 0.3154 (31.54%). This score points to the model's moderate ability to preserve the structural and order integrity of the original content in the summaries.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rPr>
              <a:t>ROUGE-</a:t>
            </a:r>
            <a:r>
              <a:rPr kumimoji="0" lang="en-US" altLang="en-US" sz="1800" b="1" i="0" u="none" strike="noStrike" cap="none" normalizeH="0" baseline="0" dirty="0" err="1">
                <a:ln>
                  <a:noFill/>
                </a:ln>
                <a:solidFill>
                  <a:schemeClr val="tx1"/>
                </a:solidFill>
                <a:effectLst/>
              </a:rPr>
              <a:t>Lsum</a:t>
            </a:r>
            <a:r>
              <a:rPr kumimoji="0" lang="en-US" altLang="en-US" sz="1800" b="1" i="0" u="none" strike="noStrike" cap="none" normalizeH="0" baseline="0" dirty="0">
                <a:ln>
                  <a:noFill/>
                </a:ln>
                <a:solidFill>
                  <a:schemeClr val="tx1"/>
                </a:solidFill>
                <a:effectLst/>
              </a:rPr>
              <a:t> Score:</a:t>
            </a:r>
            <a:r>
              <a:rPr kumimoji="0" lang="en-US" altLang="en-US" sz="1800" b="0" i="0" u="none" strike="noStrike" cap="none" normalizeH="0" baseline="0" dirty="0">
                <a:ln>
                  <a:noFill/>
                </a:ln>
                <a:solidFill>
                  <a:schemeClr val="tx1"/>
                </a:solidFill>
                <a:effectLst/>
              </a:rPr>
              <a:t> With a score of 0.4201 (42.01%), the ROUGE-</a:t>
            </a:r>
            <a:r>
              <a:rPr kumimoji="0" lang="en-US" altLang="en-US" sz="1800" b="0" i="0" u="none" strike="noStrike" cap="none" normalizeH="0" baseline="0" dirty="0" err="1">
                <a:ln>
                  <a:noFill/>
                </a:ln>
                <a:solidFill>
                  <a:schemeClr val="tx1"/>
                </a:solidFill>
                <a:effectLst/>
              </a:rPr>
              <a:t>Lsum</a:t>
            </a:r>
            <a:r>
              <a:rPr kumimoji="0" lang="en-US" altLang="en-US" sz="1800" b="0" i="0" u="none" strike="noStrike" cap="none" normalizeH="0" baseline="0" dirty="0">
                <a:ln>
                  <a:noFill/>
                </a:ln>
                <a:solidFill>
                  <a:schemeClr val="tx1"/>
                </a:solidFill>
                <a:effectLst/>
              </a:rPr>
              <a:t> metric shows an improvement over ROUGE-L, suggesting that when evaluating broader content similarities, the model performs better, though there is still room for enhancement in sequence fidelity.</a:t>
            </a:r>
          </a:p>
        </p:txBody>
      </p:sp>
      <p:sp>
        <p:nvSpPr>
          <p:cNvPr id="5" name="Date Placeholder 4">
            <a:extLst>
              <a:ext uri="{FF2B5EF4-FFF2-40B4-BE49-F238E27FC236}">
                <a16:creationId xmlns:a16="http://schemas.microsoft.com/office/drawing/2014/main" id="{68CB3033-0759-6523-9A0A-D17EBA61949F}"/>
              </a:ext>
            </a:extLst>
          </p:cNvPr>
          <p:cNvSpPr>
            <a:spLocks noGrp="1"/>
          </p:cNvSpPr>
          <p:nvPr>
            <p:ph type="dt" sz="half" idx="10"/>
          </p:nvPr>
        </p:nvSpPr>
        <p:spPr/>
        <p:txBody>
          <a:bodyPr/>
          <a:lstStyle/>
          <a:p>
            <a:fld id="{A0B80479-50E9-4159-828B-7082563B3267}" type="datetime1">
              <a:rPr lang="en-GB" smtClean="0"/>
              <a:t>17/05/2024</a:t>
            </a:fld>
            <a:endParaRPr lang="en-US"/>
          </a:p>
        </p:txBody>
      </p:sp>
      <p:sp>
        <p:nvSpPr>
          <p:cNvPr id="6" name="Footer Placeholder 5">
            <a:extLst>
              <a:ext uri="{FF2B5EF4-FFF2-40B4-BE49-F238E27FC236}">
                <a16:creationId xmlns:a16="http://schemas.microsoft.com/office/drawing/2014/main" id="{CDDC1BCC-D69D-8ABC-0412-7F20FBF27EF1}"/>
              </a:ext>
            </a:extLst>
          </p:cNvPr>
          <p:cNvSpPr>
            <a:spLocks noGrp="1"/>
          </p:cNvSpPr>
          <p:nvPr>
            <p:ph type="ftr" sz="quarter" idx="11"/>
          </p:nvPr>
        </p:nvSpPr>
        <p:spPr/>
        <p:txBody>
          <a:bodyPr/>
          <a:lstStyle/>
          <a:p>
            <a:r>
              <a:rPr lang="en-GB"/>
              <a:t>University of Zurich</a:t>
            </a:r>
            <a:endParaRPr lang="en-US"/>
          </a:p>
        </p:txBody>
      </p:sp>
      <p:sp>
        <p:nvSpPr>
          <p:cNvPr id="7" name="Slide Number Placeholder 6">
            <a:extLst>
              <a:ext uri="{FF2B5EF4-FFF2-40B4-BE49-F238E27FC236}">
                <a16:creationId xmlns:a16="http://schemas.microsoft.com/office/drawing/2014/main" id="{5240B876-3530-682D-D745-4117E0050CC8}"/>
              </a:ext>
            </a:extLst>
          </p:cNvPr>
          <p:cNvSpPr>
            <a:spLocks noGrp="1"/>
          </p:cNvSpPr>
          <p:nvPr>
            <p:ph type="sldNum" sz="quarter" idx="12"/>
          </p:nvPr>
        </p:nvSpPr>
        <p:spPr/>
        <p:txBody>
          <a:bodyPr/>
          <a:lstStyle/>
          <a:p>
            <a:fld id="{330EA680-D336-4FF7-8B7A-9848BB0A1C32}" type="slidenum">
              <a:rPr lang="en-US" smtClean="0"/>
              <a:t>11</a:t>
            </a:fld>
            <a:endParaRPr lang="en-US"/>
          </a:p>
        </p:txBody>
      </p:sp>
    </p:spTree>
    <p:extLst>
      <p:ext uri="{BB962C8B-B14F-4D97-AF65-F5344CB8AC3E}">
        <p14:creationId xmlns:p14="http://schemas.microsoft.com/office/powerpoint/2010/main" val="18507298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DA0DB-64DE-9FF1-6BBA-3244142256D5}"/>
              </a:ext>
            </a:extLst>
          </p:cNvPr>
          <p:cNvSpPr>
            <a:spLocks noGrp="1"/>
          </p:cNvSpPr>
          <p:nvPr>
            <p:ph type="title"/>
          </p:nvPr>
        </p:nvSpPr>
        <p:spPr/>
        <p:txBody>
          <a:bodyPr>
            <a:normAutofit fontScale="90000"/>
          </a:bodyPr>
          <a:lstStyle/>
          <a:p>
            <a:r>
              <a:rPr lang="en-GB" b="1" dirty="0"/>
              <a:t>Designing the Extractive Summarization Model</a:t>
            </a:r>
            <a:br>
              <a:rPr lang="en-GB" b="1" dirty="0"/>
            </a:br>
            <a:endParaRPr lang="en-GB" dirty="0"/>
          </a:p>
        </p:txBody>
      </p:sp>
      <p:sp>
        <p:nvSpPr>
          <p:cNvPr id="3" name="Content Placeholder 2">
            <a:extLst>
              <a:ext uri="{FF2B5EF4-FFF2-40B4-BE49-F238E27FC236}">
                <a16:creationId xmlns:a16="http://schemas.microsoft.com/office/drawing/2014/main" id="{FB0DFD4B-697C-81B7-DB1B-35DC70BF2C45}"/>
              </a:ext>
            </a:extLst>
          </p:cNvPr>
          <p:cNvSpPr>
            <a:spLocks noGrp="1"/>
          </p:cNvSpPr>
          <p:nvPr>
            <p:ph idx="1"/>
          </p:nvPr>
        </p:nvSpPr>
        <p:spPr/>
        <p:txBody>
          <a:bodyPr/>
          <a:lstStyle/>
          <a:p>
            <a:pPr marL="0" indent="0">
              <a:buNone/>
            </a:pPr>
            <a:r>
              <a:rPr lang="en-GB" b="1" dirty="0"/>
              <a:t>1. Methodology:</a:t>
            </a:r>
            <a:endParaRPr lang="en-GB" dirty="0"/>
          </a:p>
          <a:p>
            <a:pPr marL="457200" lvl="1" indent="0">
              <a:buNone/>
            </a:pPr>
            <a:r>
              <a:rPr lang="en-GB" b="1" dirty="0"/>
              <a:t>Baseline Model:</a:t>
            </a:r>
            <a:r>
              <a:rPr lang="en-GB" dirty="0"/>
              <a:t> Start with a simpler TF-IDF based model to establish a baseline. This method focuses on identifying key sentences based on their term frequency-inverse document frequency scores.</a:t>
            </a:r>
          </a:p>
          <a:p>
            <a:pPr marL="457200" lvl="1" indent="0">
              <a:buNone/>
            </a:pPr>
            <a:endParaRPr lang="en-GB" dirty="0"/>
          </a:p>
          <a:p>
            <a:pPr marL="457200" lvl="1" indent="0">
              <a:buNone/>
            </a:pPr>
            <a:r>
              <a:rPr lang="en-GB" b="1" dirty="0"/>
              <a:t>Advanced Techniques:</a:t>
            </a:r>
            <a:r>
              <a:rPr lang="en-GB" dirty="0"/>
              <a:t> Implement a supervised learning approach using models like BERT, which can understand the context better than basic frequency-based methods.</a:t>
            </a:r>
          </a:p>
          <a:p>
            <a:pPr marL="0" indent="0">
              <a:buNone/>
            </a:pPr>
            <a:endParaRPr lang="en-GB" dirty="0"/>
          </a:p>
        </p:txBody>
      </p:sp>
      <p:sp>
        <p:nvSpPr>
          <p:cNvPr id="4" name="Date Placeholder 3">
            <a:extLst>
              <a:ext uri="{FF2B5EF4-FFF2-40B4-BE49-F238E27FC236}">
                <a16:creationId xmlns:a16="http://schemas.microsoft.com/office/drawing/2014/main" id="{060E7639-C9E0-785B-0418-7766A4B5AE55}"/>
              </a:ext>
            </a:extLst>
          </p:cNvPr>
          <p:cNvSpPr>
            <a:spLocks noGrp="1"/>
          </p:cNvSpPr>
          <p:nvPr>
            <p:ph type="dt" sz="half" idx="10"/>
          </p:nvPr>
        </p:nvSpPr>
        <p:spPr/>
        <p:txBody>
          <a:bodyPr/>
          <a:lstStyle/>
          <a:p>
            <a:fld id="{524B2769-2B39-4C02-A24A-0769BA3172D2}" type="datetime1">
              <a:rPr lang="en-GB" smtClean="0"/>
              <a:t>17/05/2024</a:t>
            </a:fld>
            <a:endParaRPr lang="en-US"/>
          </a:p>
        </p:txBody>
      </p:sp>
      <p:sp>
        <p:nvSpPr>
          <p:cNvPr id="5" name="Footer Placeholder 4">
            <a:extLst>
              <a:ext uri="{FF2B5EF4-FFF2-40B4-BE49-F238E27FC236}">
                <a16:creationId xmlns:a16="http://schemas.microsoft.com/office/drawing/2014/main" id="{187CB163-F470-A636-B1FF-B66824116E9C}"/>
              </a:ext>
            </a:extLst>
          </p:cNvPr>
          <p:cNvSpPr>
            <a:spLocks noGrp="1"/>
          </p:cNvSpPr>
          <p:nvPr>
            <p:ph type="ftr" sz="quarter" idx="11"/>
          </p:nvPr>
        </p:nvSpPr>
        <p:spPr/>
        <p:txBody>
          <a:bodyPr/>
          <a:lstStyle/>
          <a:p>
            <a:r>
              <a:rPr lang="en-GB"/>
              <a:t>University of Zurich</a:t>
            </a:r>
            <a:endParaRPr lang="en-US"/>
          </a:p>
        </p:txBody>
      </p:sp>
      <p:sp>
        <p:nvSpPr>
          <p:cNvPr id="6" name="Slide Number Placeholder 5">
            <a:extLst>
              <a:ext uri="{FF2B5EF4-FFF2-40B4-BE49-F238E27FC236}">
                <a16:creationId xmlns:a16="http://schemas.microsoft.com/office/drawing/2014/main" id="{44921C11-C6B5-9DB0-5D3B-7DE71407DE31}"/>
              </a:ext>
            </a:extLst>
          </p:cNvPr>
          <p:cNvSpPr>
            <a:spLocks noGrp="1"/>
          </p:cNvSpPr>
          <p:nvPr>
            <p:ph type="sldNum" sz="quarter" idx="12"/>
          </p:nvPr>
        </p:nvSpPr>
        <p:spPr/>
        <p:txBody>
          <a:bodyPr/>
          <a:lstStyle/>
          <a:p>
            <a:fld id="{330EA680-D336-4FF7-8B7A-9848BB0A1C32}" type="slidenum">
              <a:rPr lang="en-US" smtClean="0"/>
              <a:t>12</a:t>
            </a:fld>
            <a:endParaRPr lang="en-US"/>
          </a:p>
        </p:txBody>
      </p:sp>
    </p:spTree>
    <p:extLst>
      <p:ext uri="{BB962C8B-B14F-4D97-AF65-F5344CB8AC3E}">
        <p14:creationId xmlns:p14="http://schemas.microsoft.com/office/powerpoint/2010/main" val="23691310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DA0DB-64DE-9FF1-6BBA-3244142256D5}"/>
              </a:ext>
            </a:extLst>
          </p:cNvPr>
          <p:cNvSpPr>
            <a:spLocks noGrp="1"/>
          </p:cNvSpPr>
          <p:nvPr>
            <p:ph type="title"/>
          </p:nvPr>
        </p:nvSpPr>
        <p:spPr/>
        <p:txBody>
          <a:bodyPr>
            <a:normAutofit fontScale="90000"/>
          </a:bodyPr>
          <a:lstStyle/>
          <a:p>
            <a:r>
              <a:rPr lang="en-GB" b="1" dirty="0"/>
              <a:t>Designing the Extractive Summarization Model</a:t>
            </a:r>
            <a:br>
              <a:rPr lang="en-GB" b="1" dirty="0"/>
            </a:br>
            <a:endParaRPr lang="en-GB" dirty="0"/>
          </a:p>
        </p:txBody>
      </p:sp>
      <p:sp>
        <p:nvSpPr>
          <p:cNvPr id="3" name="Content Placeholder 2">
            <a:extLst>
              <a:ext uri="{FF2B5EF4-FFF2-40B4-BE49-F238E27FC236}">
                <a16:creationId xmlns:a16="http://schemas.microsoft.com/office/drawing/2014/main" id="{FB0DFD4B-697C-81B7-DB1B-35DC70BF2C45}"/>
              </a:ext>
            </a:extLst>
          </p:cNvPr>
          <p:cNvSpPr>
            <a:spLocks noGrp="1"/>
          </p:cNvSpPr>
          <p:nvPr>
            <p:ph idx="1"/>
          </p:nvPr>
        </p:nvSpPr>
        <p:spPr/>
        <p:txBody>
          <a:bodyPr/>
          <a:lstStyle/>
          <a:p>
            <a:pPr marL="0" indent="0">
              <a:buNone/>
            </a:pPr>
            <a:r>
              <a:rPr lang="en-GB" b="1" dirty="0"/>
              <a:t>2. Feature Engineering:</a:t>
            </a:r>
            <a:endParaRPr lang="en-GB" dirty="0"/>
          </a:p>
          <a:p>
            <a:pPr marL="0" indent="0">
              <a:buNone/>
            </a:pPr>
            <a:r>
              <a:rPr lang="en-GB" dirty="0"/>
              <a:t> We used feature Engineering with TF-IDF based summarization approach. Also implemented cosine similarity metrics. </a:t>
            </a:r>
          </a:p>
        </p:txBody>
      </p:sp>
      <p:sp>
        <p:nvSpPr>
          <p:cNvPr id="4" name="Date Placeholder 3">
            <a:extLst>
              <a:ext uri="{FF2B5EF4-FFF2-40B4-BE49-F238E27FC236}">
                <a16:creationId xmlns:a16="http://schemas.microsoft.com/office/drawing/2014/main" id="{5C4AE9EA-733C-CE07-4CE3-229D4532533C}"/>
              </a:ext>
            </a:extLst>
          </p:cNvPr>
          <p:cNvSpPr>
            <a:spLocks noGrp="1"/>
          </p:cNvSpPr>
          <p:nvPr>
            <p:ph type="dt" sz="half" idx="10"/>
          </p:nvPr>
        </p:nvSpPr>
        <p:spPr/>
        <p:txBody>
          <a:bodyPr/>
          <a:lstStyle/>
          <a:p>
            <a:fld id="{1BC4155D-35F2-4CDE-A524-80D63F719DDE}" type="datetime1">
              <a:rPr lang="en-GB" smtClean="0"/>
              <a:t>17/05/2024</a:t>
            </a:fld>
            <a:endParaRPr lang="en-US"/>
          </a:p>
        </p:txBody>
      </p:sp>
      <p:sp>
        <p:nvSpPr>
          <p:cNvPr id="5" name="Footer Placeholder 4">
            <a:extLst>
              <a:ext uri="{FF2B5EF4-FFF2-40B4-BE49-F238E27FC236}">
                <a16:creationId xmlns:a16="http://schemas.microsoft.com/office/drawing/2014/main" id="{BD4B0DC9-0B4B-922C-702A-7031644CE0A9}"/>
              </a:ext>
            </a:extLst>
          </p:cNvPr>
          <p:cNvSpPr>
            <a:spLocks noGrp="1"/>
          </p:cNvSpPr>
          <p:nvPr>
            <p:ph type="ftr" sz="quarter" idx="11"/>
          </p:nvPr>
        </p:nvSpPr>
        <p:spPr/>
        <p:txBody>
          <a:bodyPr/>
          <a:lstStyle/>
          <a:p>
            <a:r>
              <a:rPr lang="en-GB"/>
              <a:t>University of Zurich</a:t>
            </a:r>
            <a:endParaRPr lang="en-US"/>
          </a:p>
        </p:txBody>
      </p:sp>
      <p:sp>
        <p:nvSpPr>
          <p:cNvPr id="6" name="Slide Number Placeholder 5">
            <a:extLst>
              <a:ext uri="{FF2B5EF4-FFF2-40B4-BE49-F238E27FC236}">
                <a16:creationId xmlns:a16="http://schemas.microsoft.com/office/drawing/2014/main" id="{5D58A2BF-6C4B-609C-B323-AD9C724BD52D}"/>
              </a:ext>
            </a:extLst>
          </p:cNvPr>
          <p:cNvSpPr>
            <a:spLocks noGrp="1"/>
          </p:cNvSpPr>
          <p:nvPr>
            <p:ph type="sldNum" sz="quarter" idx="12"/>
          </p:nvPr>
        </p:nvSpPr>
        <p:spPr/>
        <p:txBody>
          <a:bodyPr/>
          <a:lstStyle/>
          <a:p>
            <a:fld id="{330EA680-D336-4FF7-8B7A-9848BB0A1C32}" type="slidenum">
              <a:rPr lang="en-US" smtClean="0"/>
              <a:t>13</a:t>
            </a:fld>
            <a:endParaRPr lang="en-US"/>
          </a:p>
        </p:txBody>
      </p:sp>
    </p:spTree>
    <p:extLst>
      <p:ext uri="{BB962C8B-B14F-4D97-AF65-F5344CB8AC3E}">
        <p14:creationId xmlns:p14="http://schemas.microsoft.com/office/powerpoint/2010/main" val="766283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68E73-20FA-9963-12D9-323661C9876F}"/>
              </a:ext>
            </a:extLst>
          </p:cNvPr>
          <p:cNvSpPr>
            <a:spLocks noGrp="1"/>
          </p:cNvSpPr>
          <p:nvPr>
            <p:ph type="title"/>
          </p:nvPr>
        </p:nvSpPr>
        <p:spPr/>
        <p:txBody>
          <a:bodyPr>
            <a:normAutofit fontScale="90000"/>
          </a:bodyPr>
          <a:lstStyle/>
          <a:p>
            <a:r>
              <a:rPr lang="en-GB" b="1" dirty="0"/>
              <a:t>Designing the Extractive Summarization Model</a:t>
            </a:r>
            <a:br>
              <a:rPr lang="en-GB" b="1" dirty="0"/>
            </a:br>
            <a:endParaRPr lang="en-GB" dirty="0"/>
          </a:p>
        </p:txBody>
      </p:sp>
      <p:sp>
        <p:nvSpPr>
          <p:cNvPr id="3" name="Content Placeholder 2">
            <a:extLst>
              <a:ext uri="{FF2B5EF4-FFF2-40B4-BE49-F238E27FC236}">
                <a16:creationId xmlns:a16="http://schemas.microsoft.com/office/drawing/2014/main" id="{0A9E39EB-5681-DE51-56B0-C4002FF3EABD}"/>
              </a:ext>
            </a:extLst>
          </p:cNvPr>
          <p:cNvSpPr>
            <a:spLocks noGrp="1"/>
          </p:cNvSpPr>
          <p:nvPr>
            <p:ph idx="1"/>
          </p:nvPr>
        </p:nvSpPr>
        <p:spPr/>
        <p:txBody>
          <a:bodyPr/>
          <a:lstStyle/>
          <a:p>
            <a:pPr marL="0" indent="0">
              <a:buNone/>
            </a:pPr>
            <a:r>
              <a:rPr lang="en-GB" b="1" dirty="0"/>
              <a:t>3. Training and Evaluation:</a:t>
            </a:r>
            <a:endParaRPr lang="en-GB" dirty="0"/>
          </a:p>
          <a:p>
            <a:pPr marL="457200" lvl="1" indent="0">
              <a:buNone/>
            </a:pPr>
            <a:r>
              <a:rPr lang="en-GB" b="1" dirty="0"/>
              <a:t>Dataset:</a:t>
            </a:r>
            <a:r>
              <a:rPr lang="en-GB" dirty="0"/>
              <a:t> Used the IN-Ext dataset, which provides expert-generated extractive summaries. Train the model to predict the importance scores for each sentence, then select the top-ranked sentences as the summary.</a:t>
            </a:r>
          </a:p>
          <a:p>
            <a:pPr marL="457200" lvl="1" indent="0">
              <a:buNone/>
            </a:pPr>
            <a:r>
              <a:rPr lang="en-GB" b="1" dirty="0"/>
              <a:t>Evaluation Metrics:</a:t>
            </a:r>
            <a:r>
              <a:rPr lang="en-GB" dirty="0"/>
              <a:t> Used ROUGE metrics to compare the extracted summaries against the reference summaries to measure the effectiveness of the extraction.</a:t>
            </a:r>
          </a:p>
          <a:p>
            <a:endParaRPr lang="en-GB" dirty="0"/>
          </a:p>
        </p:txBody>
      </p:sp>
      <p:sp>
        <p:nvSpPr>
          <p:cNvPr id="4" name="Date Placeholder 3">
            <a:extLst>
              <a:ext uri="{FF2B5EF4-FFF2-40B4-BE49-F238E27FC236}">
                <a16:creationId xmlns:a16="http://schemas.microsoft.com/office/drawing/2014/main" id="{F785253C-4A4F-B78C-A51A-8CF08E0DC162}"/>
              </a:ext>
            </a:extLst>
          </p:cNvPr>
          <p:cNvSpPr>
            <a:spLocks noGrp="1"/>
          </p:cNvSpPr>
          <p:nvPr>
            <p:ph type="dt" sz="half" idx="10"/>
          </p:nvPr>
        </p:nvSpPr>
        <p:spPr/>
        <p:txBody>
          <a:bodyPr/>
          <a:lstStyle/>
          <a:p>
            <a:fld id="{CCCE821A-D16B-4A3C-922D-CEB9D3B5A438}" type="datetime1">
              <a:rPr lang="en-GB" smtClean="0"/>
              <a:t>17/05/2024</a:t>
            </a:fld>
            <a:endParaRPr lang="en-US"/>
          </a:p>
        </p:txBody>
      </p:sp>
      <p:sp>
        <p:nvSpPr>
          <p:cNvPr id="5" name="Footer Placeholder 4">
            <a:extLst>
              <a:ext uri="{FF2B5EF4-FFF2-40B4-BE49-F238E27FC236}">
                <a16:creationId xmlns:a16="http://schemas.microsoft.com/office/drawing/2014/main" id="{76057C49-5144-F548-3140-9A127CCBC98D}"/>
              </a:ext>
            </a:extLst>
          </p:cNvPr>
          <p:cNvSpPr>
            <a:spLocks noGrp="1"/>
          </p:cNvSpPr>
          <p:nvPr>
            <p:ph type="ftr" sz="quarter" idx="11"/>
          </p:nvPr>
        </p:nvSpPr>
        <p:spPr/>
        <p:txBody>
          <a:bodyPr/>
          <a:lstStyle/>
          <a:p>
            <a:r>
              <a:rPr lang="en-GB"/>
              <a:t>University of Zurich</a:t>
            </a:r>
            <a:endParaRPr lang="en-US"/>
          </a:p>
        </p:txBody>
      </p:sp>
      <p:sp>
        <p:nvSpPr>
          <p:cNvPr id="6" name="Slide Number Placeholder 5">
            <a:extLst>
              <a:ext uri="{FF2B5EF4-FFF2-40B4-BE49-F238E27FC236}">
                <a16:creationId xmlns:a16="http://schemas.microsoft.com/office/drawing/2014/main" id="{1B8C0E1D-9CFB-4ABC-8860-ADC8BED2E2DD}"/>
              </a:ext>
            </a:extLst>
          </p:cNvPr>
          <p:cNvSpPr>
            <a:spLocks noGrp="1"/>
          </p:cNvSpPr>
          <p:nvPr>
            <p:ph type="sldNum" sz="quarter" idx="12"/>
          </p:nvPr>
        </p:nvSpPr>
        <p:spPr/>
        <p:txBody>
          <a:bodyPr/>
          <a:lstStyle/>
          <a:p>
            <a:fld id="{330EA680-D336-4FF7-8B7A-9848BB0A1C32}" type="slidenum">
              <a:rPr lang="en-US" smtClean="0"/>
              <a:t>14</a:t>
            </a:fld>
            <a:endParaRPr lang="en-US"/>
          </a:p>
        </p:txBody>
      </p:sp>
    </p:spTree>
    <p:extLst>
      <p:ext uri="{BB962C8B-B14F-4D97-AF65-F5344CB8AC3E}">
        <p14:creationId xmlns:p14="http://schemas.microsoft.com/office/powerpoint/2010/main" val="1055692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5">
            <a:extLst>
              <a:ext uri="{FF2B5EF4-FFF2-40B4-BE49-F238E27FC236}">
                <a16:creationId xmlns:a16="http://schemas.microsoft.com/office/drawing/2014/main" id="{D96F1C2C-D41C-EAA5-B90E-184A28183891}"/>
              </a:ext>
            </a:extLst>
          </p:cNvPr>
          <p:cNvPicPr>
            <a:picLocks noChangeAspect="1"/>
          </p:cNvPicPr>
          <p:nvPr/>
        </p:nvPicPr>
        <p:blipFill rotWithShape="1">
          <a:blip r:embed="rId3">
            <a:alphaModFix amt="35000"/>
          </a:blip>
          <a:srcRect t="21233" r="-2" b="3765"/>
          <a:stretch/>
        </p:blipFill>
        <p:spPr>
          <a:xfrm>
            <a:off x="-3576" y="10"/>
            <a:ext cx="12191980" cy="6857990"/>
          </a:xfrm>
          <a:prstGeom prst="rect">
            <a:avLst/>
          </a:prstGeom>
        </p:spPr>
      </p:pic>
      <p:sp>
        <p:nvSpPr>
          <p:cNvPr id="2" name="Title 1">
            <a:extLst>
              <a:ext uri="{FF2B5EF4-FFF2-40B4-BE49-F238E27FC236}">
                <a16:creationId xmlns:a16="http://schemas.microsoft.com/office/drawing/2014/main" id="{F79F8D3C-E1C8-D7CF-A152-3BDA430B9713}"/>
              </a:ext>
            </a:extLst>
          </p:cNvPr>
          <p:cNvSpPr>
            <a:spLocks noGrp="1"/>
          </p:cNvSpPr>
          <p:nvPr>
            <p:ph type="title"/>
          </p:nvPr>
        </p:nvSpPr>
        <p:spPr>
          <a:xfrm>
            <a:off x="612648" y="484632"/>
            <a:ext cx="10955238" cy="1609344"/>
          </a:xfrm>
        </p:spPr>
        <p:txBody>
          <a:bodyPr>
            <a:normAutofit/>
          </a:bodyPr>
          <a:lstStyle/>
          <a:p>
            <a:r>
              <a:rPr lang="en-US" dirty="0">
                <a:solidFill>
                  <a:srgbClr val="FFFFFF"/>
                </a:solidFill>
              </a:rPr>
              <a:t>Comparison - </a:t>
            </a:r>
            <a:r>
              <a:rPr lang="en-US" dirty="0">
                <a:solidFill>
                  <a:schemeClr val="tx1"/>
                </a:solidFill>
              </a:rPr>
              <a:t>Abstractive VS Extractive</a:t>
            </a:r>
          </a:p>
        </p:txBody>
      </p:sp>
      <p:graphicFrame>
        <p:nvGraphicFramePr>
          <p:cNvPr id="9" name="Content Placeholder 2">
            <a:extLst>
              <a:ext uri="{FF2B5EF4-FFF2-40B4-BE49-F238E27FC236}">
                <a16:creationId xmlns:a16="http://schemas.microsoft.com/office/drawing/2014/main" id="{EEF9F9A7-316F-46F1-1EDC-7E1C2FCF2BC2}"/>
              </a:ext>
            </a:extLst>
          </p:cNvPr>
          <p:cNvGraphicFramePr>
            <a:graphicFrameLocks noGrp="1"/>
          </p:cNvGraphicFramePr>
          <p:nvPr>
            <p:ph idx="1"/>
            <p:extLst>
              <p:ext uri="{D42A27DB-BD31-4B8C-83A1-F6EECF244321}">
                <p14:modId xmlns:p14="http://schemas.microsoft.com/office/powerpoint/2010/main" val="1776841028"/>
              </p:ext>
            </p:extLst>
          </p:nvPr>
        </p:nvGraphicFramePr>
        <p:xfrm>
          <a:off x="838200" y="1366221"/>
          <a:ext cx="10515600" cy="481074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 name="Date Placeholder 2">
            <a:extLst>
              <a:ext uri="{FF2B5EF4-FFF2-40B4-BE49-F238E27FC236}">
                <a16:creationId xmlns:a16="http://schemas.microsoft.com/office/drawing/2014/main" id="{B3FE655A-8DA7-626D-0CC8-3141ADC8E99A}"/>
              </a:ext>
            </a:extLst>
          </p:cNvPr>
          <p:cNvSpPr>
            <a:spLocks noGrp="1"/>
          </p:cNvSpPr>
          <p:nvPr>
            <p:ph type="dt" sz="half" idx="10"/>
          </p:nvPr>
        </p:nvSpPr>
        <p:spPr/>
        <p:txBody>
          <a:bodyPr/>
          <a:lstStyle/>
          <a:p>
            <a:fld id="{DF3C1751-7FAF-4703-AB75-B560B8420A78}" type="datetime1">
              <a:rPr lang="en-GB" smtClean="0"/>
              <a:t>17/05/2024</a:t>
            </a:fld>
            <a:endParaRPr lang="en-US" dirty="0"/>
          </a:p>
        </p:txBody>
      </p:sp>
      <p:sp>
        <p:nvSpPr>
          <p:cNvPr id="4" name="Footer Placeholder 3">
            <a:extLst>
              <a:ext uri="{FF2B5EF4-FFF2-40B4-BE49-F238E27FC236}">
                <a16:creationId xmlns:a16="http://schemas.microsoft.com/office/drawing/2014/main" id="{F66F63A9-D303-B527-2161-628478A7D6FB}"/>
              </a:ext>
            </a:extLst>
          </p:cNvPr>
          <p:cNvSpPr>
            <a:spLocks noGrp="1"/>
          </p:cNvSpPr>
          <p:nvPr>
            <p:ph type="ftr" sz="quarter" idx="11"/>
          </p:nvPr>
        </p:nvSpPr>
        <p:spPr/>
        <p:txBody>
          <a:bodyPr/>
          <a:lstStyle/>
          <a:p>
            <a:r>
              <a:rPr lang="en-GB"/>
              <a:t>University of Zurich</a:t>
            </a:r>
            <a:endParaRPr lang="en-US"/>
          </a:p>
        </p:txBody>
      </p:sp>
      <p:sp>
        <p:nvSpPr>
          <p:cNvPr id="5" name="Slide Number Placeholder 4">
            <a:extLst>
              <a:ext uri="{FF2B5EF4-FFF2-40B4-BE49-F238E27FC236}">
                <a16:creationId xmlns:a16="http://schemas.microsoft.com/office/drawing/2014/main" id="{00FE6773-0069-2DAE-37E5-6CB0D504F3AB}"/>
              </a:ext>
            </a:extLst>
          </p:cNvPr>
          <p:cNvSpPr>
            <a:spLocks noGrp="1"/>
          </p:cNvSpPr>
          <p:nvPr>
            <p:ph type="sldNum" sz="quarter" idx="12"/>
          </p:nvPr>
        </p:nvSpPr>
        <p:spPr/>
        <p:txBody>
          <a:bodyPr/>
          <a:lstStyle/>
          <a:p>
            <a:fld id="{330EA680-D336-4FF7-8B7A-9848BB0A1C32}" type="slidenum">
              <a:rPr lang="en-US" smtClean="0"/>
              <a:t>15</a:t>
            </a:fld>
            <a:endParaRPr lang="en-US" dirty="0"/>
          </a:p>
        </p:txBody>
      </p:sp>
    </p:spTree>
    <p:extLst>
      <p:ext uri="{BB962C8B-B14F-4D97-AF65-F5344CB8AC3E}">
        <p14:creationId xmlns:p14="http://schemas.microsoft.com/office/powerpoint/2010/main" val="387041667"/>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7A50D-DBA6-936A-0FC3-AA7A96E4A39F}"/>
              </a:ext>
            </a:extLst>
          </p:cNvPr>
          <p:cNvSpPr>
            <a:spLocks noGrp="1"/>
          </p:cNvSpPr>
          <p:nvPr>
            <p:ph type="title"/>
          </p:nvPr>
        </p:nvSpPr>
        <p:spPr>
          <a:xfrm>
            <a:off x="217714" y="1058"/>
            <a:ext cx="11534019" cy="1325563"/>
          </a:xfrm>
        </p:spPr>
        <p:txBody>
          <a:bodyPr>
            <a:normAutofit/>
          </a:bodyPr>
          <a:lstStyle/>
          <a:p>
            <a:r>
              <a:rPr lang="en-US" sz="3200" b="1" dirty="0">
                <a:latin typeface="Arial" panose="020B0604020202020204" pitchFamily="34" charset="0"/>
                <a:cs typeface="Arial" panose="020B0604020202020204" pitchFamily="34" charset="0"/>
              </a:rPr>
              <a:t>ROUGE Comparison – Abstractive VS Extractive</a:t>
            </a:r>
          </a:p>
        </p:txBody>
      </p:sp>
      <p:pic>
        <p:nvPicPr>
          <p:cNvPr id="4" name="Content Placeholder 3" descr="A screenshot of a graph&#10;&#10;Description automatically generated">
            <a:extLst>
              <a:ext uri="{FF2B5EF4-FFF2-40B4-BE49-F238E27FC236}">
                <a16:creationId xmlns:a16="http://schemas.microsoft.com/office/drawing/2014/main" id="{729BDC07-14F6-6B79-7CF3-FFCA1B09EEAA}"/>
              </a:ext>
            </a:extLst>
          </p:cNvPr>
          <p:cNvPicPr>
            <a:picLocks noGrp="1" noChangeAspect="1"/>
          </p:cNvPicPr>
          <p:nvPr>
            <p:ph idx="1"/>
          </p:nvPr>
        </p:nvPicPr>
        <p:blipFill>
          <a:blip r:embed="rId2"/>
          <a:stretch>
            <a:fillRect/>
          </a:stretch>
        </p:blipFill>
        <p:spPr>
          <a:xfrm>
            <a:off x="1236133" y="1010245"/>
            <a:ext cx="6712660" cy="4837510"/>
          </a:xfrm>
        </p:spPr>
      </p:pic>
      <p:sp>
        <p:nvSpPr>
          <p:cNvPr id="3" name="Date Placeholder 2">
            <a:extLst>
              <a:ext uri="{FF2B5EF4-FFF2-40B4-BE49-F238E27FC236}">
                <a16:creationId xmlns:a16="http://schemas.microsoft.com/office/drawing/2014/main" id="{560076EA-F3BE-6563-A5D0-5BCFD8920E25}"/>
              </a:ext>
            </a:extLst>
          </p:cNvPr>
          <p:cNvSpPr>
            <a:spLocks noGrp="1"/>
          </p:cNvSpPr>
          <p:nvPr>
            <p:ph type="dt" sz="half" idx="10"/>
          </p:nvPr>
        </p:nvSpPr>
        <p:spPr/>
        <p:txBody>
          <a:bodyPr/>
          <a:lstStyle/>
          <a:p>
            <a:fld id="{11F6E784-3F3E-4716-BC6B-C29AB7701FC9}" type="datetime1">
              <a:rPr lang="en-GB" smtClean="0"/>
              <a:t>17/05/2024</a:t>
            </a:fld>
            <a:endParaRPr lang="en-US" dirty="0"/>
          </a:p>
        </p:txBody>
      </p:sp>
      <p:sp>
        <p:nvSpPr>
          <p:cNvPr id="6" name="Footer Placeholder 5">
            <a:extLst>
              <a:ext uri="{FF2B5EF4-FFF2-40B4-BE49-F238E27FC236}">
                <a16:creationId xmlns:a16="http://schemas.microsoft.com/office/drawing/2014/main" id="{A9F05CCA-B3FB-0FA2-4768-18FC4158957C}"/>
              </a:ext>
            </a:extLst>
          </p:cNvPr>
          <p:cNvSpPr>
            <a:spLocks noGrp="1"/>
          </p:cNvSpPr>
          <p:nvPr>
            <p:ph type="ftr" sz="quarter" idx="11"/>
          </p:nvPr>
        </p:nvSpPr>
        <p:spPr/>
        <p:txBody>
          <a:bodyPr/>
          <a:lstStyle/>
          <a:p>
            <a:r>
              <a:rPr lang="en-GB"/>
              <a:t>University of Zurich</a:t>
            </a:r>
            <a:endParaRPr lang="en-US"/>
          </a:p>
        </p:txBody>
      </p:sp>
      <p:sp>
        <p:nvSpPr>
          <p:cNvPr id="7" name="Slide Number Placeholder 6">
            <a:extLst>
              <a:ext uri="{FF2B5EF4-FFF2-40B4-BE49-F238E27FC236}">
                <a16:creationId xmlns:a16="http://schemas.microsoft.com/office/drawing/2014/main" id="{8CA35835-DAC5-3D5A-61D3-E44ACE0CBCFC}"/>
              </a:ext>
            </a:extLst>
          </p:cNvPr>
          <p:cNvSpPr>
            <a:spLocks noGrp="1"/>
          </p:cNvSpPr>
          <p:nvPr>
            <p:ph type="sldNum" sz="quarter" idx="12"/>
          </p:nvPr>
        </p:nvSpPr>
        <p:spPr/>
        <p:txBody>
          <a:bodyPr/>
          <a:lstStyle/>
          <a:p>
            <a:fld id="{330EA680-D336-4FF7-8B7A-9848BB0A1C32}" type="slidenum">
              <a:rPr lang="en-US" smtClean="0"/>
              <a:t>16</a:t>
            </a:fld>
            <a:endParaRPr lang="en-US"/>
          </a:p>
        </p:txBody>
      </p:sp>
    </p:spTree>
    <p:extLst>
      <p:ext uri="{BB962C8B-B14F-4D97-AF65-F5344CB8AC3E}">
        <p14:creationId xmlns:p14="http://schemas.microsoft.com/office/powerpoint/2010/main" val="41295750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2606C-1783-ACDA-98A1-FF1C5241C8D5}"/>
              </a:ext>
            </a:extLst>
          </p:cNvPr>
          <p:cNvSpPr>
            <a:spLocks noGrp="1"/>
          </p:cNvSpPr>
          <p:nvPr>
            <p:ph type="title"/>
          </p:nvPr>
        </p:nvSpPr>
        <p:spPr/>
        <p:txBody>
          <a:bodyPr>
            <a:normAutofit/>
          </a:bodyPr>
          <a:lstStyle/>
          <a:p>
            <a:r>
              <a:rPr lang="en-US" sz="3200" b="1" dirty="0">
                <a:latin typeface="Arial" panose="020B0604020202020204" pitchFamily="34" charset="0"/>
                <a:cs typeface="Arial" panose="020B0604020202020204" pitchFamily="34" charset="0"/>
              </a:rPr>
              <a:t>ROUGE Comparison – Abstractive VS Extractive</a:t>
            </a:r>
            <a:endParaRPr lang="en-GB" sz="3200" b="1"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719301A4-ADD8-C631-83FF-13930FCA55FD}"/>
              </a:ext>
            </a:extLst>
          </p:cNvPr>
          <p:cNvSpPr>
            <a:spLocks noGrp="1"/>
          </p:cNvSpPr>
          <p:nvPr>
            <p:ph idx="1"/>
          </p:nvPr>
        </p:nvSpPr>
        <p:spPr/>
        <p:txBody>
          <a:bodyPr>
            <a:normAutofit/>
          </a:bodyPr>
          <a:lstStyle/>
          <a:p>
            <a:pPr marL="0" indent="0">
              <a:buNone/>
            </a:pPr>
            <a:r>
              <a:rPr lang="en-GB" b="1" dirty="0"/>
              <a:t>Key Insights from the Graph Data:</a:t>
            </a:r>
          </a:p>
          <a:p>
            <a:pPr marL="457200" lvl="1" indent="0">
              <a:buNone/>
            </a:pPr>
            <a:r>
              <a:rPr lang="en-GB" b="1" dirty="0"/>
              <a:t>Consistent Performance:</a:t>
            </a:r>
            <a:r>
              <a:rPr lang="en-GB" dirty="0"/>
              <a:t> The extractive summarization method consistently registers higher scores across all metrics compared to the abstractive method. For instance, in the document "1971_S_1.txt," the extractive method scored a ROUGE-1 of 34.22%, significantly surpassing the abstractive method's 7.21%.</a:t>
            </a:r>
          </a:p>
          <a:p>
            <a:pPr marL="457200" lvl="1" indent="0">
              <a:buNone/>
            </a:pPr>
            <a:endParaRPr lang="en-GB" dirty="0"/>
          </a:p>
          <a:p>
            <a:pPr marL="457200" lvl="1" indent="0">
              <a:buNone/>
            </a:pPr>
            <a:r>
              <a:rPr lang="en-GB" b="1" dirty="0"/>
              <a:t>Performance Range:</a:t>
            </a:r>
            <a:r>
              <a:rPr lang="en-GB" dirty="0"/>
              <a:t> The highest performance for the abstractive method is noted in "1953_S_23.txt" with a ROUGE-1 score of 14.89%. The lowest performance is observed in "1963_S_59.txt" with a ROUGE-1 score of 1.84%. Despite its lowest scores, the extractive method still outperforms the abstractive method in all cases, highlighting its effectiveness.</a:t>
            </a:r>
          </a:p>
          <a:p>
            <a:endParaRPr lang="en-GB" dirty="0"/>
          </a:p>
        </p:txBody>
      </p:sp>
      <p:sp>
        <p:nvSpPr>
          <p:cNvPr id="4" name="Date Placeholder 3">
            <a:extLst>
              <a:ext uri="{FF2B5EF4-FFF2-40B4-BE49-F238E27FC236}">
                <a16:creationId xmlns:a16="http://schemas.microsoft.com/office/drawing/2014/main" id="{C523CAD5-49E9-616E-631A-55123BF3B356}"/>
              </a:ext>
            </a:extLst>
          </p:cNvPr>
          <p:cNvSpPr>
            <a:spLocks noGrp="1"/>
          </p:cNvSpPr>
          <p:nvPr>
            <p:ph type="dt" sz="half" idx="10"/>
          </p:nvPr>
        </p:nvSpPr>
        <p:spPr/>
        <p:txBody>
          <a:bodyPr/>
          <a:lstStyle/>
          <a:p>
            <a:fld id="{D77E616B-E1F2-414C-B94E-AD68D0EF0110}" type="datetime1">
              <a:rPr lang="en-GB" smtClean="0"/>
              <a:t>17/05/2024</a:t>
            </a:fld>
            <a:endParaRPr lang="en-US"/>
          </a:p>
        </p:txBody>
      </p:sp>
      <p:sp>
        <p:nvSpPr>
          <p:cNvPr id="5" name="Footer Placeholder 4">
            <a:extLst>
              <a:ext uri="{FF2B5EF4-FFF2-40B4-BE49-F238E27FC236}">
                <a16:creationId xmlns:a16="http://schemas.microsoft.com/office/drawing/2014/main" id="{63FD889A-F043-2314-4796-E7A5BEC3291F}"/>
              </a:ext>
            </a:extLst>
          </p:cNvPr>
          <p:cNvSpPr>
            <a:spLocks noGrp="1"/>
          </p:cNvSpPr>
          <p:nvPr>
            <p:ph type="ftr" sz="quarter" idx="11"/>
          </p:nvPr>
        </p:nvSpPr>
        <p:spPr/>
        <p:txBody>
          <a:bodyPr/>
          <a:lstStyle/>
          <a:p>
            <a:r>
              <a:rPr lang="en-GB"/>
              <a:t>University of Zurich</a:t>
            </a:r>
            <a:endParaRPr lang="en-US"/>
          </a:p>
        </p:txBody>
      </p:sp>
      <p:sp>
        <p:nvSpPr>
          <p:cNvPr id="6" name="Slide Number Placeholder 5">
            <a:extLst>
              <a:ext uri="{FF2B5EF4-FFF2-40B4-BE49-F238E27FC236}">
                <a16:creationId xmlns:a16="http://schemas.microsoft.com/office/drawing/2014/main" id="{9A6D1901-F89B-D91C-43E3-6167070BD2FD}"/>
              </a:ext>
            </a:extLst>
          </p:cNvPr>
          <p:cNvSpPr>
            <a:spLocks noGrp="1"/>
          </p:cNvSpPr>
          <p:nvPr>
            <p:ph type="sldNum" sz="quarter" idx="12"/>
          </p:nvPr>
        </p:nvSpPr>
        <p:spPr/>
        <p:txBody>
          <a:bodyPr/>
          <a:lstStyle/>
          <a:p>
            <a:fld id="{330EA680-D336-4FF7-8B7A-9848BB0A1C32}" type="slidenum">
              <a:rPr lang="en-US" smtClean="0"/>
              <a:t>17</a:t>
            </a:fld>
            <a:endParaRPr lang="en-US"/>
          </a:p>
        </p:txBody>
      </p:sp>
    </p:spTree>
    <p:extLst>
      <p:ext uri="{BB962C8B-B14F-4D97-AF65-F5344CB8AC3E}">
        <p14:creationId xmlns:p14="http://schemas.microsoft.com/office/powerpoint/2010/main" val="23437540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452830-36A7-717D-A2FD-CCE366A34432}"/>
              </a:ext>
            </a:extLst>
          </p:cNvPr>
          <p:cNvSpPr>
            <a:spLocks noGrp="1"/>
          </p:cNvSpPr>
          <p:nvPr>
            <p:ph type="title"/>
          </p:nvPr>
        </p:nvSpPr>
        <p:spPr/>
        <p:txBody>
          <a:bodyPr>
            <a:normAutofit/>
          </a:bodyPr>
          <a:lstStyle/>
          <a:p>
            <a:r>
              <a:rPr lang="en-GB" sz="4000" b="1" dirty="0">
                <a:latin typeface="Arial" panose="020B0604020202020204" pitchFamily="34" charset="0"/>
                <a:cs typeface="Arial" panose="020B0604020202020204" pitchFamily="34" charset="0"/>
              </a:rPr>
              <a:t>Conclusion</a:t>
            </a:r>
            <a:endParaRPr lang="en-GB" sz="40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80B3D52A-5D07-14A6-21EA-CEBC74BE9B45}"/>
              </a:ext>
            </a:extLst>
          </p:cNvPr>
          <p:cNvSpPr>
            <a:spLocks noGrp="1"/>
          </p:cNvSpPr>
          <p:nvPr>
            <p:ph idx="1"/>
          </p:nvPr>
        </p:nvSpPr>
        <p:spPr/>
        <p:txBody>
          <a:bodyPr>
            <a:normAutofit/>
          </a:bodyPr>
          <a:lstStyle/>
          <a:p>
            <a:pPr marL="0" indent="0" algn="just">
              <a:buNone/>
            </a:pPr>
            <a:r>
              <a:rPr lang="en-GB" dirty="0"/>
              <a:t>Previous comparison data indicates that extractive summarization techniques are substantially more effective than abstractive methods in processing and summarizing legal documents. This effectiveness is evident across various metrics, suggesting that </a:t>
            </a:r>
            <a:r>
              <a:rPr lang="en-GB" b="1" dirty="0"/>
              <a:t>extractive</a:t>
            </a:r>
            <a:r>
              <a:rPr lang="en-GB" dirty="0"/>
              <a:t> methods are better at preserving the essential content and structure of legal texts. The comparative underperformance of abstractive methods underscores the need for further advancements in generative summarization technologies, particularly to enhance their capability in handling complex and specialized content typical of legal texts.</a:t>
            </a:r>
          </a:p>
          <a:p>
            <a:pPr algn="just"/>
            <a:endParaRPr lang="en-GB" dirty="0"/>
          </a:p>
        </p:txBody>
      </p:sp>
      <p:sp>
        <p:nvSpPr>
          <p:cNvPr id="4" name="Date Placeholder 3">
            <a:extLst>
              <a:ext uri="{FF2B5EF4-FFF2-40B4-BE49-F238E27FC236}">
                <a16:creationId xmlns:a16="http://schemas.microsoft.com/office/drawing/2014/main" id="{33B64C73-4B9E-BD3C-EE02-60EA23CCAAF9}"/>
              </a:ext>
            </a:extLst>
          </p:cNvPr>
          <p:cNvSpPr>
            <a:spLocks noGrp="1"/>
          </p:cNvSpPr>
          <p:nvPr>
            <p:ph type="dt" sz="half" idx="10"/>
          </p:nvPr>
        </p:nvSpPr>
        <p:spPr/>
        <p:txBody>
          <a:bodyPr/>
          <a:lstStyle/>
          <a:p>
            <a:fld id="{8B4DA738-A3EA-43AC-81E4-EF59BB1E2CE6}" type="datetime1">
              <a:rPr lang="en-GB" smtClean="0"/>
              <a:t>17/05/2024</a:t>
            </a:fld>
            <a:endParaRPr lang="en-US"/>
          </a:p>
        </p:txBody>
      </p:sp>
      <p:sp>
        <p:nvSpPr>
          <p:cNvPr id="5" name="Footer Placeholder 4">
            <a:extLst>
              <a:ext uri="{FF2B5EF4-FFF2-40B4-BE49-F238E27FC236}">
                <a16:creationId xmlns:a16="http://schemas.microsoft.com/office/drawing/2014/main" id="{FAFC4127-2FB5-2F7F-1DEF-78AB313491BE}"/>
              </a:ext>
            </a:extLst>
          </p:cNvPr>
          <p:cNvSpPr>
            <a:spLocks noGrp="1"/>
          </p:cNvSpPr>
          <p:nvPr>
            <p:ph type="ftr" sz="quarter" idx="11"/>
          </p:nvPr>
        </p:nvSpPr>
        <p:spPr/>
        <p:txBody>
          <a:bodyPr/>
          <a:lstStyle/>
          <a:p>
            <a:r>
              <a:rPr lang="en-GB"/>
              <a:t>University of Zurich</a:t>
            </a:r>
            <a:endParaRPr lang="en-US"/>
          </a:p>
        </p:txBody>
      </p:sp>
      <p:sp>
        <p:nvSpPr>
          <p:cNvPr id="6" name="Slide Number Placeholder 5">
            <a:extLst>
              <a:ext uri="{FF2B5EF4-FFF2-40B4-BE49-F238E27FC236}">
                <a16:creationId xmlns:a16="http://schemas.microsoft.com/office/drawing/2014/main" id="{2350C86A-E4B1-8388-9EED-58701CA64524}"/>
              </a:ext>
            </a:extLst>
          </p:cNvPr>
          <p:cNvSpPr>
            <a:spLocks noGrp="1"/>
          </p:cNvSpPr>
          <p:nvPr>
            <p:ph type="sldNum" sz="quarter" idx="12"/>
          </p:nvPr>
        </p:nvSpPr>
        <p:spPr/>
        <p:txBody>
          <a:bodyPr/>
          <a:lstStyle/>
          <a:p>
            <a:fld id="{330EA680-D336-4FF7-8B7A-9848BB0A1C32}" type="slidenum">
              <a:rPr lang="en-US" smtClean="0"/>
              <a:t>18</a:t>
            </a:fld>
            <a:endParaRPr lang="en-US"/>
          </a:p>
        </p:txBody>
      </p:sp>
    </p:spTree>
    <p:extLst>
      <p:ext uri="{BB962C8B-B14F-4D97-AF65-F5344CB8AC3E}">
        <p14:creationId xmlns:p14="http://schemas.microsoft.com/office/powerpoint/2010/main" val="5211179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43ECA-94C0-102A-E802-29959A98CE96}"/>
              </a:ext>
            </a:extLst>
          </p:cNvPr>
          <p:cNvSpPr>
            <a:spLocks noGrp="1"/>
          </p:cNvSpPr>
          <p:nvPr>
            <p:ph type="title"/>
          </p:nvPr>
        </p:nvSpPr>
        <p:spPr>
          <a:xfrm>
            <a:off x="371475" y="2050463"/>
            <a:ext cx="10515600" cy="1325563"/>
          </a:xfrm>
        </p:spPr>
        <p:txBody>
          <a:bodyPr/>
          <a:lstStyle/>
          <a:p>
            <a:pPr algn="ctr"/>
            <a:r>
              <a:rPr lang="en-US" dirty="0"/>
              <a:t>End</a:t>
            </a:r>
          </a:p>
        </p:txBody>
      </p:sp>
      <p:graphicFrame>
        <p:nvGraphicFramePr>
          <p:cNvPr id="8" name="Content Placeholder 2">
            <a:extLst>
              <a:ext uri="{FF2B5EF4-FFF2-40B4-BE49-F238E27FC236}">
                <a16:creationId xmlns:a16="http://schemas.microsoft.com/office/drawing/2014/main" id="{70C613A9-8369-28B1-D7F7-ECF75E41FC0B}"/>
              </a:ext>
            </a:extLst>
          </p:cNvPr>
          <p:cNvGraphicFramePr>
            <a:graphicFrameLocks noGrp="1"/>
          </p:cNvGraphicFramePr>
          <p:nvPr>
            <p:ph idx="1"/>
          </p:nvPr>
        </p:nvGraphicFramePr>
        <p:xfrm>
          <a:off x="838200" y="3376026"/>
          <a:ext cx="10515600" cy="20907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图片 5">
            <a:extLst>
              <a:ext uri="{FF2B5EF4-FFF2-40B4-BE49-F238E27FC236}">
                <a16:creationId xmlns:a16="http://schemas.microsoft.com/office/drawing/2014/main" id="{7D8A9F40-2313-E700-7AD0-26B8AA9F5BF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26229" y="194050"/>
            <a:ext cx="7772400" cy="817573"/>
          </a:xfrm>
          <a:prstGeom prst="rect">
            <a:avLst/>
          </a:prstGeom>
        </p:spPr>
      </p:pic>
      <p:sp>
        <p:nvSpPr>
          <p:cNvPr id="3" name="Date Placeholder 2">
            <a:extLst>
              <a:ext uri="{FF2B5EF4-FFF2-40B4-BE49-F238E27FC236}">
                <a16:creationId xmlns:a16="http://schemas.microsoft.com/office/drawing/2014/main" id="{8AD7CFFB-BFD7-E632-A375-234616164E62}"/>
              </a:ext>
            </a:extLst>
          </p:cNvPr>
          <p:cNvSpPr>
            <a:spLocks noGrp="1"/>
          </p:cNvSpPr>
          <p:nvPr>
            <p:ph type="dt" sz="half" idx="10"/>
          </p:nvPr>
        </p:nvSpPr>
        <p:spPr/>
        <p:txBody>
          <a:bodyPr/>
          <a:lstStyle/>
          <a:p>
            <a:fld id="{9315AB13-F250-4B3B-AA0A-F4D016819003}" type="datetime1">
              <a:rPr lang="en-GB" smtClean="0"/>
              <a:t>17/05/2024</a:t>
            </a:fld>
            <a:endParaRPr lang="en-US"/>
          </a:p>
        </p:txBody>
      </p:sp>
      <p:sp>
        <p:nvSpPr>
          <p:cNvPr id="4" name="Footer Placeholder 3">
            <a:extLst>
              <a:ext uri="{FF2B5EF4-FFF2-40B4-BE49-F238E27FC236}">
                <a16:creationId xmlns:a16="http://schemas.microsoft.com/office/drawing/2014/main" id="{8CD37321-AEA9-35F9-820E-58DC5BDF040F}"/>
              </a:ext>
            </a:extLst>
          </p:cNvPr>
          <p:cNvSpPr>
            <a:spLocks noGrp="1"/>
          </p:cNvSpPr>
          <p:nvPr>
            <p:ph type="ftr" sz="quarter" idx="11"/>
          </p:nvPr>
        </p:nvSpPr>
        <p:spPr/>
        <p:txBody>
          <a:bodyPr/>
          <a:lstStyle/>
          <a:p>
            <a:r>
              <a:rPr lang="en-GB"/>
              <a:t>University of Zurich</a:t>
            </a:r>
            <a:endParaRPr lang="en-US"/>
          </a:p>
        </p:txBody>
      </p:sp>
      <p:sp>
        <p:nvSpPr>
          <p:cNvPr id="7" name="Slide Number Placeholder 6">
            <a:extLst>
              <a:ext uri="{FF2B5EF4-FFF2-40B4-BE49-F238E27FC236}">
                <a16:creationId xmlns:a16="http://schemas.microsoft.com/office/drawing/2014/main" id="{45736AE7-62F3-D00C-7E91-9147BC339950}"/>
              </a:ext>
            </a:extLst>
          </p:cNvPr>
          <p:cNvSpPr>
            <a:spLocks noGrp="1"/>
          </p:cNvSpPr>
          <p:nvPr>
            <p:ph type="sldNum" sz="quarter" idx="12"/>
          </p:nvPr>
        </p:nvSpPr>
        <p:spPr/>
        <p:txBody>
          <a:bodyPr/>
          <a:lstStyle/>
          <a:p>
            <a:fld id="{330EA680-D336-4FF7-8B7A-9848BB0A1C32}" type="slidenum">
              <a:rPr lang="en-US" smtClean="0"/>
              <a:t>19</a:t>
            </a:fld>
            <a:endParaRPr lang="en-US"/>
          </a:p>
        </p:txBody>
      </p:sp>
    </p:spTree>
    <p:extLst>
      <p:ext uri="{BB962C8B-B14F-4D97-AF65-F5344CB8AC3E}">
        <p14:creationId xmlns:p14="http://schemas.microsoft.com/office/powerpoint/2010/main" val="19621179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ußzeilenplatzhalter 4">
            <a:extLst>
              <a:ext uri="{FF2B5EF4-FFF2-40B4-BE49-F238E27FC236}">
                <a16:creationId xmlns:a16="http://schemas.microsoft.com/office/drawing/2014/main" id="{B00B2D8D-594E-A48E-5A0E-897B8285A577}"/>
              </a:ext>
            </a:extLst>
          </p:cNvPr>
          <p:cNvSpPr>
            <a:spLocks noGrp="1"/>
          </p:cNvSpPr>
          <p:nvPr>
            <p:ph type="ftr" sz="quarter" idx="15"/>
          </p:nvPr>
        </p:nvSpPr>
        <p:spPr/>
        <p:txBody>
          <a:bodyPr/>
          <a:lstStyle/>
          <a:p>
            <a:r>
              <a:rPr lang="en-GB"/>
              <a:t>University of Zurich</a:t>
            </a:r>
            <a:endParaRPr lang="en-GB" dirty="0"/>
          </a:p>
        </p:txBody>
      </p:sp>
      <p:sp>
        <p:nvSpPr>
          <p:cNvPr id="4" name="Foliennummernplatzhalter 3">
            <a:extLst>
              <a:ext uri="{FF2B5EF4-FFF2-40B4-BE49-F238E27FC236}">
                <a16:creationId xmlns:a16="http://schemas.microsoft.com/office/drawing/2014/main" id="{B93EB426-4A10-5454-995F-7635596D7B5A}"/>
              </a:ext>
            </a:extLst>
          </p:cNvPr>
          <p:cNvSpPr>
            <a:spLocks noGrp="1"/>
          </p:cNvSpPr>
          <p:nvPr>
            <p:ph type="sldNum" sz="quarter" idx="16"/>
          </p:nvPr>
        </p:nvSpPr>
        <p:spPr>
          <a:xfrm>
            <a:off x="11515241" y="6424760"/>
            <a:ext cx="406883" cy="159861"/>
          </a:xfrm>
        </p:spPr>
        <p:txBody>
          <a:bodyPr/>
          <a:lstStyle/>
          <a:p>
            <a:fld id="{442AD375-037F-43D0-B059-5172DA06796A}" type="slidenum">
              <a:rPr lang="en-GB" smtClean="0"/>
              <a:pPr/>
              <a:t>2</a:t>
            </a:fld>
            <a:endParaRPr lang="en-GB" dirty="0"/>
          </a:p>
        </p:txBody>
      </p:sp>
      <p:pic>
        <p:nvPicPr>
          <p:cNvPr id="10" name="图片占位符 9" descr="图片包含 室内, 窗户, 玻璃, 桌子&#10;&#10;描述已自动生成">
            <a:extLst>
              <a:ext uri="{FF2B5EF4-FFF2-40B4-BE49-F238E27FC236}">
                <a16:creationId xmlns:a16="http://schemas.microsoft.com/office/drawing/2014/main" id="{67D7568D-AEAC-E513-31B5-2F55A74E634C}"/>
              </a:ext>
            </a:extLst>
          </p:cNvPr>
          <p:cNvPicPr>
            <a:picLocks noGrp="1" noChangeAspect="1"/>
          </p:cNvPicPr>
          <p:nvPr>
            <p:ph type="pic" sz="quarter" idx="17"/>
          </p:nvPr>
        </p:nvPicPr>
        <p:blipFill>
          <a:blip r:embed="rId3">
            <a:extLst>
              <a:ext uri="{28A0092B-C50C-407E-A947-70E740481C1C}">
                <a14:useLocalDpi xmlns:a14="http://schemas.microsoft.com/office/drawing/2010/main" val="0"/>
              </a:ext>
            </a:extLst>
          </a:blip>
          <a:srcRect l="9777" r="9777"/>
          <a:stretch>
            <a:fillRect/>
          </a:stretch>
        </p:blipFill>
        <p:spPr/>
      </p:pic>
      <p:sp>
        <p:nvSpPr>
          <p:cNvPr id="24" name="Inhaltsplatzhalter 5">
            <a:extLst>
              <a:ext uri="{FF2B5EF4-FFF2-40B4-BE49-F238E27FC236}">
                <a16:creationId xmlns:a16="http://schemas.microsoft.com/office/drawing/2014/main" id="{2BF4AAF1-1E15-2C49-FE95-3A7A24C10E72}"/>
              </a:ext>
            </a:extLst>
          </p:cNvPr>
          <p:cNvSpPr>
            <a:spLocks noGrp="1"/>
          </p:cNvSpPr>
          <p:nvPr>
            <p:ph idx="1"/>
          </p:nvPr>
        </p:nvSpPr>
        <p:spPr>
          <a:xfrm>
            <a:off x="271462" y="1371600"/>
            <a:ext cx="5724000" cy="4731221"/>
          </a:xfrm>
        </p:spPr>
        <p:txBody>
          <a:bodyPr/>
          <a:lstStyle/>
          <a:p>
            <a:r>
              <a:rPr lang="en-US" altLang="zh-CN" b="1" dirty="0"/>
              <a:t>G</a:t>
            </a:r>
            <a:r>
              <a:rPr lang="en-GB" b="1" dirty="0" err="1"/>
              <a:t>oal</a:t>
            </a:r>
            <a:endParaRPr lang="en-GB" b="1" dirty="0"/>
          </a:p>
          <a:p>
            <a:r>
              <a:rPr lang="en-US" altLang="zh-CN" dirty="0"/>
              <a:t>D</a:t>
            </a:r>
            <a:r>
              <a:rPr lang="en-GB" dirty="0" err="1"/>
              <a:t>evelop</a:t>
            </a:r>
            <a:r>
              <a:rPr lang="en-GB" dirty="0"/>
              <a:t> a Large Language Model (LLM) based system that generates concise, accurate summaries for </a:t>
            </a:r>
            <a:r>
              <a:rPr lang="en-US" altLang="zh-CN" dirty="0"/>
              <a:t>law</a:t>
            </a:r>
            <a:r>
              <a:rPr lang="en-GB" dirty="0"/>
              <a:t> document</a:t>
            </a:r>
            <a:r>
              <a:rPr lang="en-US" altLang="zh-CN" dirty="0"/>
              <a:t>.</a:t>
            </a:r>
          </a:p>
          <a:p>
            <a:pPr marL="0" indent="0">
              <a:buNone/>
            </a:pPr>
            <a:endParaRPr lang="en-GB" dirty="0"/>
          </a:p>
          <a:p>
            <a:r>
              <a:rPr lang="en-US" altLang="zh-CN" b="1" dirty="0"/>
              <a:t>C</a:t>
            </a:r>
            <a:r>
              <a:rPr lang="en-GB" b="1" dirty="0" err="1"/>
              <a:t>hallenge</a:t>
            </a:r>
            <a:endParaRPr lang="en-GB" b="1" dirty="0"/>
          </a:p>
          <a:p>
            <a:r>
              <a:rPr lang="en-US" altLang="zh-CN" dirty="0"/>
              <a:t>I</a:t>
            </a:r>
            <a:r>
              <a:rPr lang="en-GB" dirty="0" err="1"/>
              <a:t>nvolv</a:t>
            </a:r>
            <a:r>
              <a:rPr lang="en-US" altLang="zh-CN" dirty="0" err="1"/>
              <a:t>ing</a:t>
            </a:r>
            <a:r>
              <a:rPr lang="en-GB" dirty="0"/>
              <a:t> not only extracting key information but also preserving the legal context and nuances crucial for understanding.</a:t>
            </a:r>
          </a:p>
          <a:p>
            <a:endParaRPr lang="en-GB" dirty="0"/>
          </a:p>
          <a:p>
            <a:r>
              <a:rPr lang="en-GB" b="1" dirty="0"/>
              <a:t>Our objective</a:t>
            </a:r>
          </a:p>
          <a:p>
            <a:r>
              <a:rPr lang="en-US" altLang="zh-CN" dirty="0"/>
              <a:t>F</a:t>
            </a:r>
            <a:r>
              <a:rPr lang="en-GB" dirty="0" err="1"/>
              <a:t>acilitate</a:t>
            </a:r>
            <a:r>
              <a:rPr lang="en-GB" dirty="0"/>
              <a:t> faster and more efficient review processes for legal professionals, enhancing accessibility to vital information.</a:t>
            </a:r>
          </a:p>
        </p:txBody>
      </p:sp>
      <p:sp>
        <p:nvSpPr>
          <p:cNvPr id="7" name="Titel 6">
            <a:extLst>
              <a:ext uri="{FF2B5EF4-FFF2-40B4-BE49-F238E27FC236}">
                <a16:creationId xmlns:a16="http://schemas.microsoft.com/office/drawing/2014/main" id="{52899439-990F-4026-4EFA-900D12089F0C}"/>
              </a:ext>
            </a:extLst>
          </p:cNvPr>
          <p:cNvSpPr>
            <a:spLocks noGrp="1"/>
          </p:cNvSpPr>
          <p:nvPr>
            <p:ph type="title"/>
          </p:nvPr>
        </p:nvSpPr>
        <p:spPr/>
        <p:txBody>
          <a:bodyPr>
            <a:normAutofit fontScale="90000"/>
          </a:bodyPr>
          <a:lstStyle/>
          <a:p>
            <a:r>
              <a:rPr lang="en-US" altLang="zh-CN" sz="4000" b="1" dirty="0">
                <a:latin typeface="Arial" panose="020B0604020202020204" pitchFamily="34" charset="0"/>
                <a:cs typeface="Arial" panose="020B0604020202020204" pitchFamily="34" charset="0"/>
              </a:rPr>
              <a:t>Problem Statement</a:t>
            </a:r>
            <a:endParaRPr lang="en-GB" sz="4000" b="1" dirty="0">
              <a:latin typeface="Arial" panose="020B0604020202020204" pitchFamily="34" charset="0"/>
              <a:cs typeface="Arial" panose="020B0604020202020204" pitchFamily="34" charset="0"/>
            </a:endParaRPr>
          </a:p>
        </p:txBody>
      </p:sp>
      <p:sp>
        <p:nvSpPr>
          <p:cNvPr id="3" name="Date Placeholder 2">
            <a:extLst>
              <a:ext uri="{FF2B5EF4-FFF2-40B4-BE49-F238E27FC236}">
                <a16:creationId xmlns:a16="http://schemas.microsoft.com/office/drawing/2014/main" id="{142B5465-42AE-5979-1F00-A5C057755E1A}"/>
              </a:ext>
            </a:extLst>
          </p:cNvPr>
          <p:cNvSpPr>
            <a:spLocks noGrp="1"/>
          </p:cNvSpPr>
          <p:nvPr>
            <p:ph type="dt" sz="half" idx="14"/>
          </p:nvPr>
        </p:nvSpPr>
        <p:spPr/>
        <p:txBody>
          <a:bodyPr/>
          <a:lstStyle/>
          <a:p>
            <a:fld id="{A5A2BB3B-2731-4E1A-9460-83FDD619A3E3}" type="datetime1">
              <a:rPr lang="en-GB" noProof="0" smtClean="0"/>
              <a:t>17/05/2024</a:t>
            </a:fld>
            <a:endParaRPr lang="en-GB" noProof="0" dirty="0"/>
          </a:p>
        </p:txBody>
      </p:sp>
    </p:spTree>
    <p:extLst>
      <p:ext uri="{BB962C8B-B14F-4D97-AF65-F5344CB8AC3E}">
        <p14:creationId xmlns:p14="http://schemas.microsoft.com/office/powerpoint/2010/main" val="21585039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82A607A9-EA74-D2B1-6B36-A89D32F30E81}"/>
              </a:ext>
            </a:extLst>
          </p:cNvPr>
          <p:cNvSpPr>
            <a:spLocks noGrp="1"/>
          </p:cNvSpPr>
          <p:nvPr>
            <p:ph type="dt" sz="half" idx="14"/>
          </p:nvPr>
        </p:nvSpPr>
        <p:spPr>
          <a:xfrm>
            <a:off x="10416480" y="6424761"/>
            <a:ext cx="1189348" cy="144016"/>
          </a:xfrm>
        </p:spPr>
        <p:txBody>
          <a:bodyPr/>
          <a:lstStyle/>
          <a:p>
            <a:fld id="{A8A99ECB-D7FE-4F4D-AB72-48D1ED6D07EC}" type="datetime1">
              <a:rPr lang="en-GB" smtClean="0"/>
              <a:t>17/05/2024</a:t>
            </a:fld>
            <a:endParaRPr lang="en-GB" dirty="0"/>
          </a:p>
        </p:txBody>
      </p:sp>
      <p:sp>
        <p:nvSpPr>
          <p:cNvPr id="5" name="Fußzeilenplatzhalter 4">
            <a:extLst>
              <a:ext uri="{FF2B5EF4-FFF2-40B4-BE49-F238E27FC236}">
                <a16:creationId xmlns:a16="http://schemas.microsoft.com/office/drawing/2014/main" id="{D2B4C12F-7994-982C-DBCE-BF8B071A3B27}"/>
              </a:ext>
            </a:extLst>
          </p:cNvPr>
          <p:cNvSpPr>
            <a:spLocks noGrp="1"/>
          </p:cNvSpPr>
          <p:nvPr>
            <p:ph type="ftr" sz="quarter" idx="15"/>
          </p:nvPr>
        </p:nvSpPr>
        <p:spPr/>
        <p:txBody>
          <a:bodyPr/>
          <a:lstStyle/>
          <a:p>
            <a:r>
              <a:rPr lang="en-GB"/>
              <a:t>University of Zurich</a:t>
            </a:r>
            <a:endParaRPr lang="en-GB" dirty="0"/>
          </a:p>
        </p:txBody>
      </p:sp>
      <p:sp>
        <p:nvSpPr>
          <p:cNvPr id="4" name="Foliennummernplatzhalter 3">
            <a:extLst>
              <a:ext uri="{FF2B5EF4-FFF2-40B4-BE49-F238E27FC236}">
                <a16:creationId xmlns:a16="http://schemas.microsoft.com/office/drawing/2014/main" id="{5D6695D0-7558-8FEB-236F-DA4B1AEA3227}"/>
              </a:ext>
            </a:extLst>
          </p:cNvPr>
          <p:cNvSpPr>
            <a:spLocks noGrp="1"/>
          </p:cNvSpPr>
          <p:nvPr>
            <p:ph type="sldNum" sz="quarter" idx="16"/>
          </p:nvPr>
        </p:nvSpPr>
        <p:spPr>
          <a:xfrm>
            <a:off x="11530739" y="6424761"/>
            <a:ext cx="391385" cy="144016"/>
          </a:xfrm>
        </p:spPr>
        <p:txBody>
          <a:bodyPr/>
          <a:lstStyle/>
          <a:p>
            <a:fld id="{442AD375-037F-43D0-B059-5172DA06796A}" type="slidenum">
              <a:rPr lang="en-GB" smtClean="0"/>
              <a:pPr/>
              <a:t>3</a:t>
            </a:fld>
            <a:endParaRPr lang="en-GB" dirty="0"/>
          </a:p>
        </p:txBody>
      </p:sp>
      <p:pic>
        <p:nvPicPr>
          <p:cNvPr id="16" name="Bildplatzhalter 7" descr="A picture of the Irchel Campus, with pedestrians and cyclists, blue square in the foreground">
            <a:extLst>
              <a:ext uri="{FF2B5EF4-FFF2-40B4-BE49-F238E27FC236}">
                <a16:creationId xmlns:a16="http://schemas.microsoft.com/office/drawing/2014/main" id="{B3C31B25-BEBE-A446-F9D2-D7D71F478524}"/>
              </a:ext>
            </a:extLst>
          </p:cNvPr>
          <p:cNvPicPr>
            <a:picLocks noGrp="1" noChangeAspect="1"/>
          </p:cNvPicPr>
          <p:nvPr>
            <p:ph type="pic" sz="quarter" idx="17"/>
          </p:nvPr>
        </p:nvPicPr>
        <p:blipFill>
          <a:blip r:embed="rId3">
            <a:extLst>
              <a:ext uri="{28A0092B-C50C-407E-A947-70E740481C1C}">
                <a14:useLocalDpi xmlns:a14="http://schemas.microsoft.com/office/drawing/2010/main" val="0"/>
              </a:ext>
            </a:extLst>
          </a:blip>
          <a:srcRect t="2800" b="2800"/>
          <a:stretch/>
        </p:blipFill>
        <p:spPr/>
      </p:pic>
      <p:sp>
        <p:nvSpPr>
          <p:cNvPr id="6" name="Inhaltsplatzhalter 5">
            <a:extLst>
              <a:ext uri="{FF2B5EF4-FFF2-40B4-BE49-F238E27FC236}">
                <a16:creationId xmlns:a16="http://schemas.microsoft.com/office/drawing/2014/main" id="{BA203AA2-8E49-061B-5FF9-E78F310544B1}"/>
              </a:ext>
            </a:extLst>
          </p:cNvPr>
          <p:cNvSpPr>
            <a:spLocks noGrp="1"/>
          </p:cNvSpPr>
          <p:nvPr>
            <p:ph idx="1"/>
          </p:nvPr>
        </p:nvSpPr>
        <p:spPr/>
        <p:txBody>
          <a:bodyPr/>
          <a:lstStyle/>
          <a:p>
            <a:pPr marL="0" indent="0">
              <a:buNone/>
            </a:pPr>
            <a:endParaRPr lang="en-GB" b="1" dirty="0"/>
          </a:p>
          <a:p>
            <a:pPr marL="0" indent="0">
              <a:buNone/>
            </a:pPr>
            <a:r>
              <a:rPr lang="en-US" altLang="zh-CN" b="1" dirty="0"/>
              <a:t>INPUTS:</a:t>
            </a:r>
            <a:r>
              <a:rPr lang="zh-CN" altLang="en-US" b="1" dirty="0"/>
              <a:t> </a:t>
            </a:r>
            <a:endParaRPr lang="en-US" altLang="zh-CN" b="1" dirty="0"/>
          </a:p>
          <a:p>
            <a:pPr marL="0" indent="0">
              <a:buNone/>
            </a:pPr>
            <a:r>
              <a:rPr lang="zh-CN" altLang="zh-CN" sz="1800" b="0" i="0" u="none" strike="noStrike" dirty="0">
                <a:solidFill>
                  <a:srgbClr val="000000"/>
                </a:solidFill>
                <a:effectLst/>
                <a:ea typeface="Aptos" panose="020B0004020202020204" pitchFamily="34" charset="0"/>
              </a:rPr>
              <a:t>Full-text legal documents from the Indian Supreme Court.</a:t>
            </a:r>
            <a:endParaRPr lang="en-GB" dirty="0"/>
          </a:p>
          <a:p>
            <a:r>
              <a:rPr lang="en-US" altLang="zh-CN" b="1" dirty="0"/>
              <a:t>OUTPUS:</a:t>
            </a:r>
            <a:r>
              <a:rPr lang="zh-CN" altLang="en-US" b="1" dirty="0"/>
              <a:t> </a:t>
            </a:r>
            <a:endParaRPr lang="en-US" altLang="zh-CN" b="1" dirty="0"/>
          </a:p>
          <a:p>
            <a:pPr marL="0" indent="0">
              <a:buNone/>
            </a:pPr>
            <a:r>
              <a:rPr lang="zh-CN" altLang="zh-CN" sz="1800" b="0" i="0" u="none" strike="noStrike" dirty="0">
                <a:solidFill>
                  <a:srgbClr val="000000"/>
                </a:solidFill>
                <a:effectLst/>
                <a:ea typeface="Aptos" panose="020B0004020202020204" pitchFamily="34" charset="0"/>
              </a:rPr>
              <a:t>Abstractive summaries </a:t>
            </a:r>
            <a:r>
              <a:rPr lang="en-US" altLang="zh-CN" sz="1800" b="0" i="0" u="none" strike="noStrike" dirty="0">
                <a:solidFill>
                  <a:srgbClr val="000000"/>
                </a:solidFill>
                <a:effectLst/>
                <a:latin typeface="Aptos" panose="020B0004020202020204" pitchFamily="34" charset="0"/>
              </a:rPr>
              <a:t>and</a:t>
            </a:r>
            <a:r>
              <a:rPr lang="zh-CN" altLang="zh-CN" sz="1800" b="0" i="0" u="none" strike="noStrike" dirty="0">
                <a:solidFill>
                  <a:srgbClr val="000000"/>
                </a:solidFill>
                <a:effectLst/>
                <a:ea typeface="Aptos" panose="020B0004020202020204" pitchFamily="34" charset="0"/>
              </a:rPr>
              <a:t> </a:t>
            </a:r>
            <a:r>
              <a:rPr lang="en-US" altLang="zh-CN" sz="1800" b="0" i="0" u="none" strike="noStrike" dirty="0">
                <a:solidFill>
                  <a:srgbClr val="000000"/>
                </a:solidFill>
                <a:effectLst/>
                <a:latin typeface="Aptos" panose="020B0004020202020204" pitchFamily="34" charset="0"/>
              </a:rPr>
              <a:t>Extractive summaries </a:t>
            </a:r>
            <a:r>
              <a:rPr lang="zh-CN" altLang="zh-CN" sz="1800" b="0" i="0" u="none" strike="noStrike" dirty="0">
                <a:solidFill>
                  <a:srgbClr val="000000"/>
                </a:solidFill>
                <a:effectLst/>
                <a:ea typeface="Aptos" panose="020B0004020202020204" pitchFamily="34" charset="0"/>
              </a:rPr>
              <a:t>that are concise and maintain the essential legal context and nuances.</a:t>
            </a:r>
            <a:endParaRPr lang="en-GB" dirty="0"/>
          </a:p>
          <a:p>
            <a:r>
              <a:rPr lang="en-US" altLang="zh-CN" dirty="0"/>
              <a:t>Source:</a:t>
            </a:r>
            <a:r>
              <a:rPr lang="zh-CN" altLang="en-US" dirty="0"/>
              <a:t> </a:t>
            </a:r>
            <a:r>
              <a:rPr lang="en-US" altLang="zh-CN" b="0" i="0" dirty="0">
                <a:solidFill>
                  <a:srgbClr val="1F2328"/>
                </a:solidFill>
                <a:effectLst/>
                <a:latin typeface="-apple-system"/>
              </a:rPr>
              <a:t>IN-Abs :  </a:t>
            </a:r>
            <a:r>
              <a:rPr lang="en-US" altLang="zh-CN" b="0" i="0" u="sng" dirty="0">
                <a:effectLst/>
                <a:latin typeface="-apple-system"/>
                <a:hlinkClick r:id="rId4"/>
              </a:rPr>
              <a:t>http://www.liiofindia.org/in/cases/cen/INSC/</a:t>
            </a:r>
            <a:endParaRPr lang="en-US" altLang="zh-CN" b="0" i="0" u="sng" dirty="0">
              <a:effectLst/>
              <a:latin typeface="-apple-system"/>
            </a:endParaRPr>
          </a:p>
          <a:p>
            <a:r>
              <a:rPr lang="en-US" altLang="zh-CN" dirty="0"/>
              <a:t>Source:</a:t>
            </a:r>
            <a:r>
              <a:rPr lang="zh-CN" altLang="en-US" dirty="0"/>
              <a:t> </a:t>
            </a:r>
            <a:r>
              <a:rPr lang="en-US" altLang="zh-CN" b="0" i="0" dirty="0">
                <a:solidFill>
                  <a:srgbClr val="1F2328"/>
                </a:solidFill>
                <a:effectLst/>
                <a:latin typeface="-apple-system"/>
              </a:rPr>
              <a:t>IN-Ext :  </a:t>
            </a:r>
            <a:r>
              <a:rPr lang="en-US" altLang="zh-CN" b="0" i="0" u="sng" dirty="0">
                <a:effectLst/>
                <a:latin typeface="-apple-system"/>
                <a:hlinkClick r:id="rId4"/>
              </a:rPr>
              <a:t>http://www.liiofindia.org/in/cases/cen/INSC/</a:t>
            </a:r>
            <a:endParaRPr lang="en-US" altLang="zh-CN" b="0" i="0" u="sng" dirty="0">
              <a:effectLst/>
              <a:latin typeface="-apple-system"/>
            </a:endParaRPr>
          </a:p>
          <a:p>
            <a:endParaRPr lang="en-US" altLang="zh-CN" b="0" i="0" u="sng" dirty="0">
              <a:effectLst/>
              <a:latin typeface="-apple-system"/>
            </a:endParaRPr>
          </a:p>
          <a:p>
            <a:endParaRPr lang="en-US" altLang="zh-CN" b="0" i="0" u="sng" dirty="0">
              <a:effectLst/>
              <a:latin typeface="-apple-system"/>
            </a:endParaRPr>
          </a:p>
          <a:p>
            <a:endParaRPr lang="en-GB" dirty="0"/>
          </a:p>
        </p:txBody>
      </p:sp>
      <p:sp>
        <p:nvSpPr>
          <p:cNvPr id="7" name="Titel 6">
            <a:extLst>
              <a:ext uri="{FF2B5EF4-FFF2-40B4-BE49-F238E27FC236}">
                <a16:creationId xmlns:a16="http://schemas.microsoft.com/office/drawing/2014/main" id="{E6E347DF-76BB-1F33-E40F-938607CBE3EB}"/>
              </a:ext>
            </a:extLst>
          </p:cNvPr>
          <p:cNvSpPr>
            <a:spLocks noGrp="1"/>
          </p:cNvSpPr>
          <p:nvPr>
            <p:ph type="title"/>
          </p:nvPr>
        </p:nvSpPr>
        <p:spPr/>
        <p:txBody>
          <a:bodyPr>
            <a:normAutofit fontScale="90000"/>
          </a:bodyPr>
          <a:lstStyle/>
          <a:p>
            <a:r>
              <a:rPr lang="en-US" altLang="zh-CN" b="1" dirty="0">
                <a:latin typeface="Arial" panose="020B0604020202020204" pitchFamily="34" charset="0"/>
                <a:cs typeface="Arial" panose="020B0604020202020204" pitchFamily="34" charset="0"/>
              </a:rPr>
              <a:t>Data</a:t>
            </a:r>
            <a:endParaRPr lang="en-GB"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779115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2B95A-62A7-8FF5-AFD0-4E909DF6D539}"/>
              </a:ext>
            </a:extLst>
          </p:cNvPr>
          <p:cNvSpPr>
            <a:spLocks noGrp="1"/>
          </p:cNvSpPr>
          <p:nvPr>
            <p:ph type="title"/>
          </p:nvPr>
        </p:nvSpPr>
        <p:spPr>
          <a:xfrm>
            <a:off x="341086" y="293011"/>
            <a:ext cx="11509828" cy="1609344"/>
          </a:xfrm>
        </p:spPr>
        <p:txBody>
          <a:bodyPr>
            <a:normAutofit/>
          </a:bodyPr>
          <a:lstStyle/>
          <a:p>
            <a:r>
              <a:rPr lang="en-US" sz="3400" b="1" dirty="0">
                <a:latin typeface="Arial" panose="020B0604020202020204" pitchFamily="34" charset="0"/>
                <a:ea typeface="+mj-lt"/>
                <a:cs typeface="Arial" panose="020B0604020202020204" pitchFamily="34" charset="0"/>
              </a:rPr>
              <a:t>Evaluation protocol - Performance Metric</a:t>
            </a:r>
            <a:endParaRPr lang="en-US" sz="34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6906815C-5D33-3EB2-4378-37816496ACC4}"/>
              </a:ext>
            </a:extLst>
          </p:cNvPr>
          <p:cNvSpPr>
            <a:spLocks noGrp="1"/>
          </p:cNvSpPr>
          <p:nvPr>
            <p:ph idx="1"/>
          </p:nvPr>
        </p:nvSpPr>
        <p:spPr/>
        <p:txBody>
          <a:bodyPr vert="horz" lIns="91440" tIns="45720" rIns="91440" bIns="45720" rtlCol="0" anchor="t">
            <a:normAutofit/>
          </a:bodyPr>
          <a:lstStyle/>
          <a:p>
            <a:pPr marL="0" indent="0">
              <a:buNone/>
            </a:pPr>
            <a:r>
              <a:rPr lang="en-US" i="1" dirty="0">
                <a:ea typeface="+mn-lt"/>
                <a:cs typeface="+mn-lt"/>
              </a:rPr>
              <a:t>The model’s performance is evaluated using ROUGE scores (ROUGE-N and ROUGE-L). </a:t>
            </a:r>
            <a:endParaRPr lang="en-US" i="1" dirty="0"/>
          </a:p>
        </p:txBody>
      </p:sp>
      <p:sp>
        <p:nvSpPr>
          <p:cNvPr id="4" name="Textplatzhalter 14">
            <a:extLst>
              <a:ext uri="{FF2B5EF4-FFF2-40B4-BE49-F238E27FC236}">
                <a16:creationId xmlns:a16="http://schemas.microsoft.com/office/drawing/2014/main" id="{4E1ADE74-5DD5-6887-480B-4254F90A33F6}"/>
              </a:ext>
            </a:extLst>
          </p:cNvPr>
          <p:cNvSpPr txBox="1">
            <a:spLocks/>
          </p:cNvSpPr>
          <p:nvPr/>
        </p:nvSpPr>
        <p:spPr>
          <a:xfrm>
            <a:off x="586629" y="6239267"/>
            <a:ext cx="5724525" cy="195263"/>
          </a:xfrm>
          <a:prstGeom prst="rect">
            <a:avLst/>
          </a:prstGeom>
        </p:spPr>
        <p:txBody>
          <a:bodyPr>
            <a:normAutofit fontScale="3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GB" b="1" dirty="0"/>
          </a:p>
        </p:txBody>
      </p:sp>
      <p:pic>
        <p:nvPicPr>
          <p:cNvPr id="13" name="图片 12">
            <a:extLst>
              <a:ext uri="{FF2B5EF4-FFF2-40B4-BE49-F238E27FC236}">
                <a16:creationId xmlns:a16="http://schemas.microsoft.com/office/drawing/2014/main" id="{912293A6-5820-44D0-4CF2-49FD106920EA}"/>
              </a:ext>
            </a:extLst>
          </p:cNvPr>
          <p:cNvPicPr>
            <a:picLocks noChangeAspect="1"/>
          </p:cNvPicPr>
          <p:nvPr/>
        </p:nvPicPr>
        <p:blipFill>
          <a:blip r:embed="rId2"/>
          <a:stretch>
            <a:fillRect/>
          </a:stretch>
        </p:blipFill>
        <p:spPr>
          <a:xfrm>
            <a:off x="1004870" y="3292648"/>
            <a:ext cx="3072278" cy="2243655"/>
          </a:xfrm>
          <a:prstGeom prst="rect">
            <a:avLst/>
          </a:prstGeom>
        </p:spPr>
      </p:pic>
      <p:pic>
        <p:nvPicPr>
          <p:cNvPr id="14" name="图片 13">
            <a:extLst>
              <a:ext uri="{FF2B5EF4-FFF2-40B4-BE49-F238E27FC236}">
                <a16:creationId xmlns:a16="http://schemas.microsoft.com/office/drawing/2014/main" id="{325FB595-AB9B-DAD1-B1DD-84C09C0814D9}"/>
              </a:ext>
            </a:extLst>
          </p:cNvPr>
          <p:cNvPicPr>
            <a:picLocks noChangeAspect="1"/>
          </p:cNvPicPr>
          <p:nvPr/>
        </p:nvPicPr>
        <p:blipFill rotWithShape="1">
          <a:blip r:embed="rId3"/>
          <a:srcRect l="3629" r="6005" b="-571"/>
          <a:stretch/>
        </p:blipFill>
        <p:spPr>
          <a:xfrm>
            <a:off x="5478499" y="3292647"/>
            <a:ext cx="3225553" cy="2243655"/>
          </a:xfrm>
          <a:prstGeom prst="rect">
            <a:avLst/>
          </a:prstGeom>
        </p:spPr>
      </p:pic>
      <p:sp>
        <p:nvSpPr>
          <p:cNvPr id="5" name="Date Placeholder 4">
            <a:extLst>
              <a:ext uri="{FF2B5EF4-FFF2-40B4-BE49-F238E27FC236}">
                <a16:creationId xmlns:a16="http://schemas.microsoft.com/office/drawing/2014/main" id="{E7ABFF6C-2CC4-C221-81F2-3E0A0D4A1410}"/>
              </a:ext>
            </a:extLst>
          </p:cNvPr>
          <p:cNvSpPr>
            <a:spLocks noGrp="1"/>
          </p:cNvSpPr>
          <p:nvPr>
            <p:ph type="dt" sz="half" idx="10"/>
          </p:nvPr>
        </p:nvSpPr>
        <p:spPr/>
        <p:txBody>
          <a:bodyPr/>
          <a:lstStyle/>
          <a:p>
            <a:fld id="{CA8DEB2B-91D2-4565-BB19-ADBFC000B818}" type="datetime1">
              <a:rPr lang="en-GB" smtClean="0"/>
              <a:t>17/05/2024</a:t>
            </a:fld>
            <a:endParaRPr lang="en-US"/>
          </a:p>
        </p:txBody>
      </p:sp>
      <p:sp>
        <p:nvSpPr>
          <p:cNvPr id="6" name="Footer Placeholder 5">
            <a:extLst>
              <a:ext uri="{FF2B5EF4-FFF2-40B4-BE49-F238E27FC236}">
                <a16:creationId xmlns:a16="http://schemas.microsoft.com/office/drawing/2014/main" id="{215A9BD8-FBA0-9F67-F8EC-5350B64791BD}"/>
              </a:ext>
            </a:extLst>
          </p:cNvPr>
          <p:cNvSpPr>
            <a:spLocks noGrp="1"/>
          </p:cNvSpPr>
          <p:nvPr>
            <p:ph type="ftr" sz="quarter" idx="11"/>
          </p:nvPr>
        </p:nvSpPr>
        <p:spPr/>
        <p:txBody>
          <a:bodyPr/>
          <a:lstStyle/>
          <a:p>
            <a:r>
              <a:rPr lang="en-GB" dirty="0"/>
              <a:t>University of Zurich</a:t>
            </a:r>
            <a:endParaRPr lang="en-US" dirty="0"/>
          </a:p>
        </p:txBody>
      </p:sp>
      <p:sp>
        <p:nvSpPr>
          <p:cNvPr id="7" name="Slide Number Placeholder 6">
            <a:extLst>
              <a:ext uri="{FF2B5EF4-FFF2-40B4-BE49-F238E27FC236}">
                <a16:creationId xmlns:a16="http://schemas.microsoft.com/office/drawing/2014/main" id="{183861FB-A294-55C9-B108-253E920BC24F}"/>
              </a:ext>
            </a:extLst>
          </p:cNvPr>
          <p:cNvSpPr>
            <a:spLocks noGrp="1"/>
          </p:cNvSpPr>
          <p:nvPr>
            <p:ph type="sldNum" sz="quarter" idx="12"/>
          </p:nvPr>
        </p:nvSpPr>
        <p:spPr/>
        <p:txBody>
          <a:bodyPr/>
          <a:lstStyle/>
          <a:p>
            <a:fld id="{330EA680-D336-4FF7-8B7A-9848BB0A1C32}" type="slidenum">
              <a:rPr lang="en-US" smtClean="0"/>
              <a:t>4</a:t>
            </a:fld>
            <a:endParaRPr lang="en-US"/>
          </a:p>
        </p:txBody>
      </p:sp>
    </p:spTree>
    <p:extLst>
      <p:ext uri="{BB962C8B-B14F-4D97-AF65-F5344CB8AC3E}">
        <p14:creationId xmlns:p14="http://schemas.microsoft.com/office/powerpoint/2010/main" val="8136839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A9182-22B3-1D23-B6B9-CC9986493EFB}"/>
              </a:ext>
            </a:extLst>
          </p:cNvPr>
          <p:cNvSpPr>
            <a:spLocks noGrp="1"/>
          </p:cNvSpPr>
          <p:nvPr>
            <p:ph type="title"/>
          </p:nvPr>
        </p:nvSpPr>
        <p:spPr>
          <a:xfrm>
            <a:off x="449943" y="484632"/>
            <a:ext cx="11176000" cy="1609344"/>
          </a:xfrm>
        </p:spPr>
        <p:txBody>
          <a:bodyPr>
            <a:normAutofit/>
          </a:bodyPr>
          <a:lstStyle/>
          <a:p>
            <a:r>
              <a:rPr lang="en-US" sz="3600" b="1" dirty="0">
                <a:latin typeface="Arial" panose="020B0604020202020204" pitchFamily="34" charset="0"/>
                <a:ea typeface="+mj-lt"/>
                <a:cs typeface="Arial" panose="020B0604020202020204" pitchFamily="34" charset="0"/>
              </a:rPr>
              <a:t>Evaluation protocol – </a:t>
            </a:r>
            <a:r>
              <a:rPr lang="en-US" sz="3600" b="1" dirty="0">
                <a:latin typeface="Arial" panose="020B0604020202020204" pitchFamily="34" charset="0"/>
                <a:ea typeface="+mn-lt"/>
                <a:cs typeface="Arial" panose="020B0604020202020204" pitchFamily="34" charset="0"/>
              </a:rPr>
              <a:t>Dataset Splitting</a:t>
            </a:r>
            <a:endParaRPr lang="en-US" sz="3600" b="1"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78321771-1618-ECD5-6A13-C823D1C2E1E0}"/>
              </a:ext>
            </a:extLst>
          </p:cNvPr>
          <p:cNvSpPr>
            <a:spLocks noGrp="1"/>
          </p:cNvSpPr>
          <p:nvPr>
            <p:ph idx="1"/>
          </p:nvPr>
        </p:nvSpPr>
        <p:spPr/>
        <p:txBody>
          <a:bodyPr vert="horz" lIns="91440" tIns="45720" rIns="91440" bIns="45720" rtlCol="0" anchor="t">
            <a:normAutofit/>
          </a:bodyPr>
          <a:lstStyle/>
          <a:p>
            <a:pPr marL="0" indent="0">
              <a:buNone/>
            </a:pPr>
            <a:r>
              <a:rPr lang="en-US" sz="2400" i="1" dirty="0">
                <a:solidFill>
                  <a:schemeClr val="tx1">
                    <a:lumMod val="75000"/>
                    <a:lumOff val="25000"/>
                  </a:schemeClr>
                </a:solidFill>
                <a:ea typeface="+mn-lt"/>
                <a:cs typeface="+mn-lt"/>
              </a:rPr>
              <a:t>The dataset is divided into training (80%), validation (10%), and testing (10%) sets. This distribution ensures robust training and reliable evaluation of the model's performance across unseen data.</a:t>
            </a:r>
            <a:endParaRPr lang="en-US" sz="2400" i="1" dirty="0">
              <a:solidFill>
                <a:schemeClr val="tx1">
                  <a:lumMod val="75000"/>
                  <a:lumOff val="25000"/>
                </a:schemeClr>
              </a:solidFill>
            </a:endParaRPr>
          </a:p>
          <a:p>
            <a:pPr marL="0" indent="0">
              <a:buNone/>
            </a:pPr>
            <a:endParaRPr lang="en-US" sz="1300" dirty="0">
              <a:ea typeface="+mn-lt"/>
              <a:cs typeface="+mn-lt"/>
            </a:endParaRPr>
          </a:p>
        </p:txBody>
      </p:sp>
      <p:sp>
        <p:nvSpPr>
          <p:cNvPr id="5" name="Date Placeholder 4">
            <a:extLst>
              <a:ext uri="{FF2B5EF4-FFF2-40B4-BE49-F238E27FC236}">
                <a16:creationId xmlns:a16="http://schemas.microsoft.com/office/drawing/2014/main" id="{20BA8E33-1224-846A-E018-C963A13D0B68}"/>
              </a:ext>
            </a:extLst>
          </p:cNvPr>
          <p:cNvSpPr>
            <a:spLocks noGrp="1"/>
          </p:cNvSpPr>
          <p:nvPr>
            <p:ph type="dt" sz="half" idx="10"/>
          </p:nvPr>
        </p:nvSpPr>
        <p:spPr/>
        <p:txBody>
          <a:bodyPr/>
          <a:lstStyle/>
          <a:p>
            <a:fld id="{0A8DDA6B-E640-4467-B117-EDC758E8337D}" type="datetime1">
              <a:rPr lang="en-GB" smtClean="0"/>
              <a:t>17/05/2024</a:t>
            </a:fld>
            <a:endParaRPr lang="en-US"/>
          </a:p>
        </p:txBody>
      </p:sp>
      <p:sp>
        <p:nvSpPr>
          <p:cNvPr id="7" name="Footer Placeholder 6">
            <a:extLst>
              <a:ext uri="{FF2B5EF4-FFF2-40B4-BE49-F238E27FC236}">
                <a16:creationId xmlns:a16="http://schemas.microsoft.com/office/drawing/2014/main" id="{894A7994-89C4-552E-7CC1-795085F25EA8}"/>
              </a:ext>
            </a:extLst>
          </p:cNvPr>
          <p:cNvSpPr>
            <a:spLocks noGrp="1"/>
          </p:cNvSpPr>
          <p:nvPr>
            <p:ph type="ftr" sz="quarter" idx="11"/>
          </p:nvPr>
        </p:nvSpPr>
        <p:spPr/>
        <p:txBody>
          <a:bodyPr/>
          <a:lstStyle/>
          <a:p>
            <a:r>
              <a:rPr lang="en-GB"/>
              <a:t>University of Zurich</a:t>
            </a:r>
            <a:endParaRPr lang="en-US"/>
          </a:p>
        </p:txBody>
      </p:sp>
      <p:sp>
        <p:nvSpPr>
          <p:cNvPr id="8" name="Slide Number Placeholder 7">
            <a:extLst>
              <a:ext uri="{FF2B5EF4-FFF2-40B4-BE49-F238E27FC236}">
                <a16:creationId xmlns:a16="http://schemas.microsoft.com/office/drawing/2014/main" id="{03E528A3-C596-1AFF-C7EB-A989BB201851}"/>
              </a:ext>
            </a:extLst>
          </p:cNvPr>
          <p:cNvSpPr>
            <a:spLocks noGrp="1"/>
          </p:cNvSpPr>
          <p:nvPr>
            <p:ph type="sldNum" sz="quarter" idx="12"/>
          </p:nvPr>
        </p:nvSpPr>
        <p:spPr/>
        <p:txBody>
          <a:bodyPr/>
          <a:lstStyle/>
          <a:p>
            <a:fld id="{330EA680-D336-4FF7-8B7A-9848BB0A1C32}" type="slidenum">
              <a:rPr lang="en-US" smtClean="0"/>
              <a:t>5</a:t>
            </a:fld>
            <a:endParaRPr lang="en-US"/>
          </a:p>
        </p:txBody>
      </p:sp>
    </p:spTree>
    <p:extLst>
      <p:ext uri="{BB962C8B-B14F-4D97-AF65-F5344CB8AC3E}">
        <p14:creationId xmlns:p14="http://schemas.microsoft.com/office/powerpoint/2010/main" val="22560662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93E83-61FD-B5DE-8565-9C32689F9D17}"/>
              </a:ext>
            </a:extLst>
          </p:cNvPr>
          <p:cNvSpPr>
            <a:spLocks noGrp="1"/>
          </p:cNvSpPr>
          <p:nvPr>
            <p:ph type="title"/>
          </p:nvPr>
        </p:nvSpPr>
        <p:spPr>
          <a:xfrm>
            <a:off x="500162" y="484632"/>
            <a:ext cx="10628086" cy="1609344"/>
          </a:xfrm>
        </p:spPr>
        <p:txBody>
          <a:bodyPr>
            <a:normAutofit/>
          </a:bodyPr>
          <a:lstStyle/>
          <a:p>
            <a:r>
              <a:rPr lang="en-US" sz="3600" b="1" dirty="0">
                <a:latin typeface="Arial" panose="020B0604020202020204" pitchFamily="34" charset="0"/>
                <a:ea typeface="+mj-lt"/>
                <a:cs typeface="Arial" panose="020B0604020202020204" pitchFamily="34" charset="0"/>
              </a:rPr>
              <a:t>Evaluation protocol - </a:t>
            </a:r>
            <a:r>
              <a:rPr kumimoji="0" lang="en-US" altLang="en-US" sz="3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Model Comparison</a:t>
            </a:r>
            <a:endParaRPr lang="en-GB" sz="3600" dirty="0">
              <a:latin typeface="Arial" panose="020B0604020202020204" pitchFamily="34" charset="0"/>
              <a:cs typeface="Arial" panose="020B0604020202020204" pitchFamily="34" charset="0"/>
            </a:endParaRPr>
          </a:p>
        </p:txBody>
      </p:sp>
      <p:sp>
        <p:nvSpPr>
          <p:cNvPr id="4" name="Rectangle 1">
            <a:extLst>
              <a:ext uri="{FF2B5EF4-FFF2-40B4-BE49-F238E27FC236}">
                <a16:creationId xmlns:a16="http://schemas.microsoft.com/office/drawing/2014/main" id="{EDF41485-F260-8BC1-D3BF-F611F40047EF}"/>
              </a:ext>
            </a:extLst>
          </p:cNvPr>
          <p:cNvSpPr>
            <a:spLocks noGrp="1" noChangeArrowheads="1"/>
          </p:cNvSpPr>
          <p:nvPr>
            <p:ph idx="1"/>
          </p:nvPr>
        </p:nvSpPr>
        <p:spPr bwMode="auto">
          <a:xfrm>
            <a:off x="896257" y="2413337"/>
            <a:ext cx="10628086"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Baseline Comparison:</a:t>
            </a:r>
            <a:r>
              <a:rPr kumimoji="0" lang="en-US" altLang="en-US" sz="1800" b="0" i="0" u="none" strike="noStrike" cap="none" normalizeH="0" baseline="0" dirty="0">
                <a:ln>
                  <a:noFill/>
                </a:ln>
                <a:solidFill>
                  <a:schemeClr val="tx1"/>
                </a:solidFill>
                <a:effectLst/>
                <a:latin typeface="Arial" panose="020B0604020202020204" pitchFamily="34" charset="0"/>
              </a:rPr>
              <a:t> </a:t>
            </a:r>
            <a:r>
              <a:rPr lang="en-US" altLang="en-US" sz="1800" dirty="0">
                <a:latin typeface="Arial" panose="020B0604020202020204" pitchFamily="34" charset="0"/>
              </a:rPr>
              <a:t>Our </a:t>
            </a:r>
            <a:r>
              <a:rPr kumimoji="0" lang="en-US" altLang="en-US" sz="1800" b="0" i="0" u="none" strike="noStrike" cap="none" normalizeH="0" baseline="0" dirty="0">
                <a:ln>
                  <a:noFill/>
                </a:ln>
                <a:solidFill>
                  <a:schemeClr val="tx1"/>
                </a:solidFill>
                <a:effectLst/>
                <a:latin typeface="Arial" panose="020B0604020202020204" pitchFamily="34" charset="0"/>
              </a:rPr>
              <a:t>evaluation protocol includes comparing the performance of the LLM-based models against a simpler baseline model, such as one using TF-IDF for extractive summarization. This comparison helps illustrate the advancements and effectiveness of the LLM approach.</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Statistical Methods:</a:t>
            </a:r>
            <a:r>
              <a:rPr kumimoji="0" lang="en-US" altLang="en-US" sz="1800" b="0" i="0" u="none" strike="noStrike" cap="none" normalizeH="0" baseline="0" dirty="0">
                <a:ln>
                  <a:noFill/>
                </a:ln>
                <a:solidFill>
                  <a:schemeClr val="tx1"/>
                </a:solidFill>
                <a:effectLst/>
                <a:latin typeface="Arial" panose="020B0604020202020204" pitchFamily="34" charset="0"/>
              </a:rPr>
              <a:t> Also we used statistical tests approach to determine the significance of the results obtained from different models or different configurations of the same model.</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Date Placeholder 4">
            <a:extLst>
              <a:ext uri="{FF2B5EF4-FFF2-40B4-BE49-F238E27FC236}">
                <a16:creationId xmlns:a16="http://schemas.microsoft.com/office/drawing/2014/main" id="{B5DBB96C-164F-C75A-8B72-D72F2FAA89D5}"/>
              </a:ext>
            </a:extLst>
          </p:cNvPr>
          <p:cNvSpPr>
            <a:spLocks noGrp="1"/>
          </p:cNvSpPr>
          <p:nvPr>
            <p:ph type="dt" sz="half" idx="10"/>
          </p:nvPr>
        </p:nvSpPr>
        <p:spPr/>
        <p:txBody>
          <a:bodyPr/>
          <a:lstStyle/>
          <a:p>
            <a:fld id="{C8A5EE23-DA0C-431D-9C2B-EA2BE120A89F}" type="datetime1">
              <a:rPr lang="en-GB" smtClean="0"/>
              <a:t>17/05/2024</a:t>
            </a:fld>
            <a:endParaRPr lang="en-US"/>
          </a:p>
        </p:txBody>
      </p:sp>
      <p:sp>
        <p:nvSpPr>
          <p:cNvPr id="6" name="Footer Placeholder 5">
            <a:extLst>
              <a:ext uri="{FF2B5EF4-FFF2-40B4-BE49-F238E27FC236}">
                <a16:creationId xmlns:a16="http://schemas.microsoft.com/office/drawing/2014/main" id="{5D70849B-F887-C898-C4E6-0F0CA7618317}"/>
              </a:ext>
            </a:extLst>
          </p:cNvPr>
          <p:cNvSpPr>
            <a:spLocks noGrp="1"/>
          </p:cNvSpPr>
          <p:nvPr>
            <p:ph type="ftr" sz="quarter" idx="11"/>
          </p:nvPr>
        </p:nvSpPr>
        <p:spPr/>
        <p:txBody>
          <a:bodyPr/>
          <a:lstStyle/>
          <a:p>
            <a:r>
              <a:rPr lang="en-GB"/>
              <a:t>University of Zurich</a:t>
            </a:r>
            <a:endParaRPr lang="en-US"/>
          </a:p>
        </p:txBody>
      </p:sp>
      <p:sp>
        <p:nvSpPr>
          <p:cNvPr id="7" name="Slide Number Placeholder 6">
            <a:extLst>
              <a:ext uri="{FF2B5EF4-FFF2-40B4-BE49-F238E27FC236}">
                <a16:creationId xmlns:a16="http://schemas.microsoft.com/office/drawing/2014/main" id="{9F16FCE9-174B-56D5-3807-6AEBD3D7A657}"/>
              </a:ext>
            </a:extLst>
          </p:cNvPr>
          <p:cNvSpPr>
            <a:spLocks noGrp="1"/>
          </p:cNvSpPr>
          <p:nvPr>
            <p:ph type="sldNum" sz="quarter" idx="12"/>
          </p:nvPr>
        </p:nvSpPr>
        <p:spPr/>
        <p:txBody>
          <a:bodyPr/>
          <a:lstStyle/>
          <a:p>
            <a:fld id="{330EA680-D336-4FF7-8B7A-9848BB0A1C32}" type="slidenum">
              <a:rPr lang="en-US" smtClean="0"/>
              <a:t>6</a:t>
            </a:fld>
            <a:endParaRPr lang="en-US"/>
          </a:p>
        </p:txBody>
      </p:sp>
    </p:spTree>
    <p:extLst>
      <p:ext uri="{BB962C8B-B14F-4D97-AF65-F5344CB8AC3E}">
        <p14:creationId xmlns:p14="http://schemas.microsoft.com/office/powerpoint/2010/main" val="28999864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CD4D0-E33B-62B4-D712-6FDA325ADE53}"/>
              </a:ext>
            </a:extLst>
          </p:cNvPr>
          <p:cNvSpPr>
            <a:spLocks noGrp="1"/>
          </p:cNvSpPr>
          <p:nvPr>
            <p:ph type="title"/>
          </p:nvPr>
        </p:nvSpPr>
        <p:spPr>
          <a:xfrm>
            <a:off x="308428" y="500062"/>
            <a:ext cx="11194143" cy="1325563"/>
          </a:xfrm>
        </p:spPr>
        <p:txBody>
          <a:bodyPr>
            <a:normAutofit/>
          </a:bodyPr>
          <a:lstStyle/>
          <a:p>
            <a:r>
              <a:rPr lang="en-US" sz="4000" b="1" dirty="0">
                <a:latin typeface="Arial" panose="020B0604020202020204" pitchFamily="34" charset="0"/>
                <a:ea typeface="+mj-lt"/>
                <a:cs typeface="Arial" panose="020B0604020202020204" pitchFamily="34" charset="0"/>
              </a:rPr>
              <a:t>Evaluation protocol - </a:t>
            </a:r>
            <a:r>
              <a:rPr lang="en-GB" sz="4000" b="1" dirty="0">
                <a:latin typeface="Arial" panose="020B0604020202020204" pitchFamily="34" charset="0"/>
                <a:cs typeface="Arial" panose="020B0604020202020204" pitchFamily="34" charset="0"/>
              </a:rPr>
              <a:t>Hyperparameter Tuning</a:t>
            </a:r>
            <a:endParaRPr lang="en-GB" sz="40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D75EBAD2-357B-44E9-6ACD-841090DBB02F}"/>
              </a:ext>
            </a:extLst>
          </p:cNvPr>
          <p:cNvSpPr>
            <a:spLocks noGrp="1"/>
          </p:cNvSpPr>
          <p:nvPr>
            <p:ph idx="1"/>
          </p:nvPr>
        </p:nvSpPr>
        <p:spPr/>
        <p:txBody>
          <a:bodyPr/>
          <a:lstStyle/>
          <a:p>
            <a:pPr marL="0" indent="0" algn="just">
              <a:buNone/>
            </a:pPr>
            <a:r>
              <a:rPr lang="en-GB" dirty="0"/>
              <a:t>We implemented systematic adjustment of model parameters (like learning rate, batch size, number of epochs) based on performance on the validation set. This step ensures the model is neither underfitting nor overfitting and is crucial for optimizing model performance.</a:t>
            </a:r>
          </a:p>
        </p:txBody>
      </p:sp>
      <p:sp>
        <p:nvSpPr>
          <p:cNvPr id="4" name="Date Placeholder 3">
            <a:extLst>
              <a:ext uri="{FF2B5EF4-FFF2-40B4-BE49-F238E27FC236}">
                <a16:creationId xmlns:a16="http://schemas.microsoft.com/office/drawing/2014/main" id="{F5415F71-32CA-FF25-D82B-DE1302B58933}"/>
              </a:ext>
            </a:extLst>
          </p:cNvPr>
          <p:cNvSpPr>
            <a:spLocks noGrp="1"/>
          </p:cNvSpPr>
          <p:nvPr>
            <p:ph type="dt" sz="half" idx="10"/>
          </p:nvPr>
        </p:nvSpPr>
        <p:spPr/>
        <p:txBody>
          <a:bodyPr/>
          <a:lstStyle/>
          <a:p>
            <a:fld id="{0ECD3787-176B-4D53-A344-AA49BE1271F7}" type="datetime1">
              <a:rPr lang="en-GB" smtClean="0"/>
              <a:t>17/05/2024</a:t>
            </a:fld>
            <a:endParaRPr lang="en-US"/>
          </a:p>
        </p:txBody>
      </p:sp>
      <p:sp>
        <p:nvSpPr>
          <p:cNvPr id="5" name="Footer Placeholder 4">
            <a:extLst>
              <a:ext uri="{FF2B5EF4-FFF2-40B4-BE49-F238E27FC236}">
                <a16:creationId xmlns:a16="http://schemas.microsoft.com/office/drawing/2014/main" id="{902A2618-623D-CA15-C3E9-39A9580BFC80}"/>
              </a:ext>
            </a:extLst>
          </p:cNvPr>
          <p:cNvSpPr>
            <a:spLocks noGrp="1"/>
          </p:cNvSpPr>
          <p:nvPr>
            <p:ph type="ftr" sz="quarter" idx="11"/>
          </p:nvPr>
        </p:nvSpPr>
        <p:spPr/>
        <p:txBody>
          <a:bodyPr/>
          <a:lstStyle/>
          <a:p>
            <a:r>
              <a:rPr lang="en-GB"/>
              <a:t>University of Zurich</a:t>
            </a:r>
            <a:endParaRPr lang="en-US"/>
          </a:p>
        </p:txBody>
      </p:sp>
      <p:sp>
        <p:nvSpPr>
          <p:cNvPr id="6" name="Slide Number Placeholder 5">
            <a:extLst>
              <a:ext uri="{FF2B5EF4-FFF2-40B4-BE49-F238E27FC236}">
                <a16:creationId xmlns:a16="http://schemas.microsoft.com/office/drawing/2014/main" id="{C48B9683-9658-5DBF-8B5F-C96382C23CB6}"/>
              </a:ext>
            </a:extLst>
          </p:cNvPr>
          <p:cNvSpPr>
            <a:spLocks noGrp="1"/>
          </p:cNvSpPr>
          <p:nvPr>
            <p:ph type="sldNum" sz="quarter" idx="12"/>
          </p:nvPr>
        </p:nvSpPr>
        <p:spPr/>
        <p:txBody>
          <a:bodyPr/>
          <a:lstStyle/>
          <a:p>
            <a:fld id="{330EA680-D336-4FF7-8B7A-9848BB0A1C32}" type="slidenum">
              <a:rPr lang="en-US" smtClean="0"/>
              <a:t>7</a:t>
            </a:fld>
            <a:endParaRPr lang="en-US"/>
          </a:p>
        </p:txBody>
      </p:sp>
    </p:spTree>
    <p:extLst>
      <p:ext uri="{BB962C8B-B14F-4D97-AF65-F5344CB8AC3E}">
        <p14:creationId xmlns:p14="http://schemas.microsoft.com/office/powerpoint/2010/main" val="2139514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1CE1D-5B3E-533F-1BA2-C25145AEB162}"/>
              </a:ext>
            </a:extLst>
          </p:cNvPr>
          <p:cNvSpPr>
            <a:spLocks noGrp="1"/>
          </p:cNvSpPr>
          <p:nvPr>
            <p:ph type="title"/>
          </p:nvPr>
        </p:nvSpPr>
        <p:spPr>
          <a:xfrm>
            <a:off x="384629" y="365125"/>
            <a:ext cx="10969171" cy="1325563"/>
          </a:xfrm>
        </p:spPr>
        <p:txBody>
          <a:bodyPr>
            <a:noAutofit/>
          </a:bodyPr>
          <a:lstStyle/>
          <a:p>
            <a:r>
              <a:rPr lang="en-GB" sz="3600" b="1" dirty="0">
                <a:latin typeface="Arial" panose="020B0604020202020204" pitchFamily="34" charset="0"/>
                <a:cs typeface="Arial" panose="020B0604020202020204" pitchFamily="34" charset="0"/>
              </a:rPr>
              <a:t>Designing the Abstractive Summarization Model</a:t>
            </a:r>
            <a:br>
              <a:rPr lang="en-GB" sz="3600" b="1" dirty="0">
                <a:latin typeface="Arial" panose="020B0604020202020204" pitchFamily="34" charset="0"/>
                <a:cs typeface="Arial" panose="020B0604020202020204" pitchFamily="34" charset="0"/>
              </a:rPr>
            </a:br>
            <a:endParaRPr lang="en-GB" sz="36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297DE71F-5AF1-F61E-33A4-A3063BC880D5}"/>
              </a:ext>
            </a:extLst>
          </p:cNvPr>
          <p:cNvSpPr>
            <a:spLocks noGrp="1"/>
          </p:cNvSpPr>
          <p:nvPr>
            <p:ph idx="1"/>
          </p:nvPr>
        </p:nvSpPr>
        <p:spPr/>
        <p:txBody>
          <a:bodyPr>
            <a:normAutofit/>
          </a:bodyPr>
          <a:lstStyle/>
          <a:p>
            <a:pPr marL="0" indent="0">
              <a:buNone/>
            </a:pPr>
            <a:r>
              <a:rPr lang="en-GB" b="1" dirty="0"/>
              <a:t>1. Model Selection:</a:t>
            </a:r>
            <a:endParaRPr lang="en-GB" dirty="0"/>
          </a:p>
          <a:p>
            <a:pPr marL="457200" lvl="1" indent="0">
              <a:buNone/>
            </a:pPr>
            <a:r>
              <a:rPr lang="en-GB" b="1" dirty="0"/>
              <a:t>Architecture:</a:t>
            </a:r>
            <a:r>
              <a:rPr lang="en-GB" dirty="0"/>
              <a:t> Choose a pre-trained Large Language Model (LLM) </a:t>
            </a:r>
            <a:r>
              <a:rPr lang="en-US" sz="2400" i="1" dirty="0">
                <a:solidFill>
                  <a:schemeClr val="tx1">
                    <a:lumMod val="75000"/>
                    <a:lumOff val="25000"/>
                  </a:schemeClr>
                </a:solidFill>
                <a:ea typeface="+mn-lt"/>
                <a:cs typeface="+mn-lt"/>
              </a:rPr>
              <a:t>Bart-Large-CNN</a:t>
            </a:r>
            <a:r>
              <a:rPr lang="en-GB" dirty="0"/>
              <a:t>. This models are beneficial due to their deep understanding of context and advanced generative capabilities.</a:t>
            </a:r>
          </a:p>
          <a:p>
            <a:pPr marL="457200" lvl="1" indent="0">
              <a:buNone/>
            </a:pPr>
            <a:endParaRPr lang="en-GB" b="1" dirty="0"/>
          </a:p>
          <a:p>
            <a:pPr marL="457200" lvl="1" indent="0">
              <a:buNone/>
            </a:pPr>
            <a:r>
              <a:rPr lang="en-GB" b="1" dirty="0"/>
              <a:t>Pre-training:</a:t>
            </a:r>
            <a:r>
              <a:rPr lang="en-GB" dirty="0"/>
              <a:t> Utilize a model pre-trained on a diverse corpus that includes extensive legal or formal text to ensure it has prior exposure to complex language structures.</a:t>
            </a:r>
          </a:p>
          <a:p>
            <a:pPr marL="0" indent="0">
              <a:buNone/>
            </a:pPr>
            <a:endParaRPr lang="en-GB" dirty="0"/>
          </a:p>
        </p:txBody>
      </p:sp>
      <p:sp>
        <p:nvSpPr>
          <p:cNvPr id="4" name="Date Placeholder 3">
            <a:extLst>
              <a:ext uri="{FF2B5EF4-FFF2-40B4-BE49-F238E27FC236}">
                <a16:creationId xmlns:a16="http://schemas.microsoft.com/office/drawing/2014/main" id="{F5A5C867-222C-CEDB-0AB9-C7FE99F1DAB3}"/>
              </a:ext>
            </a:extLst>
          </p:cNvPr>
          <p:cNvSpPr>
            <a:spLocks noGrp="1"/>
          </p:cNvSpPr>
          <p:nvPr>
            <p:ph type="dt" sz="half" idx="10"/>
          </p:nvPr>
        </p:nvSpPr>
        <p:spPr/>
        <p:txBody>
          <a:bodyPr/>
          <a:lstStyle/>
          <a:p>
            <a:fld id="{E9774B96-2200-499E-8988-48B018169F7E}" type="datetime1">
              <a:rPr lang="en-GB" smtClean="0"/>
              <a:t>17/05/2024</a:t>
            </a:fld>
            <a:endParaRPr lang="en-US"/>
          </a:p>
        </p:txBody>
      </p:sp>
      <p:sp>
        <p:nvSpPr>
          <p:cNvPr id="5" name="Footer Placeholder 4">
            <a:extLst>
              <a:ext uri="{FF2B5EF4-FFF2-40B4-BE49-F238E27FC236}">
                <a16:creationId xmlns:a16="http://schemas.microsoft.com/office/drawing/2014/main" id="{63ECF2CC-89C5-992F-E972-D8D559136357}"/>
              </a:ext>
            </a:extLst>
          </p:cNvPr>
          <p:cNvSpPr>
            <a:spLocks noGrp="1"/>
          </p:cNvSpPr>
          <p:nvPr>
            <p:ph type="ftr" sz="quarter" idx="11"/>
          </p:nvPr>
        </p:nvSpPr>
        <p:spPr/>
        <p:txBody>
          <a:bodyPr/>
          <a:lstStyle/>
          <a:p>
            <a:r>
              <a:rPr lang="en-GB"/>
              <a:t>University of Zurich</a:t>
            </a:r>
            <a:endParaRPr lang="en-US"/>
          </a:p>
        </p:txBody>
      </p:sp>
      <p:sp>
        <p:nvSpPr>
          <p:cNvPr id="6" name="Slide Number Placeholder 5">
            <a:extLst>
              <a:ext uri="{FF2B5EF4-FFF2-40B4-BE49-F238E27FC236}">
                <a16:creationId xmlns:a16="http://schemas.microsoft.com/office/drawing/2014/main" id="{FDE9A3C5-9C79-C169-CA7D-25DC01A5E138}"/>
              </a:ext>
            </a:extLst>
          </p:cNvPr>
          <p:cNvSpPr>
            <a:spLocks noGrp="1"/>
          </p:cNvSpPr>
          <p:nvPr>
            <p:ph type="sldNum" sz="quarter" idx="12"/>
          </p:nvPr>
        </p:nvSpPr>
        <p:spPr/>
        <p:txBody>
          <a:bodyPr/>
          <a:lstStyle/>
          <a:p>
            <a:fld id="{330EA680-D336-4FF7-8B7A-9848BB0A1C32}" type="slidenum">
              <a:rPr lang="en-US" smtClean="0"/>
              <a:t>8</a:t>
            </a:fld>
            <a:endParaRPr lang="en-US"/>
          </a:p>
        </p:txBody>
      </p:sp>
    </p:spTree>
    <p:extLst>
      <p:ext uri="{BB962C8B-B14F-4D97-AF65-F5344CB8AC3E}">
        <p14:creationId xmlns:p14="http://schemas.microsoft.com/office/powerpoint/2010/main" val="21557787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520E6-427D-6FEE-E221-199FDFEC3EE6}"/>
              </a:ext>
            </a:extLst>
          </p:cNvPr>
          <p:cNvSpPr>
            <a:spLocks noGrp="1"/>
          </p:cNvSpPr>
          <p:nvPr>
            <p:ph type="title"/>
          </p:nvPr>
        </p:nvSpPr>
        <p:spPr/>
        <p:txBody>
          <a:bodyPr>
            <a:normAutofit fontScale="90000"/>
          </a:bodyPr>
          <a:lstStyle/>
          <a:p>
            <a:r>
              <a:rPr lang="en-GB" b="1" dirty="0"/>
              <a:t>Designing the Abstractive Summarization Model</a:t>
            </a:r>
            <a:br>
              <a:rPr lang="en-GB" b="1" dirty="0"/>
            </a:br>
            <a:endParaRPr lang="en-GB" dirty="0"/>
          </a:p>
        </p:txBody>
      </p:sp>
      <p:sp>
        <p:nvSpPr>
          <p:cNvPr id="3" name="Content Placeholder 2">
            <a:extLst>
              <a:ext uri="{FF2B5EF4-FFF2-40B4-BE49-F238E27FC236}">
                <a16:creationId xmlns:a16="http://schemas.microsoft.com/office/drawing/2014/main" id="{5C848DC3-5AB2-36C5-C94C-6756BA7446D6}"/>
              </a:ext>
            </a:extLst>
          </p:cNvPr>
          <p:cNvSpPr>
            <a:spLocks noGrp="1"/>
          </p:cNvSpPr>
          <p:nvPr>
            <p:ph idx="1"/>
          </p:nvPr>
        </p:nvSpPr>
        <p:spPr/>
        <p:txBody>
          <a:bodyPr/>
          <a:lstStyle/>
          <a:p>
            <a:pPr marL="0" indent="0">
              <a:buNone/>
            </a:pPr>
            <a:r>
              <a:rPr lang="en-GB" b="1" dirty="0"/>
              <a:t>2. Fine-Tuning Approach:</a:t>
            </a:r>
            <a:endParaRPr lang="en-GB" dirty="0"/>
          </a:p>
          <a:p>
            <a:pPr marL="457200" lvl="1" indent="0">
              <a:buNone/>
            </a:pPr>
            <a:r>
              <a:rPr lang="en-GB" b="1" dirty="0"/>
              <a:t>Dataset:</a:t>
            </a:r>
            <a:r>
              <a:rPr lang="en-GB" dirty="0"/>
              <a:t> Use the IN-Abs dataset, which includes abstractive summaries, to fine-tune the model. This dataset will help the model learn the appropriate style and condensation required for legal summaries.</a:t>
            </a:r>
          </a:p>
          <a:p>
            <a:pPr marL="457200" lvl="1" indent="0">
              <a:buNone/>
            </a:pPr>
            <a:r>
              <a:rPr lang="en-GB" b="1" dirty="0"/>
              <a:t>Training Details:</a:t>
            </a:r>
            <a:r>
              <a:rPr lang="en-GB" dirty="0"/>
              <a:t> Implement sequence-to-sequence training, where the full text documents are inputs, and the abstractive summaries are outputs. Pay attention to the maximum token length to ensure comprehensive processing without truncating important information.</a:t>
            </a:r>
          </a:p>
          <a:p>
            <a:endParaRPr lang="en-GB" dirty="0"/>
          </a:p>
        </p:txBody>
      </p:sp>
      <p:sp>
        <p:nvSpPr>
          <p:cNvPr id="4" name="Date Placeholder 3">
            <a:extLst>
              <a:ext uri="{FF2B5EF4-FFF2-40B4-BE49-F238E27FC236}">
                <a16:creationId xmlns:a16="http://schemas.microsoft.com/office/drawing/2014/main" id="{A8A279D6-B156-466D-B79E-45FBE3B10E7B}"/>
              </a:ext>
            </a:extLst>
          </p:cNvPr>
          <p:cNvSpPr>
            <a:spLocks noGrp="1"/>
          </p:cNvSpPr>
          <p:nvPr>
            <p:ph type="dt" sz="half" idx="10"/>
          </p:nvPr>
        </p:nvSpPr>
        <p:spPr/>
        <p:txBody>
          <a:bodyPr/>
          <a:lstStyle/>
          <a:p>
            <a:fld id="{1DDD76BC-ECB5-42C8-B8FC-FF49C041959E}" type="datetime1">
              <a:rPr lang="en-GB" smtClean="0"/>
              <a:t>17/05/2024</a:t>
            </a:fld>
            <a:endParaRPr lang="en-US"/>
          </a:p>
        </p:txBody>
      </p:sp>
      <p:sp>
        <p:nvSpPr>
          <p:cNvPr id="5" name="Footer Placeholder 4">
            <a:extLst>
              <a:ext uri="{FF2B5EF4-FFF2-40B4-BE49-F238E27FC236}">
                <a16:creationId xmlns:a16="http://schemas.microsoft.com/office/drawing/2014/main" id="{2490B23D-AA35-24E1-946C-87A169F86853}"/>
              </a:ext>
            </a:extLst>
          </p:cNvPr>
          <p:cNvSpPr>
            <a:spLocks noGrp="1"/>
          </p:cNvSpPr>
          <p:nvPr>
            <p:ph type="ftr" sz="quarter" idx="11"/>
          </p:nvPr>
        </p:nvSpPr>
        <p:spPr/>
        <p:txBody>
          <a:bodyPr/>
          <a:lstStyle/>
          <a:p>
            <a:r>
              <a:rPr lang="en-GB"/>
              <a:t>University of Zurich</a:t>
            </a:r>
            <a:endParaRPr lang="en-US"/>
          </a:p>
        </p:txBody>
      </p:sp>
      <p:sp>
        <p:nvSpPr>
          <p:cNvPr id="6" name="Slide Number Placeholder 5">
            <a:extLst>
              <a:ext uri="{FF2B5EF4-FFF2-40B4-BE49-F238E27FC236}">
                <a16:creationId xmlns:a16="http://schemas.microsoft.com/office/drawing/2014/main" id="{86C1E8F5-7607-01C9-B569-3F5B6C134CA1}"/>
              </a:ext>
            </a:extLst>
          </p:cNvPr>
          <p:cNvSpPr>
            <a:spLocks noGrp="1"/>
          </p:cNvSpPr>
          <p:nvPr>
            <p:ph type="sldNum" sz="quarter" idx="12"/>
          </p:nvPr>
        </p:nvSpPr>
        <p:spPr/>
        <p:txBody>
          <a:bodyPr/>
          <a:lstStyle/>
          <a:p>
            <a:fld id="{330EA680-D336-4FF7-8B7A-9848BB0A1C32}" type="slidenum">
              <a:rPr lang="en-US" smtClean="0"/>
              <a:t>9</a:t>
            </a:fld>
            <a:endParaRPr lang="en-US"/>
          </a:p>
        </p:txBody>
      </p:sp>
    </p:spTree>
    <p:extLst>
      <p:ext uri="{BB962C8B-B14F-4D97-AF65-F5344CB8AC3E}">
        <p14:creationId xmlns:p14="http://schemas.microsoft.com/office/powerpoint/2010/main" val="375525923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TM03090434[[fn=Wood Type]]</Template>
  <TotalTime>140</TotalTime>
  <Words>1588</Words>
  <Application>Microsoft Office PowerPoint</Application>
  <PresentationFormat>Widescreen</PresentationFormat>
  <Paragraphs>144</Paragraphs>
  <Slides>19</Slides>
  <Notes>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19</vt:i4>
      </vt:variant>
    </vt:vector>
  </HeadingPairs>
  <TitlesOfParts>
    <vt:vector size="29" baseType="lpstr">
      <vt:lpstr>等线</vt:lpstr>
      <vt:lpstr>-apple-system</vt:lpstr>
      <vt:lpstr>Aptos</vt:lpstr>
      <vt:lpstr>Arial</vt:lpstr>
      <vt:lpstr>Rockwell</vt:lpstr>
      <vt:lpstr>Rockwell Condensed</vt:lpstr>
      <vt:lpstr>Source Sans Pro</vt:lpstr>
      <vt:lpstr>Source Sans Pro SemiBold</vt:lpstr>
      <vt:lpstr>Wingdings</vt:lpstr>
      <vt:lpstr>Wood Type</vt:lpstr>
      <vt:lpstr>PowerPoint Presentation</vt:lpstr>
      <vt:lpstr>Problem Statement</vt:lpstr>
      <vt:lpstr>Data</vt:lpstr>
      <vt:lpstr>Evaluation protocol - Performance Metric</vt:lpstr>
      <vt:lpstr>Evaluation protocol – Dataset Splitting</vt:lpstr>
      <vt:lpstr>Evaluation protocol - Model Comparison</vt:lpstr>
      <vt:lpstr>Evaluation protocol - Hyperparameter Tuning</vt:lpstr>
      <vt:lpstr>Designing the Abstractive Summarization Model </vt:lpstr>
      <vt:lpstr>Designing the Abstractive Summarization Model </vt:lpstr>
      <vt:lpstr>Designing the Abstractive Summarization Model</vt:lpstr>
      <vt:lpstr>Evaluation protocol – Abstractive Result Analysis</vt:lpstr>
      <vt:lpstr>Designing the Extractive Summarization Model </vt:lpstr>
      <vt:lpstr>Designing the Extractive Summarization Model </vt:lpstr>
      <vt:lpstr>Designing the Extractive Summarization Model </vt:lpstr>
      <vt:lpstr>Comparison - Abstractive VS Extractive</vt:lpstr>
      <vt:lpstr>ROUGE Comparison – Abstractive VS Extractive</vt:lpstr>
      <vt:lpstr>ROUGE Comparison – Abstractive VS Extractive</vt:lpstr>
      <vt:lpstr>Conclusion</vt:lpstr>
      <vt:lpstr>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Md. Rezuanul Haque</dc:creator>
  <cp:lastModifiedBy>Md Rezuanul Haque</cp:lastModifiedBy>
  <cp:revision>13</cp:revision>
  <dcterms:created xsi:type="dcterms:W3CDTF">2024-05-17T15:04:49Z</dcterms:created>
  <dcterms:modified xsi:type="dcterms:W3CDTF">2024-05-17T19:53:43Z</dcterms:modified>
</cp:coreProperties>
</file>