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87" r:id="rId5"/>
    <p:sldId id="271" r:id="rId6"/>
    <p:sldId id="274" r:id="rId7"/>
    <p:sldId id="276" r:id="rId8"/>
    <p:sldId id="275" r:id="rId9"/>
    <p:sldId id="273" r:id="rId10"/>
    <p:sldId id="272" r:id="rId11"/>
    <p:sldId id="277" r:id="rId12"/>
    <p:sldId id="278" r:id="rId13"/>
    <p:sldId id="259" r:id="rId14"/>
    <p:sldId id="282" r:id="rId15"/>
    <p:sldId id="260" r:id="rId16"/>
    <p:sldId id="261" r:id="rId17"/>
    <p:sldId id="262" r:id="rId18"/>
    <p:sldId id="263" r:id="rId19"/>
    <p:sldId id="291" r:id="rId20"/>
    <p:sldId id="264" r:id="rId21"/>
    <p:sldId id="265" r:id="rId22"/>
    <p:sldId id="266" r:id="rId23"/>
    <p:sldId id="267" r:id="rId24"/>
    <p:sldId id="268" r:id="rId25"/>
    <p:sldId id="270" r:id="rId26"/>
    <p:sldId id="285" r:id="rId27"/>
    <p:sldId id="279" r:id="rId28"/>
    <p:sldId id="281" r:id="rId29"/>
    <p:sldId id="280" r:id="rId30"/>
    <p:sldId id="288" r:id="rId31"/>
    <p:sldId id="289" r:id="rId32"/>
    <p:sldId id="290" r:id="rId33"/>
    <p:sldId id="286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E39E-D1F2-4080-B189-F1C30D2CCF12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AF30-E5C0-4658-9396-A31A2385D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B34-6118-4F20-90C6-5C021B98E584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DBF2-86AF-4306-AC12-F1350BB54F0D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F796-47B1-49CB-8441-17697C36BA71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6B80-37B5-41FB-B15D-20CC17EC84DB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3254-3B55-4307-8F61-D5DEC514EAE8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F2FF-82A4-484D-B2CD-C57453092060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57B2-ADD3-466D-B3F6-90167EC7AB8B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528-A8C2-4036-8433-9F8A19B36E38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213C-69D3-4D17-99DD-5C1B540387F4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2948-2FC2-482E-89CD-A1DD60D2F4AC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4669-D12D-4374-BC3C-AC888B41AB30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2BF174-311F-41D7-87B8-05E2D9A6F552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0"/>
            <a:ext cx="6327648" cy="533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Texture Mapping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2304" y="1828800"/>
            <a:ext cx="5873496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itchFamily="18" charset="0"/>
              </a:rPr>
              <a:t>Computer Graphics |  CSE 404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3704" y="3352800"/>
            <a:ext cx="5873496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Mohammad Imrul Jubair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0" y="838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(3, 3)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Steps In Texture Mapping.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1600200"/>
            <a:ext cx="8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ambria" pitchFamily="18" charset="0"/>
              </a:rPr>
              <a:t>Step 1 :</a:t>
            </a:r>
            <a:r>
              <a:rPr lang="en-US" sz="2200" dirty="0" smtClean="0">
                <a:latin typeface="Cambria" pitchFamily="18" charset="0"/>
              </a:rPr>
              <a:t> a) Loading Image </a:t>
            </a:r>
          </a:p>
          <a:p>
            <a:r>
              <a:rPr lang="en-US" sz="2200" dirty="0">
                <a:latin typeface="Cambria" pitchFamily="18" charset="0"/>
              </a:rPr>
              <a:t>	</a:t>
            </a:r>
            <a:r>
              <a:rPr lang="en-US" sz="2200" dirty="0" smtClean="0">
                <a:latin typeface="Cambria" pitchFamily="18" charset="0"/>
              </a:rPr>
              <a:t> b) Image </a:t>
            </a:r>
            <a:r>
              <a:rPr lang="en-US" sz="2200" dirty="0" smtClean="0">
                <a:latin typeface="Cambria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Cambria" pitchFamily="18" charset="0"/>
              </a:rPr>
              <a:t> OpenGL Texture </a:t>
            </a:r>
            <a:r>
              <a:rPr lang="en-US" sz="2200" i="1" dirty="0" smtClean="0">
                <a:latin typeface="Cambria" pitchFamily="18" charset="0"/>
              </a:rPr>
              <a:t>(To make the image ready 					for wrapping an object)</a:t>
            </a:r>
          </a:p>
          <a:p>
            <a:endParaRPr lang="en-US" sz="2200" i="1" dirty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Step 2:  </a:t>
            </a:r>
            <a:r>
              <a:rPr lang="en-US" sz="2200" dirty="0" smtClean="0">
                <a:latin typeface="Cambria" pitchFamily="18" charset="0"/>
              </a:rPr>
              <a:t>Mapping that ready texture on the object </a:t>
            </a:r>
            <a:r>
              <a:rPr lang="en-US" sz="2200" i="1" dirty="0" smtClean="0">
                <a:latin typeface="Cambria" pitchFamily="18" charset="0"/>
              </a:rPr>
              <a:t>(Wrapping)</a:t>
            </a:r>
            <a:endParaRPr lang="en-US" sz="2200" i="1" dirty="0">
              <a:latin typeface="Cambria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CODE !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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6386" name="Picture 2" descr="http://4.bp.blogspot.com/-rSb2d-YBO4I/T6e_Czb2JhI/AAAAAAAAG8s/bbcb4g9CraM/s400/confused-cartoon-fa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1828800" cy="170545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438400" y="1295400"/>
            <a:ext cx="373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CODES ! CODES!! CODES !!! </a:t>
            </a:r>
          </a:p>
          <a:p>
            <a:r>
              <a:rPr lang="en-US" sz="2200" dirty="0" smtClean="0">
                <a:latin typeface="Cambria" pitchFamily="18" charset="0"/>
              </a:rPr>
              <a:t>Exhausted?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Why So Serious ???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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95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Cambria" pitchFamily="18" charset="0"/>
              </a:rPr>
              <a:t>We don't </a:t>
            </a:r>
            <a:r>
              <a:rPr lang="en-US" sz="2400" dirty="0">
                <a:latin typeface="Cambria" pitchFamily="18" charset="0"/>
              </a:rPr>
              <a:t>have to know </a:t>
            </a:r>
            <a:r>
              <a:rPr lang="en-US" sz="2400" b="1" dirty="0">
                <a:latin typeface="Cambria" pitchFamily="18" charset="0"/>
              </a:rPr>
              <a:t>how</a:t>
            </a:r>
            <a:r>
              <a:rPr lang="en-US" sz="2400" dirty="0">
                <a:latin typeface="Cambria" pitchFamily="18" charset="0"/>
              </a:rPr>
              <a:t> it works; all </a:t>
            </a:r>
            <a:r>
              <a:rPr lang="en-US" sz="2400" dirty="0" smtClean="0">
                <a:latin typeface="Cambria" pitchFamily="18" charset="0"/>
              </a:rPr>
              <a:t>we have </a:t>
            </a:r>
            <a:r>
              <a:rPr lang="en-US" sz="2400" dirty="0">
                <a:latin typeface="Cambria" pitchFamily="18" charset="0"/>
              </a:rPr>
              <a:t>to know is </a:t>
            </a:r>
            <a:r>
              <a:rPr lang="en-US" sz="2400" b="1" dirty="0">
                <a:latin typeface="Cambria" pitchFamily="18" charset="0"/>
              </a:rPr>
              <a:t>what</a:t>
            </a:r>
            <a:r>
              <a:rPr lang="en-US" sz="2400" dirty="0">
                <a:latin typeface="Cambria" pitchFamily="18" charset="0"/>
              </a:rPr>
              <a:t> it does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http://t0.gstatic.com/images?q=tbn:ANd9GcRlo2YQWnsGkyoA3mbltWKc4H2LCuOigwJ91JgCo8YtZx3HGEgd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648200" y="3381248"/>
            <a:ext cx="4495800" cy="3476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Lets Know - What It Does !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7410" name="Picture 2" descr="http://t0.gstatic.com/images?q=tbn:ANd9GcRlo2YQWnsGkyoA3mbltWKc4H2LCuOigwJ91JgCo8YtZx3HGEgd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648200" y="3381248"/>
            <a:ext cx="4495800" cy="3476752"/>
          </a:xfrm>
          <a:prstGeom prst="rect">
            <a:avLst/>
          </a:prstGeom>
          <a:noFill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6477000" cy="180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352800"/>
            <a:ext cx="2971800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066800"/>
            <a:ext cx="151004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endCxn id="19459" idx="1"/>
          </p:cNvCxnSpPr>
          <p:nvPr/>
        </p:nvCxnSpPr>
        <p:spPr>
          <a:xfrm flipV="1">
            <a:off x="5791200" y="1866900"/>
            <a:ext cx="1219200" cy="8763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600" y="27432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imageloader.cpp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Detailed Codes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imageloader.cpp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Detailed Codes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545372"/>
            <a:ext cx="3029191" cy="1779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990600"/>
            <a:ext cx="3129566" cy="1163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371600"/>
            <a:ext cx="419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Texture: </a:t>
            </a:r>
          </a:p>
          <a:p>
            <a:r>
              <a:rPr lang="en-US" sz="2400" dirty="0">
                <a:latin typeface="Cambria" pitchFamily="18" charset="0"/>
              </a:rPr>
              <a:t>The feel, appearance, or consistency of a surface or a substance.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?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http://t0.gstatic.com/images?q=tbn:ANd9GcQ5IjerzCjgY0s6_APuAgyWJSZZZUmDsGT7hkvGQDPezGKALkFKa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2514600" cy="1676400"/>
          </a:xfrm>
          <a:prstGeom prst="rect">
            <a:avLst/>
          </a:prstGeom>
          <a:noFill/>
        </p:spPr>
      </p:pic>
      <p:pic>
        <p:nvPicPr>
          <p:cNvPr id="1028" name="Picture 4" descr="http://t1.gstatic.com/images?q=tbn:ANd9GcT_rBYcFYLlKPiWCDhlWs8J_smIgKKl1vGrt8pO1S4Oz5ivK6on2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657600"/>
            <a:ext cx="3276600" cy="245848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400" y="403860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 smtClean="0">
                <a:latin typeface="Cambria" pitchFamily="18" charset="0"/>
              </a:rPr>
              <a:t>…… The natural world is rich in texture: the surface of any visible object is textured at certain scale</a:t>
            </a:r>
            <a:endParaRPr lang="en-US" sz="2400" i="1" dirty="0">
              <a:latin typeface="Cambria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572000"/>
            <a:ext cx="54725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2362200" y="3886200"/>
            <a:ext cx="1600200" cy="5334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842963"/>
            <a:ext cx="255408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>
          <a:xfrm rot="16200000" flipV="1">
            <a:off x="838200" y="3962400"/>
            <a:ext cx="167640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30480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038600"/>
            <a:ext cx="74676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0988" indent="-280988"/>
            <a:r>
              <a:rPr lang="en-US" sz="2000" b="1" dirty="0" smtClean="0">
                <a:latin typeface="Cambria" pitchFamily="18" charset="0"/>
              </a:rPr>
              <a:t>What we have done here is actually -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We </a:t>
            </a:r>
            <a:r>
              <a:rPr lang="en-US" sz="2000" dirty="0">
                <a:latin typeface="Cambria" pitchFamily="18" charset="0"/>
              </a:rPr>
              <a:t>load the </a:t>
            </a:r>
            <a:r>
              <a:rPr lang="en-US" sz="2000" dirty="0" smtClean="0">
                <a:latin typeface="Cambria" pitchFamily="18" charset="0"/>
              </a:rPr>
              <a:t>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load </a:t>
            </a:r>
            <a:r>
              <a:rPr lang="en-US" sz="2000" dirty="0">
                <a:latin typeface="Cambria" pitchFamily="18" charset="0"/>
              </a:rPr>
              <a:t>the texture into </a:t>
            </a:r>
            <a:r>
              <a:rPr lang="en-US" sz="2000" dirty="0" smtClean="0">
                <a:latin typeface="Cambria" pitchFamily="18" charset="0"/>
              </a:rPr>
              <a:t>OpenGL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then </a:t>
            </a:r>
            <a:r>
              <a:rPr lang="en-US" sz="2000" dirty="0">
                <a:latin typeface="Cambria" pitchFamily="18" charset="0"/>
              </a:rPr>
              <a:t>delete the Image object, since we don't need it any more.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9834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26786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1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276600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3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2943761"/>
            <a:ext cx="20574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Now our Image is reading for wrapping an object!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1"/>
            <a:ext cx="6858000" cy="190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3400" y="1676400"/>
            <a:ext cx="4953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048000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934494" y="3162300"/>
            <a:ext cx="2285206" cy="9913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800600"/>
            <a:ext cx="14478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GL_TEXTURE_MIN_FILTER,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GL_TEXTURE_MAG_FILTER,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GL_TEXTURE_MIN_FILTER,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GL_TEXTURE_MAG_FILTER,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……..</a:t>
            </a:r>
          </a:p>
          <a:p>
            <a:r>
              <a:rPr lang="en-US" sz="2000" dirty="0" err="1" smtClean="0">
                <a:latin typeface="Cambria" pitchFamily="18" charset="0"/>
              </a:rPr>
              <a:t>glBegin</a:t>
            </a:r>
            <a:r>
              <a:rPr lang="en-US" sz="2000" dirty="0" smtClean="0">
                <a:latin typeface="Cambria" pitchFamily="18" charset="0"/>
              </a:rPr>
              <a:t>(GL_QUADS);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glEnd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8771262">
            <a:off x="698077" y="4434975"/>
            <a:ext cx="869570" cy="41864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91000" y="880646"/>
            <a:ext cx="9906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(U, V)</a:t>
            </a:r>
            <a:endParaRPr lang="en-US" sz="1600" b="1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1185446"/>
            <a:ext cx="9906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(X,Y)</a:t>
            </a:r>
            <a:endParaRPr lang="en-US" sz="1600" b="1" dirty="0">
              <a:latin typeface="Cambria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10652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1371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43400" y="5181600"/>
            <a:ext cx="3733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743994" y="3580606"/>
            <a:ext cx="381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24800" y="2743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447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8600" y="5010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U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17526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V</a:t>
            </a:r>
            <a:endParaRPr lang="en-US" sz="2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0" y="539109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(X,Y) : 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5010090"/>
            <a:ext cx="1828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(U,V) :(0,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(0, 5.0)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267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581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895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0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(0, 5)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447800"/>
            <a:ext cx="358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4676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762000"/>
            <a:ext cx="1600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(5, 5)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62800" y="5314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6600" y="4953000"/>
            <a:ext cx="1447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(5, 0)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" y="27432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37338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10015" y="1095851"/>
            <a:ext cx="6667185" cy="2180749"/>
            <a:chOff x="1410015" y="1422737"/>
            <a:chExt cx="6667185" cy="218074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0015" y="1422737"/>
              <a:ext cx="628618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1486215" y="2952690"/>
              <a:ext cx="137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An object</a:t>
              </a:r>
              <a:endParaRPr lang="en-US" sz="2000" b="1" dirty="0">
                <a:latin typeface="Cambria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5600"/>
              <a:ext cx="2209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An image</a:t>
              </a:r>
            </a:p>
            <a:p>
              <a:pPr algn="ctr"/>
              <a:r>
                <a:rPr lang="en-US" sz="2000" i="1" dirty="0" smtClean="0">
                  <a:latin typeface="Cambria" pitchFamily="18" charset="0"/>
                </a:rPr>
                <a:t>(jpg, bmp, etc. )</a:t>
              </a:r>
              <a:endParaRPr lang="en-US" sz="2000" i="1" dirty="0">
                <a:latin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1" y="2949714"/>
              <a:ext cx="2285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Texture Mapped</a:t>
              </a:r>
              <a:endParaRPr lang="en-US" sz="2000" b="1" dirty="0">
                <a:latin typeface="Cambria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133600" y="838200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Texture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Mapping </a:t>
            </a:r>
            <a:r>
              <a:rPr lang="en-US" sz="2200" dirty="0" smtClean="0">
                <a:latin typeface="Cambria" pitchFamily="18" charset="0"/>
                <a:sym typeface="Wingdings" pitchFamily="2" charset="2"/>
              </a:rPr>
              <a:t> Texture Wrapping</a:t>
            </a:r>
            <a:endParaRPr lang="en-US" sz="2200" dirty="0">
              <a:latin typeface="Cambri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5800" y="3657600"/>
            <a:ext cx="3657600" cy="2438400"/>
            <a:chOff x="685800" y="3657600"/>
            <a:chExt cx="3657600" cy="2438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4648200"/>
              <a:ext cx="685800" cy="685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365" name="Picture 5" descr="http://wilsonsch3u-01-2012.wikispaces.com/file/view/triangl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05000" y="3657600"/>
              <a:ext cx="2438400" cy="2438400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600200" y="5029200"/>
              <a:ext cx="838200" cy="5334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57400" y="5029200"/>
              <a:ext cx="9144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67000" y="5029200"/>
              <a:ext cx="8382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363" idx="3"/>
            </p:cNvCxnSpPr>
            <p:nvPr/>
          </p:nvCxnSpPr>
          <p:spPr>
            <a:xfrm>
              <a:off x="1371600" y="4991100"/>
              <a:ext cx="1371600" cy="381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Arrow 30"/>
          <p:cNvSpPr/>
          <p:nvPr/>
        </p:nvSpPr>
        <p:spPr>
          <a:xfrm>
            <a:off x="4495800" y="4572000"/>
            <a:ext cx="609600" cy="5334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352800"/>
            <a:ext cx="2971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latin typeface="Cambria" pitchFamily="18" charset="0"/>
              </a:rPr>
              <a:t>glTexCoord2f(5.0,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81504"/>
            <a:ext cx="3505200" cy="347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478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latin typeface="Cambria" pitchFamily="18" charset="0"/>
              </a:rPr>
              <a:t>glTexCoord2f(3.0,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419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//glTexCoord2f(3.0,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3716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8400" y="228600"/>
            <a:ext cx="27432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…….More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14400"/>
            <a:ext cx="4876800" cy="506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E:\AUST\Academic\Computer_Graphics\mine\images\aus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43000"/>
            <a:ext cx="6572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57200" y="8382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Cambria" pitchFamily="18" charset="0"/>
              </a:rPr>
              <a:t>glBegin</a:t>
            </a:r>
            <a:r>
              <a:rPr lang="en-US" sz="2000" dirty="0" smtClean="0">
                <a:latin typeface="Cambria" pitchFamily="18" charset="0"/>
              </a:rPr>
              <a:t>(GL_TRIANGLES);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glTexCoord2f(2.5, 2.5);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glVertex3f(0.0, 1.0, 0.0);</a:t>
            </a: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glTexCoord2f(5.0, 0.0);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glVertex3f(1.0, -1.0, 0.0);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glEnd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5562600"/>
            <a:ext cx="16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U,V = (0.0, 0.0)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5955268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X,Y = (-1.0, -1.0, 0.0)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838200"/>
            <a:ext cx="163147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U,V = (2.5, 2.5)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1219200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X,Y = (0.0, 1.0, 0.0)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5574268"/>
            <a:ext cx="163147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U,V = (5.0, 0.0)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955268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X,Y = (1.0, -1.0, 0.0)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0"/>
            <a:ext cx="142017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1296194" y="28186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677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058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2590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2971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743200" y="2514600"/>
            <a:ext cx="2667000" cy="22098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276600"/>
            <a:ext cx="36576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3276600"/>
            <a:ext cx="22860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2000" y="3886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7908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pixel from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2286000"/>
            <a:ext cx="121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Cambria" pitchFamily="18" charset="0"/>
              </a:rPr>
              <a:t>pixel from Texture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" y="47244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</a:rPr>
              <a:t>GL_NEAREST </a:t>
            </a:r>
            <a:r>
              <a:rPr lang="en-US" dirty="0" smtClean="0">
                <a:latin typeface="Cambria" pitchFamily="18" charset="0"/>
              </a:rPr>
              <a:t>(average of neighbor pixels)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</a:rPr>
              <a:t>GL_LINEAR </a:t>
            </a:r>
            <a:r>
              <a:rPr lang="en-US" dirty="0" smtClean="0">
                <a:latin typeface="Cambria" pitchFamily="18" charset="0"/>
              </a:rPr>
              <a:t>(directly block)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990600" y="2819400"/>
            <a:ext cx="1143000" cy="990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914400"/>
            <a:ext cx="79248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glTexParameteri</a:t>
            </a:r>
            <a:r>
              <a:rPr lang="en-US" dirty="0" smtClean="0">
                <a:latin typeface="Cambria" pitchFamily="18" charset="0"/>
              </a:rPr>
              <a:t>(GL_TEXTURE_2D, GL_TEXTURE_MIN_FILTER, ______________);</a:t>
            </a:r>
          </a:p>
          <a:p>
            <a:r>
              <a:rPr lang="en-US" dirty="0" err="1" smtClean="0">
                <a:latin typeface="Cambria" pitchFamily="18" charset="0"/>
              </a:rPr>
              <a:t>glTexParameteri</a:t>
            </a:r>
            <a:r>
              <a:rPr lang="en-US" dirty="0" smtClean="0">
                <a:latin typeface="Cambria" pitchFamily="18" charset="0"/>
              </a:rPr>
              <a:t>(GL_TEXTURE_2D, GL_TEXTURE_MAG_FILTER, ______________);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And At Last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upload.wikimedia.org/wikipedia/commons/thumb/4/4c/OpenGL_Tutorial_Cube_textured.png/220px-OpenGL_Tutorial_Cube_textu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2612383" cy="2054283"/>
          </a:xfrm>
          <a:prstGeom prst="rect">
            <a:avLst/>
          </a:prstGeom>
          <a:noFill/>
        </p:spPr>
      </p:pic>
      <p:pic>
        <p:nvPicPr>
          <p:cNvPr id="2052" name="Picture 4" descr="http://www.euclideanspace.com/software/games/threed/openglcpp/movement/image10.gif"/>
          <p:cNvPicPr>
            <a:picLocks noChangeAspect="1" noChangeArrowheads="1"/>
          </p:cNvPicPr>
          <p:nvPr/>
        </p:nvPicPr>
        <p:blipFill>
          <a:blip r:embed="rId3">
            <a:lum bright="5000" contrast="54000"/>
          </a:blip>
          <a:srcRect/>
          <a:stretch>
            <a:fillRect/>
          </a:stretch>
        </p:blipFill>
        <p:spPr bwMode="auto">
          <a:xfrm>
            <a:off x="685800" y="3200400"/>
            <a:ext cx="3683000" cy="2209800"/>
          </a:xfrm>
          <a:prstGeom prst="rect">
            <a:avLst/>
          </a:prstGeom>
          <a:noFill/>
        </p:spPr>
      </p:pic>
      <p:pic>
        <p:nvPicPr>
          <p:cNvPr id="2054" name="Picture 6" descr="http://cgkit.sourceforge.net/tutorials/_images/bunny.jpg"/>
          <p:cNvPicPr>
            <a:picLocks noChangeAspect="1" noChangeArrowheads="1"/>
          </p:cNvPicPr>
          <p:nvPr/>
        </p:nvPicPr>
        <p:blipFill>
          <a:blip r:embed="rId4">
            <a:lum bright="18000" contrast="-17000"/>
          </a:blip>
          <a:srcRect/>
          <a:stretch>
            <a:fillRect/>
          </a:stretch>
        </p:blipFill>
        <p:spPr bwMode="auto">
          <a:xfrm>
            <a:off x="4648200" y="914400"/>
            <a:ext cx="2837838" cy="2110303"/>
          </a:xfrm>
          <a:prstGeom prst="rect">
            <a:avLst/>
          </a:prstGeom>
          <a:noFill/>
        </p:spPr>
      </p:pic>
      <p:pic>
        <p:nvPicPr>
          <p:cNvPr id="2056" name="Picture 8" descr="http://www.pauldahuach.com.ar/images/vbGL%20-%20Ejemplo%206.jpg"/>
          <p:cNvPicPr>
            <a:picLocks noChangeAspect="1" noChangeArrowheads="1"/>
          </p:cNvPicPr>
          <p:nvPr/>
        </p:nvPicPr>
        <p:blipFill>
          <a:blip r:embed="rId5">
            <a:lum bright="16000" contrast="-29000"/>
          </a:blip>
          <a:srcRect/>
          <a:stretch>
            <a:fillRect/>
          </a:stretch>
        </p:blipFill>
        <p:spPr bwMode="auto">
          <a:xfrm>
            <a:off x="4648200" y="3276600"/>
            <a:ext cx="3542624" cy="27717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19200" y="3486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Image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54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 rot="2266678">
            <a:off x="1686595" y="3784391"/>
            <a:ext cx="1327013" cy="48733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4648200"/>
            <a:ext cx="266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we can put this image block as tiles on this Quad one by one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5715000"/>
            <a:ext cx="533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066800" y="3352800"/>
            <a:ext cx="4876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48000" y="57912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7150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Image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5867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U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762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V</a:t>
            </a:r>
            <a:endParaRPr lang="en-US" sz="2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057400" y="5619690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(X,Y) = 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295400" y="3124200"/>
            <a:ext cx="2514600" cy="23622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5257800"/>
            <a:ext cx="19050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(U,V) = 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428</TotalTime>
  <Words>1314</Words>
  <Application>Microsoft Office PowerPoint</Application>
  <PresentationFormat>On-screen Show (4:3)</PresentationFormat>
  <Paragraphs>354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Texture Mapping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ASUS</dc:creator>
  <cp:lastModifiedBy>ASUS</cp:lastModifiedBy>
  <cp:revision>55</cp:revision>
  <dcterms:created xsi:type="dcterms:W3CDTF">2014-01-20T15:35:13Z</dcterms:created>
  <dcterms:modified xsi:type="dcterms:W3CDTF">2014-01-23T14:08:53Z</dcterms:modified>
</cp:coreProperties>
</file>