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60" r:id="rId25"/>
    <p:sldId id="261"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8DA25-286A-4756-85A8-6116A4E6820D}" type="datetimeFigureOut">
              <a:rPr lang="en-GB" smtClean="0"/>
              <a:t>16/02/2025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C5468-5E88-4C13-8BF5-FD93752423C4}" type="slidenum">
              <a:rPr lang="en-GB" smtClean="0"/>
              <a:t>‹#›</a:t>
            </a:fld>
            <a:endParaRPr lang="en-GB"/>
          </a:p>
        </p:txBody>
      </p:sp>
    </p:spTree>
    <p:extLst>
      <p:ext uri="{BB962C8B-B14F-4D97-AF65-F5344CB8AC3E}">
        <p14:creationId xmlns:p14="http://schemas.microsoft.com/office/powerpoint/2010/main" val="3993102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a:t>
            </a:fld>
            <a:endParaRPr lang="en-GB"/>
          </a:p>
        </p:txBody>
      </p:sp>
    </p:spTree>
    <p:extLst>
      <p:ext uri="{BB962C8B-B14F-4D97-AF65-F5344CB8AC3E}">
        <p14:creationId xmlns:p14="http://schemas.microsoft.com/office/powerpoint/2010/main" val="416588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a:t>
            </a:fld>
            <a:endParaRPr lang="en-GB"/>
          </a:p>
        </p:txBody>
      </p:sp>
    </p:spTree>
    <p:extLst>
      <p:ext uri="{BB962C8B-B14F-4D97-AF65-F5344CB8AC3E}">
        <p14:creationId xmlns:p14="http://schemas.microsoft.com/office/powerpoint/2010/main" val="2715654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a:t>
            </a:fld>
            <a:endParaRPr lang="en-GB"/>
          </a:p>
        </p:txBody>
      </p:sp>
    </p:spTree>
    <p:extLst>
      <p:ext uri="{BB962C8B-B14F-4D97-AF65-F5344CB8AC3E}">
        <p14:creationId xmlns:p14="http://schemas.microsoft.com/office/powerpoint/2010/main" val="3371607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a:t>
            </a:fld>
            <a:endParaRPr lang="en-GB"/>
          </a:p>
        </p:txBody>
      </p:sp>
    </p:spTree>
    <p:extLst>
      <p:ext uri="{BB962C8B-B14F-4D97-AF65-F5344CB8AC3E}">
        <p14:creationId xmlns:p14="http://schemas.microsoft.com/office/powerpoint/2010/main" val="156495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a:t>
            </a:fld>
            <a:endParaRPr lang="en-GB"/>
          </a:p>
        </p:txBody>
      </p:sp>
    </p:spTree>
    <p:extLst>
      <p:ext uri="{BB962C8B-B14F-4D97-AF65-F5344CB8AC3E}">
        <p14:creationId xmlns:p14="http://schemas.microsoft.com/office/powerpoint/2010/main" val="366198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r>
              <a:rPr lang="en-US" smtClean="0"/>
              <a:t>10/07/2023 - 13/07/2023</a:t>
            </a:r>
            <a:endParaRPr lang="en-GB"/>
          </a:p>
        </p:txBody>
      </p:sp>
      <p:sp>
        <p:nvSpPr>
          <p:cNvPr id="6" name="Footer Placeholder 5"/>
          <p:cNvSpPr>
            <a:spLocks noGrp="1"/>
          </p:cNvSpPr>
          <p:nvPr>
            <p:ph type="ftr" sz="quarter" idx="11"/>
          </p:nvPr>
        </p:nvSpPr>
        <p:spPr/>
        <p:txBody>
          <a:bodyPr/>
          <a:lstStyle/>
          <a:p>
            <a:r>
              <a:rPr lang="en-GB" smtClean="0"/>
              <a:t>CSE 2103, Data Structure</a:t>
            </a:r>
            <a:endParaRPr lang="en-GB"/>
          </a:p>
        </p:txBody>
      </p:sp>
      <p:sp>
        <p:nvSpPr>
          <p:cNvPr id="7" name="Slide Number Placeholder 6"/>
          <p:cNvSpPr>
            <a:spLocks noGrp="1"/>
          </p:cNvSpPr>
          <p:nvPr>
            <p:ph type="sldNum" sz="quarter" idx="12"/>
          </p:nvPr>
        </p:nvSpPr>
        <p:spPr/>
        <p:txBody>
          <a:bodyPr/>
          <a:lstStyle/>
          <a:p>
            <a:fld id="{FB035457-B27C-414A-AEF2-A51E5EFE28A0}" type="slidenum">
              <a:rPr lang="en-GB" smtClean="0"/>
              <a:t>‹#›</a:t>
            </a:fld>
            <a:endParaRPr lang="en-GB"/>
          </a:p>
        </p:txBody>
      </p:sp>
    </p:spTree>
    <p:extLst>
      <p:ext uri="{BB962C8B-B14F-4D97-AF65-F5344CB8AC3E}">
        <p14:creationId xmlns:p14="http://schemas.microsoft.com/office/powerpoint/2010/main" val="190227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r>
              <a:rPr lang="en-US" smtClean="0"/>
              <a:t>10/07/2023 - 13/07/2023</a:t>
            </a:r>
            <a:endParaRPr lang="en-GB"/>
          </a:p>
        </p:txBody>
      </p:sp>
      <p:sp>
        <p:nvSpPr>
          <p:cNvPr id="8" name="Footer Placeholder 7"/>
          <p:cNvSpPr>
            <a:spLocks noGrp="1"/>
          </p:cNvSpPr>
          <p:nvPr>
            <p:ph type="ftr" sz="quarter" idx="11"/>
          </p:nvPr>
        </p:nvSpPr>
        <p:spPr/>
        <p:txBody>
          <a:bodyPr/>
          <a:lstStyle/>
          <a:p>
            <a:r>
              <a:rPr lang="en-GB" smtClean="0"/>
              <a:t>CSE 2103, Data Structure</a:t>
            </a:r>
            <a:endParaRPr lang="en-GB"/>
          </a:p>
        </p:txBody>
      </p:sp>
      <p:sp>
        <p:nvSpPr>
          <p:cNvPr id="9" name="Slide Number Placeholder 8"/>
          <p:cNvSpPr>
            <a:spLocks noGrp="1"/>
          </p:cNvSpPr>
          <p:nvPr>
            <p:ph type="sldNum" sz="quarter" idx="12"/>
          </p:nvPr>
        </p:nvSpPr>
        <p:spPr/>
        <p:txBody>
          <a:bodyPr/>
          <a:lstStyle/>
          <a:p>
            <a:fld id="{FB035457-B27C-414A-AEF2-A51E5EFE28A0}" type="slidenum">
              <a:rPr lang="en-GB" smtClean="0"/>
              <a:t>‹#›</a:t>
            </a:fld>
            <a:endParaRPr lang="en-GB"/>
          </a:p>
        </p:txBody>
      </p:sp>
    </p:spTree>
    <p:extLst>
      <p:ext uri="{BB962C8B-B14F-4D97-AF65-F5344CB8AC3E}">
        <p14:creationId xmlns:p14="http://schemas.microsoft.com/office/powerpoint/2010/main" val="385260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r>
              <a:rPr lang="en-US" smtClean="0"/>
              <a:t>10/07/2023 - 13/07/2023</a:t>
            </a:r>
            <a:endParaRPr lang="en-GB"/>
          </a:p>
        </p:txBody>
      </p:sp>
      <p:sp>
        <p:nvSpPr>
          <p:cNvPr id="4" name="Footer Placeholder 3"/>
          <p:cNvSpPr>
            <a:spLocks noGrp="1"/>
          </p:cNvSpPr>
          <p:nvPr>
            <p:ph type="ftr" sz="quarter" idx="11"/>
          </p:nvPr>
        </p:nvSpPr>
        <p:spPr/>
        <p:txBody>
          <a:bodyPr/>
          <a:lstStyle/>
          <a:p>
            <a:r>
              <a:rPr lang="en-GB" smtClean="0"/>
              <a:t>CSE 2103, Data Structure</a:t>
            </a:r>
            <a:endParaRPr lang="en-GB"/>
          </a:p>
        </p:txBody>
      </p:sp>
      <p:sp>
        <p:nvSpPr>
          <p:cNvPr id="5" name="Slide Number Placeholder 4"/>
          <p:cNvSpPr>
            <a:spLocks noGrp="1"/>
          </p:cNvSpPr>
          <p:nvPr>
            <p:ph type="sldNum" sz="quarter" idx="12"/>
          </p:nvPr>
        </p:nvSpPr>
        <p:spPr/>
        <p:txBody>
          <a:bodyPr/>
          <a:lstStyle/>
          <a:p>
            <a:fld id="{FB035457-B27C-414A-AEF2-A51E5EFE28A0}" type="slidenum">
              <a:rPr lang="en-GB" smtClean="0"/>
              <a:t>‹#›</a:t>
            </a:fld>
            <a:endParaRPr lang="en-GB"/>
          </a:p>
        </p:txBody>
      </p:sp>
    </p:spTree>
    <p:extLst>
      <p:ext uri="{BB962C8B-B14F-4D97-AF65-F5344CB8AC3E}">
        <p14:creationId xmlns:p14="http://schemas.microsoft.com/office/powerpoint/2010/main" val="330378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10/07/2023 - 13/07/2023</a:t>
            </a:r>
            <a:endParaRPr lang="en-GB"/>
          </a:p>
        </p:txBody>
      </p:sp>
      <p:sp>
        <p:nvSpPr>
          <p:cNvPr id="3" name="Footer Placeholder 2"/>
          <p:cNvSpPr>
            <a:spLocks noGrp="1"/>
          </p:cNvSpPr>
          <p:nvPr>
            <p:ph type="ftr" sz="quarter" idx="11"/>
          </p:nvPr>
        </p:nvSpPr>
        <p:spPr/>
        <p:txBody>
          <a:bodyPr/>
          <a:lstStyle/>
          <a:p>
            <a:r>
              <a:rPr lang="en-GB" smtClean="0"/>
              <a:t>CSE 2103, Data Structure</a:t>
            </a:r>
            <a:endParaRPr lang="en-GB"/>
          </a:p>
        </p:txBody>
      </p:sp>
      <p:sp>
        <p:nvSpPr>
          <p:cNvPr id="4" name="Slide Number Placeholder 3"/>
          <p:cNvSpPr>
            <a:spLocks noGrp="1"/>
          </p:cNvSpPr>
          <p:nvPr>
            <p:ph type="sldNum" sz="quarter" idx="12"/>
          </p:nvPr>
        </p:nvSpPr>
        <p:spPr/>
        <p:txBody>
          <a:bodyPr/>
          <a:lstStyle/>
          <a:p>
            <a:fld id="{FB035457-B27C-414A-AEF2-A51E5EFE28A0}" type="slidenum">
              <a:rPr lang="en-GB" smtClean="0"/>
              <a:t>‹#›</a:t>
            </a:fld>
            <a:endParaRPr lang="en-GB"/>
          </a:p>
        </p:txBody>
      </p:sp>
    </p:spTree>
    <p:extLst>
      <p:ext uri="{BB962C8B-B14F-4D97-AF65-F5344CB8AC3E}">
        <p14:creationId xmlns:p14="http://schemas.microsoft.com/office/powerpoint/2010/main" val="1535836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10/07/2023 - 13/07/2023</a:t>
            </a:r>
            <a:endParaRPr lang="en-GB"/>
          </a:p>
        </p:txBody>
      </p:sp>
      <p:sp>
        <p:nvSpPr>
          <p:cNvPr id="6" name="Footer Placeholder 5"/>
          <p:cNvSpPr>
            <a:spLocks noGrp="1"/>
          </p:cNvSpPr>
          <p:nvPr>
            <p:ph type="ftr" sz="quarter" idx="11"/>
          </p:nvPr>
        </p:nvSpPr>
        <p:spPr/>
        <p:txBody>
          <a:bodyPr/>
          <a:lstStyle/>
          <a:p>
            <a:r>
              <a:rPr lang="en-GB" smtClean="0"/>
              <a:t>CSE 2103, Data Structure</a:t>
            </a:r>
            <a:endParaRPr lang="en-GB"/>
          </a:p>
        </p:txBody>
      </p:sp>
      <p:sp>
        <p:nvSpPr>
          <p:cNvPr id="7" name="Slide Number Placeholder 6"/>
          <p:cNvSpPr>
            <a:spLocks noGrp="1"/>
          </p:cNvSpPr>
          <p:nvPr>
            <p:ph type="sldNum" sz="quarter" idx="12"/>
          </p:nvPr>
        </p:nvSpPr>
        <p:spPr/>
        <p:txBody>
          <a:bodyPr/>
          <a:lstStyle/>
          <a:p>
            <a:fld id="{FB035457-B27C-414A-AEF2-A51E5EFE28A0}" type="slidenum">
              <a:rPr lang="en-GB" smtClean="0"/>
              <a:t>‹#›</a:t>
            </a:fld>
            <a:endParaRPr lang="en-GB"/>
          </a:p>
        </p:txBody>
      </p:sp>
    </p:spTree>
    <p:extLst>
      <p:ext uri="{BB962C8B-B14F-4D97-AF65-F5344CB8AC3E}">
        <p14:creationId xmlns:p14="http://schemas.microsoft.com/office/powerpoint/2010/main" val="160605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10/07/2023 - 13/07/2023</a:t>
            </a:r>
            <a:endParaRPr lang="en-GB"/>
          </a:p>
        </p:txBody>
      </p:sp>
      <p:sp>
        <p:nvSpPr>
          <p:cNvPr id="6" name="Footer Placeholder 5"/>
          <p:cNvSpPr>
            <a:spLocks noGrp="1"/>
          </p:cNvSpPr>
          <p:nvPr>
            <p:ph type="ftr" sz="quarter" idx="11"/>
          </p:nvPr>
        </p:nvSpPr>
        <p:spPr/>
        <p:txBody>
          <a:bodyPr/>
          <a:lstStyle/>
          <a:p>
            <a:r>
              <a:rPr lang="en-GB" smtClean="0"/>
              <a:t>CSE 2103, Data Structure</a:t>
            </a:r>
            <a:endParaRPr lang="en-GB"/>
          </a:p>
        </p:txBody>
      </p:sp>
      <p:sp>
        <p:nvSpPr>
          <p:cNvPr id="7" name="Slide Number Placeholder 6"/>
          <p:cNvSpPr>
            <a:spLocks noGrp="1"/>
          </p:cNvSpPr>
          <p:nvPr>
            <p:ph type="sldNum" sz="quarter" idx="12"/>
          </p:nvPr>
        </p:nvSpPr>
        <p:spPr/>
        <p:txBody>
          <a:bodyPr/>
          <a:lstStyle/>
          <a:p>
            <a:fld id="{FB035457-B27C-414A-AEF2-A51E5EFE28A0}" type="slidenum">
              <a:rPr lang="en-GB" smtClean="0"/>
              <a:t>‹#›</a:t>
            </a:fld>
            <a:endParaRPr lang="en-GB"/>
          </a:p>
        </p:txBody>
      </p:sp>
    </p:spTree>
    <p:extLst>
      <p:ext uri="{BB962C8B-B14F-4D97-AF65-F5344CB8AC3E}">
        <p14:creationId xmlns:p14="http://schemas.microsoft.com/office/powerpoint/2010/main" val="4158444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10/07/2023 - 13/07/2023</a:t>
            </a:r>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CSE 2103, Data Structure</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35457-B27C-414A-AEF2-A51E5EFE28A0}" type="slidenum">
              <a:rPr lang="en-GB" smtClean="0"/>
              <a:t>‹#›</a:t>
            </a:fld>
            <a:endParaRPr lang="en-GB"/>
          </a:p>
        </p:txBody>
      </p:sp>
    </p:spTree>
    <p:extLst>
      <p:ext uri="{BB962C8B-B14F-4D97-AF65-F5344CB8AC3E}">
        <p14:creationId xmlns:p14="http://schemas.microsoft.com/office/powerpoint/2010/main" val="78592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2999" y="688158"/>
            <a:ext cx="10671142" cy="1131215"/>
          </a:xfrm>
        </p:spPr>
        <p:txBody>
          <a:bodyPr>
            <a:normAutofit fontScale="90000"/>
          </a:bodyPr>
          <a:lstStyle/>
          <a:p>
            <a:r>
              <a:rPr lang="en-GB" sz="8000" b="1" dirty="0" smtClean="0"/>
              <a:t>Data Structure </a:t>
            </a:r>
            <a:endParaRPr lang="en-GB" b="1" dirty="0">
              <a:solidFill>
                <a:srgbClr val="FF0000"/>
              </a:solidFill>
            </a:endParaRPr>
          </a:p>
        </p:txBody>
      </p:sp>
      <p:sp>
        <p:nvSpPr>
          <p:cNvPr id="3" name="Subtitle 2"/>
          <p:cNvSpPr>
            <a:spLocks noGrp="1"/>
          </p:cNvSpPr>
          <p:nvPr>
            <p:ph type="subTitle" idx="1"/>
          </p:nvPr>
        </p:nvSpPr>
        <p:spPr>
          <a:xfrm>
            <a:off x="1769097" y="4788816"/>
            <a:ext cx="9144000" cy="1508289"/>
          </a:xfrm>
        </p:spPr>
        <p:txBody>
          <a:bodyPr>
            <a:normAutofit fontScale="92500" lnSpcReduction="20000"/>
          </a:bodyPr>
          <a:lstStyle/>
          <a:p>
            <a:r>
              <a:rPr lang="en-GB" sz="3200" b="1" dirty="0" smtClean="0"/>
              <a:t>Mohammad Gazi Golam Faruque</a:t>
            </a:r>
          </a:p>
          <a:p>
            <a:r>
              <a:rPr lang="en-GB" smtClean="0"/>
              <a:t>Associate Professor</a:t>
            </a:r>
            <a:endParaRPr lang="en-GB" dirty="0" smtClean="0"/>
          </a:p>
          <a:p>
            <a:r>
              <a:rPr lang="en-GB" dirty="0" smtClean="0"/>
              <a:t>Department of Computer Science and Engineering</a:t>
            </a:r>
          </a:p>
          <a:p>
            <a:r>
              <a:rPr lang="en-GB" b="1" cap="all" dirty="0"/>
              <a:t>KHWAJA YUNUS ALI UNIVERSITY</a:t>
            </a:r>
          </a:p>
          <a:p>
            <a:endParaRPr lang="en-GB" dirty="0"/>
          </a:p>
        </p:txBody>
      </p:sp>
      <p:sp>
        <p:nvSpPr>
          <p:cNvPr id="4" name="TextBox 3"/>
          <p:cNvSpPr txBox="1"/>
          <p:nvPr/>
        </p:nvSpPr>
        <p:spPr>
          <a:xfrm>
            <a:off x="1891646" y="2620651"/>
            <a:ext cx="9021451" cy="923330"/>
          </a:xfrm>
          <a:prstGeom prst="rect">
            <a:avLst/>
          </a:prstGeom>
          <a:noFill/>
        </p:spPr>
        <p:txBody>
          <a:bodyPr wrap="square" rtlCol="0">
            <a:spAutoFit/>
          </a:bodyPr>
          <a:lstStyle/>
          <a:p>
            <a:r>
              <a:rPr lang="en-GB" sz="5400" b="1" dirty="0" smtClean="0">
                <a:solidFill>
                  <a:srgbClr val="FF0000"/>
                </a:solidFill>
              </a:rPr>
              <a:t>Introduction and Preliminaries</a:t>
            </a:r>
            <a:endParaRPr lang="en-GB" sz="5400" dirty="0"/>
          </a:p>
        </p:txBody>
      </p:sp>
    </p:spTree>
    <p:extLst>
      <p:ext uri="{BB962C8B-B14F-4D97-AF65-F5344CB8AC3E}">
        <p14:creationId xmlns:p14="http://schemas.microsoft.com/office/powerpoint/2010/main" val="639762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Algorithms: Complexity, </a:t>
            </a:r>
            <a:r>
              <a:rPr lang="en-GB" b="1"/>
              <a:t>Time-Space </a:t>
            </a:r>
            <a:r>
              <a:rPr lang="en-GB" b="1" smtClean="0"/>
              <a:t>Trade-off  </a:t>
            </a:r>
            <a:endParaRPr lang="en-GB" b="1" dirty="0"/>
          </a:p>
        </p:txBody>
      </p:sp>
      <p:sp>
        <p:nvSpPr>
          <p:cNvPr id="3" name="Content Placeholder 2"/>
          <p:cNvSpPr>
            <a:spLocks noGrp="1"/>
          </p:cNvSpPr>
          <p:nvPr>
            <p:ph idx="1"/>
          </p:nvPr>
        </p:nvSpPr>
        <p:spPr/>
        <p:txBody>
          <a:bodyPr/>
          <a:lstStyle/>
          <a:p>
            <a:r>
              <a:rPr lang="en-GB" dirty="0"/>
              <a:t>An algorithm is a well-defined list of steps for solving a particular problem. </a:t>
            </a:r>
            <a:endParaRPr lang="en-GB" dirty="0" smtClean="0"/>
          </a:p>
          <a:p>
            <a:r>
              <a:rPr lang="en-GB" dirty="0" smtClean="0"/>
              <a:t>One </a:t>
            </a:r>
            <a:r>
              <a:rPr lang="en-GB" dirty="0"/>
              <a:t>major purpose </a:t>
            </a:r>
            <a:r>
              <a:rPr lang="en-GB" dirty="0" smtClean="0"/>
              <a:t>is </a:t>
            </a:r>
            <a:r>
              <a:rPr lang="en-GB" dirty="0"/>
              <a:t>to develop efficient algorithms for the processing of our data</a:t>
            </a:r>
            <a:r>
              <a:rPr lang="en-GB" dirty="0" smtClean="0"/>
              <a:t>.</a:t>
            </a:r>
          </a:p>
          <a:p>
            <a:r>
              <a:rPr lang="en-GB" dirty="0"/>
              <a:t>The time and space it uses are two major measures of the efficiency of an algorithm. </a:t>
            </a:r>
            <a:endParaRPr lang="en-GB" dirty="0" smtClean="0"/>
          </a:p>
          <a:p>
            <a:r>
              <a:rPr lang="en-GB" dirty="0" smtClean="0"/>
              <a:t>The </a:t>
            </a:r>
            <a:r>
              <a:rPr lang="en-GB" dirty="0"/>
              <a:t>complexity of an algorithm is the function which gives the running time and/or space in terms of the input size.  </a:t>
            </a:r>
          </a:p>
        </p:txBody>
      </p:sp>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10</a:t>
            </a:fld>
            <a:endParaRPr lang="en-GB"/>
          </a:p>
        </p:txBody>
      </p:sp>
    </p:spTree>
    <p:extLst>
      <p:ext uri="{BB962C8B-B14F-4D97-AF65-F5344CB8AC3E}">
        <p14:creationId xmlns:p14="http://schemas.microsoft.com/office/powerpoint/2010/main" val="3697978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Data Structure Preliminaries</a:t>
            </a:r>
            <a:endParaRPr lang="en-GB" b="1" dirty="0"/>
          </a:p>
        </p:txBody>
      </p:sp>
      <p:sp>
        <p:nvSpPr>
          <p:cNvPr id="3" name="Content Placeholder 2"/>
          <p:cNvSpPr>
            <a:spLocks noGrp="1"/>
          </p:cNvSpPr>
          <p:nvPr>
            <p:ph idx="1"/>
          </p:nvPr>
        </p:nvSpPr>
        <p:spPr/>
        <p:txBody>
          <a:bodyPr/>
          <a:lstStyle/>
          <a:p>
            <a:r>
              <a:rPr lang="en-GB" dirty="0"/>
              <a:t>The development of algorithms for the creation and processing of data structures is a major feature of this text</a:t>
            </a:r>
            <a:r>
              <a:rPr lang="en-GB" dirty="0" smtClean="0"/>
              <a:t>.</a:t>
            </a:r>
          </a:p>
          <a:p>
            <a:r>
              <a:rPr lang="en-GB" dirty="0"/>
              <a:t>The format we have selected is similar to the format used by Knuth in his well-known text Fundamental Algorithms.</a:t>
            </a:r>
          </a:p>
        </p:txBody>
      </p:sp>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11</a:t>
            </a:fld>
            <a:endParaRPr lang="en-GB"/>
          </a:p>
        </p:txBody>
      </p:sp>
    </p:spTree>
    <p:extLst>
      <p:ext uri="{BB962C8B-B14F-4D97-AF65-F5344CB8AC3E}">
        <p14:creationId xmlns:p14="http://schemas.microsoft.com/office/powerpoint/2010/main" val="4056020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Mathematical Notation and Functions</a:t>
            </a:r>
            <a:endParaRPr lang="en-GB" b="1" dirty="0"/>
          </a:p>
        </p:txBody>
      </p:sp>
      <p:sp>
        <p:nvSpPr>
          <p:cNvPr id="3" name="Content Placeholder 2"/>
          <p:cNvSpPr>
            <a:spLocks noGrp="1"/>
          </p:cNvSpPr>
          <p:nvPr>
            <p:ph idx="1"/>
          </p:nvPr>
        </p:nvSpPr>
        <p:spPr/>
        <p:txBody>
          <a:bodyPr/>
          <a:lstStyle/>
          <a:p>
            <a:r>
              <a:rPr lang="en-GB" dirty="0" smtClean="0"/>
              <a:t>Floor </a:t>
            </a:r>
            <a:r>
              <a:rPr lang="en-GB" dirty="0"/>
              <a:t>and Ceiling </a:t>
            </a:r>
            <a:r>
              <a:rPr lang="en-GB" dirty="0" smtClean="0"/>
              <a:t>Functions</a:t>
            </a:r>
          </a:p>
          <a:p>
            <a:endParaRPr lang="en-GB" dirty="0"/>
          </a:p>
          <a:p>
            <a:endParaRPr lang="en-GB" dirty="0" smtClean="0"/>
          </a:p>
          <a:p>
            <a:endParaRPr lang="en-GB" dirty="0"/>
          </a:p>
          <a:p>
            <a:endParaRPr lang="en-GB" sz="700" dirty="0" smtClean="0"/>
          </a:p>
          <a:p>
            <a:r>
              <a:rPr lang="en-GB" dirty="0" smtClean="0"/>
              <a:t>Remainder </a:t>
            </a:r>
            <a:r>
              <a:rPr lang="en-GB" dirty="0"/>
              <a:t>Function; Modular Arithmetic</a:t>
            </a:r>
          </a:p>
        </p:txBody>
      </p:sp>
      <p:pic>
        <p:nvPicPr>
          <p:cNvPr id="4" name="Picture 3"/>
          <p:cNvPicPr>
            <a:picLocks noChangeAspect="1"/>
          </p:cNvPicPr>
          <p:nvPr/>
        </p:nvPicPr>
        <p:blipFill>
          <a:blip r:embed="rId2"/>
          <a:stretch>
            <a:fillRect/>
          </a:stretch>
        </p:blipFill>
        <p:spPr>
          <a:xfrm>
            <a:off x="1179344" y="2326294"/>
            <a:ext cx="9369249" cy="1661243"/>
          </a:xfrm>
          <a:prstGeom prst="rect">
            <a:avLst/>
          </a:prstGeom>
        </p:spPr>
      </p:pic>
      <p:pic>
        <p:nvPicPr>
          <p:cNvPr id="5" name="Picture 4"/>
          <p:cNvPicPr>
            <a:picLocks noChangeAspect="1"/>
          </p:cNvPicPr>
          <p:nvPr/>
        </p:nvPicPr>
        <p:blipFill>
          <a:blip r:embed="rId3"/>
          <a:stretch>
            <a:fillRect/>
          </a:stretch>
        </p:blipFill>
        <p:spPr>
          <a:xfrm>
            <a:off x="1179343" y="4687720"/>
            <a:ext cx="9369249" cy="1489243"/>
          </a:xfrm>
          <a:prstGeom prst="rect">
            <a:avLst/>
          </a:prstGeom>
        </p:spPr>
      </p:pic>
      <p:sp>
        <p:nvSpPr>
          <p:cNvPr id="6" name="Date Placeholder 5"/>
          <p:cNvSpPr>
            <a:spLocks noGrp="1"/>
          </p:cNvSpPr>
          <p:nvPr>
            <p:ph type="dt" sz="half" idx="10"/>
          </p:nvPr>
        </p:nvSpPr>
        <p:spPr/>
        <p:txBody>
          <a:bodyPr/>
          <a:lstStyle/>
          <a:p>
            <a:r>
              <a:rPr lang="en-US" smtClean="0"/>
              <a:t>10/07/2023 - 13/07/2023</a:t>
            </a:r>
            <a:endParaRPr lang="en-GB"/>
          </a:p>
        </p:txBody>
      </p:sp>
      <p:sp>
        <p:nvSpPr>
          <p:cNvPr id="7" name="Footer Placeholder 6"/>
          <p:cNvSpPr>
            <a:spLocks noGrp="1"/>
          </p:cNvSpPr>
          <p:nvPr>
            <p:ph type="ftr" sz="quarter" idx="11"/>
          </p:nvPr>
        </p:nvSpPr>
        <p:spPr/>
        <p:txBody>
          <a:bodyPr/>
          <a:lstStyle/>
          <a:p>
            <a:r>
              <a:rPr lang="en-GB" smtClean="0"/>
              <a:t>CSE 2103, Data Structure</a:t>
            </a:r>
            <a:endParaRPr lang="en-GB"/>
          </a:p>
        </p:txBody>
      </p:sp>
      <p:sp>
        <p:nvSpPr>
          <p:cNvPr id="8" name="Slide Number Placeholder 7"/>
          <p:cNvSpPr>
            <a:spLocks noGrp="1"/>
          </p:cNvSpPr>
          <p:nvPr>
            <p:ph type="sldNum" sz="quarter" idx="12"/>
          </p:nvPr>
        </p:nvSpPr>
        <p:spPr/>
        <p:txBody>
          <a:bodyPr/>
          <a:lstStyle/>
          <a:p>
            <a:fld id="{FB035457-B27C-414A-AEF2-A51E5EFE28A0}" type="slidenum">
              <a:rPr lang="en-GB" smtClean="0"/>
              <a:t>12</a:t>
            </a:fld>
            <a:endParaRPr lang="en-GB"/>
          </a:p>
        </p:txBody>
      </p:sp>
    </p:spTree>
    <p:extLst>
      <p:ext uri="{BB962C8B-B14F-4D97-AF65-F5344CB8AC3E}">
        <p14:creationId xmlns:p14="http://schemas.microsoft.com/office/powerpoint/2010/main" val="2730196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Mathematical Notation and Functions</a:t>
            </a:r>
            <a:endParaRPr lang="en-GB" dirty="0"/>
          </a:p>
        </p:txBody>
      </p:sp>
      <p:sp>
        <p:nvSpPr>
          <p:cNvPr id="3" name="Content Placeholder 2"/>
          <p:cNvSpPr>
            <a:spLocks noGrp="1"/>
          </p:cNvSpPr>
          <p:nvPr>
            <p:ph idx="1"/>
          </p:nvPr>
        </p:nvSpPr>
        <p:spPr/>
        <p:txBody>
          <a:bodyPr/>
          <a:lstStyle/>
          <a:p>
            <a:r>
              <a:rPr lang="en-GB" dirty="0"/>
              <a:t>Integer and Absolute Value </a:t>
            </a:r>
            <a:r>
              <a:rPr lang="en-GB" dirty="0" smtClean="0"/>
              <a:t>Functions</a:t>
            </a:r>
          </a:p>
          <a:p>
            <a:endParaRPr lang="en-GB" dirty="0"/>
          </a:p>
          <a:p>
            <a:endParaRPr lang="en-GB" dirty="0" smtClean="0"/>
          </a:p>
          <a:p>
            <a:endParaRPr lang="en-GB" dirty="0"/>
          </a:p>
          <a:p>
            <a:endParaRPr lang="en-GB" dirty="0" smtClean="0"/>
          </a:p>
          <a:p>
            <a:endParaRPr lang="en-GB" dirty="0"/>
          </a:p>
        </p:txBody>
      </p:sp>
      <p:pic>
        <p:nvPicPr>
          <p:cNvPr id="5" name="Picture 4"/>
          <p:cNvPicPr>
            <a:picLocks noChangeAspect="1"/>
          </p:cNvPicPr>
          <p:nvPr/>
        </p:nvPicPr>
        <p:blipFill>
          <a:blip r:embed="rId2"/>
          <a:stretch>
            <a:fillRect/>
          </a:stretch>
        </p:blipFill>
        <p:spPr>
          <a:xfrm>
            <a:off x="1093508" y="2353112"/>
            <a:ext cx="10260291" cy="3397239"/>
          </a:xfrm>
          <a:prstGeom prst="rect">
            <a:avLst/>
          </a:prstGeom>
        </p:spPr>
      </p:pic>
      <p:sp>
        <p:nvSpPr>
          <p:cNvPr id="6" name="Date Placeholder 5"/>
          <p:cNvSpPr>
            <a:spLocks noGrp="1"/>
          </p:cNvSpPr>
          <p:nvPr>
            <p:ph type="dt" sz="half" idx="10"/>
          </p:nvPr>
        </p:nvSpPr>
        <p:spPr/>
        <p:txBody>
          <a:bodyPr/>
          <a:lstStyle/>
          <a:p>
            <a:r>
              <a:rPr lang="en-US" smtClean="0"/>
              <a:t>10/07/2023 - 13/07/2023</a:t>
            </a:r>
            <a:endParaRPr lang="en-GB"/>
          </a:p>
        </p:txBody>
      </p:sp>
      <p:sp>
        <p:nvSpPr>
          <p:cNvPr id="7" name="Footer Placeholder 6"/>
          <p:cNvSpPr>
            <a:spLocks noGrp="1"/>
          </p:cNvSpPr>
          <p:nvPr>
            <p:ph type="ftr" sz="quarter" idx="11"/>
          </p:nvPr>
        </p:nvSpPr>
        <p:spPr/>
        <p:txBody>
          <a:bodyPr/>
          <a:lstStyle/>
          <a:p>
            <a:r>
              <a:rPr lang="en-GB" smtClean="0"/>
              <a:t>CSE 2103, Data Structure</a:t>
            </a:r>
            <a:endParaRPr lang="en-GB"/>
          </a:p>
        </p:txBody>
      </p:sp>
      <p:sp>
        <p:nvSpPr>
          <p:cNvPr id="8" name="Slide Number Placeholder 7"/>
          <p:cNvSpPr>
            <a:spLocks noGrp="1"/>
          </p:cNvSpPr>
          <p:nvPr>
            <p:ph type="sldNum" sz="quarter" idx="12"/>
          </p:nvPr>
        </p:nvSpPr>
        <p:spPr/>
        <p:txBody>
          <a:bodyPr/>
          <a:lstStyle/>
          <a:p>
            <a:fld id="{FB035457-B27C-414A-AEF2-A51E5EFE28A0}" type="slidenum">
              <a:rPr lang="en-GB" smtClean="0"/>
              <a:t>13</a:t>
            </a:fld>
            <a:endParaRPr lang="en-GB"/>
          </a:p>
        </p:txBody>
      </p:sp>
    </p:spTree>
    <p:extLst>
      <p:ext uri="{BB962C8B-B14F-4D97-AF65-F5344CB8AC3E}">
        <p14:creationId xmlns:p14="http://schemas.microsoft.com/office/powerpoint/2010/main" val="4109475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Mathematical Notation and Functions</a:t>
            </a:r>
            <a:endParaRPr lang="en-GB" dirty="0"/>
          </a:p>
        </p:txBody>
      </p:sp>
      <p:sp>
        <p:nvSpPr>
          <p:cNvPr id="3" name="Content Placeholder 2"/>
          <p:cNvSpPr>
            <a:spLocks noGrp="1"/>
          </p:cNvSpPr>
          <p:nvPr>
            <p:ph idx="1"/>
          </p:nvPr>
        </p:nvSpPr>
        <p:spPr/>
        <p:txBody>
          <a:bodyPr/>
          <a:lstStyle/>
          <a:p>
            <a:r>
              <a:rPr lang="en-GB" dirty="0"/>
              <a:t>Summation </a:t>
            </a:r>
            <a:r>
              <a:rPr lang="en-GB" dirty="0" smtClean="0"/>
              <a:t>Symbol: Sums</a:t>
            </a:r>
          </a:p>
          <a:p>
            <a:endParaRPr lang="en-GB" dirty="0"/>
          </a:p>
          <a:p>
            <a:endParaRPr lang="en-GB" dirty="0" smtClean="0"/>
          </a:p>
          <a:p>
            <a:endParaRPr lang="en-GB" dirty="0"/>
          </a:p>
          <a:p>
            <a:r>
              <a:rPr lang="en-GB" dirty="0"/>
              <a:t>Factorial </a:t>
            </a:r>
            <a:r>
              <a:rPr lang="en-GB" dirty="0" smtClean="0"/>
              <a:t>Function</a:t>
            </a:r>
          </a:p>
          <a:p>
            <a:endParaRPr lang="en-GB" dirty="0"/>
          </a:p>
        </p:txBody>
      </p:sp>
      <p:pic>
        <p:nvPicPr>
          <p:cNvPr id="4" name="Picture 3"/>
          <p:cNvPicPr>
            <a:picLocks noChangeAspect="1"/>
          </p:cNvPicPr>
          <p:nvPr/>
        </p:nvPicPr>
        <p:blipFill>
          <a:blip r:embed="rId2"/>
          <a:stretch>
            <a:fillRect/>
          </a:stretch>
        </p:blipFill>
        <p:spPr>
          <a:xfrm>
            <a:off x="1163272" y="2307047"/>
            <a:ext cx="10190528" cy="1491955"/>
          </a:xfrm>
          <a:prstGeom prst="rect">
            <a:avLst/>
          </a:prstGeom>
        </p:spPr>
      </p:pic>
      <p:pic>
        <p:nvPicPr>
          <p:cNvPr id="5" name="Picture 4"/>
          <p:cNvPicPr>
            <a:picLocks noChangeAspect="1"/>
          </p:cNvPicPr>
          <p:nvPr/>
        </p:nvPicPr>
        <p:blipFill>
          <a:blip r:embed="rId3"/>
          <a:stretch>
            <a:fillRect/>
          </a:stretch>
        </p:blipFill>
        <p:spPr>
          <a:xfrm>
            <a:off x="1163271" y="4451380"/>
            <a:ext cx="8338947" cy="1510484"/>
          </a:xfrm>
          <a:prstGeom prst="rect">
            <a:avLst/>
          </a:prstGeom>
        </p:spPr>
      </p:pic>
      <p:sp>
        <p:nvSpPr>
          <p:cNvPr id="6" name="Date Placeholder 5"/>
          <p:cNvSpPr>
            <a:spLocks noGrp="1"/>
          </p:cNvSpPr>
          <p:nvPr>
            <p:ph type="dt" sz="half" idx="10"/>
          </p:nvPr>
        </p:nvSpPr>
        <p:spPr/>
        <p:txBody>
          <a:bodyPr/>
          <a:lstStyle/>
          <a:p>
            <a:r>
              <a:rPr lang="en-US" smtClean="0"/>
              <a:t>10/07/2023 - 13/07/2023</a:t>
            </a:r>
            <a:endParaRPr lang="en-GB"/>
          </a:p>
        </p:txBody>
      </p:sp>
      <p:sp>
        <p:nvSpPr>
          <p:cNvPr id="7" name="Footer Placeholder 6"/>
          <p:cNvSpPr>
            <a:spLocks noGrp="1"/>
          </p:cNvSpPr>
          <p:nvPr>
            <p:ph type="ftr" sz="quarter" idx="11"/>
          </p:nvPr>
        </p:nvSpPr>
        <p:spPr/>
        <p:txBody>
          <a:bodyPr/>
          <a:lstStyle/>
          <a:p>
            <a:r>
              <a:rPr lang="en-GB" smtClean="0"/>
              <a:t>CSE 2103, Data Structure</a:t>
            </a:r>
            <a:endParaRPr lang="en-GB"/>
          </a:p>
        </p:txBody>
      </p:sp>
      <p:sp>
        <p:nvSpPr>
          <p:cNvPr id="8" name="Slide Number Placeholder 7"/>
          <p:cNvSpPr>
            <a:spLocks noGrp="1"/>
          </p:cNvSpPr>
          <p:nvPr>
            <p:ph type="sldNum" sz="quarter" idx="12"/>
          </p:nvPr>
        </p:nvSpPr>
        <p:spPr/>
        <p:txBody>
          <a:bodyPr/>
          <a:lstStyle/>
          <a:p>
            <a:fld id="{FB035457-B27C-414A-AEF2-A51E5EFE28A0}" type="slidenum">
              <a:rPr lang="en-GB" smtClean="0"/>
              <a:t>14</a:t>
            </a:fld>
            <a:endParaRPr lang="en-GB"/>
          </a:p>
        </p:txBody>
      </p:sp>
    </p:spTree>
    <p:extLst>
      <p:ext uri="{BB962C8B-B14F-4D97-AF65-F5344CB8AC3E}">
        <p14:creationId xmlns:p14="http://schemas.microsoft.com/office/powerpoint/2010/main" val="2352262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Mathematical Notation and Functions</a:t>
            </a:r>
            <a:endParaRPr lang="en-GB" dirty="0"/>
          </a:p>
        </p:txBody>
      </p:sp>
      <p:sp>
        <p:nvSpPr>
          <p:cNvPr id="3" name="Content Placeholder 2"/>
          <p:cNvSpPr>
            <a:spLocks noGrp="1"/>
          </p:cNvSpPr>
          <p:nvPr>
            <p:ph idx="1"/>
          </p:nvPr>
        </p:nvSpPr>
        <p:spPr/>
        <p:txBody>
          <a:bodyPr/>
          <a:lstStyle/>
          <a:p>
            <a:r>
              <a:rPr lang="en-GB" dirty="0" smtClean="0"/>
              <a:t>Permutations</a:t>
            </a:r>
          </a:p>
          <a:p>
            <a:endParaRPr lang="en-GB" dirty="0"/>
          </a:p>
          <a:p>
            <a:endParaRPr lang="en-GB" dirty="0" smtClean="0"/>
          </a:p>
          <a:p>
            <a:endParaRPr lang="en-GB" dirty="0"/>
          </a:p>
          <a:p>
            <a:r>
              <a:rPr lang="en-GB" dirty="0" smtClean="0"/>
              <a:t>Exponents </a:t>
            </a:r>
            <a:r>
              <a:rPr lang="en-GB" dirty="0"/>
              <a:t>and Logarithms </a:t>
            </a:r>
          </a:p>
        </p:txBody>
      </p:sp>
      <p:pic>
        <p:nvPicPr>
          <p:cNvPr id="4" name="Picture 3"/>
          <p:cNvPicPr>
            <a:picLocks noChangeAspect="1"/>
          </p:cNvPicPr>
          <p:nvPr/>
        </p:nvPicPr>
        <p:blipFill>
          <a:blip r:embed="rId2"/>
          <a:stretch>
            <a:fillRect/>
          </a:stretch>
        </p:blipFill>
        <p:spPr>
          <a:xfrm>
            <a:off x="1122290" y="2259124"/>
            <a:ext cx="10231510" cy="1568158"/>
          </a:xfrm>
          <a:prstGeom prst="rect">
            <a:avLst/>
          </a:prstGeom>
        </p:spPr>
      </p:pic>
      <p:pic>
        <p:nvPicPr>
          <p:cNvPr id="5" name="Picture 4"/>
          <p:cNvPicPr>
            <a:picLocks noChangeAspect="1"/>
          </p:cNvPicPr>
          <p:nvPr/>
        </p:nvPicPr>
        <p:blipFill>
          <a:blip r:embed="rId3"/>
          <a:stretch>
            <a:fillRect/>
          </a:stretch>
        </p:blipFill>
        <p:spPr>
          <a:xfrm>
            <a:off x="1122290" y="4427418"/>
            <a:ext cx="10231510" cy="1511469"/>
          </a:xfrm>
          <a:prstGeom prst="rect">
            <a:avLst/>
          </a:prstGeom>
        </p:spPr>
      </p:pic>
      <p:sp>
        <p:nvSpPr>
          <p:cNvPr id="6" name="Date Placeholder 5"/>
          <p:cNvSpPr>
            <a:spLocks noGrp="1"/>
          </p:cNvSpPr>
          <p:nvPr>
            <p:ph type="dt" sz="half" idx="10"/>
          </p:nvPr>
        </p:nvSpPr>
        <p:spPr/>
        <p:txBody>
          <a:bodyPr/>
          <a:lstStyle/>
          <a:p>
            <a:r>
              <a:rPr lang="en-US" smtClean="0"/>
              <a:t>10/07/2023 - 13/07/2023</a:t>
            </a:r>
            <a:endParaRPr lang="en-GB"/>
          </a:p>
        </p:txBody>
      </p:sp>
      <p:sp>
        <p:nvSpPr>
          <p:cNvPr id="7" name="Footer Placeholder 6"/>
          <p:cNvSpPr>
            <a:spLocks noGrp="1"/>
          </p:cNvSpPr>
          <p:nvPr>
            <p:ph type="ftr" sz="quarter" idx="11"/>
          </p:nvPr>
        </p:nvSpPr>
        <p:spPr/>
        <p:txBody>
          <a:bodyPr/>
          <a:lstStyle/>
          <a:p>
            <a:r>
              <a:rPr lang="en-GB" smtClean="0"/>
              <a:t>CSE 2103, Data Structure</a:t>
            </a:r>
            <a:endParaRPr lang="en-GB"/>
          </a:p>
        </p:txBody>
      </p:sp>
      <p:sp>
        <p:nvSpPr>
          <p:cNvPr id="8" name="Slide Number Placeholder 7"/>
          <p:cNvSpPr>
            <a:spLocks noGrp="1"/>
          </p:cNvSpPr>
          <p:nvPr>
            <p:ph type="sldNum" sz="quarter" idx="12"/>
          </p:nvPr>
        </p:nvSpPr>
        <p:spPr/>
        <p:txBody>
          <a:bodyPr/>
          <a:lstStyle/>
          <a:p>
            <a:fld id="{FB035457-B27C-414A-AEF2-A51E5EFE28A0}" type="slidenum">
              <a:rPr lang="en-GB" smtClean="0"/>
              <a:t>15</a:t>
            </a:fld>
            <a:endParaRPr lang="en-GB"/>
          </a:p>
        </p:txBody>
      </p:sp>
    </p:spTree>
    <p:extLst>
      <p:ext uri="{BB962C8B-B14F-4D97-AF65-F5344CB8AC3E}">
        <p14:creationId xmlns:p14="http://schemas.microsoft.com/office/powerpoint/2010/main" val="1032851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Algorithmic Notation</a:t>
            </a:r>
            <a:endParaRPr lang="en-GB" b="1" dirty="0"/>
          </a:p>
        </p:txBody>
      </p:sp>
      <p:sp>
        <p:nvSpPr>
          <p:cNvPr id="3" name="Content Placeholder 2"/>
          <p:cNvSpPr>
            <a:spLocks noGrp="1"/>
          </p:cNvSpPr>
          <p:nvPr>
            <p:ph idx="1"/>
          </p:nvPr>
        </p:nvSpPr>
        <p:spPr>
          <a:xfrm>
            <a:off x="838200" y="1583703"/>
            <a:ext cx="10515600" cy="4593260"/>
          </a:xfrm>
        </p:spPr>
        <p:txBody>
          <a:bodyPr>
            <a:normAutofit/>
          </a:bodyPr>
          <a:lstStyle/>
          <a:p>
            <a:r>
              <a:rPr lang="en-GB" sz="2400" dirty="0"/>
              <a:t>An array DATA of numerical values is in memory. We want to find the location LOC and the value MAX of the largest element of DATA. Given no other information about DATA, one way to solve the problem is as follows:</a:t>
            </a:r>
          </a:p>
        </p:txBody>
      </p:sp>
      <p:pic>
        <p:nvPicPr>
          <p:cNvPr id="4" name="Picture 3"/>
          <p:cNvPicPr>
            <a:picLocks noChangeAspect="1"/>
          </p:cNvPicPr>
          <p:nvPr/>
        </p:nvPicPr>
        <p:blipFill>
          <a:blip r:embed="rId2"/>
          <a:stretch>
            <a:fillRect/>
          </a:stretch>
        </p:blipFill>
        <p:spPr>
          <a:xfrm>
            <a:off x="1152841" y="2936767"/>
            <a:ext cx="10173091" cy="3162376"/>
          </a:xfrm>
          <a:prstGeom prst="rect">
            <a:avLst/>
          </a:prstGeom>
        </p:spPr>
      </p:pic>
      <p:sp>
        <p:nvSpPr>
          <p:cNvPr id="5" name="Date Placeholder 4"/>
          <p:cNvSpPr>
            <a:spLocks noGrp="1"/>
          </p:cNvSpPr>
          <p:nvPr>
            <p:ph type="dt" sz="half" idx="10"/>
          </p:nvPr>
        </p:nvSpPr>
        <p:spPr/>
        <p:txBody>
          <a:bodyPr/>
          <a:lstStyle/>
          <a:p>
            <a:r>
              <a:rPr lang="en-US" sz="1800" smtClean="0">
                <a:solidFill>
                  <a:schemeClr val="tx1"/>
                </a:solidFill>
                <a:latin typeface="Times New Roman" panose="02020603050405020304" pitchFamily="18" charset="0"/>
                <a:cs typeface="Times New Roman" panose="02020603050405020304" pitchFamily="18" charset="0"/>
              </a:rPr>
              <a:t>10/07/2023 - 13/07/2023</a:t>
            </a:r>
            <a:endParaRPr lang="en-GB" sz="1800">
              <a:solidFill>
                <a:schemeClr val="tx1"/>
              </a:solidFill>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GB" sz="1800" smtClean="0">
                <a:solidFill>
                  <a:schemeClr val="tx1"/>
                </a:solidFill>
                <a:latin typeface="Times New Roman" panose="02020603050405020304" pitchFamily="18" charset="0"/>
                <a:cs typeface="Times New Roman" panose="02020603050405020304" pitchFamily="18" charset="0"/>
              </a:rPr>
              <a:t>CSE 2103, Data Structure</a:t>
            </a:r>
            <a:endParaRPr lang="en-GB" sz="180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B035457-B27C-414A-AEF2-A51E5EFE28A0}" type="slidenum">
              <a:rPr lang="en-GB" sz="1800" smtClean="0">
                <a:solidFill>
                  <a:schemeClr val="tx1"/>
                </a:solidFill>
                <a:latin typeface="Times New Roman" panose="02020603050405020304" pitchFamily="18" charset="0"/>
                <a:cs typeface="Times New Roman" panose="02020603050405020304" pitchFamily="18" charset="0"/>
              </a:rPr>
              <a:t>16</a:t>
            </a:fld>
            <a:endParaRPr lang="en-GB" sz="1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344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Algorithmic Notation</a:t>
            </a:r>
          </a:p>
        </p:txBody>
      </p:sp>
      <p:sp>
        <p:nvSpPr>
          <p:cNvPr id="3" name="Content Placeholder 2"/>
          <p:cNvSpPr>
            <a:spLocks noGrp="1"/>
          </p:cNvSpPr>
          <p:nvPr>
            <p:ph idx="1"/>
          </p:nvPr>
        </p:nvSpPr>
        <p:spPr/>
        <p:txBody>
          <a:bodyPr/>
          <a:lstStyle/>
          <a:p>
            <a:endParaRPr lang="en-GB"/>
          </a:p>
        </p:txBody>
      </p:sp>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17</a:t>
            </a:fld>
            <a:endParaRPr lang="en-GB"/>
          </a:p>
        </p:txBody>
      </p:sp>
      <p:pic>
        <p:nvPicPr>
          <p:cNvPr id="7" name="Picture 6"/>
          <p:cNvPicPr>
            <a:picLocks noChangeAspect="1"/>
          </p:cNvPicPr>
          <p:nvPr/>
        </p:nvPicPr>
        <p:blipFill>
          <a:blip r:embed="rId2"/>
          <a:stretch>
            <a:fillRect/>
          </a:stretch>
        </p:blipFill>
        <p:spPr>
          <a:xfrm>
            <a:off x="6146276" y="365125"/>
            <a:ext cx="5207524" cy="5925472"/>
          </a:xfrm>
          <a:prstGeom prst="rect">
            <a:avLst/>
          </a:prstGeom>
        </p:spPr>
      </p:pic>
    </p:spTree>
    <p:extLst>
      <p:ext uri="{BB962C8B-B14F-4D97-AF65-F5344CB8AC3E}">
        <p14:creationId xmlns:p14="http://schemas.microsoft.com/office/powerpoint/2010/main" val="1080182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Algorithmic Notation</a:t>
            </a:r>
            <a:endParaRPr lang="en-GB" dirty="0"/>
          </a:p>
        </p:txBody>
      </p:sp>
      <p:pic>
        <p:nvPicPr>
          <p:cNvPr id="7" name="Content Placeholder 6"/>
          <p:cNvPicPr>
            <a:picLocks noGrp="1" noChangeAspect="1"/>
          </p:cNvPicPr>
          <p:nvPr>
            <p:ph idx="1"/>
          </p:nvPr>
        </p:nvPicPr>
        <p:blipFill>
          <a:blip r:embed="rId2"/>
          <a:stretch>
            <a:fillRect/>
          </a:stretch>
        </p:blipFill>
        <p:spPr>
          <a:xfrm>
            <a:off x="838199" y="1690688"/>
            <a:ext cx="10552713" cy="3305518"/>
          </a:xfrm>
          <a:prstGeom prst="rect">
            <a:avLst/>
          </a:prstGeom>
        </p:spPr>
      </p:pic>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18</a:t>
            </a:fld>
            <a:endParaRPr lang="en-GB"/>
          </a:p>
        </p:txBody>
      </p:sp>
    </p:spTree>
    <p:extLst>
      <p:ext uri="{BB962C8B-B14F-4D97-AF65-F5344CB8AC3E}">
        <p14:creationId xmlns:p14="http://schemas.microsoft.com/office/powerpoint/2010/main" val="4234590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Algorithmic Notation</a:t>
            </a:r>
            <a:endParaRPr lang="en-GB" dirty="0"/>
          </a:p>
        </p:txBody>
      </p:sp>
      <p:pic>
        <p:nvPicPr>
          <p:cNvPr id="7" name="Content Placeholder 6"/>
          <p:cNvPicPr>
            <a:picLocks noGrp="1" noChangeAspect="1"/>
          </p:cNvPicPr>
          <p:nvPr>
            <p:ph idx="1"/>
          </p:nvPr>
        </p:nvPicPr>
        <p:blipFill>
          <a:blip r:embed="rId2"/>
          <a:stretch>
            <a:fillRect/>
          </a:stretch>
        </p:blipFill>
        <p:spPr>
          <a:xfrm>
            <a:off x="838199" y="1546891"/>
            <a:ext cx="10515601" cy="4581889"/>
          </a:xfrm>
          <a:prstGeom prst="rect">
            <a:avLst/>
          </a:prstGeom>
        </p:spPr>
      </p:pic>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19</a:t>
            </a:fld>
            <a:endParaRPr lang="en-GB"/>
          </a:p>
        </p:txBody>
      </p:sp>
    </p:spTree>
    <p:extLst>
      <p:ext uri="{BB962C8B-B14F-4D97-AF65-F5344CB8AC3E}">
        <p14:creationId xmlns:p14="http://schemas.microsoft.com/office/powerpoint/2010/main" val="94154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Related CLOs</a:t>
            </a:r>
            <a:endParaRPr lang="en-GB"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99449114"/>
              </p:ext>
            </p:extLst>
          </p:nvPr>
        </p:nvGraphicFramePr>
        <p:xfrm>
          <a:off x="909637" y="1690688"/>
          <a:ext cx="10444163" cy="4661916"/>
        </p:xfrm>
        <a:graphic>
          <a:graphicData uri="http://schemas.openxmlformats.org/drawingml/2006/table">
            <a:tbl>
              <a:tblPr firstRow="1" firstCol="1" bandRow="1">
                <a:tableStyleId>{5C22544A-7EE6-4342-B048-85BDC9FD1C3A}</a:tableStyleId>
              </a:tblPr>
              <a:tblGrid>
                <a:gridCol w="991668">
                  <a:extLst>
                    <a:ext uri="{9D8B030D-6E8A-4147-A177-3AD203B41FA5}">
                      <a16:colId xmlns:a16="http://schemas.microsoft.com/office/drawing/2014/main" val="1416169543"/>
                    </a:ext>
                  </a:extLst>
                </a:gridCol>
                <a:gridCol w="7504074">
                  <a:extLst>
                    <a:ext uri="{9D8B030D-6E8A-4147-A177-3AD203B41FA5}">
                      <a16:colId xmlns:a16="http://schemas.microsoft.com/office/drawing/2014/main" val="3924398008"/>
                    </a:ext>
                  </a:extLst>
                </a:gridCol>
                <a:gridCol w="1948421">
                  <a:extLst>
                    <a:ext uri="{9D8B030D-6E8A-4147-A177-3AD203B41FA5}">
                      <a16:colId xmlns:a16="http://schemas.microsoft.com/office/drawing/2014/main" val="506390581"/>
                    </a:ext>
                  </a:extLst>
                </a:gridCol>
              </a:tblGrid>
              <a:tr h="0">
                <a:tc gridSpan="3">
                  <a:txBody>
                    <a:bodyPr/>
                    <a:lstStyle/>
                    <a:p>
                      <a:pPr algn="ctr">
                        <a:lnSpc>
                          <a:spcPct val="115000"/>
                        </a:lnSpc>
                        <a:spcAft>
                          <a:spcPts val="0"/>
                        </a:spcAft>
                      </a:pPr>
                      <a:r>
                        <a:rPr lang="en-US" sz="2400" dirty="0">
                          <a:effectLst/>
                        </a:rPr>
                        <a:t>Course Learning Outcome (CLO)</a:t>
                      </a:r>
                      <a:endParaRPr lang="en-GB"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740658467"/>
                  </a:ext>
                </a:extLst>
              </a:tr>
              <a:tr h="0">
                <a:tc>
                  <a:txBody>
                    <a:bodyPr/>
                    <a:lstStyle/>
                    <a:p>
                      <a:pPr algn="ctr">
                        <a:lnSpc>
                          <a:spcPct val="115000"/>
                        </a:lnSpc>
                        <a:spcAft>
                          <a:spcPts val="0"/>
                        </a:spcAft>
                      </a:pPr>
                      <a:r>
                        <a:rPr lang="en-US" sz="2200" dirty="0">
                          <a:effectLst/>
                        </a:rPr>
                        <a:t>CLOs</a:t>
                      </a:r>
                      <a:endParaRPr lang="en-GB"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200" dirty="0">
                          <a:effectLst/>
                        </a:rPr>
                        <a:t>After successful completing this course, students will be able to.</a:t>
                      </a:r>
                      <a:endParaRPr lang="en-GB"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200">
                          <a:effectLst/>
                        </a:rPr>
                        <a:t>PLO Mapping</a:t>
                      </a:r>
                      <a:endParaRPr lang="en-GB"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2278040"/>
                  </a:ext>
                </a:extLst>
              </a:tr>
              <a:tr h="0">
                <a:tc>
                  <a:txBody>
                    <a:bodyPr/>
                    <a:lstStyle/>
                    <a:p>
                      <a:pPr algn="ctr">
                        <a:lnSpc>
                          <a:spcPct val="115000"/>
                        </a:lnSpc>
                        <a:spcAft>
                          <a:spcPts val="0"/>
                        </a:spcAft>
                      </a:pPr>
                      <a:r>
                        <a:rPr lang="en-US" sz="2200" dirty="0">
                          <a:solidFill>
                            <a:srgbClr val="FF0000"/>
                          </a:solidFill>
                          <a:effectLst/>
                        </a:rPr>
                        <a:t>CLO1</a:t>
                      </a:r>
                      <a:endParaRPr lang="en-GB" sz="22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alpha val="71000"/>
                      </a:schemeClr>
                    </a:solidFill>
                  </a:tcPr>
                </a:tc>
                <a:tc>
                  <a:txBody>
                    <a:bodyPr/>
                    <a:lstStyle/>
                    <a:p>
                      <a:pPr>
                        <a:lnSpc>
                          <a:spcPct val="115000"/>
                        </a:lnSpc>
                        <a:spcAft>
                          <a:spcPts val="0"/>
                        </a:spcAft>
                      </a:pPr>
                      <a:r>
                        <a:rPr lang="en-US" sz="2200" dirty="0">
                          <a:solidFill>
                            <a:srgbClr val="FF0000"/>
                          </a:solidFill>
                          <a:effectLst/>
                        </a:rPr>
                        <a:t>Understand the concept of data structures to apply the algorithm for solving problems.</a:t>
                      </a:r>
                      <a:endParaRPr lang="en-GB" sz="22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alpha val="71000"/>
                      </a:schemeClr>
                    </a:solidFill>
                  </a:tcPr>
                </a:tc>
                <a:tc>
                  <a:txBody>
                    <a:bodyPr/>
                    <a:lstStyle/>
                    <a:p>
                      <a:pPr algn="ctr">
                        <a:lnSpc>
                          <a:spcPct val="115000"/>
                        </a:lnSpc>
                        <a:spcAft>
                          <a:spcPts val="0"/>
                        </a:spcAft>
                      </a:pPr>
                      <a:r>
                        <a:rPr lang="en-US" sz="2200" dirty="0">
                          <a:solidFill>
                            <a:srgbClr val="FF0000"/>
                          </a:solidFill>
                          <a:effectLst/>
                        </a:rPr>
                        <a:t>PO1, PO2</a:t>
                      </a:r>
                      <a:endParaRPr lang="en-GB" sz="22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alpha val="71000"/>
                      </a:schemeClr>
                    </a:solidFill>
                  </a:tcPr>
                </a:tc>
                <a:extLst>
                  <a:ext uri="{0D108BD9-81ED-4DB2-BD59-A6C34878D82A}">
                    <a16:rowId xmlns:a16="http://schemas.microsoft.com/office/drawing/2014/main" val="1780517912"/>
                  </a:ext>
                </a:extLst>
              </a:tr>
              <a:tr h="0">
                <a:tc>
                  <a:txBody>
                    <a:bodyPr/>
                    <a:lstStyle/>
                    <a:p>
                      <a:pPr algn="ctr">
                        <a:lnSpc>
                          <a:spcPct val="115000"/>
                        </a:lnSpc>
                        <a:spcAft>
                          <a:spcPts val="0"/>
                        </a:spcAft>
                      </a:pPr>
                      <a:r>
                        <a:rPr lang="en-US" sz="2200">
                          <a:effectLst/>
                        </a:rPr>
                        <a:t>CLO2</a:t>
                      </a:r>
                      <a:endParaRPr lang="en-GB"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200" dirty="0">
                          <a:effectLst/>
                        </a:rPr>
                        <a:t>Choose a suitable algorithm to organize the data in several structure in computer.</a:t>
                      </a:r>
                      <a:endParaRPr lang="en-GB"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200" dirty="0">
                          <a:effectLst/>
                        </a:rPr>
                        <a:t>PO4, PO5</a:t>
                      </a:r>
                      <a:endParaRPr lang="en-GB"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0325660"/>
                  </a:ext>
                </a:extLst>
              </a:tr>
              <a:tr h="0">
                <a:tc>
                  <a:txBody>
                    <a:bodyPr/>
                    <a:lstStyle/>
                    <a:p>
                      <a:pPr algn="ctr">
                        <a:lnSpc>
                          <a:spcPct val="115000"/>
                        </a:lnSpc>
                        <a:spcAft>
                          <a:spcPts val="0"/>
                        </a:spcAft>
                      </a:pPr>
                      <a:r>
                        <a:rPr lang="en-US" sz="2200">
                          <a:effectLst/>
                        </a:rPr>
                        <a:t>CLO3</a:t>
                      </a:r>
                      <a:endParaRPr lang="en-GB"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200" dirty="0">
                          <a:effectLst/>
                        </a:rPr>
                        <a:t>Implement the various data structure algorithm for solving real-life problems.</a:t>
                      </a:r>
                      <a:endParaRPr lang="en-GB"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200">
                          <a:effectLst/>
                        </a:rPr>
                        <a:t>PO2, PO3</a:t>
                      </a:r>
                      <a:endParaRPr lang="en-GB"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7826180"/>
                  </a:ext>
                </a:extLst>
              </a:tr>
              <a:tr h="0">
                <a:tc>
                  <a:txBody>
                    <a:bodyPr/>
                    <a:lstStyle/>
                    <a:p>
                      <a:pPr algn="ctr">
                        <a:lnSpc>
                          <a:spcPct val="115000"/>
                        </a:lnSpc>
                        <a:spcAft>
                          <a:spcPts val="0"/>
                        </a:spcAft>
                      </a:pPr>
                      <a:r>
                        <a:rPr lang="en-US" sz="2200">
                          <a:effectLst/>
                        </a:rPr>
                        <a:t>CLO4</a:t>
                      </a:r>
                      <a:endParaRPr lang="en-GB"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200" dirty="0">
                          <a:effectLst/>
                        </a:rPr>
                        <a:t>Develop the new sustainable data structure to solve the upcoming problems. </a:t>
                      </a:r>
                      <a:endParaRPr lang="en-GB"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200" dirty="0">
                          <a:effectLst/>
                        </a:rPr>
                        <a:t>PO12</a:t>
                      </a:r>
                      <a:endParaRPr lang="en-GB"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50380920"/>
                  </a:ext>
                </a:extLst>
              </a:tr>
              <a:tr h="0">
                <a:tc>
                  <a:txBody>
                    <a:bodyPr/>
                    <a:lstStyle/>
                    <a:p>
                      <a:pPr algn="ctr">
                        <a:lnSpc>
                          <a:spcPct val="115000"/>
                        </a:lnSpc>
                        <a:spcAft>
                          <a:spcPts val="0"/>
                        </a:spcAft>
                      </a:pPr>
                      <a:r>
                        <a:rPr lang="en-US" sz="2200">
                          <a:effectLst/>
                        </a:rPr>
                        <a:t>CLO5</a:t>
                      </a:r>
                      <a:endParaRPr lang="en-GB"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200" dirty="0">
                          <a:effectLst/>
                        </a:rPr>
                        <a:t>Explore the various operations of linear, non-linear and dynamic data structures. </a:t>
                      </a:r>
                      <a:endParaRPr lang="en-GB"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200" dirty="0">
                          <a:effectLst/>
                        </a:rPr>
                        <a:t>PO3, PO12</a:t>
                      </a:r>
                      <a:endParaRPr lang="en-GB"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55458643"/>
                  </a:ext>
                </a:extLst>
              </a:tr>
            </a:tbl>
          </a:graphicData>
        </a:graphic>
      </p:graphicFrame>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2</a:t>
            </a:fld>
            <a:endParaRPr lang="en-GB"/>
          </a:p>
        </p:txBody>
      </p:sp>
    </p:spTree>
    <p:extLst>
      <p:ext uri="{BB962C8B-B14F-4D97-AF65-F5344CB8AC3E}">
        <p14:creationId xmlns:p14="http://schemas.microsoft.com/office/powerpoint/2010/main" val="1556243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OTHER ASYMPTOTIC NOTATIONS FOR COMPLEXITY OF ALGORITHMS Ω, Θ, O</a:t>
            </a:r>
          </a:p>
        </p:txBody>
      </p:sp>
      <p:sp>
        <p:nvSpPr>
          <p:cNvPr id="3" name="Content Placeholder 2"/>
          <p:cNvSpPr>
            <a:spLocks noGrp="1"/>
          </p:cNvSpPr>
          <p:nvPr>
            <p:ph idx="1"/>
          </p:nvPr>
        </p:nvSpPr>
        <p:spPr/>
        <p:txBody>
          <a:bodyPr/>
          <a:lstStyle/>
          <a:p>
            <a:r>
              <a:rPr lang="en-GB" dirty="0"/>
              <a:t>The “big O” notation defines an upper bound function g(n) for f(n) which represents the time/space complexity of the algorithm on an input characteristic n. </a:t>
            </a:r>
            <a:endParaRPr lang="en-GB" dirty="0" smtClean="0"/>
          </a:p>
          <a:p>
            <a:r>
              <a:rPr lang="en-GB" dirty="0" smtClean="0"/>
              <a:t>There </a:t>
            </a:r>
            <a:r>
              <a:rPr lang="en-GB" dirty="0"/>
              <a:t>are other asymptotic notations such as Ω, Θ, o which also serve to provide bounds for the function f(n). </a:t>
            </a:r>
          </a:p>
        </p:txBody>
      </p:sp>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20</a:t>
            </a:fld>
            <a:endParaRPr lang="en-GB"/>
          </a:p>
        </p:txBody>
      </p:sp>
    </p:spTree>
    <p:extLst>
      <p:ext uri="{BB962C8B-B14F-4D97-AF65-F5344CB8AC3E}">
        <p14:creationId xmlns:p14="http://schemas.microsoft.com/office/powerpoint/2010/main" val="1220578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OTHER ASYMPTOTIC NOTATIONS FOR COMPLEXITY OF ALGORITHMS Ω, Θ, O</a:t>
            </a:r>
            <a:endParaRPr lang="en-GB" sz="4000" dirty="0"/>
          </a:p>
        </p:txBody>
      </p:sp>
      <p:pic>
        <p:nvPicPr>
          <p:cNvPr id="7" name="Content Placeholder 6"/>
          <p:cNvPicPr>
            <a:picLocks noGrp="1" noChangeAspect="1"/>
          </p:cNvPicPr>
          <p:nvPr>
            <p:ph idx="1"/>
          </p:nvPr>
        </p:nvPicPr>
        <p:blipFill>
          <a:blip r:embed="rId2"/>
          <a:stretch>
            <a:fillRect/>
          </a:stretch>
        </p:blipFill>
        <p:spPr>
          <a:xfrm>
            <a:off x="838200" y="1781193"/>
            <a:ext cx="10515600" cy="3757961"/>
          </a:xfrm>
          <a:prstGeom prst="rect">
            <a:avLst/>
          </a:prstGeom>
        </p:spPr>
      </p:pic>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a:xfrm>
            <a:off x="4047836" y="6356350"/>
            <a:ext cx="4114800" cy="365125"/>
          </a:xfrm>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21</a:t>
            </a:fld>
            <a:endParaRPr lang="en-GB"/>
          </a:p>
        </p:txBody>
      </p:sp>
    </p:spTree>
    <p:extLst>
      <p:ext uri="{BB962C8B-B14F-4D97-AF65-F5344CB8AC3E}">
        <p14:creationId xmlns:p14="http://schemas.microsoft.com/office/powerpoint/2010/main" val="962071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838200" y="365125"/>
            <a:ext cx="10515600" cy="5235427"/>
          </a:xfrm>
          <a:prstGeom prst="rect">
            <a:avLst/>
          </a:prstGeom>
        </p:spPr>
      </p:pic>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22</a:t>
            </a:fld>
            <a:endParaRPr lang="en-GB"/>
          </a:p>
        </p:txBody>
      </p:sp>
    </p:spTree>
    <p:extLst>
      <p:ext uri="{BB962C8B-B14F-4D97-AF65-F5344CB8AC3E}">
        <p14:creationId xmlns:p14="http://schemas.microsoft.com/office/powerpoint/2010/main" val="3833834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OTHER ASYMPTOTIC NOTATIONS FOR COMPLEXITY OF ALGORITHMS Ω, Θ, O</a:t>
            </a:r>
            <a:endParaRPr lang="en-GB" sz="4000" dirty="0"/>
          </a:p>
        </p:txBody>
      </p:sp>
      <p:pic>
        <p:nvPicPr>
          <p:cNvPr id="7" name="Content Placeholder 6"/>
          <p:cNvPicPr>
            <a:picLocks noGrp="1" noChangeAspect="1"/>
          </p:cNvPicPr>
          <p:nvPr>
            <p:ph idx="1"/>
          </p:nvPr>
        </p:nvPicPr>
        <p:blipFill>
          <a:blip r:embed="rId2"/>
          <a:stretch>
            <a:fillRect/>
          </a:stretch>
        </p:blipFill>
        <p:spPr>
          <a:xfrm>
            <a:off x="838200" y="1794371"/>
            <a:ext cx="10515600" cy="2481460"/>
          </a:xfrm>
          <a:prstGeom prst="rect">
            <a:avLst/>
          </a:prstGeom>
        </p:spPr>
      </p:pic>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23</a:t>
            </a:fld>
            <a:endParaRPr lang="en-GB"/>
          </a:p>
        </p:txBody>
      </p:sp>
    </p:spTree>
    <p:extLst>
      <p:ext uri="{BB962C8B-B14F-4D97-AF65-F5344CB8AC3E}">
        <p14:creationId xmlns:p14="http://schemas.microsoft.com/office/powerpoint/2010/main" val="1011376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Important Sample Questions</a:t>
            </a:r>
            <a:endParaRPr lang="en-GB" b="1" dirty="0"/>
          </a:p>
        </p:txBody>
      </p:sp>
      <p:sp>
        <p:nvSpPr>
          <p:cNvPr id="3" name="Content Placeholder 2"/>
          <p:cNvSpPr>
            <a:spLocks noGrp="1"/>
          </p:cNvSpPr>
          <p:nvPr>
            <p:ph idx="1"/>
          </p:nvPr>
        </p:nvSpPr>
        <p:spPr/>
        <p:txBody>
          <a:bodyPr/>
          <a:lstStyle/>
          <a:p>
            <a:r>
              <a:rPr lang="en-GB" dirty="0" smtClean="0"/>
              <a:t>Define data structure and its importance's.</a:t>
            </a:r>
          </a:p>
          <a:p>
            <a:r>
              <a:rPr lang="en-GB" dirty="0" smtClean="0"/>
              <a:t>List out the operations of data structure.</a:t>
            </a:r>
          </a:p>
          <a:p>
            <a:r>
              <a:rPr lang="en-GB" dirty="0" smtClean="0"/>
              <a:t>List out the examples of data structure.</a:t>
            </a:r>
          </a:p>
          <a:p>
            <a:r>
              <a:rPr lang="en-GB" dirty="0" smtClean="0"/>
              <a:t>What is algorithmic complexity and time-space complexity?</a:t>
            </a:r>
          </a:p>
          <a:p>
            <a:r>
              <a:rPr lang="en-GB" dirty="0" smtClean="0"/>
              <a:t>Define Big O(</a:t>
            </a:r>
            <a:r>
              <a:rPr lang="en-GB" dirty="0" smtClean="0">
                <a:sym typeface="Symbol" panose="05050102010706020507" pitchFamily="18" charset="2"/>
              </a:rPr>
              <a:t></a:t>
            </a:r>
            <a:r>
              <a:rPr lang="en-GB" dirty="0" smtClean="0"/>
              <a:t>), Theta </a:t>
            </a:r>
            <a:r>
              <a:rPr lang="en-GB" dirty="0" smtClean="0">
                <a:sym typeface="Symbol" panose="05050102010706020507" pitchFamily="18" charset="2"/>
              </a:rPr>
              <a:t> and Little oh () notation for algorithmic complexity.</a:t>
            </a:r>
            <a:endParaRPr lang="en-GB" dirty="0"/>
          </a:p>
        </p:txBody>
      </p:sp>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24</a:t>
            </a:fld>
            <a:endParaRPr lang="en-GB"/>
          </a:p>
        </p:txBody>
      </p:sp>
    </p:spTree>
    <p:extLst>
      <p:ext uri="{BB962C8B-B14F-4D97-AF65-F5344CB8AC3E}">
        <p14:creationId xmlns:p14="http://schemas.microsoft.com/office/powerpoint/2010/main" val="443195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Next Week Topics</a:t>
            </a:r>
            <a:endParaRPr lang="en-GB" b="1" dirty="0"/>
          </a:p>
        </p:txBody>
      </p:sp>
      <p:sp>
        <p:nvSpPr>
          <p:cNvPr id="3" name="Content Placeholder 2"/>
          <p:cNvSpPr>
            <a:spLocks noGrp="1"/>
          </p:cNvSpPr>
          <p:nvPr>
            <p:ph idx="1"/>
          </p:nvPr>
        </p:nvSpPr>
        <p:spPr/>
        <p:txBody>
          <a:bodyPr>
            <a:normAutofit/>
          </a:bodyPr>
          <a:lstStyle/>
          <a:p>
            <a:r>
              <a:rPr lang="en-US" sz="3600" b="1" dirty="0"/>
              <a:t>String Processing</a:t>
            </a:r>
            <a:r>
              <a:rPr lang="en-US" sz="3600" dirty="0"/>
              <a:t>: </a:t>
            </a:r>
            <a:endParaRPr lang="en-US" sz="3600" dirty="0" smtClean="0"/>
          </a:p>
          <a:p>
            <a:pPr lvl="1"/>
            <a:r>
              <a:rPr lang="en-US" sz="3200" dirty="0" smtClean="0"/>
              <a:t>String </a:t>
            </a:r>
            <a:r>
              <a:rPr lang="en-US" sz="3200" dirty="0"/>
              <a:t>Operations, </a:t>
            </a:r>
            <a:endParaRPr lang="en-US" sz="3200" dirty="0" smtClean="0"/>
          </a:p>
          <a:p>
            <a:pPr lvl="1"/>
            <a:r>
              <a:rPr lang="en-US" sz="3200" dirty="0" smtClean="0"/>
              <a:t>word </a:t>
            </a:r>
            <a:r>
              <a:rPr lang="en-US" sz="3200" dirty="0"/>
              <a:t>processing, </a:t>
            </a:r>
            <a:r>
              <a:rPr lang="en-US" sz="3200" dirty="0" smtClean="0"/>
              <a:t>and </a:t>
            </a:r>
          </a:p>
          <a:p>
            <a:pPr lvl="1"/>
            <a:r>
              <a:rPr lang="en-US" sz="3200" dirty="0" smtClean="0"/>
              <a:t>Pattern </a:t>
            </a:r>
            <a:r>
              <a:rPr lang="en-US" sz="3200" dirty="0"/>
              <a:t>Matching Algorithms. </a:t>
            </a:r>
            <a:endParaRPr lang="en-GB" sz="3200" dirty="0"/>
          </a:p>
        </p:txBody>
      </p:sp>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25</a:t>
            </a:fld>
            <a:endParaRPr lang="en-GB"/>
          </a:p>
        </p:txBody>
      </p:sp>
    </p:spTree>
    <p:extLst>
      <p:ext uri="{BB962C8B-B14F-4D97-AF65-F5344CB8AC3E}">
        <p14:creationId xmlns:p14="http://schemas.microsoft.com/office/powerpoint/2010/main" val="3800919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26</a:t>
            </a:fld>
            <a:endParaRPr lang="en-GB"/>
          </a:p>
        </p:txBody>
      </p:sp>
      <p:sp>
        <p:nvSpPr>
          <p:cNvPr id="8" name="Donut 7"/>
          <p:cNvSpPr/>
          <p:nvPr/>
        </p:nvSpPr>
        <p:spPr>
          <a:xfrm>
            <a:off x="680720" y="1107440"/>
            <a:ext cx="10942320" cy="456184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Rectangle 6"/>
          <p:cNvSpPr/>
          <p:nvPr/>
        </p:nvSpPr>
        <p:spPr>
          <a:xfrm>
            <a:off x="3581400" y="2665085"/>
            <a:ext cx="5018170" cy="1446550"/>
          </a:xfrm>
          <a:prstGeom prst="rect">
            <a:avLst/>
          </a:prstGeom>
          <a:noFill/>
        </p:spPr>
        <p:txBody>
          <a:bodyPr wrap="none" lIns="91440" tIns="45720" rIns="91440" bIns="45720">
            <a:spAutoFit/>
          </a:bodyPr>
          <a:lstStyle/>
          <a:p>
            <a:pPr algn="ctr"/>
            <a:r>
              <a:rPr lang="en-US" sz="88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94705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Discuss Topics</a:t>
            </a:r>
            <a:endParaRPr lang="en-GB" b="1" dirty="0"/>
          </a:p>
        </p:txBody>
      </p:sp>
      <p:sp>
        <p:nvSpPr>
          <p:cNvPr id="3" name="Content Placeholder 2"/>
          <p:cNvSpPr>
            <a:spLocks noGrp="1"/>
          </p:cNvSpPr>
          <p:nvPr>
            <p:ph idx="1"/>
          </p:nvPr>
        </p:nvSpPr>
        <p:spPr/>
        <p:txBody>
          <a:bodyPr/>
          <a:lstStyle/>
          <a:p>
            <a:r>
              <a:rPr lang="en-GB" dirty="0" smtClean="0"/>
              <a:t>Data </a:t>
            </a:r>
            <a:r>
              <a:rPr lang="en-GB" dirty="0"/>
              <a:t>Structures </a:t>
            </a:r>
            <a:endParaRPr lang="en-GB" dirty="0" smtClean="0"/>
          </a:p>
          <a:p>
            <a:r>
              <a:rPr lang="en-GB" dirty="0" smtClean="0"/>
              <a:t>Data </a:t>
            </a:r>
            <a:r>
              <a:rPr lang="en-GB" dirty="0"/>
              <a:t>Structure Operations </a:t>
            </a:r>
            <a:endParaRPr lang="en-GB" dirty="0" smtClean="0"/>
          </a:p>
          <a:p>
            <a:r>
              <a:rPr lang="en-GB" dirty="0" smtClean="0"/>
              <a:t>Algorithms</a:t>
            </a:r>
            <a:r>
              <a:rPr lang="en-GB" dirty="0"/>
              <a:t>: Complexity, Time-Space </a:t>
            </a:r>
            <a:r>
              <a:rPr lang="en-GB" dirty="0" err="1" smtClean="0"/>
              <a:t>Tradeoff</a:t>
            </a:r>
            <a:endParaRPr lang="en-GB" dirty="0" smtClean="0"/>
          </a:p>
          <a:p>
            <a:r>
              <a:rPr lang="en-GB" dirty="0"/>
              <a:t>Data Structure Preliminaries</a:t>
            </a:r>
          </a:p>
          <a:p>
            <a:r>
              <a:rPr lang="en-GB" dirty="0" smtClean="0"/>
              <a:t>Mathematical Notation and Functions</a:t>
            </a:r>
            <a:endParaRPr lang="en-GB" dirty="0"/>
          </a:p>
          <a:p>
            <a:r>
              <a:rPr lang="en-GB" dirty="0"/>
              <a:t>Algorithmic Notation</a:t>
            </a:r>
          </a:p>
          <a:p>
            <a:r>
              <a:rPr lang="en-GB" dirty="0"/>
              <a:t>OTHER ASYMPTOTIC NOTATIONS FOR COMPLEXITY OF ALGORITHMS Ω, Θ, O  </a:t>
            </a:r>
          </a:p>
        </p:txBody>
      </p:sp>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3</a:t>
            </a:fld>
            <a:endParaRPr lang="en-GB"/>
          </a:p>
        </p:txBody>
      </p:sp>
    </p:spTree>
    <p:extLst>
      <p:ext uri="{BB962C8B-B14F-4D97-AF65-F5344CB8AC3E}">
        <p14:creationId xmlns:p14="http://schemas.microsoft.com/office/powerpoint/2010/main" val="76739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 Structures</a:t>
            </a:r>
          </a:p>
        </p:txBody>
      </p:sp>
      <p:sp>
        <p:nvSpPr>
          <p:cNvPr id="3" name="Content Placeholder 2"/>
          <p:cNvSpPr>
            <a:spLocks noGrp="1"/>
          </p:cNvSpPr>
          <p:nvPr>
            <p:ph idx="1"/>
          </p:nvPr>
        </p:nvSpPr>
        <p:spPr/>
        <p:txBody>
          <a:bodyPr/>
          <a:lstStyle/>
          <a:p>
            <a:r>
              <a:rPr lang="en-GB" dirty="0"/>
              <a:t>Data may be organized in many different ways; </a:t>
            </a:r>
            <a:endParaRPr lang="en-GB" dirty="0" smtClean="0"/>
          </a:p>
          <a:p>
            <a:pPr lvl="1"/>
            <a:r>
              <a:rPr lang="en-GB" dirty="0" smtClean="0"/>
              <a:t>The </a:t>
            </a:r>
            <a:r>
              <a:rPr lang="en-GB" dirty="0"/>
              <a:t>logical or </a:t>
            </a:r>
            <a:endParaRPr lang="en-GB" dirty="0" smtClean="0"/>
          </a:p>
          <a:p>
            <a:pPr lvl="1"/>
            <a:r>
              <a:rPr lang="en-GB" dirty="0" smtClean="0"/>
              <a:t>The mathematical </a:t>
            </a:r>
            <a:r>
              <a:rPr lang="en-GB" dirty="0"/>
              <a:t>model </a:t>
            </a:r>
            <a:endParaRPr lang="en-GB" dirty="0" smtClean="0"/>
          </a:p>
          <a:p>
            <a:r>
              <a:rPr lang="en-GB" dirty="0" smtClean="0"/>
              <a:t>of </a:t>
            </a:r>
            <a:r>
              <a:rPr lang="en-GB" dirty="0"/>
              <a:t>a particular organization of data is called a data structure.</a:t>
            </a:r>
          </a:p>
        </p:txBody>
      </p:sp>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4</a:t>
            </a:fld>
            <a:endParaRPr lang="en-GB"/>
          </a:p>
        </p:txBody>
      </p:sp>
    </p:spTree>
    <p:extLst>
      <p:ext uri="{BB962C8B-B14F-4D97-AF65-F5344CB8AC3E}">
        <p14:creationId xmlns:p14="http://schemas.microsoft.com/office/powerpoint/2010/main" val="29938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Why Data Structure</a:t>
            </a:r>
            <a:endParaRPr lang="en-GB" b="1" dirty="0"/>
          </a:p>
        </p:txBody>
      </p:sp>
      <p:sp>
        <p:nvSpPr>
          <p:cNvPr id="3" name="Content Placeholder 2"/>
          <p:cNvSpPr>
            <a:spLocks noGrp="1"/>
          </p:cNvSpPr>
          <p:nvPr>
            <p:ph idx="1"/>
          </p:nvPr>
        </p:nvSpPr>
        <p:spPr/>
        <p:txBody>
          <a:bodyPr/>
          <a:lstStyle/>
          <a:p>
            <a:r>
              <a:rPr lang="en-GB" dirty="0"/>
              <a:t>The choice of a particular data model depends on two considerations. </a:t>
            </a:r>
            <a:endParaRPr lang="en-GB" dirty="0" smtClean="0"/>
          </a:p>
          <a:p>
            <a:pPr lvl="1"/>
            <a:r>
              <a:rPr lang="en-GB" dirty="0" smtClean="0"/>
              <a:t>First</a:t>
            </a:r>
            <a:r>
              <a:rPr lang="en-GB" dirty="0"/>
              <a:t>, it must be rich enough in structure to mirror the actual relationships of the data in the real world. </a:t>
            </a:r>
            <a:endParaRPr lang="en-GB" dirty="0" smtClean="0"/>
          </a:p>
          <a:p>
            <a:pPr lvl="1"/>
            <a:r>
              <a:rPr lang="en-GB" dirty="0" smtClean="0"/>
              <a:t>On </a:t>
            </a:r>
            <a:r>
              <a:rPr lang="en-GB" dirty="0"/>
              <a:t>the other hand, the structure should be simple enough that one can effectively process the data when necessary. </a:t>
            </a:r>
            <a:endParaRPr lang="en-GB" dirty="0" smtClean="0"/>
          </a:p>
        </p:txBody>
      </p:sp>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5</a:t>
            </a:fld>
            <a:endParaRPr lang="en-GB"/>
          </a:p>
        </p:txBody>
      </p:sp>
    </p:spTree>
    <p:extLst>
      <p:ext uri="{BB962C8B-B14F-4D97-AF65-F5344CB8AC3E}">
        <p14:creationId xmlns:p14="http://schemas.microsoft.com/office/powerpoint/2010/main" val="214358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 Structure Operations </a:t>
            </a:r>
          </a:p>
        </p:txBody>
      </p:sp>
      <p:sp>
        <p:nvSpPr>
          <p:cNvPr id="3" name="Content Placeholder 2"/>
          <p:cNvSpPr>
            <a:spLocks noGrp="1"/>
          </p:cNvSpPr>
          <p:nvPr>
            <p:ph idx="1"/>
          </p:nvPr>
        </p:nvSpPr>
        <p:spPr/>
        <p:txBody>
          <a:bodyPr/>
          <a:lstStyle/>
          <a:p>
            <a:r>
              <a:rPr lang="en-GB" dirty="0"/>
              <a:t>The data appearing in our data structures are processed by means of certain operations. </a:t>
            </a:r>
            <a:endParaRPr lang="en-GB" dirty="0" smtClean="0"/>
          </a:p>
          <a:p>
            <a:r>
              <a:rPr lang="en-GB" dirty="0" smtClean="0"/>
              <a:t>In </a:t>
            </a:r>
            <a:r>
              <a:rPr lang="en-GB" dirty="0"/>
              <a:t>fact, the particular data structure that one chooses for a given situation depends largely on the frequency with which specific operations are performed. </a:t>
            </a:r>
          </a:p>
        </p:txBody>
      </p:sp>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dirty="0" smtClean="0"/>
              <a:t>CSE 2103, Data Structure</a:t>
            </a:r>
            <a:endParaRPr lang="en-GB" dirty="0"/>
          </a:p>
        </p:txBody>
      </p:sp>
      <p:sp>
        <p:nvSpPr>
          <p:cNvPr id="6" name="Slide Number Placeholder 5"/>
          <p:cNvSpPr>
            <a:spLocks noGrp="1"/>
          </p:cNvSpPr>
          <p:nvPr>
            <p:ph type="sldNum" sz="quarter" idx="12"/>
          </p:nvPr>
        </p:nvSpPr>
        <p:spPr/>
        <p:txBody>
          <a:bodyPr/>
          <a:lstStyle/>
          <a:p>
            <a:fld id="{FB035457-B27C-414A-AEF2-A51E5EFE28A0}" type="slidenum">
              <a:rPr lang="en-GB" smtClean="0"/>
              <a:t>6</a:t>
            </a:fld>
            <a:endParaRPr lang="en-GB"/>
          </a:p>
        </p:txBody>
      </p:sp>
    </p:spTree>
    <p:extLst>
      <p:ext uri="{BB962C8B-B14F-4D97-AF65-F5344CB8AC3E}">
        <p14:creationId xmlns:p14="http://schemas.microsoft.com/office/powerpoint/2010/main" val="1916931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 Structure Operations </a:t>
            </a:r>
            <a:endParaRPr lang="en-GB" dirty="0"/>
          </a:p>
        </p:txBody>
      </p:sp>
      <p:sp>
        <p:nvSpPr>
          <p:cNvPr id="3" name="Content Placeholder 2"/>
          <p:cNvSpPr>
            <a:spLocks noGrp="1"/>
          </p:cNvSpPr>
          <p:nvPr>
            <p:ph idx="1"/>
          </p:nvPr>
        </p:nvSpPr>
        <p:spPr/>
        <p:txBody>
          <a:bodyPr/>
          <a:lstStyle/>
          <a:p>
            <a:r>
              <a:rPr lang="en-GB" dirty="0"/>
              <a:t>The following four operations play a major role in this text: </a:t>
            </a:r>
            <a:endParaRPr lang="en-GB" dirty="0" smtClean="0"/>
          </a:p>
          <a:p>
            <a:r>
              <a:rPr lang="en-GB" b="1" dirty="0" smtClean="0"/>
              <a:t>Traversing</a:t>
            </a:r>
            <a:r>
              <a:rPr lang="en-GB" dirty="0"/>
              <a:t>: Accessing each record exactly once so that certain items in the record may be processed. (This accessing and processing is sometimes called “visiting” the record.) </a:t>
            </a:r>
            <a:endParaRPr lang="en-GB" dirty="0" smtClean="0"/>
          </a:p>
          <a:p>
            <a:r>
              <a:rPr lang="en-GB" b="1" dirty="0" smtClean="0"/>
              <a:t>Searching</a:t>
            </a:r>
            <a:r>
              <a:rPr lang="en-GB" dirty="0"/>
              <a:t>: Finding the location of the record with a given key value, or finding the locations of all records which satisfy one or more conditions. </a:t>
            </a:r>
            <a:endParaRPr lang="en-GB" dirty="0" smtClean="0"/>
          </a:p>
          <a:p>
            <a:r>
              <a:rPr lang="en-GB" b="1" dirty="0" smtClean="0"/>
              <a:t>Inserting</a:t>
            </a:r>
            <a:r>
              <a:rPr lang="en-GB" dirty="0"/>
              <a:t>: Adding a new record to the structure. </a:t>
            </a:r>
            <a:endParaRPr lang="en-GB" dirty="0" smtClean="0"/>
          </a:p>
          <a:p>
            <a:r>
              <a:rPr lang="en-GB" b="1" dirty="0" smtClean="0"/>
              <a:t>Deleting</a:t>
            </a:r>
            <a:r>
              <a:rPr lang="en-GB" dirty="0"/>
              <a:t>: Removing a record from the structure.</a:t>
            </a:r>
          </a:p>
        </p:txBody>
      </p:sp>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7</a:t>
            </a:fld>
            <a:endParaRPr lang="en-GB"/>
          </a:p>
        </p:txBody>
      </p:sp>
    </p:spTree>
    <p:extLst>
      <p:ext uri="{BB962C8B-B14F-4D97-AF65-F5344CB8AC3E}">
        <p14:creationId xmlns:p14="http://schemas.microsoft.com/office/powerpoint/2010/main" val="192862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 Structure Operations </a:t>
            </a:r>
            <a:endParaRPr lang="en-GB" dirty="0"/>
          </a:p>
        </p:txBody>
      </p:sp>
      <p:sp>
        <p:nvSpPr>
          <p:cNvPr id="3" name="Content Placeholder 2"/>
          <p:cNvSpPr>
            <a:spLocks noGrp="1"/>
          </p:cNvSpPr>
          <p:nvPr>
            <p:ph idx="1"/>
          </p:nvPr>
        </p:nvSpPr>
        <p:spPr/>
        <p:txBody>
          <a:bodyPr/>
          <a:lstStyle/>
          <a:p>
            <a:r>
              <a:rPr lang="en-GB" dirty="0"/>
              <a:t>The following two operations, which are used in special situations, will also be considered: </a:t>
            </a:r>
          </a:p>
          <a:p>
            <a:r>
              <a:rPr lang="en-GB" b="1" dirty="0" smtClean="0"/>
              <a:t>Sorting</a:t>
            </a:r>
            <a:r>
              <a:rPr lang="en-GB" dirty="0"/>
              <a:t>: Arranging the records in some logical </a:t>
            </a:r>
            <a:r>
              <a:rPr lang="en-GB"/>
              <a:t>order </a:t>
            </a:r>
            <a:r>
              <a:rPr lang="en-GB" smtClean="0"/>
              <a:t>(</a:t>
            </a:r>
            <a:r>
              <a:rPr lang="en-GB" dirty="0"/>
              <a:t>e.g., alphabetically according to some NAME key, or in numerical order according to some NUMBER key, such as social security number or account number) </a:t>
            </a:r>
          </a:p>
          <a:p>
            <a:r>
              <a:rPr lang="en-GB" b="1" dirty="0" smtClean="0"/>
              <a:t>Merging</a:t>
            </a:r>
            <a:r>
              <a:rPr lang="en-GB" dirty="0"/>
              <a:t>: Combining the records in two different sorted files into a single sorted file</a:t>
            </a:r>
          </a:p>
        </p:txBody>
      </p:sp>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8</a:t>
            </a:fld>
            <a:endParaRPr lang="en-GB"/>
          </a:p>
        </p:txBody>
      </p:sp>
    </p:spTree>
    <p:extLst>
      <p:ext uri="{BB962C8B-B14F-4D97-AF65-F5344CB8AC3E}">
        <p14:creationId xmlns:p14="http://schemas.microsoft.com/office/powerpoint/2010/main" val="609829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Data Structures Example</a:t>
            </a:r>
            <a:endParaRPr lang="en-GB" dirty="0"/>
          </a:p>
        </p:txBody>
      </p:sp>
      <p:sp>
        <p:nvSpPr>
          <p:cNvPr id="3" name="Content Placeholder 2"/>
          <p:cNvSpPr>
            <a:spLocks noGrp="1"/>
          </p:cNvSpPr>
          <p:nvPr>
            <p:ph idx="1"/>
          </p:nvPr>
        </p:nvSpPr>
        <p:spPr/>
        <p:txBody>
          <a:bodyPr>
            <a:normAutofit/>
          </a:bodyPr>
          <a:lstStyle/>
          <a:p>
            <a:pPr fontAlgn="base"/>
            <a:r>
              <a:rPr lang="en-GB" dirty="0" smtClean="0"/>
              <a:t>Arrays</a:t>
            </a:r>
            <a:endParaRPr lang="en-GB" dirty="0"/>
          </a:p>
          <a:p>
            <a:pPr fontAlgn="base"/>
            <a:r>
              <a:rPr lang="en-GB" dirty="0"/>
              <a:t>Stacks</a:t>
            </a:r>
          </a:p>
          <a:p>
            <a:pPr fontAlgn="base"/>
            <a:r>
              <a:rPr lang="en-GB" dirty="0"/>
              <a:t>Queues</a:t>
            </a:r>
          </a:p>
          <a:p>
            <a:pPr fontAlgn="base"/>
            <a:r>
              <a:rPr lang="en-GB" dirty="0"/>
              <a:t>Linked Lists</a:t>
            </a:r>
          </a:p>
          <a:p>
            <a:pPr fontAlgn="base"/>
            <a:r>
              <a:rPr lang="en-GB" dirty="0"/>
              <a:t>Trees</a:t>
            </a:r>
          </a:p>
          <a:p>
            <a:pPr fontAlgn="base"/>
            <a:r>
              <a:rPr lang="en-GB" dirty="0"/>
              <a:t>Graphs</a:t>
            </a:r>
          </a:p>
          <a:p>
            <a:pPr fontAlgn="base"/>
            <a:r>
              <a:rPr lang="en-GB" dirty="0" smtClean="0"/>
              <a:t>Hash </a:t>
            </a:r>
            <a:r>
              <a:rPr lang="en-GB" dirty="0"/>
              <a:t>Tables</a:t>
            </a:r>
          </a:p>
          <a:p>
            <a:endParaRPr lang="en-GB" dirty="0"/>
          </a:p>
        </p:txBody>
      </p:sp>
      <p:sp>
        <p:nvSpPr>
          <p:cNvPr id="4" name="Date Placeholder 3"/>
          <p:cNvSpPr>
            <a:spLocks noGrp="1"/>
          </p:cNvSpPr>
          <p:nvPr>
            <p:ph type="dt" sz="half" idx="10"/>
          </p:nvPr>
        </p:nvSpPr>
        <p:spPr/>
        <p:txBody>
          <a:bodyPr/>
          <a:lstStyle/>
          <a:p>
            <a:r>
              <a:rPr lang="en-US" smtClean="0"/>
              <a:t>10/07/2023 - 13/07/2023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9</a:t>
            </a:fld>
            <a:endParaRPr lang="en-GB"/>
          </a:p>
        </p:txBody>
      </p:sp>
    </p:spTree>
    <p:extLst>
      <p:ext uri="{BB962C8B-B14F-4D97-AF65-F5344CB8AC3E}">
        <p14:creationId xmlns:p14="http://schemas.microsoft.com/office/powerpoint/2010/main" val="2129072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1066</Words>
  <Application>Microsoft Office PowerPoint</Application>
  <PresentationFormat>Widescreen</PresentationFormat>
  <Paragraphs>193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Symbol</vt:lpstr>
      <vt:lpstr>Times New Roman</vt:lpstr>
      <vt:lpstr>Office Theme</vt:lpstr>
      <vt:lpstr>Data Structure </vt:lpstr>
      <vt:lpstr>Related CLOs</vt:lpstr>
      <vt:lpstr>Discuss Topics</vt:lpstr>
      <vt:lpstr>Data Structures</vt:lpstr>
      <vt:lpstr>Why Data Structure</vt:lpstr>
      <vt:lpstr>Data Structure Operations </vt:lpstr>
      <vt:lpstr>Data Structure Operations </vt:lpstr>
      <vt:lpstr>Data Structure Operations </vt:lpstr>
      <vt:lpstr>Data Structures Example</vt:lpstr>
      <vt:lpstr>Algorithms: Complexity, Time-Space Trade-off  </vt:lpstr>
      <vt:lpstr>Data Structure Preliminaries</vt:lpstr>
      <vt:lpstr>Mathematical Notation and Functions</vt:lpstr>
      <vt:lpstr>Mathematical Notation and Functions</vt:lpstr>
      <vt:lpstr>Mathematical Notation and Functions</vt:lpstr>
      <vt:lpstr>Mathematical Notation and Functions</vt:lpstr>
      <vt:lpstr>Algorithmic Notation</vt:lpstr>
      <vt:lpstr>Algorithmic Notation</vt:lpstr>
      <vt:lpstr>Algorithmic Notation</vt:lpstr>
      <vt:lpstr>Algorithmic Notation</vt:lpstr>
      <vt:lpstr>OTHER ASYMPTOTIC NOTATIONS FOR COMPLEXITY OF ALGORITHMS Ω, Θ, O</vt:lpstr>
      <vt:lpstr>OTHER ASYMPTOTIC NOTATIONS FOR COMPLEXITY OF ALGORITHMS Ω, Θ, O</vt:lpstr>
      <vt:lpstr>PowerPoint Presentation</vt:lpstr>
      <vt:lpstr>OTHER ASYMPTOTIC NOTATIONS FOR COMPLEXITY OF ALGORITHMS Ω, Θ, O</vt:lpstr>
      <vt:lpstr>Important Sample Questions</vt:lpstr>
      <vt:lpstr>Next Week Topics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Gazi Golam Faruque</dc:creator>
  <cp:lastModifiedBy>Gazi Golam Faruque</cp:lastModifiedBy>
  <cp:revision>78</cp:revision>
  <dcterms:created xsi:type="dcterms:W3CDTF">2023-01-05T03:38:09Z</dcterms:created>
  <dcterms:modified xsi:type="dcterms:W3CDTF">2025-02-16T15:54:15Z</dcterms:modified>
</cp:coreProperties>
</file>