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257" r:id="rId3"/>
    <p:sldId id="258" r:id="rId4"/>
    <p:sldId id="282" r:id="rId5"/>
    <p:sldId id="283" r:id="rId6"/>
    <p:sldId id="284" r:id="rId7"/>
    <p:sldId id="285" r:id="rId8"/>
    <p:sldId id="286" r:id="rId9"/>
    <p:sldId id="287" r:id="rId10"/>
    <p:sldId id="288" r:id="rId11"/>
    <p:sldId id="289" r:id="rId12"/>
    <p:sldId id="290" r:id="rId13"/>
    <p:sldId id="291" r:id="rId14"/>
    <p:sldId id="292" r:id="rId15"/>
    <p:sldId id="293" r:id="rId16"/>
    <p:sldId id="294" r:id="rId17"/>
    <p:sldId id="260" r:id="rId18"/>
    <p:sldId id="299" r:id="rId19"/>
    <p:sldId id="300" r:id="rId20"/>
    <p:sldId id="261"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A8DA25-286A-4756-85A8-6116A4E6820D}" type="datetimeFigureOut">
              <a:rPr lang="en-GB" smtClean="0"/>
              <a:t>12/02/2025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5C5468-5E88-4C13-8BF5-FD93752423C4}" type="slidenum">
              <a:rPr lang="en-GB" smtClean="0"/>
              <a:t>‹#›</a:t>
            </a:fld>
            <a:endParaRPr lang="en-GB"/>
          </a:p>
        </p:txBody>
      </p:sp>
    </p:spTree>
    <p:extLst>
      <p:ext uri="{BB962C8B-B14F-4D97-AF65-F5344CB8AC3E}">
        <p14:creationId xmlns:p14="http://schemas.microsoft.com/office/powerpoint/2010/main" val="3993102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416588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2715654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3371607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156495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3661989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r>
              <a:rPr lang="en-US" smtClean="0"/>
              <a:t>16/07/2023 - 27/07/2023</a:t>
            </a:r>
            <a:endParaRPr lang="en-GB"/>
          </a:p>
        </p:txBody>
      </p:sp>
      <p:sp>
        <p:nvSpPr>
          <p:cNvPr id="6" name="Footer Placeholder 5"/>
          <p:cNvSpPr>
            <a:spLocks noGrp="1"/>
          </p:cNvSpPr>
          <p:nvPr>
            <p:ph type="ftr" sz="quarter" idx="11"/>
          </p:nvPr>
        </p:nvSpPr>
        <p:spPr/>
        <p:txBody>
          <a:bodyPr/>
          <a:lstStyle/>
          <a:p>
            <a:r>
              <a:rPr lang="en-GB" smtClean="0"/>
              <a:t>CSE 2103, Data Structure</a:t>
            </a:r>
            <a:endParaRPr lang="en-GB"/>
          </a:p>
        </p:txBody>
      </p:sp>
      <p:sp>
        <p:nvSpPr>
          <p:cNvPr id="7" name="Slide Number Placeholder 6"/>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190227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r>
              <a:rPr lang="en-US" smtClean="0"/>
              <a:t>16/07/2023 - 27/07/2023</a:t>
            </a:r>
            <a:endParaRPr lang="en-GB"/>
          </a:p>
        </p:txBody>
      </p:sp>
      <p:sp>
        <p:nvSpPr>
          <p:cNvPr id="8" name="Footer Placeholder 7"/>
          <p:cNvSpPr>
            <a:spLocks noGrp="1"/>
          </p:cNvSpPr>
          <p:nvPr>
            <p:ph type="ftr" sz="quarter" idx="11"/>
          </p:nvPr>
        </p:nvSpPr>
        <p:spPr/>
        <p:txBody>
          <a:bodyPr/>
          <a:lstStyle/>
          <a:p>
            <a:r>
              <a:rPr lang="en-GB" smtClean="0"/>
              <a:t>CSE 2103, Data Structure</a:t>
            </a:r>
            <a:endParaRPr lang="en-GB"/>
          </a:p>
        </p:txBody>
      </p:sp>
      <p:sp>
        <p:nvSpPr>
          <p:cNvPr id="9" name="Slide Number Placeholder 8"/>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3852600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r>
              <a:rPr lang="en-US" smtClean="0"/>
              <a:t>16/07/2023 - 27/07/2023</a:t>
            </a:r>
            <a:endParaRPr lang="en-GB"/>
          </a:p>
        </p:txBody>
      </p:sp>
      <p:sp>
        <p:nvSpPr>
          <p:cNvPr id="4" name="Footer Placeholder 3"/>
          <p:cNvSpPr>
            <a:spLocks noGrp="1"/>
          </p:cNvSpPr>
          <p:nvPr>
            <p:ph type="ftr" sz="quarter" idx="11"/>
          </p:nvPr>
        </p:nvSpPr>
        <p:spPr/>
        <p:txBody>
          <a:bodyPr/>
          <a:lstStyle/>
          <a:p>
            <a:r>
              <a:rPr lang="en-GB" smtClean="0"/>
              <a:t>CSE 2103, Data Structure</a:t>
            </a:r>
            <a:endParaRPr lang="en-GB"/>
          </a:p>
        </p:txBody>
      </p:sp>
      <p:sp>
        <p:nvSpPr>
          <p:cNvPr id="5" name="Slide Number Placeholder 4"/>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3303788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16/07/2023 - 27/07/2023</a:t>
            </a:r>
            <a:endParaRPr lang="en-GB"/>
          </a:p>
        </p:txBody>
      </p:sp>
      <p:sp>
        <p:nvSpPr>
          <p:cNvPr id="3" name="Footer Placeholder 2"/>
          <p:cNvSpPr>
            <a:spLocks noGrp="1"/>
          </p:cNvSpPr>
          <p:nvPr>
            <p:ph type="ftr" sz="quarter" idx="11"/>
          </p:nvPr>
        </p:nvSpPr>
        <p:spPr/>
        <p:txBody>
          <a:bodyPr/>
          <a:lstStyle/>
          <a:p>
            <a:r>
              <a:rPr lang="en-GB" smtClean="0"/>
              <a:t>CSE 2103, Data Structure</a:t>
            </a:r>
            <a:endParaRPr lang="en-GB"/>
          </a:p>
        </p:txBody>
      </p:sp>
      <p:sp>
        <p:nvSpPr>
          <p:cNvPr id="4" name="Slide Number Placeholder 3"/>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1535836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16/07/2023 - 27/07/2023</a:t>
            </a:r>
            <a:endParaRPr lang="en-GB"/>
          </a:p>
        </p:txBody>
      </p:sp>
      <p:sp>
        <p:nvSpPr>
          <p:cNvPr id="6" name="Footer Placeholder 5"/>
          <p:cNvSpPr>
            <a:spLocks noGrp="1"/>
          </p:cNvSpPr>
          <p:nvPr>
            <p:ph type="ftr" sz="quarter" idx="11"/>
          </p:nvPr>
        </p:nvSpPr>
        <p:spPr/>
        <p:txBody>
          <a:bodyPr/>
          <a:lstStyle/>
          <a:p>
            <a:r>
              <a:rPr lang="en-GB" smtClean="0"/>
              <a:t>CSE 2103, Data Structure</a:t>
            </a:r>
            <a:endParaRPr lang="en-GB"/>
          </a:p>
        </p:txBody>
      </p:sp>
      <p:sp>
        <p:nvSpPr>
          <p:cNvPr id="7" name="Slide Number Placeholder 6"/>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1606053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smtClean="0"/>
              <a:t>16/07/2023 - 27/07/2023</a:t>
            </a:r>
            <a:endParaRPr lang="en-GB"/>
          </a:p>
        </p:txBody>
      </p:sp>
      <p:sp>
        <p:nvSpPr>
          <p:cNvPr id="6" name="Footer Placeholder 5"/>
          <p:cNvSpPr>
            <a:spLocks noGrp="1"/>
          </p:cNvSpPr>
          <p:nvPr>
            <p:ph type="ftr" sz="quarter" idx="11"/>
          </p:nvPr>
        </p:nvSpPr>
        <p:spPr/>
        <p:txBody>
          <a:bodyPr/>
          <a:lstStyle/>
          <a:p>
            <a:r>
              <a:rPr lang="en-GB" smtClean="0"/>
              <a:t>CSE 2103, Data Structure</a:t>
            </a:r>
            <a:endParaRPr lang="en-GB"/>
          </a:p>
        </p:txBody>
      </p:sp>
      <p:sp>
        <p:nvSpPr>
          <p:cNvPr id="7" name="Slide Number Placeholder 6"/>
          <p:cNvSpPr>
            <a:spLocks noGrp="1"/>
          </p:cNvSpPr>
          <p:nvPr>
            <p:ph type="sldNum" sz="quarter" idx="12"/>
          </p:nvPr>
        </p:nvSpPr>
        <p:spPr/>
        <p:txBody>
          <a:bodyPr/>
          <a:lstStyle/>
          <a:p>
            <a:fld id="{FB035457-B27C-414A-AEF2-A51E5EFE28A0}" type="slidenum">
              <a:rPr lang="en-GB" smtClean="0"/>
              <a:t>‹#›</a:t>
            </a:fld>
            <a:endParaRPr lang="en-GB"/>
          </a:p>
        </p:txBody>
      </p:sp>
    </p:spTree>
    <p:extLst>
      <p:ext uri="{BB962C8B-B14F-4D97-AF65-F5344CB8AC3E}">
        <p14:creationId xmlns:p14="http://schemas.microsoft.com/office/powerpoint/2010/main" val="4158444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16/07/2023 - 27/07/2023</a:t>
            </a:r>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smtClean="0"/>
              <a:t>CSE 2103, Data Structure</a:t>
            </a: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035457-B27C-414A-AEF2-A51E5EFE28A0}" type="slidenum">
              <a:rPr lang="en-GB" smtClean="0"/>
              <a:t>‹#›</a:t>
            </a:fld>
            <a:endParaRPr lang="en-GB"/>
          </a:p>
        </p:txBody>
      </p:sp>
    </p:spTree>
    <p:extLst>
      <p:ext uri="{BB962C8B-B14F-4D97-AF65-F5344CB8AC3E}">
        <p14:creationId xmlns:p14="http://schemas.microsoft.com/office/powerpoint/2010/main" val="78592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99" y="688158"/>
            <a:ext cx="10671142" cy="1131215"/>
          </a:xfrm>
        </p:spPr>
        <p:txBody>
          <a:bodyPr>
            <a:normAutofit fontScale="90000"/>
          </a:bodyPr>
          <a:lstStyle/>
          <a:p>
            <a:r>
              <a:rPr lang="en-GB" sz="8000" b="1" dirty="0" smtClean="0"/>
              <a:t>Data Structure </a:t>
            </a:r>
            <a:endParaRPr lang="en-GB" b="1" dirty="0">
              <a:solidFill>
                <a:srgbClr val="FF0000"/>
              </a:solidFill>
            </a:endParaRPr>
          </a:p>
        </p:txBody>
      </p:sp>
      <p:sp>
        <p:nvSpPr>
          <p:cNvPr id="3" name="Subtitle 2"/>
          <p:cNvSpPr>
            <a:spLocks noGrp="1"/>
          </p:cNvSpPr>
          <p:nvPr>
            <p:ph type="subTitle" idx="1"/>
          </p:nvPr>
        </p:nvSpPr>
        <p:spPr>
          <a:xfrm>
            <a:off x="1769097" y="4788816"/>
            <a:ext cx="9144000" cy="1508289"/>
          </a:xfrm>
        </p:spPr>
        <p:txBody>
          <a:bodyPr>
            <a:normAutofit fontScale="92500" lnSpcReduction="20000"/>
          </a:bodyPr>
          <a:lstStyle/>
          <a:p>
            <a:r>
              <a:rPr lang="en-GB" sz="3200" b="1" dirty="0" smtClean="0"/>
              <a:t>Mohammad Gazi Golam Faruque</a:t>
            </a:r>
          </a:p>
          <a:p>
            <a:r>
              <a:rPr lang="en-GB" smtClean="0"/>
              <a:t>Associate </a:t>
            </a:r>
            <a:r>
              <a:rPr lang="en-GB" dirty="0" smtClean="0"/>
              <a:t>Professor</a:t>
            </a:r>
            <a:endParaRPr lang="en-GB" dirty="0" smtClean="0"/>
          </a:p>
          <a:p>
            <a:r>
              <a:rPr lang="en-GB" dirty="0" smtClean="0"/>
              <a:t>Department of Computer Science and Engineering</a:t>
            </a:r>
          </a:p>
          <a:p>
            <a:r>
              <a:rPr lang="en-GB" b="1" cap="all" dirty="0"/>
              <a:t>KHWAJA YUNUS ALI UNIVERSITY</a:t>
            </a:r>
          </a:p>
          <a:p>
            <a:endParaRPr lang="en-GB" dirty="0"/>
          </a:p>
        </p:txBody>
      </p:sp>
      <p:sp>
        <p:nvSpPr>
          <p:cNvPr id="4" name="TextBox 3"/>
          <p:cNvSpPr txBox="1"/>
          <p:nvPr/>
        </p:nvSpPr>
        <p:spPr>
          <a:xfrm>
            <a:off x="1891646" y="2620651"/>
            <a:ext cx="9021451" cy="923330"/>
          </a:xfrm>
          <a:prstGeom prst="rect">
            <a:avLst/>
          </a:prstGeom>
          <a:noFill/>
        </p:spPr>
        <p:txBody>
          <a:bodyPr wrap="square" rtlCol="0">
            <a:spAutoFit/>
          </a:bodyPr>
          <a:lstStyle/>
          <a:p>
            <a:pPr algn="ctr"/>
            <a:r>
              <a:rPr lang="en-GB" sz="5400" b="1" dirty="0" smtClean="0">
                <a:solidFill>
                  <a:srgbClr val="FF0000"/>
                </a:solidFill>
              </a:rPr>
              <a:t>String Processing</a:t>
            </a:r>
            <a:endParaRPr lang="en-GB" sz="5400" dirty="0"/>
          </a:p>
        </p:txBody>
      </p:sp>
    </p:spTree>
    <p:extLst>
      <p:ext uri="{BB962C8B-B14F-4D97-AF65-F5344CB8AC3E}">
        <p14:creationId xmlns:p14="http://schemas.microsoft.com/office/powerpoint/2010/main" val="6397628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Linked Storage </a:t>
            </a:r>
            <a:endParaRPr lang="en-GB" b="1" dirty="0"/>
          </a:p>
        </p:txBody>
      </p:sp>
      <p:sp>
        <p:nvSpPr>
          <p:cNvPr id="3" name="Content Placeholder 2"/>
          <p:cNvSpPr>
            <a:spLocks noGrp="1"/>
          </p:cNvSpPr>
          <p:nvPr>
            <p:ph idx="1"/>
          </p:nvPr>
        </p:nvSpPr>
        <p:spPr/>
        <p:txBody>
          <a:bodyPr/>
          <a:lstStyle/>
          <a:p>
            <a:r>
              <a:rPr lang="en-GB" dirty="0" smtClean="0"/>
              <a:t>Computers </a:t>
            </a:r>
            <a:r>
              <a:rPr lang="en-GB" dirty="0"/>
              <a:t>are being used very frequently today for word processing, i.e., for inputting, processing and outputting printed matter. </a:t>
            </a:r>
            <a:endParaRPr lang="en-GB" dirty="0" smtClean="0"/>
          </a:p>
          <a:p>
            <a:r>
              <a:rPr lang="en-GB" dirty="0" smtClean="0"/>
              <a:t>Therefore</a:t>
            </a:r>
            <a:r>
              <a:rPr lang="en-GB" dirty="0"/>
              <a:t>, the computer must be able to correct and modify the printed matter, which usually means deleting, changing and inserting words, phrases, sentences and even paragraphs in the text. </a:t>
            </a:r>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10</a:t>
            </a:fld>
            <a:endParaRPr lang="en-GB"/>
          </a:p>
        </p:txBody>
      </p:sp>
      <p:pic>
        <p:nvPicPr>
          <p:cNvPr id="7" name="Picture 6"/>
          <p:cNvPicPr>
            <a:picLocks noChangeAspect="1"/>
          </p:cNvPicPr>
          <p:nvPr/>
        </p:nvPicPr>
        <p:blipFill>
          <a:blip r:embed="rId2"/>
          <a:stretch>
            <a:fillRect/>
          </a:stretch>
        </p:blipFill>
        <p:spPr>
          <a:xfrm>
            <a:off x="1188836" y="4289144"/>
            <a:ext cx="4448524" cy="735343"/>
          </a:xfrm>
          <a:prstGeom prst="rect">
            <a:avLst/>
          </a:prstGeom>
        </p:spPr>
      </p:pic>
      <p:pic>
        <p:nvPicPr>
          <p:cNvPr id="8" name="Picture 7"/>
          <p:cNvPicPr>
            <a:picLocks noChangeAspect="1"/>
          </p:cNvPicPr>
          <p:nvPr/>
        </p:nvPicPr>
        <p:blipFill>
          <a:blip r:embed="rId3"/>
          <a:stretch>
            <a:fillRect/>
          </a:stretch>
        </p:blipFill>
        <p:spPr>
          <a:xfrm>
            <a:off x="5987996" y="4289144"/>
            <a:ext cx="4819898" cy="1143059"/>
          </a:xfrm>
          <a:prstGeom prst="rect">
            <a:avLst/>
          </a:prstGeom>
        </p:spPr>
      </p:pic>
    </p:spTree>
    <p:extLst>
      <p:ext uri="{BB962C8B-B14F-4D97-AF65-F5344CB8AC3E}">
        <p14:creationId xmlns:p14="http://schemas.microsoft.com/office/powerpoint/2010/main" val="2273103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CHARACTER DATA TYPE</a:t>
            </a:r>
          </a:p>
        </p:txBody>
      </p:sp>
      <p:sp>
        <p:nvSpPr>
          <p:cNvPr id="3" name="Content Placeholder 2"/>
          <p:cNvSpPr>
            <a:spLocks noGrp="1"/>
          </p:cNvSpPr>
          <p:nvPr>
            <p:ph idx="1"/>
          </p:nvPr>
        </p:nvSpPr>
        <p:spPr/>
        <p:txBody>
          <a:bodyPr>
            <a:normAutofit fontScale="92500" lnSpcReduction="10000"/>
          </a:bodyPr>
          <a:lstStyle/>
          <a:p>
            <a:r>
              <a:rPr lang="en-GB" dirty="0"/>
              <a:t>Constants </a:t>
            </a:r>
            <a:endParaRPr lang="en-GB" dirty="0" smtClean="0"/>
          </a:p>
          <a:p>
            <a:pPr lvl="1"/>
            <a:r>
              <a:rPr lang="en-GB" dirty="0" smtClean="0"/>
              <a:t>Many </a:t>
            </a:r>
            <a:r>
              <a:rPr lang="en-GB" dirty="0"/>
              <a:t>programming languages denote string constants by placing the string in either single or double quotation marks. </a:t>
            </a:r>
            <a:endParaRPr lang="en-GB" dirty="0" smtClean="0"/>
          </a:p>
          <a:p>
            <a:pPr lvl="1"/>
            <a:r>
              <a:rPr lang="en-GB" dirty="0" smtClean="0"/>
              <a:t>For </a:t>
            </a:r>
            <a:r>
              <a:rPr lang="en-GB" dirty="0"/>
              <a:t>example, 'THE END' and 'TO BE OR NOT TO BE' are string constants of lengths 7 and 18 characters respectively. </a:t>
            </a:r>
            <a:endParaRPr lang="en-GB" dirty="0" smtClean="0"/>
          </a:p>
          <a:p>
            <a:r>
              <a:rPr lang="en-GB" dirty="0" smtClean="0"/>
              <a:t>Variables </a:t>
            </a:r>
          </a:p>
          <a:p>
            <a:pPr lvl="1"/>
            <a:r>
              <a:rPr lang="en-GB" dirty="0"/>
              <a:t>By a static character variable, we mean a variable whose length is defined before the program is executed and cannot change throughout the program. </a:t>
            </a:r>
            <a:endParaRPr lang="en-GB" dirty="0" smtClean="0"/>
          </a:p>
          <a:p>
            <a:pPr lvl="1"/>
            <a:r>
              <a:rPr lang="en-GB" dirty="0" smtClean="0"/>
              <a:t>By </a:t>
            </a:r>
            <a:r>
              <a:rPr lang="en-GB" dirty="0"/>
              <a:t>a </a:t>
            </a:r>
            <a:r>
              <a:rPr lang="en-GB" dirty="0" err="1"/>
              <a:t>semistatic</a:t>
            </a:r>
            <a:r>
              <a:rPr lang="en-GB" dirty="0"/>
              <a:t> character variable, we mean a variable whose length may vary during the execution of the program as long as the length does not exceed a maximum value determined by the program before the program is executed. </a:t>
            </a:r>
            <a:endParaRPr lang="en-GB" dirty="0" smtClean="0"/>
          </a:p>
          <a:p>
            <a:pPr lvl="1"/>
            <a:r>
              <a:rPr lang="en-GB" dirty="0" smtClean="0"/>
              <a:t>By </a:t>
            </a:r>
            <a:r>
              <a:rPr lang="en-GB" dirty="0"/>
              <a:t>a dynamic character variable, we mean a variable whose length can change during the execution of the program.</a:t>
            </a:r>
            <a:endParaRPr lang="en-GB" dirty="0" smtClean="0"/>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11</a:t>
            </a:fld>
            <a:endParaRPr lang="en-GB"/>
          </a:p>
        </p:txBody>
      </p:sp>
    </p:spTree>
    <p:extLst>
      <p:ext uri="{BB962C8B-B14F-4D97-AF65-F5344CB8AC3E}">
        <p14:creationId xmlns:p14="http://schemas.microsoft.com/office/powerpoint/2010/main" val="2327801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STRING </a:t>
            </a:r>
            <a:r>
              <a:rPr lang="en-GB" b="1" dirty="0" smtClean="0"/>
              <a:t>OPERATIONS</a:t>
            </a:r>
            <a:endParaRPr lang="en-GB" b="1" dirty="0"/>
          </a:p>
        </p:txBody>
      </p:sp>
      <p:sp>
        <p:nvSpPr>
          <p:cNvPr id="3" name="Content Placeholder 2"/>
          <p:cNvSpPr>
            <a:spLocks noGrp="1"/>
          </p:cNvSpPr>
          <p:nvPr>
            <p:ph idx="1"/>
          </p:nvPr>
        </p:nvSpPr>
        <p:spPr/>
        <p:txBody>
          <a:bodyPr/>
          <a:lstStyle/>
          <a:p>
            <a:r>
              <a:rPr lang="en-GB" b="1" dirty="0" smtClean="0"/>
              <a:t>Length</a:t>
            </a:r>
            <a:r>
              <a:rPr lang="en-GB" dirty="0" smtClean="0"/>
              <a:t> : Number of characters</a:t>
            </a:r>
          </a:p>
          <a:p>
            <a:r>
              <a:rPr lang="en-GB" b="1" dirty="0" smtClean="0"/>
              <a:t>Substring</a:t>
            </a:r>
            <a:r>
              <a:rPr lang="en-GB" dirty="0" smtClean="0"/>
              <a:t> : Part of a String</a:t>
            </a:r>
          </a:p>
          <a:p>
            <a:r>
              <a:rPr lang="en-GB" b="1" dirty="0"/>
              <a:t>Indexing</a:t>
            </a:r>
            <a:r>
              <a:rPr lang="en-GB" dirty="0"/>
              <a:t> : Indexing, also called pattern </a:t>
            </a:r>
            <a:r>
              <a:rPr lang="en-GB" dirty="0" smtClean="0"/>
              <a:t>matching</a:t>
            </a:r>
          </a:p>
          <a:p>
            <a:r>
              <a:rPr lang="en-GB" b="1" dirty="0" smtClean="0"/>
              <a:t>Concatenation</a:t>
            </a:r>
            <a:r>
              <a:rPr lang="en-GB" dirty="0" smtClean="0"/>
              <a:t> : Joining of two string.</a:t>
            </a:r>
          </a:p>
          <a:p>
            <a:r>
              <a:rPr lang="en-GB" b="1" dirty="0" smtClean="0"/>
              <a:t>Word Processing</a:t>
            </a:r>
          </a:p>
          <a:p>
            <a:pPr lvl="1"/>
            <a:r>
              <a:rPr lang="en-GB" b="1" dirty="0" smtClean="0"/>
              <a:t>Replacement</a:t>
            </a:r>
            <a:r>
              <a:rPr lang="en-GB" dirty="0" smtClean="0"/>
              <a:t>: </a:t>
            </a:r>
            <a:r>
              <a:rPr lang="en-GB" dirty="0"/>
              <a:t>Replacing one string in the text by another. </a:t>
            </a:r>
            <a:endParaRPr lang="en-GB" dirty="0" smtClean="0"/>
          </a:p>
          <a:p>
            <a:pPr lvl="1"/>
            <a:r>
              <a:rPr lang="en-GB" b="1" dirty="0" smtClean="0"/>
              <a:t>Insertion</a:t>
            </a:r>
            <a:r>
              <a:rPr lang="en-GB" dirty="0" smtClean="0"/>
              <a:t>: </a:t>
            </a:r>
            <a:r>
              <a:rPr lang="en-GB" dirty="0"/>
              <a:t>Inserting a string in the middle of the text. </a:t>
            </a:r>
            <a:endParaRPr lang="en-GB" dirty="0" smtClean="0"/>
          </a:p>
          <a:p>
            <a:pPr lvl="1"/>
            <a:r>
              <a:rPr lang="en-GB" b="1" dirty="0" smtClean="0"/>
              <a:t>Deletion</a:t>
            </a:r>
            <a:r>
              <a:rPr lang="en-GB" dirty="0" smtClean="0"/>
              <a:t>: </a:t>
            </a:r>
            <a:r>
              <a:rPr lang="en-GB" dirty="0"/>
              <a:t>Deleting a string from the text.</a:t>
            </a:r>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12</a:t>
            </a:fld>
            <a:endParaRPr lang="en-GB"/>
          </a:p>
        </p:txBody>
      </p:sp>
    </p:spTree>
    <p:extLst>
      <p:ext uri="{BB962C8B-B14F-4D97-AF65-F5344CB8AC3E}">
        <p14:creationId xmlns:p14="http://schemas.microsoft.com/office/powerpoint/2010/main" val="4222055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Deleting Algorithm</a:t>
            </a:r>
            <a:endParaRPr lang="en-GB" b="1" dirty="0"/>
          </a:p>
        </p:txBody>
      </p:sp>
      <p:pic>
        <p:nvPicPr>
          <p:cNvPr id="7" name="Content Placeholder 6"/>
          <p:cNvPicPr>
            <a:picLocks noGrp="1" noChangeAspect="1"/>
          </p:cNvPicPr>
          <p:nvPr>
            <p:ph idx="1"/>
          </p:nvPr>
        </p:nvPicPr>
        <p:blipFill>
          <a:blip r:embed="rId2"/>
          <a:stretch>
            <a:fillRect/>
          </a:stretch>
        </p:blipFill>
        <p:spPr>
          <a:xfrm>
            <a:off x="838200" y="1690687"/>
            <a:ext cx="10515600" cy="1968349"/>
          </a:xfrm>
          <a:prstGeom prst="rect">
            <a:avLst/>
          </a:prstGeom>
        </p:spPr>
      </p:pic>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13</a:t>
            </a:fld>
            <a:endParaRPr lang="en-GB"/>
          </a:p>
        </p:txBody>
      </p:sp>
      <p:pic>
        <p:nvPicPr>
          <p:cNvPr id="8" name="Picture 7"/>
          <p:cNvPicPr>
            <a:picLocks noChangeAspect="1"/>
          </p:cNvPicPr>
          <p:nvPr/>
        </p:nvPicPr>
        <p:blipFill rotWithShape="1">
          <a:blip r:embed="rId3"/>
          <a:srcRect t="5039"/>
          <a:stretch/>
        </p:blipFill>
        <p:spPr>
          <a:xfrm>
            <a:off x="819346" y="3619892"/>
            <a:ext cx="10515600" cy="2104922"/>
          </a:xfrm>
          <a:prstGeom prst="rect">
            <a:avLst/>
          </a:prstGeom>
        </p:spPr>
      </p:pic>
    </p:spTree>
    <p:extLst>
      <p:ext uri="{BB962C8B-B14F-4D97-AF65-F5344CB8AC3E}">
        <p14:creationId xmlns:p14="http://schemas.microsoft.com/office/powerpoint/2010/main" val="30847263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Replacement</a:t>
            </a:r>
          </a:p>
        </p:txBody>
      </p:sp>
      <p:pic>
        <p:nvPicPr>
          <p:cNvPr id="7" name="Content Placeholder 6"/>
          <p:cNvPicPr>
            <a:picLocks noGrp="1" noChangeAspect="1"/>
          </p:cNvPicPr>
          <p:nvPr>
            <p:ph idx="1"/>
          </p:nvPr>
        </p:nvPicPr>
        <p:blipFill>
          <a:blip r:embed="rId2"/>
          <a:stretch>
            <a:fillRect/>
          </a:stretch>
        </p:blipFill>
        <p:spPr>
          <a:xfrm>
            <a:off x="838200" y="1690688"/>
            <a:ext cx="10565542" cy="3512908"/>
          </a:xfrm>
          <a:prstGeom prst="rect">
            <a:avLst/>
          </a:prstGeom>
        </p:spPr>
      </p:pic>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14</a:t>
            </a:fld>
            <a:endParaRPr lang="en-GB"/>
          </a:p>
        </p:txBody>
      </p:sp>
    </p:spTree>
    <p:extLst>
      <p:ext uri="{BB962C8B-B14F-4D97-AF65-F5344CB8AC3E}">
        <p14:creationId xmlns:p14="http://schemas.microsoft.com/office/powerpoint/2010/main" val="4327143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PATTERN MATCHING ALGORITHMS</a:t>
            </a:r>
          </a:p>
        </p:txBody>
      </p:sp>
      <p:pic>
        <p:nvPicPr>
          <p:cNvPr id="7" name="Content Placeholder 6"/>
          <p:cNvPicPr>
            <a:picLocks noGrp="1" noChangeAspect="1"/>
          </p:cNvPicPr>
          <p:nvPr>
            <p:ph idx="1"/>
          </p:nvPr>
        </p:nvPicPr>
        <p:blipFill rotWithShape="1">
          <a:blip r:embed="rId2"/>
          <a:srcRect t="11320"/>
          <a:stretch/>
        </p:blipFill>
        <p:spPr>
          <a:xfrm>
            <a:off x="828771" y="1406683"/>
            <a:ext cx="10332563" cy="2928108"/>
          </a:xfrm>
          <a:prstGeom prst="rect">
            <a:avLst/>
          </a:prstGeom>
        </p:spPr>
      </p:pic>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15</a:t>
            </a:fld>
            <a:endParaRPr lang="en-GB"/>
          </a:p>
        </p:txBody>
      </p:sp>
      <p:pic>
        <p:nvPicPr>
          <p:cNvPr id="8" name="Picture 7"/>
          <p:cNvPicPr>
            <a:picLocks noChangeAspect="1"/>
          </p:cNvPicPr>
          <p:nvPr/>
        </p:nvPicPr>
        <p:blipFill rotWithShape="1">
          <a:blip r:embed="rId3"/>
          <a:srcRect t="6332"/>
          <a:stretch/>
        </p:blipFill>
        <p:spPr>
          <a:xfrm>
            <a:off x="828772" y="4364608"/>
            <a:ext cx="10332563" cy="1448058"/>
          </a:xfrm>
          <a:prstGeom prst="rect">
            <a:avLst/>
          </a:prstGeom>
        </p:spPr>
      </p:pic>
    </p:spTree>
    <p:extLst>
      <p:ext uri="{BB962C8B-B14F-4D97-AF65-F5344CB8AC3E}">
        <p14:creationId xmlns:p14="http://schemas.microsoft.com/office/powerpoint/2010/main" val="12016202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7" name="Content Placeholder 6"/>
          <p:cNvPicPr>
            <a:picLocks noGrp="1" noChangeAspect="1"/>
          </p:cNvPicPr>
          <p:nvPr>
            <p:ph idx="1"/>
          </p:nvPr>
        </p:nvPicPr>
        <p:blipFill>
          <a:blip r:embed="rId2"/>
          <a:stretch>
            <a:fillRect/>
          </a:stretch>
        </p:blipFill>
        <p:spPr>
          <a:xfrm>
            <a:off x="838200" y="365125"/>
            <a:ext cx="10515600" cy="5942812"/>
          </a:xfrm>
          <a:prstGeom prst="rect">
            <a:avLst/>
          </a:prstGeom>
        </p:spPr>
      </p:pic>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16</a:t>
            </a:fld>
            <a:endParaRPr lang="en-GB"/>
          </a:p>
        </p:txBody>
      </p:sp>
    </p:spTree>
    <p:extLst>
      <p:ext uri="{BB962C8B-B14F-4D97-AF65-F5344CB8AC3E}">
        <p14:creationId xmlns:p14="http://schemas.microsoft.com/office/powerpoint/2010/main" val="21632351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Important Sample Questions</a:t>
            </a:r>
            <a:endParaRPr lang="en-GB" b="1" dirty="0"/>
          </a:p>
        </p:txBody>
      </p:sp>
      <p:sp>
        <p:nvSpPr>
          <p:cNvPr id="3" name="Content Placeholder 2"/>
          <p:cNvSpPr>
            <a:spLocks noGrp="1"/>
          </p:cNvSpPr>
          <p:nvPr>
            <p:ph idx="1"/>
          </p:nvPr>
        </p:nvSpPr>
        <p:spPr>
          <a:xfrm>
            <a:off x="838200" y="1423447"/>
            <a:ext cx="10515600" cy="4753516"/>
          </a:xfrm>
        </p:spPr>
        <p:txBody>
          <a:bodyPr>
            <a:normAutofit fontScale="62500" lnSpcReduction="20000"/>
          </a:bodyPr>
          <a:lstStyle/>
          <a:p>
            <a:r>
              <a:rPr lang="en-GB" dirty="0"/>
              <a:t>Describe briefly the meaning of (a) static, (b) </a:t>
            </a:r>
            <a:r>
              <a:rPr lang="en-GB" dirty="0" err="1"/>
              <a:t>semistatic</a:t>
            </a:r>
            <a:r>
              <a:rPr lang="en-GB" dirty="0"/>
              <a:t> and (c) dynamic character variables</a:t>
            </a:r>
            <a:r>
              <a:rPr lang="en-GB" dirty="0" smtClean="0"/>
              <a:t>.</a:t>
            </a:r>
          </a:p>
          <a:p>
            <a:r>
              <a:rPr lang="en-GB" dirty="0"/>
              <a:t>Assuming a programming language uses at least 48 characters—26 letters, 10 digits and a minimum of 12 special characters—give the minimum number and the usual number of bits to represent a character in the memory of the computer</a:t>
            </a:r>
            <a:r>
              <a:rPr lang="en-GB" dirty="0" smtClean="0"/>
              <a:t>.</a:t>
            </a:r>
          </a:p>
          <a:p>
            <a:r>
              <a:rPr lang="en-GB" dirty="0"/>
              <a:t>Describe briefly the three types of structures used for storing strings. </a:t>
            </a:r>
            <a:endParaRPr lang="en-GB" dirty="0" smtClean="0"/>
          </a:p>
          <a:p>
            <a:r>
              <a:rPr lang="en-GB" dirty="0"/>
              <a:t>Give some (a) advantages and (b) disadvantages of using linked storage for storing strings. </a:t>
            </a:r>
            <a:endParaRPr lang="en-GB" dirty="0" smtClean="0"/>
          </a:p>
          <a:p>
            <a:r>
              <a:rPr lang="en-GB" dirty="0"/>
              <a:t>Recall that we use INSERT(text, position, string) to denote inserting a string S in a given text T beginning in position K. </a:t>
            </a:r>
            <a:endParaRPr lang="en-GB" dirty="0" smtClean="0"/>
          </a:p>
          <a:p>
            <a:pPr lvl="1"/>
            <a:r>
              <a:rPr lang="en-GB" dirty="0" smtClean="0"/>
              <a:t>(</a:t>
            </a:r>
            <a:r>
              <a:rPr lang="en-GB" dirty="0"/>
              <a:t>a) Find </a:t>
            </a:r>
            <a:r>
              <a:rPr lang="en-GB" dirty="0" smtClean="0"/>
              <a:t>(</a:t>
            </a:r>
            <a:r>
              <a:rPr lang="en-GB" dirty="0" err="1"/>
              <a:t>i</a:t>
            </a:r>
            <a:r>
              <a:rPr lang="en-GB" dirty="0"/>
              <a:t>) INSERT('AAAAA', 1, 'BBB'), (ii) INSERT('AAAAA', 3, 'BBB') and (iii) INSERT('AAAAA', 6, 'BBB'). </a:t>
            </a:r>
            <a:endParaRPr lang="en-GB" dirty="0" smtClean="0"/>
          </a:p>
          <a:p>
            <a:pPr lvl="1"/>
            <a:r>
              <a:rPr lang="en-GB" dirty="0" smtClean="0"/>
              <a:t>(</a:t>
            </a:r>
            <a:r>
              <a:rPr lang="en-GB" dirty="0"/>
              <a:t>b) Suppose T is the text 'THE STUDENT IS ILL. ' Use INSERT to change T so that it reads: (</a:t>
            </a:r>
            <a:r>
              <a:rPr lang="en-GB" dirty="0" err="1"/>
              <a:t>i</a:t>
            </a:r>
            <a:r>
              <a:rPr lang="en-GB" dirty="0"/>
              <a:t>) The student is very ill. (ii) The student is ill today. (iii) The student is very ill today. </a:t>
            </a:r>
            <a:endParaRPr lang="en-GB" dirty="0" smtClean="0"/>
          </a:p>
          <a:p>
            <a:r>
              <a:rPr lang="en-GB" dirty="0"/>
              <a:t>3.13 Find (a) DELETE('AAABBB', 2, 2) and DELETE('JOHN PAUL JONES', 6, 5) (b) REPLACE('AAABBB', </a:t>
            </a:r>
            <a:r>
              <a:rPr lang="en-GB" dirty="0" smtClean="0"/>
              <a:t>'AA</a:t>
            </a:r>
            <a:r>
              <a:rPr lang="en-GB" dirty="0"/>
              <a:t>', 'BB') and REPLACE('JOHN PAUL JONES', 'PAUL', 'DAVID</a:t>
            </a:r>
            <a:r>
              <a:rPr lang="en-GB" dirty="0" smtClean="0"/>
              <a:t>')</a:t>
            </a:r>
          </a:p>
          <a:p>
            <a:r>
              <a:rPr lang="en-GB" dirty="0"/>
              <a:t>Write a procedure which counts the number NUM of paragraphs in the short story S. </a:t>
            </a:r>
            <a:endParaRPr lang="en-GB" dirty="0" smtClean="0"/>
          </a:p>
          <a:p>
            <a:r>
              <a:rPr lang="en-GB" dirty="0"/>
              <a:t>Write a procedure which counts the number NUM of times the word “the” appears in the short story S. (We do not count “the” in “mother,” and we assume no sentence ends with the word “the</a:t>
            </a:r>
            <a:r>
              <a:rPr lang="en-GB" dirty="0" smtClean="0"/>
              <a:t>.”</a:t>
            </a:r>
          </a:p>
          <a:p>
            <a:r>
              <a:rPr lang="en-GB" dirty="0"/>
              <a:t>Discuss the changes that must be made in Procedure P3.15 if one wants to count the number of occurrences of an </a:t>
            </a:r>
            <a:r>
              <a:rPr lang="en-GB" dirty="0" err="1"/>
              <a:t>aribitrary</a:t>
            </a:r>
            <a:r>
              <a:rPr lang="en-GB" dirty="0"/>
              <a:t> word W with length R. </a:t>
            </a:r>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17</a:t>
            </a:fld>
            <a:endParaRPr lang="en-GB"/>
          </a:p>
        </p:txBody>
      </p:sp>
    </p:spTree>
    <p:extLst>
      <p:ext uri="{BB962C8B-B14F-4D97-AF65-F5344CB8AC3E}">
        <p14:creationId xmlns:p14="http://schemas.microsoft.com/office/powerpoint/2010/main" val="4431955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7" name="Content Placeholder 6"/>
          <p:cNvPicPr>
            <a:picLocks noGrp="1" noChangeAspect="1"/>
          </p:cNvPicPr>
          <p:nvPr>
            <p:ph idx="1"/>
          </p:nvPr>
        </p:nvPicPr>
        <p:blipFill>
          <a:blip r:embed="rId2"/>
          <a:stretch>
            <a:fillRect/>
          </a:stretch>
        </p:blipFill>
        <p:spPr>
          <a:xfrm>
            <a:off x="838200" y="439332"/>
            <a:ext cx="10604362" cy="5490128"/>
          </a:xfrm>
          <a:prstGeom prst="rect">
            <a:avLst/>
          </a:prstGeom>
        </p:spPr>
      </p:pic>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18</a:t>
            </a:fld>
            <a:endParaRPr lang="en-GB"/>
          </a:p>
        </p:txBody>
      </p:sp>
    </p:spTree>
    <p:extLst>
      <p:ext uri="{BB962C8B-B14F-4D97-AF65-F5344CB8AC3E}">
        <p14:creationId xmlns:p14="http://schemas.microsoft.com/office/powerpoint/2010/main" val="29050597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19</a:t>
            </a:fld>
            <a:endParaRPr lang="en-GB"/>
          </a:p>
        </p:txBody>
      </p:sp>
      <p:pic>
        <p:nvPicPr>
          <p:cNvPr id="7" name="Content Placeholder 6"/>
          <p:cNvPicPr>
            <a:picLocks noGrp="1" noChangeAspect="1"/>
          </p:cNvPicPr>
          <p:nvPr>
            <p:ph idx="1"/>
          </p:nvPr>
        </p:nvPicPr>
        <p:blipFill>
          <a:blip r:embed="rId2"/>
          <a:stretch>
            <a:fillRect/>
          </a:stretch>
        </p:blipFill>
        <p:spPr>
          <a:xfrm>
            <a:off x="838200" y="365125"/>
            <a:ext cx="10515600" cy="5991226"/>
          </a:xfrm>
          <a:prstGeom prst="rect">
            <a:avLst/>
          </a:prstGeom>
        </p:spPr>
      </p:pic>
    </p:spTree>
    <p:extLst>
      <p:ext uri="{BB962C8B-B14F-4D97-AF65-F5344CB8AC3E}">
        <p14:creationId xmlns:p14="http://schemas.microsoft.com/office/powerpoint/2010/main" val="192489286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t>Related CLOs</a:t>
            </a:r>
            <a:endParaRPr lang="en-GB" b="1"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4099449114"/>
              </p:ext>
            </p:extLst>
          </p:nvPr>
        </p:nvGraphicFramePr>
        <p:xfrm>
          <a:off x="909637" y="1690688"/>
          <a:ext cx="10444163" cy="4661916"/>
        </p:xfrm>
        <a:graphic>
          <a:graphicData uri="http://schemas.openxmlformats.org/drawingml/2006/table">
            <a:tbl>
              <a:tblPr firstRow="1" firstCol="1" bandRow="1">
                <a:tableStyleId>{5C22544A-7EE6-4342-B048-85BDC9FD1C3A}</a:tableStyleId>
              </a:tblPr>
              <a:tblGrid>
                <a:gridCol w="991668">
                  <a:extLst>
                    <a:ext uri="{9D8B030D-6E8A-4147-A177-3AD203B41FA5}">
                      <a16:colId xmlns:a16="http://schemas.microsoft.com/office/drawing/2014/main" val="1416169543"/>
                    </a:ext>
                  </a:extLst>
                </a:gridCol>
                <a:gridCol w="7504074">
                  <a:extLst>
                    <a:ext uri="{9D8B030D-6E8A-4147-A177-3AD203B41FA5}">
                      <a16:colId xmlns:a16="http://schemas.microsoft.com/office/drawing/2014/main" val="3924398008"/>
                    </a:ext>
                  </a:extLst>
                </a:gridCol>
                <a:gridCol w="1948421">
                  <a:extLst>
                    <a:ext uri="{9D8B030D-6E8A-4147-A177-3AD203B41FA5}">
                      <a16:colId xmlns:a16="http://schemas.microsoft.com/office/drawing/2014/main" val="506390581"/>
                    </a:ext>
                  </a:extLst>
                </a:gridCol>
              </a:tblGrid>
              <a:tr h="0">
                <a:tc gridSpan="3">
                  <a:txBody>
                    <a:bodyPr/>
                    <a:lstStyle/>
                    <a:p>
                      <a:pPr algn="ctr">
                        <a:lnSpc>
                          <a:spcPct val="115000"/>
                        </a:lnSpc>
                        <a:spcAft>
                          <a:spcPts val="0"/>
                        </a:spcAft>
                      </a:pPr>
                      <a:r>
                        <a:rPr lang="en-US" sz="2400" dirty="0">
                          <a:effectLst/>
                        </a:rPr>
                        <a:t>Course Learning Outcome (CLO)</a:t>
                      </a: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740658467"/>
                  </a:ext>
                </a:extLst>
              </a:tr>
              <a:tr h="0">
                <a:tc>
                  <a:txBody>
                    <a:bodyPr/>
                    <a:lstStyle/>
                    <a:p>
                      <a:pPr algn="ctr">
                        <a:lnSpc>
                          <a:spcPct val="115000"/>
                        </a:lnSpc>
                        <a:spcAft>
                          <a:spcPts val="0"/>
                        </a:spcAft>
                      </a:pPr>
                      <a:r>
                        <a:rPr lang="en-US" sz="2200" dirty="0">
                          <a:effectLst/>
                        </a:rPr>
                        <a:t>CLOs</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nSpc>
                          <a:spcPct val="115000"/>
                        </a:lnSpc>
                        <a:spcAft>
                          <a:spcPts val="0"/>
                        </a:spcAft>
                      </a:pPr>
                      <a:r>
                        <a:rPr lang="en-US" sz="2200" dirty="0">
                          <a:effectLst/>
                        </a:rPr>
                        <a:t>After successful completing this course, students will be able to.</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US" sz="2200">
                          <a:effectLst/>
                        </a:rPr>
                        <a:t>PLO Mapping</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2278040"/>
                  </a:ext>
                </a:extLst>
              </a:tr>
              <a:tr h="0">
                <a:tc>
                  <a:txBody>
                    <a:bodyPr/>
                    <a:lstStyle/>
                    <a:p>
                      <a:pPr algn="ctr">
                        <a:lnSpc>
                          <a:spcPct val="115000"/>
                        </a:lnSpc>
                        <a:spcAft>
                          <a:spcPts val="0"/>
                        </a:spcAft>
                      </a:pPr>
                      <a:r>
                        <a:rPr lang="en-US" sz="2200" dirty="0">
                          <a:solidFill>
                            <a:srgbClr val="FF0000"/>
                          </a:solidFill>
                          <a:effectLst/>
                        </a:rPr>
                        <a:t>CLO1</a:t>
                      </a:r>
                      <a:endParaRPr lang="en-GB" sz="2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ctr">
                    <a:solidFill>
                      <a:schemeClr val="accent1">
                        <a:alpha val="71000"/>
                      </a:schemeClr>
                    </a:solidFill>
                  </a:tcPr>
                </a:tc>
                <a:tc>
                  <a:txBody>
                    <a:bodyPr/>
                    <a:lstStyle/>
                    <a:p>
                      <a:pPr>
                        <a:lnSpc>
                          <a:spcPct val="115000"/>
                        </a:lnSpc>
                        <a:spcAft>
                          <a:spcPts val="0"/>
                        </a:spcAft>
                      </a:pPr>
                      <a:r>
                        <a:rPr lang="en-US" sz="2200" dirty="0">
                          <a:solidFill>
                            <a:srgbClr val="FF0000"/>
                          </a:solidFill>
                          <a:effectLst/>
                        </a:rPr>
                        <a:t>Understand the concept of data structures to apply the algorithm for solving problems.</a:t>
                      </a:r>
                      <a:endParaRPr lang="en-GB" sz="2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alpha val="71000"/>
                      </a:schemeClr>
                    </a:solidFill>
                  </a:tcPr>
                </a:tc>
                <a:tc>
                  <a:txBody>
                    <a:bodyPr/>
                    <a:lstStyle/>
                    <a:p>
                      <a:pPr algn="ctr">
                        <a:lnSpc>
                          <a:spcPct val="115000"/>
                        </a:lnSpc>
                        <a:spcAft>
                          <a:spcPts val="0"/>
                        </a:spcAft>
                      </a:pPr>
                      <a:r>
                        <a:rPr lang="en-US" sz="2200" dirty="0">
                          <a:solidFill>
                            <a:srgbClr val="FF0000"/>
                          </a:solidFill>
                          <a:effectLst/>
                        </a:rPr>
                        <a:t>PO1, PO2</a:t>
                      </a:r>
                      <a:endParaRPr lang="en-GB" sz="22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solidFill>
                      <a:schemeClr val="accent1">
                        <a:alpha val="71000"/>
                      </a:schemeClr>
                    </a:solidFill>
                  </a:tcPr>
                </a:tc>
                <a:extLst>
                  <a:ext uri="{0D108BD9-81ED-4DB2-BD59-A6C34878D82A}">
                    <a16:rowId xmlns:a16="http://schemas.microsoft.com/office/drawing/2014/main" val="1780517912"/>
                  </a:ext>
                </a:extLst>
              </a:tr>
              <a:tr h="0">
                <a:tc>
                  <a:txBody>
                    <a:bodyPr/>
                    <a:lstStyle/>
                    <a:p>
                      <a:pPr algn="ctr">
                        <a:lnSpc>
                          <a:spcPct val="115000"/>
                        </a:lnSpc>
                        <a:spcAft>
                          <a:spcPts val="0"/>
                        </a:spcAft>
                      </a:pPr>
                      <a:r>
                        <a:rPr lang="en-US" sz="2200">
                          <a:effectLst/>
                        </a:rPr>
                        <a:t>CLO2</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200" dirty="0">
                          <a:effectLst/>
                        </a:rPr>
                        <a:t>Choose a suitable algorithm to organize the data in several structure in computer.</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dirty="0">
                          <a:effectLst/>
                        </a:rPr>
                        <a:t>PO4, PO5</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460325660"/>
                  </a:ext>
                </a:extLst>
              </a:tr>
              <a:tr h="0">
                <a:tc>
                  <a:txBody>
                    <a:bodyPr/>
                    <a:lstStyle/>
                    <a:p>
                      <a:pPr algn="ctr">
                        <a:lnSpc>
                          <a:spcPct val="115000"/>
                        </a:lnSpc>
                        <a:spcAft>
                          <a:spcPts val="0"/>
                        </a:spcAft>
                      </a:pPr>
                      <a:r>
                        <a:rPr lang="en-US" sz="2200">
                          <a:effectLst/>
                        </a:rPr>
                        <a:t>CLO3</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200" dirty="0">
                          <a:effectLst/>
                        </a:rPr>
                        <a:t>Implement the various data structure algorithm for solving real-life problems.</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a:effectLst/>
                        </a:rPr>
                        <a:t>PO2, PO3</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7826180"/>
                  </a:ext>
                </a:extLst>
              </a:tr>
              <a:tr h="0">
                <a:tc>
                  <a:txBody>
                    <a:bodyPr/>
                    <a:lstStyle/>
                    <a:p>
                      <a:pPr algn="ctr">
                        <a:lnSpc>
                          <a:spcPct val="115000"/>
                        </a:lnSpc>
                        <a:spcAft>
                          <a:spcPts val="0"/>
                        </a:spcAft>
                      </a:pPr>
                      <a:r>
                        <a:rPr lang="en-US" sz="2200">
                          <a:effectLst/>
                        </a:rPr>
                        <a:t>CLO4</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200" dirty="0">
                          <a:effectLst/>
                        </a:rPr>
                        <a:t>Develop the new sustainable data structure to solve the upcoming problems. </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dirty="0">
                          <a:effectLst/>
                        </a:rPr>
                        <a:t>PO12</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0380920"/>
                  </a:ext>
                </a:extLst>
              </a:tr>
              <a:tr h="0">
                <a:tc>
                  <a:txBody>
                    <a:bodyPr/>
                    <a:lstStyle/>
                    <a:p>
                      <a:pPr algn="ctr">
                        <a:lnSpc>
                          <a:spcPct val="115000"/>
                        </a:lnSpc>
                        <a:spcAft>
                          <a:spcPts val="0"/>
                        </a:spcAft>
                      </a:pPr>
                      <a:r>
                        <a:rPr lang="en-US" sz="2200">
                          <a:effectLst/>
                        </a:rPr>
                        <a:t>CLO5</a:t>
                      </a:r>
                      <a:endParaRPr lang="en-GB" sz="22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15000"/>
                        </a:lnSpc>
                        <a:spcAft>
                          <a:spcPts val="0"/>
                        </a:spcAft>
                      </a:pPr>
                      <a:r>
                        <a:rPr lang="en-US" sz="2200" dirty="0">
                          <a:effectLst/>
                        </a:rPr>
                        <a:t>Explore the various operations of linear, non-linear and dynamic data structures. </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2200" dirty="0">
                          <a:effectLst/>
                        </a:rPr>
                        <a:t>PO3, PO12</a:t>
                      </a:r>
                      <a:endParaRPr lang="en-GB" sz="2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55458643"/>
                  </a:ext>
                </a:extLst>
              </a:tr>
            </a:tbl>
          </a:graphicData>
        </a:graphic>
      </p:graphicFrame>
      <p:sp>
        <p:nvSpPr>
          <p:cNvPr id="4" name="Date Placeholder 3"/>
          <p:cNvSpPr>
            <a:spLocks noGrp="1"/>
          </p:cNvSpPr>
          <p:nvPr>
            <p:ph type="dt" sz="half" idx="10"/>
          </p:nvPr>
        </p:nvSpPr>
        <p:spPr/>
        <p:txBody>
          <a:bodyPr/>
          <a:lstStyle/>
          <a:p>
            <a:r>
              <a:rPr lang="en-US" smtClean="0"/>
              <a:t>16/07/2023 - 27/07/2023</a:t>
            </a:r>
            <a:endParaRPr lang="en-GB" dirty="0"/>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a:t>
            </a:fld>
            <a:endParaRPr lang="en-GB"/>
          </a:p>
        </p:txBody>
      </p:sp>
    </p:spTree>
    <p:extLst>
      <p:ext uri="{BB962C8B-B14F-4D97-AF65-F5344CB8AC3E}">
        <p14:creationId xmlns:p14="http://schemas.microsoft.com/office/powerpoint/2010/main" val="155624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Next Week Topics</a:t>
            </a:r>
            <a:endParaRPr lang="en-GB" b="1" dirty="0"/>
          </a:p>
        </p:txBody>
      </p:sp>
      <p:sp>
        <p:nvSpPr>
          <p:cNvPr id="3" name="Content Placeholder 2"/>
          <p:cNvSpPr>
            <a:spLocks noGrp="1"/>
          </p:cNvSpPr>
          <p:nvPr>
            <p:ph idx="1"/>
          </p:nvPr>
        </p:nvSpPr>
        <p:spPr/>
        <p:txBody>
          <a:bodyPr>
            <a:normAutofit/>
          </a:bodyPr>
          <a:lstStyle/>
          <a:p>
            <a:r>
              <a:rPr lang="en-GB" sz="3200" dirty="0"/>
              <a:t>Arrays, </a:t>
            </a:r>
            <a:endParaRPr lang="en-GB" sz="3200" dirty="0" smtClean="0"/>
          </a:p>
          <a:p>
            <a:r>
              <a:rPr lang="en-GB" sz="3200" smtClean="0"/>
              <a:t>Records </a:t>
            </a:r>
            <a:r>
              <a:rPr lang="en-GB" sz="3200"/>
              <a:t>and </a:t>
            </a:r>
            <a:endParaRPr lang="en-GB" sz="3200" smtClean="0"/>
          </a:p>
          <a:p>
            <a:r>
              <a:rPr lang="en-GB" sz="3200" smtClean="0"/>
              <a:t>Pointers</a:t>
            </a:r>
            <a:endParaRPr lang="en-GB" sz="3200" dirty="0"/>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20</a:t>
            </a:fld>
            <a:endParaRPr lang="en-GB"/>
          </a:p>
        </p:txBody>
      </p:sp>
    </p:spTree>
    <p:extLst>
      <p:ext uri="{BB962C8B-B14F-4D97-AF65-F5344CB8AC3E}">
        <p14:creationId xmlns:p14="http://schemas.microsoft.com/office/powerpoint/2010/main" val="3800919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21</a:t>
            </a:fld>
            <a:endParaRPr lang="en-GB"/>
          </a:p>
        </p:txBody>
      </p:sp>
      <p:sp>
        <p:nvSpPr>
          <p:cNvPr id="8" name="Donut 7"/>
          <p:cNvSpPr/>
          <p:nvPr/>
        </p:nvSpPr>
        <p:spPr>
          <a:xfrm>
            <a:off x="680720" y="1107440"/>
            <a:ext cx="10942320" cy="4561840"/>
          </a:xfrm>
          <a:prstGeom prst="don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2" name="Rectangle 1"/>
          <p:cNvSpPr/>
          <p:nvPr/>
        </p:nvSpPr>
        <p:spPr>
          <a:xfrm>
            <a:off x="3581400" y="2665085"/>
            <a:ext cx="5018170" cy="1446550"/>
          </a:xfrm>
          <a:prstGeom prst="rect">
            <a:avLst/>
          </a:prstGeom>
          <a:noFill/>
        </p:spPr>
        <p:txBody>
          <a:bodyPr wrap="none" lIns="91440" tIns="45720" rIns="91440" bIns="45720">
            <a:spAutoFit/>
          </a:bodyPr>
          <a:lstStyle/>
          <a:p>
            <a:pPr algn="ctr"/>
            <a:r>
              <a:rPr lang="en-US" sz="88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2947057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Discuss Topics</a:t>
            </a:r>
            <a:endParaRPr lang="en-GB" b="1" dirty="0"/>
          </a:p>
        </p:txBody>
      </p:sp>
      <p:sp>
        <p:nvSpPr>
          <p:cNvPr id="3" name="Content Placeholder 2"/>
          <p:cNvSpPr>
            <a:spLocks noGrp="1"/>
          </p:cNvSpPr>
          <p:nvPr>
            <p:ph idx="1"/>
          </p:nvPr>
        </p:nvSpPr>
        <p:spPr/>
        <p:txBody>
          <a:bodyPr>
            <a:normAutofit/>
          </a:bodyPr>
          <a:lstStyle/>
          <a:p>
            <a:r>
              <a:rPr lang="en-GB" sz="3600" dirty="0"/>
              <a:t>String </a:t>
            </a:r>
            <a:endParaRPr lang="en-GB" sz="3600" dirty="0" smtClean="0"/>
          </a:p>
          <a:p>
            <a:r>
              <a:rPr lang="en-GB" sz="3600" dirty="0" smtClean="0"/>
              <a:t>String Representation in memory</a:t>
            </a:r>
          </a:p>
          <a:p>
            <a:r>
              <a:rPr lang="en-GB" sz="3600" dirty="0" smtClean="0"/>
              <a:t>String Operation</a:t>
            </a:r>
          </a:p>
          <a:p>
            <a:r>
              <a:rPr lang="en-GB" sz="3600" dirty="0" smtClean="0"/>
              <a:t>String Processing Algorithm</a:t>
            </a:r>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3</a:t>
            </a:fld>
            <a:endParaRPr lang="en-GB"/>
          </a:p>
        </p:txBody>
      </p:sp>
    </p:spTree>
    <p:extLst>
      <p:ext uri="{BB962C8B-B14F-4D97-AF65-F5344CB8AC3E}">
        <p14:creationId xmlns:p14="http://schemas.microsoft.com/office/powerpoint/2010/main" val="767398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String</a:t>
            </a:r>
            <a:endParaRPr lang="en-GB" b="1" dirty="0"/>
          </a:p>
        </p:txBody>
      </p:sp>
      <p:sp>
        <p:nvSpPr>
          <p:cNvPr id="3" name="Content Placeholder 2"/>
          <p:cNvSpPr>
            <a:spLocks noGrp="1"/>
          </p:cNvSpPr>
          <p:nvPr>
            <p:ph idx="1"/>
          </p:nvPr>
        </p:nvSpPr>
        <p:spPr/>
        <p:txBody>
          <a:bodyPr>
            <a:normAutofit fontScale="92500" lnSpcReduction="10000"/>
          </a:bodyPr>
          <a:lstStyle/>
          <a:p>
            <a:r>
              <a:rPr lang="en-GB" dirty="0"/>
              <a:t>A finite sequence S of zero or more characters is called a string. The number of characters in a string is called its length. The string with zero characters is called the empty string or the null string. </a:t>
            </a:r>
            <a:endParaRPr lang="en-GB" dirty="0" smtClean="0"/>
          </a:p>
          <a:p>
            <a:r>
              <a:rPr lang="en-GB" dirty="0" smtClean="0"/>
              <a:t>Specific </a:t>
            </a:r>
            <a:r>
              <a:rPr lang="en-GB" dirty="0"/>
              <a:t>strings will be denoted by enclosing their characters in single quotation marks. The quotation marks will also serve as string delimiters.</a:t>
            </a:r>
          </a:p>
          <a:p>
            <a:r>
              <a:rPr lang="en-GB" dirty="0" smtClean="0"/>
              <a:t>Each </a:t>
            </a:r>
            <a:r>
              <a:rPr lang="en-GB" dirty="0"/>
              <a:t>programming language contains a character set that is used to communicate with the computer. </a:t>
            </a:r>
            <a:endParaRPr lang="en-GB" dirty="0" smtClean="0"/>
          </a:p>
          <a:p>
            <a:r>
              <a:rPr lang="en-GB" dirty="0" smtClean="0"/>
              <a:t>This </a:t>
            </a:r>
            <a:r>
              <a:rPr lang="en-GB" dirty="0"/>
              <a:t>set usually includes the following: </a:t>
            </a:r>
            <a:endParaRPr lang="en-GB" dirty="0" smtClean="0"/>
          </a:p>
          <a:p>
            <a:pPr lvl="1"/>
            <a:r>
              <a:rPr lang="en-GB" dirty="0" smtClean="0"/>
              <a:t>Alphabet</a:t>
            </a:r>
            <a:r>
              <a:rPr lang="en-GB" dirty="0"/>
              <a:t>: A B C D E F G H I J K L M N O P Q R S T U V W X Y Z </a:t>
            </a:r>
            <a:endParaRPr lang="en-GB" dirty="0" smtClean="0"/>
          </a:p>
          <a:p>
            <a:pPr lvl="1"/>
            <a:r>
              <a:rPr lang="en-GB" dirty="0" smtClean="0"/>
              <a:t>Digits</a:t>
            </a:r>
            <a:r>
              <a:rPr lang="en-GB" dirty="0"/>
              <a:t>: 0 1 2 3 4 5 6 7 8 9 </a:t>
            </a:r>
            <a:endParaRPr lang="en-GB" dirty="0" smtClean="0"/>
          </a:p>
          <a:p>
            <a:pPr lvl="1"/>
            <a:r>
              <a:rPr lang="en-GB" dirty="0" smtClean="0"/>
              <a:t>Special </a:t>
            </a:r>
            <a:r>
              <a:rPr lang="en-GB" dirty="0"/>
              <a:t>characters: + − / * ( ) , . $ = ' </a:t>
            </a:r>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4</a:t>
            </a:fld>
            <a:endParaRPr lang="en-GB"/>
          </a:p>
        </p:txBody>
      </p:sp>
    </p:spTree>
    <p:extLst>
      <p:ext uri="{BB962C8B-B14F-4D97-AF65-F5344CB8AC3E}">
        <p14:creationId xmlns:p14="http://schemas.microsoft.com/office/powerpoint/2010/main" val="3384709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t>Storing String </a:t>
            </a:r>
            <a:endParaRPr lang="en-GB" b="1" dirty="0"/>
          </a:p>
        </p:txBody>
      </p:sp>
      <p:sp>
        <p:nvSpPr>
          <p:cNvPr id="3" name="Content Placeholder 2"/>
          <p:cNvSpPr>
            <a:spLocks noGrp="1"/>
          </p:cNvSpPr>
          <p:nvPr>
            <p:ph idx="1"/>
          </p:nvPr>
        </p:nvSpPr>
        <p:spPr/>
        <p:txBody>
          <a:bodyPr/>
          <a:lstStyle/>
          <a:p>
            <a:r>
              <a:rPr lang="en-GB" dirty="0" smtClean="0"/>
              <a:t>Generally </a:t>
            </a:r>
            <a:r>
              <a:rPr lang="en-GB" dirty="0"/>
              <a:t>speaking, strings are stored in three types of structures: </a:t>
            </a:r>
            <a:endParaRPr lang="en-GB" dirty="0" smtClean="0"/>
          </a:p>
          <a:p>
            <a:pPr lvl="1"/>
            <a:r>
              <a:rPr lang="en-GB" dirty="0" smtClean="0"/>
              <a:t>fixed-length </a:t>
            </a:r>
            <a:r>
              <a:rPr lang="en-GB" dirty="0"/>
              <a:t>structures, </a:t>
            </a:r>
            <a:endParaRPr lang="en-GB" dirty="0" smtClean="0"/>
          </a:p>
          <a:p>
            <a:pPr lvl="1"/>
            <a:r>
              <a:rPr lang="en-GB" dirty="0" smtClean="0"/>
              <a:t>variable-length </a:t>
            </a:r>
            <a:r>
              <a:rPr lang="en-GB" dirty="0"/>
              <a:t>structures with fixed maximums </a:t>
            </a:r>
            <a:endParaRPr lang="en-GB" dirty="0" smtClean="0"/>
          </a:p>
          <a:p>
            <a:pPr lvl="1"/>
            <a:r>
              <a:rPr lang="en-GB" dirty="0" smtClean="0"/>
              <a:t>linked </a:t>
            </a:r>
            <a:r>
              <a:rPr lang="en-GB" dirty="0"/>
              <a:t>structures. </a:t>
            </a:r>
            <a:endParaRPr lang="en-GB" dirty="0" smtClean="0"/>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5</a:t>
            </a:fld>
            <a:endParaRPr lang="en-GB"/>
          </a:p>
        </p:txBody>
      </p:sp>
    </p:spTree>
    <p:extLst>
      <p:ext uri="{BB962C8B-B14F-4D97-AF65-F5344CB8AC3E}">
        <p14:creationId xmlns:p14="http://schemas.microsoft.com/office/powerpoint/2010/main" val="184808846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Record-Oriented, Fixed-Length Storage</a:t>
            </a:r>
          </a:p>
        </p:txBody>
      </p:sp>
      <p:sp>
        <p:nvSpPr>
          <p:cNvPr id="3" name="Content Placeholder 2"/>
          <p:cNvSpPr>
            <a:spLocks noGrp="1"/>
          </p:cNvSpPr>
          <p:nvPr>
            <p:ph idx="1"/>
          </p:nvPr>
        </p:nvSpPr>
        <p:spPr>
          <a:xfrm>
            <a:off x="838200" y="1825625"/>
            <a:ext cx="6646682" cy="4351338"/>
          </a:xfrm>
        </p:spPr>
        <p:txBody>
          <a:bodyPr/>
          <a:lstStyle/>
          <a:p>
            <a:r>
              <a:rPr lang="en-GB" dirty="0" smtClean="0"/>
              <a:t>In </a:t>
            </a:r>
            <a:r>
              <a:rPr lang="en-GB" dirty="0"/>
              <a:t>fixed-length storage each line of print is viewed as a record, where all records have the same length, i.e., where each record accommodates the same number of characters. </a:t>
            </a:r>
            <a:endParaRPr lang="en-GB" dirty="0" smtClean="0"/>
          </a:p>
          <a:p>
            <a:r>
              <a:rPr lang="en-GB" dirty="0" smtClean="0"/>
              <a:t>Since </a:t>
            </a:r>
            <a:r>
              <a:rPr lang="en-GB" dirty="0"/>
              <a:t>data are frequently input on terminals with 80-column images or using 80-column cards, we will assume our records have length 80 unless otherwise stated or implied. </a:t>
            </a:r>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6</a:t>
            </a:fld>
            <a:endParaRPr lang="en-GB"/>
          </a:p>
        </p:txBody>
      </p:sp>
      <p:pic>
        <p:nvPicPr>
          <p:cNvPr id="8" name="Picture 7"/>
          <p:cNvPicPr>
            <a:picLocks noChangeAspect="1"/>
          </p:cNvPicPr>
          <p:nvPr/>
        </p:nvPicPr>
        <p:blipFill>
          <a:blip r:embed="rId2"/>
          <a:stretch>
            <a:fillRect/>
          </a:stretch>
        </p:blipFill>
        <p:spPr>
          <a:xfrm>
            <a:off x="7394123" y="1428925"/>
            <a:ext cx="4210273" cy="4490541"/>
          </a:xfrm>
          <a:prstGeom prst="rect">
            <a:avLst/>
          </a:prstGeom>
        </p:spPr>
      </p:pic>
    </p:spTree>
    <p:extLst>
      <p:ext uri="{BB962C8B-B14F-4D97-AF65-F5344CB8AC3E}">
        <p14:creationId xmlns:p14="http://schemas.microsoft.com/office/powerpoint/2010/main" val="950653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Record-Oriented, Fixed-Length Storage</a:t>
            </a:r>
            <a:endParaRPr lang="en-GB" dirty="0"/>
          </a:p>
        </p:txBody>
      </p:sp>
      <p:pic>
        <p:nvPicPr>
          <p:cNvPr id="7" name="Content Placeholder 6"/>
          <p:cNvPicPr>
            <a:picLocks noGrp="1" noChangeAspect="1"/>
          </p:cNvPicPr>
          <p:nvPr>
            <p:ph idx="1"/>
          </p:nvPr>
        </p:nvPicPr>
        <p:blipFill>
          <a:blip r:embed="rId2"/>
          <a:stretch>
            <a:fillRect/>
          </a:stretch>
        </p:blipFill>
        <p:spPr>
          <a:xfrm>
            <a:off x="838199" y="1690688"/>
            <a:ext cx="8154971" cy="4900886"/>
          </a:xfrm>
          <a:prstGeom prst="rect">
            <a:avLst/>
          </a:prstGeom>
        </p:spPr>
      </p:pic>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7</a:t>
            </a:fld>
            <a:endParaRPr lang="en-GB"/>
          </a:p>
        </p:txBody>
      </p:sp>
    </p:spTree>
    <p:extLst>
      <p:ext uri="{BB962C8B-B14F-4D97-AF65-F5344CB8AC3E}">
        <p14:creationId xmlns:p14="http://schemas.microsoft.com/office/powerpoint/2010/main" val="29592872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Variable-Length Storage with Fixed Maximum </a:t>
            </a:r>
          </a:p>
        </p:txBody>
      </p:sp>
      <p:sp>
        <p:nvSpPr>
          <p:cNvPr id="3" name="Content Placeholder 2"/>
          <p:cNvSpPr>
            <a:spLocks noGrp="1"/>
          </p:cNvSpPr>
          <p:nvPr>
            <p:ph idx="1"/>
          </p:nvPr>
        </p:nvSpPr>
        <p:spPr>
          <a:xfrm>
            <a:off x="838200" y="1825625"/>
            <a:ext cx="6194196" cy="4351338"/>
          </a:xfrm>
        </p:spPr>
        <p:txBody>
          <a:bodyPr>
            <a:normAutofit fontScale="92500" lnSpcReduction="10000"/>
          </a:bodyPr>
          <a:lstStyle/>
          <a:p>
            <a:r>
              <a:rPr lang="en-GB" dirty="0"/>
              <a:t>The storage of variable-length strings in memory cells with fixed lengths can be done in two general ways: </a:t>
            </a:r>
            <a:endParaRPr lang="en-GB" dirty="0" smtClean="0"/>
          </a:p>
          <a:p>
            <a:pPr lvl="1"/>
            <a:r>
              <a:rPr lang="en-GB" sz="2800" dirty="0" smtClean="0"/>
              <a:t>One </a:t>
            </a:r>
            <a:r>
              <a:rPr lang="en-GB" sz="2800" dirty="0"/>
              <a:t>can use a marker, such as two dollar signs ($$), to signal the end of the string. </a:t>
            </a:r>
            <a:endParaRPr lang="en-GB" sz="2800" dirty="0" smtClean="0"/>
          </a:p>
          <a:p>
            <a:pPr lvl="1"/>
            <a:r>
              <a:rPr lang="en-GB" sz="2800" dirty="0" smtClean="0"/>
              <a:t>One </a:t>
            </a:r>
            <a:r>
              <a:rPr lang="en-GB" sz="2800" dirty="0"/>
              <a:t>can list the length of the string—as an additional item in the pointer array, for example. </a:t>
            </a:r>
            <a:endParaRPr lang="en-GB" sz="2800" dirty="0" smtClean="0"/>
          </a:p>
          <a:p>
            <a:r>
              <a:rPr lang="en-GB" dirty="0" smtClean="0"/>
              <a:t>Using </a:t>
            </a:r>
            <a:r>
              <a:rPr lang="en-GB" dirty="0"/>
              <a:t>the data in Fig. 3.1, the first method is pictured in Fig. 3.4(a) and the second method is pictured in Fig. 3.4(b). </a:t>
            </a:r>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8</a:t>
            </a:fld>
            <a:endParaRPr lang="en-GB"/>
          </a:p>
        </p:txBody>
      </p:sp>
      <p:pic>
        <p:nvPicPr>
          <p:cNvPr id="7" name="Picture 6"/>
          <p:cNvPicPr>
            <a:picLocks noChangeAspect="1"/>
          </p:cNvPicPr>
          <p:nvPr/>
        </p:nvPicPr>
        <p:blipFill>
          <a:blip r:embed="rId2"/>
          <a:stretch>
            <a:fillRect/>
          </a:stretch>
        </p:blipFill>
        <p:spPr>
          <a:xfrm>
            <a:off x="7032396" y="1690688"/>
            <a:ext cx="5117872" cy="4596990"/>
          </a:xfrm>
          <a:prstGeom prst="rect">
            <a:avLst/>
          </a:prstGeom>
        </p:spPr>
      </p:pic>
    </p:spTree>
    <p:extLst>
      <p:ext uri="{BB962C8B-B14F-4D97-AF65-F5344CB8AC3E}">
        <p14:creationId xmlns:p14="http://schemas.microsoft.com/office/powerpoint/2010/main" val="144527915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Variable-Length Storage with Fixed Maximum </a:t>
            </a:r>
          </a:p>
        </p:txBody>
      </p:sp>
      <p:sp>
        <p:nvSpPr>
          <p:cNvPr id="3" name="Content Placeholder 2"/>
          <p:cNvSpPr>
            <a:spLocks noGrp="1"/>
          </p:cNvSpPr>
          <p:nvPr>
            <p:ph idx="1"/>
          </p:nvPr>
        </p:nvSpPr>
        <p:spPr/>
        <p:txBody>
          <a:bodyPr>
            <a:normAutofit/>
          </a:bodyPr>
          <a:lstStyle/>
          <a:p>
            <a:r>
              <a:rPr lang="en-GB" sz="2600" dirty="0"/>
              <a:t>One might be tempted to store strings one after another by using some separation marker, such as the two dollar signs ($$) in Fig. 3.5(a), or by using a pointer array giving the location of the strings, as in Fig. 3.5(b).</a:t>
            </a:r>
          </a:p>
        </p:txBody>
      </p:sp>
      <p:sp>
        <p:nvSpPr>
          <p:cNvPr id="4" name="Date Placeholder 3"/>
          <p:cNvSpPr>
            <a:spLocks noGrp="1"/>
          </p:cNvSpPr>
          <p:nvPr>
            <p:ph type="dt" sz="half" idx="10"/>
          </p:nvPr>
        </p:nvSpPr>
        <p:spPr/>
        <p:txBody>
          <a:bodyPr/>
          <a:lstStyle/>
          <a:p>
            <a:r>
              <a:rPr lang="en-US" smtClean="0"/>
              <a:t>16/07/2023 - 27/07/2023</a:t>
            </a:r>
            <a:endParaRPr lang="en-GB"/>
          </a:p>
        </p:txBody>
      </p:sp>
      <p:sp>
        <p:nvSpPr>
          <p:cNvPr id="5" name="Footer Placeholder 4"/>
          <p:cNvSpPr>
            <a:spLocks noGrp="1"/>
          </p:cNvSpPr>
          <p:nvPr>
            <p:ph type="ftr" sz="quarter" idx="11"/>
          </p:nvPr>
        </p:nvSpPr>
        <p:spPr/>
        <p:txBody>
          <a:bodyPr/>
          <a:lstStyle/>
          <a:p>
            <a:r>
              <a:rPr lang="en-GB" smtClean="0"/>
              <a:t>CSE 2103, Data Structure</a:t>
            </a:r>
            <a:endParaRPr lang="en-GB"/>
          </a:p>
        </p:txBody>
      </p:sp>
      <p:sp>
        <p:nvSpPr>
          <p:cNvPr id="6" name="Slide Number Placeholder 5"/>
          <p:cNvSpPr>
            <a:spLocks noGrp="1"/>
          </p:cNvSpPr>
          <p:nvPr>
            <p:ph type="sldNum" sz="quarter" idx="12"/>
          </p:nvPr>
        </p:nvSpPr>
        <p:spPr/>
        <p:txBody>
          <a:bodyPr/>
          <a:lstStyle/>
          <a:p>
            <a:fld id="{FB035457-B27C-414A-AEF2-A51E5EFE28A0}" type="slidenum">
              <a:rPr lang="en-GB" smtClean="0"/>
              <a:t>9</a:t>
            </a:fld>
            <a:endParaRPr lang="en-GB"/>
          </a:p>
        </p:txBody>
      </p:sp>
      <p:pic>
        <p:nvPicPr>
          <p:cNvPr id="7" name="Picture 6"/>
          <p:cNvPicPr>
            <a:picLocks noChangeAspect="1"/>
          </p:cNvPicPr>
          <p:nvPr/>
        </p:nvPicPr>
        <p:blipFill rotWithShape="1">
          <a:blip r:embed="rId2"/>
          <a:srcRect t="2522" b="-824"/>
          <a:stretch/>
        </p:blipFill>
        <p:spPr>
          <a:xfrm>
            <a:off x="838200" y="3327662"/>
            <a:ext cx="7948634" cy="3054284"/>
          </a:xfrm>
          <a:prstGeom prst="rect">
            <a:avLst/>
          </a:prstGeom>
        </p:spPr>
      </p:pic>
    </p:spTree>
    <p:extLst>
      <p:ext uri="{BB962C8B-B14F-4D97-AF65-F5344CB8AC3E}">
        <p14:creationId xmlns:p14="http://schemas.microsoft.com/office/powerpoint/2010/main" val="11274690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1305</TotalTime>
  <Words>1320</Words>
  <Application>Microsoft Office PowerPoint</Application>
  <PresentationFormat>Widescreen</PresentationFormat>
  <Paragraphs>155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Times New Roman</vt:lpstr>
      <vt:lpstr>Office Theme</vt:lpstr>
      <vt:lpstr>Data Structure </vt:lpstr>
      <vt:lpstr>Related CLOs</vt:lpstr>
      <vt:lpstr>Discuss Topics</vt:lpstr>
      <vt:lpstr>String</vt:lpstr>
      <vt:lpstr>Storing String </vt:lpstr>
      <vt:lpstr>Record-Oriented, Fixed-Length Storage</vt:lpstr>
      <vt:lpstr>Record-Oriented, Fixed-Length Storage</vt:lpstr>
      <vt:lpstr>Variable-Length Storage with Fixed Maximum </vt:lpstr>
      <vt:lpstr>Variable-Length Storage with Fixed Maximum </vt:lpstr>
      <vt:lpstr>Linked Storage </vt:lpstr>
      <vt:lpstr>CHARACTER DATA TYPE</vt:lpstr>
      <vt:lpstr>STRING OPERATIONS</vt:lpstr>
      <vt:lpstr>Deleting Algorithm</vt:lpstr>
      <vt:lpstr>Replacement</vt:lpstr>
      <vt:lpstr>PATTERN MATCHING ALGORITHMS</vt:lpstr>
      <vt:lpstr>PowerPoint Presentation</vt:lpstr>
      <vt:lpstr>Important Sample Questions</vt:lpstr>
      <vt:lpstr>PowerPoint Presentation</vt:lpstr>
      <vt:lpstr>PowerPoint Presentation</vt:lpstr>
      <vt:lpstr>Next Week Topics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Gazi Golam Faruque</dc:creator>
  <cp:lastModifiedBy>Gazi Golam Faruque</cp:lastModifiedBy>
  <cp:revision>123</cp:revision>
  <dcterms:created xsi:type="dcterms:W3CDTF">2023-01-05T03:38:09Z</dcterms:created>
  <dcterms:modified xsi:type="dcterms:W3CDTF">2025-02-12T04:14:28Z</dcterms:modified>
</cp:coreProperties>
</file>