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2" r:id="rId14"/>
    <p:sldId id="291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260" r:id="rId28"/>
    <p:sldId id="261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8DA25-286A-4756-85A8-6116A4E6820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C5468-5E88-4C13-8BF5-FD93752423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10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88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65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60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95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98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27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00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37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83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0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44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35457-B27C-414A-AEF2-A51E5EFE28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9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999" y="688158"/>
            <a:ext cx="10671142" cy="1131215"/>
          </a:xfrm>
        </p:spPr>
        <p:txBody>
          <a:bodyPr>
            <a:normAutofit fontScale="90000"/>
          </a:bodyPr>
          <a:lstStyle/>
          <a:p>
            <a:r>
              <a:rPr lang="en-GB" sz="8000" b="1" dirty="0" smtClean="0"/>
              <a:t>Data Structure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9097" y="4788816"/>
            <a:ext cx="9144000" cy="1508289"/>
          </a:xfrm>
        </p:spPr>
        <p:txBody>
          <a:bodyPr>
            <a:normAutofit fontScale="92500" lnSpcReduction="20000"/>
          </a:bodyPr>
          <a:lstStyle/>
          <a:p>
            <a:r>
              <a:rPr lang="en-GB" sz="3200" b="1" dirty="0" smtClean="0"/>
              <a:t>Mohammad Gazi Golam Faruque</a:t>
            </a:r>
          </a:p>
          <a:p>
            <a:r>
              <a:rPr lang="en-GB" smtClean="0"/>
              <a:t>Associate Professor</a:t>
            </a:r>
            <a:endParaRPr lang="en-GB" dirty="0" smtClean="0"/>
          </a:p>
          <a:p>
            <a:r>
              <a:rPr lang="en-GB" dirty="0" smtClean="0"/>
              <a:t>Department of Computer Science and Engineering</a:t>
            </a:r>
          </a:p>
          <a:p>
            <a:r>
              <a:rPr lang="en-GB" b="1" cap="all" dirty="0"/>
              <a:t>KHWAJA YUNUS ALI UNIVERSITY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891646" y="2620651"/>
            <a:ext cx="9021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Arrays</a:t>
            </a:r>
            <a:r>
              <a:rPr lang="en-GB" sz="5400" b="1" dirty="0">
                <a:solidFill>
                  <a:srgbClr val="FF0000"/>
                </a:solidFill>
              </a:rPr>
              <a:t>, Records </a:t>
            </a:r>
            <a:r>
              <a:rPr lang="en-GB" sz="5400" b="1">
                <a:solidFill>
                  <a:srgbClr val="FF0000"/>
                </a:solidFill>
              </a:rPr>
              <a:t>and </a:t>
            </a:r>
            <a:r>
              <a:rPr lang="en-GB" sz="5400" b="1" smtClean="0">
                <a:solidFill>
                  <a:srgbClr val="FF0000"/>
                </a:solidFill>
              </a:rPr>
              <a:t>Pointers</a:t>
            </a:r>
            <a:endParaRPr lang="en-GB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76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INSERTING AND DELETING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10515601" cy="4559628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74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INSERTING AND </a:t>
            </a:r>
            <a:r>
              <a:rPr lang="en-GB" b="1" dirty="0" smtClean="0"/>
              <a:t>DELETING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510540" cy="432361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56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INSERTING AND DELETING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00625"/>
            <a:ext cx="10535843" cy="358832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46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SORTING: BUBBLE SORT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8289"/>
            <a:ext cx="9861223" cy="482177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8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SORTING: </a:t>
            </a:r>
            <a:r>
              <a:rPr lang="en-GB" b="1" dirty="0"/>
              <a:t>BUBBLE SORT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9182493" cy="81056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14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349"/>
          <a:stretch/>
        </p:blipFill>
        <p:spPr>
          <a:xfrm>
            <a:off x="838200" y="2507528"/>
            <a:ext cx="9182493" cy="378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2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Complexity of the Bubble Sort Algorithm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3605"/>
            <a:ext cx="10552154" cy="302234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0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Linear </a:t>
            </a:r>
            <a:r>
              <a:rPr lang="en-GB" b="1" dirty="0" smtClean="0"/>
              <a:t>Search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Suppose </a:t>
            </a:r>
            <a:r>
              <a:rPr lang="en-GB" dirty="0"/>
              <a:t>DATA is a linear array with n elements. Given no other information </a:t>
            </a:r>
            <a:r>
              <a:rPr lang="en-GB" dirty="0" smtClean="0"/>
              <a:t>about DATA</a:t>
            </a:r>
            <a:r>
              <a:rPr lang="en-GB" dirty="0"/>
              <a:t>, the most intuitive way to search for a given ITEM in DATA is to compare </a:t>
            </a:r>
            <a:r>
              <a:rPr lang="en-GB" dirty="0" smtClean="0"/>
              <a:t>ITEM with </a:t>
            </a:r>
            <a:r>
              <a:rPr lang="en-GB" dirty="0"/>
              <a:t>each element of DATA one by one. That is, first we test whether DATA[1] = </a:t>
            </a:r>
            <a:r>
              <a:rPr lang="en-GB" dirty="0" smtClean="0"/>
              <a:t>ITEM, and </a:t>
            </a:r>
            <a:r>
              <a:rPr lang="en-GB" dirty="0"/>
              <a:t>then we test whether DATA[2] = ITEM, and so on. This method, which </a:t>
            </a:r>
            <a:r>
              <a:rPr lang="en-GB" dirty="0" smtClean="0"/>
              <a:t>traverses DATA </a:t>
            </a:r>
            <a:r>
              <a:rPr lang="en-GB" dirty="0"/>
              <a:t>sequentially to locate ITEM, is called linear search or sequential </a:t>
            </a:r>
            <a:r>
              <a:rPr lang="en-GB" dirty="0" smtClean="0"/>
              <a:t>search. To </a:t>
            </a:r>
            <a:r>
              <a:rPr lang="en-GB" dirty="0"/>
              <a:t>simplify the matter, we first assign ITEM to DATA[N + 1], the position </a:t>
            </a:r>
            <a:r>
              <a:rPr lang="en-GB" dirty="0" smtClean="0"/>
              <a:t>following the </a:t>
            </a:r>
            <a:r>
              <a:rPr lang="en-GB" dirty="0"/>
              <a:t>last element of DATA. Then the outcome</a:t>
            </a:r>
          </a:p>
          <a:p>
            <a:pPr marL="0" indent="0">
              <a:buNone/>
            </a:pPr>
            <a:r>
              <a:rPr lang="en-GB" dirty="0" smtClean="0"/>
              <a:t>	LOC </a:t>
            </a:r>
            <a:r>
              <a:rPr lang="en-GB" dirty="0"/>
              <a:t>= N + 1</a:t>
            </a:r>
          </a:p>
          <a:p>
            <a:r>
              <a:rPr lang="en-GB" dirty="0"/>
              <a:t>where LOC denotes the location where ITEM first occurs in DATA, signifies the search </a:t>
            </a:r>
            <a:r>
              <a:rPr lang="en-GB" dirty="0" smtClean="0"/>
              <a:t>is unsuccessful</a:t>
            </a:r>
            <a:r>
              <a:rPr lang="en-GB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18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Linear Search</a:t>
            </a:r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773" y="1577159"/>
            <a:ext cx="10515600" cy="30967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17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761"/>
          <a:stretch/>
        </p:blipFill>
        <p:spPr>
          <a:xfrm>
            <a:off x="838200" y="4675694"/>
            <a:ext cx="10506173" cy="149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10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Complexity of the Linear Search </a:t>
            </a:r>
            <a:r>
              <a:rPr lang="en-GB" b="1" dirty="0" smtClean="0"/>
              <a:t>Algorithm</a:t>
            </a:r>
            <a:endParaRPr lang="en-GB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97066" cy="24193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337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BINARY SEARCH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0541"/>
            <a:ext cx="10515600" cy="440777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65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Related CLOs</a:t>
            </a:r>
            <a:endParaRPr lang="en-GB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443323"/>
              </p:ext>
            </p:extLst>
          </p:nvPr>
        </p:nvGraphicFramePr>
        <p:xfrm>
          <a:off x="909637" y="1690688"/>
          <a:ext cx="10444163" cy="46619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1668">
                  <a:extLst>
                    <a:ext uri="{9D8B030D-6E8A-4147-A177-3AD203B41FA5}">
                      <a16:colId xmlns:a16="http://schemas.microsoft.com/office/drawing/2014/main" val="1416169543"/>
                    </a:ext>
                  </a:extLst>
                </a:gridCol>
                <a:gridCol w="7504074">
                  <a:extLst>
                    <a:ext uri="{9D8B030D-6E8A-4147-A177-3AD203B41FA5}">
                      <a16:colId xmlns:a16="http://schemas.microsoft.com/office/drawing/2014/main" val="3924398008"/>
                    </a:ext>
                  </a:extLst>
                </a:gridCol>
                <a:gridCol w="1948421">
                  <a:extLst>
                    <a:ext uri="{9D8B030D-6E8A-4147-A177-3AD203B41FA5}">
                      <a16:colId xmlns:a16="http://schemas.microsoft.com/office/drawing/2014/main" val="50639058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Course Learning Outcome (CLO)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658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CLOs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After successful completing this course, students will be able to.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PLO Mapping</a:t>
                      </a:r>
                      <a:endParaRPr lang="en-GB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2278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CLO1</a:t>
                      </a:r>
                      <a:endParaRPr lang="en-GB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Understand the concept of data structures to apply the algorithm for solving problems.</a:t>
                      </a:r>
                      <a:endParaRPr lang="en-GB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PO1, PO2</a:t>
                      </a:r>
                      <a:endParaRPr lang="en-GB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17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CLO2</a:t>
                      </a:r>
                      <a:endParaRPr lang="en-GB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solidFill>
                            <a:srgbClr val="FF0000"/>
                          </a:solidFill>
                          <a:effectLst/>
                        </a:rPr>
                        <a:t>Choose a suitable algorithm to organize the data in several structure in computer.</a:t>
                      </a:r>
                      <a:endParaRPr lang="en-GB" sz="2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PO4, PO5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0325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CLO3</a:t>
                      </a:r>
                      <a:endParaRPr lang="en-GB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Implement the various data structure algorithm for solving real-life problems.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PO2, PO3</a:t>
                      </a:r>
                      <a:endParaRPr lang="en-GB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782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CLO4</a:t>
                      </a:r>
                      <a:endParaRPr lang="en-GB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Develop the new sustainable data structure to solve the upcoming problems. 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PO12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038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CLO5</a:t>
                      </a:r>
                      <a:endParaRPr lang="en-GB" sz="22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Explore the various operations of linear, non-linear and dynamic data structures. 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PO3, PO12</a:t>
                      </a:r>
                      <a:endParaRPr lang="en-GB" sz="2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545864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43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89765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13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Complexity of the Binary Search Algorithm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60075" cy="153327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21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23966"/>
            <a:ext cx="10460075" cy="1255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12" y="4479692"/>
            <a:ext cx="10251224" cy="170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40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Limitations of the Binary Search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Since the binary search algorithm is very efficient (e.g., it requires only about 20 comparisons with an initial list of 1 000 000 elements), why would one want to use any other search algorithm? </a:t>
            </a:r>
            <a:endParaRPr lang="en-GB" dirty="0" smtClean="0"/>
          </a:p>
          <a:p>
            <a:r>
              <a:rPr lang="en-GB" dirty="0" smtClean="0"/>
              <a:t>Observe </a:t>
            </a:r>
            <a:r>
              <a:rPr lang="en-GB" dirty="0"/>
              <a:t>that the algorithm requires two conditions: </a:t>
            </a:r>
            <a:endParaRPr lang="en-GB" dirty="0" smtClean="0"/>
          </a:p>
          <a:p>
            <a:pPr lvl="1"/>
            <a:r>
              <a:rPr lang="en-GB" dirty="0" smtClean="0"/>
              <a:t>(</a:t>
            </a:r>
            <a:r>
              <a:rPr lang="en-GB" dirty="0"/>
              <a:t>1) the list must be sorted and </a:t>
            </a:r>
            <a:endParaRPr lang="en-GB" dirty="0" smtClean="0"/>
          </a:p>
          <a:p>
            <a:pPr lvl="1"/>
            <a:r>
              <a:rPr lang="en-GB" dirty="0" smtClean="0"/>
              <a:t>(</a:t>
            </a:r>
            <a:r>
              <a:rPr lang="en-GB" dirty="0"/>
              <a:t>2) one must have direct access to the middle element in any </a:t>
            </a:r>
            <a:r>
              <a:rPr lang="en-GB" dirty="0" err="1"/>
              <a:t>sublist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means that one must essentially use a sorted array to hold the data. But keeping data in a sorted array is normally very expensive when there are many insertions and deletions. </a:t>
            </a:r>
            <a:endParaRPr lang="en-GB" dirty="0" smtClean="0"/>
          </a:p>
          <a:p>
            <a:r>
              <a:rPr lang="en-GB" dirty="0" smtClean="0"/>
              <a:t>Accordingly</a:t>
            </a:r>
            <a:r>
              <a:rPr lang="en-GB" dirty="0"/>
              <a:t>, in such situations, one may use a different data structure, such as a linked list or a binary search tree, to store the </a:t>
            </a:r>
            <a:r>
              <a:rPr lang="en-GB" dirty="0" smtClean="0"/>
              <a:t>data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96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Two-Dimensional </a:t>
            </a:r>
            <a:r>
              <a:rPr lang="en-GB" dirty="0" smtClean="0"/>
              <a:t>Arrays</a:t>
            </a: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23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5961"/>
            <a:ext cx="10653074" cy="300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40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/>
              <a:t>Representation of Two-Dimensional Arrays in </a:t>
            </a:r>
            <a:r>
              <a:rPr lang="en-GB" sz="3600" b="1" dirty="0" smtClean="0"/>
              <a:t>Memory</a:t>
            </a:r>
            <a:endParaRPr lang="en-GB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24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36" y="1454860"/>
            <a:ext cx="10388864" cy="501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89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General Multidimensional Arrays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371399"/>
            <a:ext cx="10515601" cy="507560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002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MATRICES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665662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92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Important Sample Questions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Solve Problems: 4.1 to 4.14 (All Problems)</a:t>
            </a:r>
          </a:p>
          <a:p>
            <a:r>
              <a:rPr lang="en-GB" dirty="0" smtClean="0"/>
              <a:t>Supplementary Problems: 4.1 </a:t>
            </a:r>
            <a:r>
              <a:rPr lang="en-GB" dirty="0"/>
              <a:t>to 4.10 (All Problems)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195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Next Week Topics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smtClean="0"/>
              <a:t>Linked List</a:t>
            </a:r>
            <a:endParaRPr lang="en-GB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919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29</a:t>
            </a:fld>
            <a:endParaRPr lang="en-GB"/>
          </a:p>
        </p:txBody>
      </p:sp>
      <p:sp>
        <p:nvSpPr>
          <p:cNvPr id="8" name="Donut 7"/>
          <p:cNvSpPr/>
          <p:nvPr/>
        </p:nvSpPr>
        <p:spPr>
          <a:xfrm>
            <a:off x="680720" y="1107440"/>
            <a:ext cx="10942320" cy="4561840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81400" y="2665085"/>
            <a:ext cx="5018170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7057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Discuss Topics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Arrays, Records and Pointers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39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structures are classified as either linear or nonlinear. </a:t>
            </a:r>
            <a:endParaRPr lang="en-GB" dirty="0" smtClean="0"/>
          </a:p>
          <a:p>
            <a:r>
              <a:rPr lang="en-GB" dirty="0" smtClean="0"/>
              <a:t>A </a:t>
            </a:r>
            <a:r>
              <a:rPr lang="en-GB" dirty="0"/>
              <a:t>data structure is said to be linear if its elements form a sequence, or, in other words, a linear list. </a:t>
            </a:r>
            <a:endParaRPr lang="en-GB" dirty="0" smtClean="0"/>
          </a:p>
          <a:p>
            <a:r>
              <a:rPr lang="en-GB" dirty="0" smtClean="0"/>
              <a:t>There </a:t>
            </a:r>
            <a:r>
              <a:rPr lang="en-GB" dirty="0"/>
              <a:t>are two basic ways of representing such linear structures in memory. </a:t>
            </a:r>
            <a:endParaRPr lang="en-GB" dirty="0" smtClean="0"/>
          </a:p>
          <a:p>
            <a:r>
              <a:rPr lang="en-GB" dirty="0" smtClean="0"/>
              <a:t>One </a:t>
            </a:r>
            <a:r>
              <a:rPr lang="en-GB" dirty="0"/>
              <a:t>way is to have the linear relationship between the elements represented by means of sequential memory locations.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70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Array Operation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operations one normally performs on any linear structure, whether </a:t>
            </a:r>
            <a:r>
              <a:rPr lang="en-GB" dirty="0" smtClean="0"/>
              <a:t>it </a:t>
            </a:r>
            <a:r>
              <a:rPr lang="en-GB" dirty="0"/>
              <a:t>be an array or a linked list, include the following</a:t>
            </a:r>
            <a:r>
              <a:rPr lang="en-GB" dirty="0" smtClean="0"/>
              <a:t>:</a:t>
            </a:r>
          </a:p>
          <a:p>
            <a:pPr lvl="1"/>
            <a:r>
              <a:rPr lang="en-GB" dirty="0"/>
              <a:t>T</a:t>
            </a:r>
            <a:r>
              <a:rPr lang="en-GB" dirty="0" smtClean="0"/>
              <a:t>raversal</a:t>
            </a:r>
            <a:r>
              <a:rPr lang="en-GB" dirty="0"/>
              <a:t>. Processing each element in the list.</a:t>
            </a:r>
          </a:p>
          <a:p>
            <a:pPr lvl="1"/>
            <a:r>
              <a:rPr lang="en-GB" dirty="0" smtClean="0"/>
              <a:t>Search</a:t>
            </a:r>
            <a:r>
              <a:rPr lang="en-GB" dirty="0"/>
              <a:t>. Finding the location of the element with a given value or the record with </a:t>
            </a:r>
            <a:r>
              <a:rPr lang="en-GB" dirty="0" smtClean="0"/>
              <a:t>a given </a:t>
            </a:r>
            <a:r>
              <a:rPr lang="en-GB" dirty="0"/>
              <a:t>key.</a:t>
            </a:r>
          </a:p>
          <a:p>
            <a:pPr lvl="1"/>
            <a:r>
              <a:rPr lang="en-GB" dirty="0" smtClean="0"/>
              <a:t>Insertion</a:t>
            </a:r>
            <a:r>
              <a:rPr lang="en-GB" dirty="0"/>
              <a:t>. Adding a new element to the list.</a:t>
            </a:r>
          </a:p>
          <a:p>
            <a:pPr lvl="1"/>
            <a:r>
              <a:rPr lang="en-GB" dirty="0" smtClean="0"/>
              <a:t>Deletion</a:t>
            </a:r>
            <a:r>
              <a:rPr lang="en-GB" dirty="0"/>
              <a:t>. Removing an element from the list.</a:t>
            </a:r>
          </a:p>
          <a:p>
            <a:pPr lvl="1"/>
            <a:r>
              <a:rPr lang="en-GB" dirty="0" smtClean="0"/>
              <a:t>Sorting</a:t>
            </a:r>
            <a:r>
              <a:rPr lang="en-GB" dirty="0"/>
              <a:t>. Arranging the elements in some type of order.</a:t>
            </a:r>
          </a:p>
          <a:p>
            <a:pPr lvl="1"/>
            <a:r>
              <a:rPr lang="en-GB" dirty="0" smtClean="0"/>
              <a:t>Merging</a:t>
            </a:r>
            <a:r>
              <a:rPr lang="en-GB" dirty="0"/>
              <a:t>. Combining two lists into a single list.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08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LINEAR 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2361"/>
            <a:ext cx="5913308" cy="4351338"/>
          </a:xfrm>
        </p:spPr>
        <p:txBody>
          <a:bodyPr>
            <a:normAutofit/>
          </a:bodyPr>
          <a:lstStyle/>
          <a:p>
            <a:r>
              <a:rPr lang="en-GB" dirty="0"/>
              <a:t>A linear array is a list of a finite number n of homogeneous data </a:t>
            </a:r>
            <a:r>
              <a:rPr lang="en-GB" dirty="0" smtClean="0"/>
              <a:t>elements,</a:t>
            </a:r>
          </a:p>
          <a:p>
            <a:pPr lvl="1"/>
            <a:r>
              <a:rPr lang="en-GB" dirty="0" smtClean="0"/>
              <a:t>The </a:t>
            </a:r>
            <a:r>
              <a:rPr lang="en-GB" dirty="0"/>
              <a:t>elements of the array are referenced respectively by an index set consisting of n consecutive numbers.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elements of the array are stored respectively in successive memory locations.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number n of elements is called the length or size of the array.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6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508" y="1537367"/>
            <a:ext cx="5182826" cy="46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6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b="1" dirty="0"/>
              <a:t>REPRESENTATION OF LINEAR ARRAYS IN MEMORY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16744" cy="4351338"/>
          </a:xfrm>
        </p:spPr>
        <p:txBody>
          <a:bodyPr/>
          <a:lstStyle/>
          <a:p>
            <a:r>
              <a:rPr lang="en-GB" dirty="0"/>
              <a:t>Let LA be a linear array in the memory of the computer. Recall that the memory of the computer is simply a sequence of addressed locations as pictured in Fig. 4.2. Let us use the notation </a:t>
            </a:r>
            <a:endParaRPr lang="en-GB" dirty="0" smtClean="0"/>
          </a:p>
          <a:p>
            <a:pPr lvl="1"/>
            <a:r>
              <a:rPr lang="en-GB" dirty="0" smtClean="0"/>
              <a:t>LOC(LA[K</a:t>
            </a:r>
            <a:r>
              <a:rPr lang="en-GB" dirty="0"/>
              <a:t>]) = address of the element LA[K] of the array 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7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953" y="1825625"/>
            <a:ext cx="1937994" cy="43451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8902" y="1690688"/>
            <a:ext cx="2170591" cy="439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TRAVERSING LINEAR ARRAYS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748" y="1527839"/>
            <a:ext cx="10362051" cy="22948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8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0306"/>
          <a:stretch/>
        </p:blipFill>
        <p:spPr>
          <a:xfrm>
            <a:off x="990625" y="3827280"/>
            <a:ext cx="10363174" cy="123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8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TRAVERSING LINEAR ARRAYS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1473" y="1690688"/>
            <a:ext cx="10537917" cy="250424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smtClean="0"/>
              <a:t>15/01/2023 - 19/01/2023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CSE 2103, Data Structure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35457-B27C-414A-AEF2-A51E5EFE28A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29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1040</Words>
  <Application>Microsoft Office PowerPoint</Application>
  <PresentationFormat>Widescreen</PresentationFormat>
  <Paragraphs>167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Office Theme</vt:lpstr>
      <vt:lpstr>Data Structure </vt:lpstr>
      <vt:lpstr>Related CLOs</vt:lpstr>
      <vt:lpstr>Discuss Topics</vt:lpstr>
      <vt:lpstr>Introduction</vt:lpstr>
      <vt:lpstr>Array Operation</vt:lpstr>
      <vt:lpstr>LINEAR ARRAYS </vt:lpstr>
      <vt:lpstr>REPRESENTATION OF LINEAR ARRAYS IN MEMORY</vt:lpstr>
      <vt:lpstr>TRAVERSING LINEAR ARRAYS</vt:lpstr>
      <vt:lpstr>TRAVERSING LINEAR ARRAYS</vt:lpstr>
      <vt:lpstr>INSERTING AND DELETING </vt:lpstr>
      <vt:lpstr>INSERTING AND DELETING</vt:lpstr>
      <vt:lpstr>INSERTING AND DELETING</vt:lpstr>
      <vt:lpstr>SORTING: BUBBLE SORT</vt:lpstr>
      <vt:lpstr>SORTING: BUBBLE SORT</vt:lpstr>
      <vt:lpstr>Complexity of the Bubble Sort Algorithm</vt:lpstr>
      <vt:lpstr>Linear Search</vt:lpstr>
      <vt:lpstr>Linear Search</vt:lpstr>
      <vt:lpstr>Complexity of the Linear Search Algorithm</vt:lpstr>
      <vt:lpstr>BINARY SEARCH</vt:lpstr>
      <vt:lpstr>PowerPoint Presentation</vt:lpstr>
      <vt:lpstr>Complexity of the Binary Search Algorithm</vt:lpstr>
      <vt:lpstr>Limitations of the Binary Search Algorithm</vt:lpstr>
      <vt:lpstr>MULTIDIMENSIONAL ARRAYS</vt:lpstr>
      <vt:lpstr>Representation of Two-Dimensional Arrays in Memory</vt:lpstr>
      <vt:lpstr>General Multidimensional Arrays </vt:lpstr>
      <vt:lpstr>MATRICES </vt:lpstr>
      <vt:lpstr>Important Sample Questions</vt:lpstr>
      <vt:lpstr>Next Week Topics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Gazi Golam Faruque</dc:creator>
  <cp:lastModifiedBy>Gazi Golam Faruque</cp:lastModifiedBy>
  <cp:revision>122</cp:revision>
  <dcterms:created xsi:type="dcterms:W3CDTF">2023-01-05T03:38:09Z</dcterms:created>
  <dcterms:modified xsi:type="dcterms:W3CDTF">2025-02-12T04:14:12Z</dcterms:modified>
</cp:coreProperties>
</file>