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256" r:id="rId3"/>
    <p:sldId id="264" r:id="rId4"/>
    <p:sldId id="265" r:id="rId5"/>
    <p:sldId id="266" r:id="rId6"/>
    <p:sldId id="267" r:id="rId7"/>
    <p:sldId id="268" r:id="rId8"/>
    <p:sldId id="269" r:id="rId9"/>
    <p:sldId id="306" r:id="rId10"/>
    <p:sldId id="270" r:id="rId11"/>
    <p:sldId id="271" r:id="rId12"/>
    <p:sldId id="273" r:id="rId13"/>
    <p:sldId id="275" r:id="rId14"/>
    <p:sldId id="272" r:id="rId15"/>
    <p:sldId id="276" r:id="rId16"/>
    <p:sldId id="277" r:id="rId17"/>
    <p:sldId id="278" r:id="rId18"/>
    <p:sldId id="280" r:id="rId19"/>
    <p:sldId id="284" r:id="rId20"/>
    <p:sldId id="281" r:id="rId21"/>
    <p:sldId id="262" r:id="rId22"/>
    <p:sldId id="257" r:id="rId23"/>
    <p:sldId id="309" r:id="rId24"/>
    <p:sldId id="258" r:id="rId25"/>
    <p:sldId id="260" r:id="rId26"/>
    <p:sldId id="261" r:id="rId27"/>
    <p:sldId id="263" r:id="rId28"/>
    <p:sldId id="285" r:id="rId29"/>
    <p:sldId id="287" r:id="rId30"/>
    <p:sldId id="292" r:id="rId31"/>
    <p:sldId id="290" r:id="rId32"/>
    <p:sldId id="288" r:id="rId33"/>
    <p:sldId id="289" r:id="rId34"/>
    <p:sldId id="291" r:id="rId35"/>
    <p:sldId id="305" r:id="rId36"/>
    <p:sldId id="294" r:id="rId37"/>
    <p:sldId id="295" r:id="rId38"/>
    <p:sldId id="293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691" y="-8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56CBD-69C8-4EE0-A134-F9B3D4590783}" type="datetimeFigureOut">
              <a:rPr lang="en-US" smtClean="0"/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53860-41EE-41B6-A393-957165903E9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机器学习简介</a:t>
            </a:r>
            <a:endParaRPr 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八斗人工智能学院</a:t>
            </a:r>
            <a:endParaRPr lang="en-US" altLang="zh-CN" dirty="0" smtClean="0"/>
          </a:p>
          <a:p>
            <a:r>
              <a:rPr lang="zh-CN" altLang="en-US" dirty="0"/>
              <a:t>宋学林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机器学习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 smtClean="0"/>
              <a:t>#</a:t>
            </a:r>
            <a:r>
              <a:rPr lang="zh-CN" altLang="en-US" b="1" dirty="0" smtClean="0"/>
              <a:t>有监督学习要点</a:t>
            </a:r>
            <a:r>
              <a:rPr lang="en-US" altLang="zh-CN" b="1" dirty="0" smtClean="0"/>
              <a:t>#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需要有一定数量的训练样本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输入和输出之间有关联关系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输入和输出可以数值化表示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任务需要有预测价值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422" y="3093252"/>
            <a:ext cx="3807039" cy="2203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本框 3"/>
          <p:cNvSpPr txBox="1"/>
          <p:nvPr/>
        </p:nvSpPr>
        <p:spPr>
          <a:xfrm>
            <a:off x="8688288" y="620693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机器学习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 smtClean="0"/>
              <a:t>#</a:t>
            </a:r>
            <a:r>
              <a:rPr lang="zh-CN" altLang="en-US" b="1" dirty="0" smtClean="0"/>
              <a:t>有监督学习在人工智能中的应用</a:t>
            </a:r>
            <a:r>
              <a:rPr lang="en-US" altLang="zh-CN" b="1" dirty="0" smtClean="0"/>
              <a:t>#</a:t>
            </a:r>
            <a:endParaRPr lang="en-US" altLang="zh-CN" b="1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文本分类任务</a:t>
            </a:r>
            <a:endParaRPr lang="en-US" altLang="zh-CN" dirty="0" smtClean="0"/>
          </a:p>
          <a:p>
            <a:r>
              <a:rPr lang="zh-CN" altLang="en-US" dirty="0" smtClean="0"/>
              <a:t>输入：文本         输出：类别</a:t>
            </a:r>
            <a:endParaRPr lang="en-US" altLang="zh-CN" dirty="0" smtClean="0"/>
          </a:p>
          <a:p>
            <a:r>
              <a:rPr lang="zh-CN" altLang="en-US" dirty="0" smtClean="0"/>
              <a:t>关系：文本的内容决定了文本的类别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机器翻译任务</a:t>
            </a:r>
            <a:endParaRPr lang="en-US" altLang="zh-CN" dirty="0" smtClean="0"/>
          </a:p>
          <a:p>
            <a:r>
              <a:rPr lang="zh-CN" altLang="en-US" dirty="0" smtClean="0"/>
              <a:t>输入：</a:t>
            </a:r>
            <a:r>
              <a:rPr lang="en-US" altLang="zh-CN" dirty="0" smtClean="0"/>
              <a:t>A</a:t>
            </a:r>
            <a:r>
              <a:rPr lang="zh-CN" altLang="en-US" dirty="0" smtClean="0"/>
              <a:t>语种文本   输出：</a:t>
            </a:r>
            <a:r>
              <a:rPr lang="en-US" altLang="zh-CN" dirty="0" smtClean="0"/>
              <a:t>B</a:t>
            </a:r>
            <a:r>
              <a:rPr lang="zh-CN" altLang="en-US" dirty="0" smtClean="0"/>
              <a:t>语种文本</a:t>
            </a:r>
            <a:endParaRPr lang="en-US" altLang="zh-CN" dirty="0"/>
          </a:p>
          <a:p>
            <a:r>
              <a:rPr lang="zh-CN" altLang="en-US" dirty="0" smtClean="0"/>
              <a:t>关系：</a:t>
            </a:r>
            <a:r>
              <a:rPr lang="en-US" altLang="zh-CN" dirty="0" smtClean="0"/>
              <a:t>A</a:t>
            </a:r>
            <a:r>
              <a:rPr lang="zh-CN" altLang="en-US" dirty="0" smtClean="0"/>
              <a:t>语种表达的意思，在</a:t>
            </a:r>
            <a:r>
              <a:rPr lang="en-US" altLang="zh-CN" dirty="0" smtClean="0"/>
              <a:t>B</a:t>
            </a:r>
            <a:r>
              <a:rPr lang="zh-CN" altLang="en-US" dirty="0" smtClean="0"/>
              <a:t>语种中有对应的方式</a:t>
            </a:r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688288" y="620693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机器学习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 smtClean="0"/>
              <a:t>#</a:t>
            </a:r>
            <a:r>
              <a:rPr lang="zh-CN" altLang="en-US" b="1" dirty="0" smtClean="0"/>
              <a:t>有监督学习在人工智能中的应用</a:t>
            </a:r>
            <a:r>
              <a:rPr lang="en-US" altLang="zh-CN" b="1" dirty="0" smtClean="0"/>
              <a:t>#</a:t>
            </a:r>
            <a:endParaRPr lang="en-US" altLang="zh-CN" b="1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图像识别任务</a:t>
            </a:r>
            <a:endParaRPr lang="en-US" altLang="zh-CN" dirty="0" smtClean="0"/>
          </a:p>
          <a:p>
            <a:r>
              <a:rPr lang="zh-CN" altLang="en-US" dirty="0" smtClean="0"/>
              <a:t>输入：图像         输出：类别</a:t>
            </a:r>
            <a:endParaRPr lang="en-US" altLang="zh-CN" dirty="0" smtClean="0"/>
          </a:p>
          <a:p>
            <a:r>
              <a:rPr lang="zh-CN" altLang="en-US" dirty="0" smtClean="0"/>
              <a:t>关系：图中的像素排列，决定了图像的的内容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语音识别任务</a:t>
            </a:r>
            <a:endParaRPr lang="en-US" altLang="zh-CN" dirty="0" smtClean="0"/>
          </a:p>
          <a:p>
            <a:r>
              <a:rPr lang="zh-CN" altLang="en-US" dirty="0" smtClean="0"/>
              <a:t>输入：音频       输出：文本</a:t>
            </a:r>
            <a:endParaRPr lang="en-US" altLang="zh-CN" dirty="0"/>
          </a:p>
          <a:p>
            <a:r>
              <a:rPr lang="zh-CN" altLang="en-US" dirty="0" smtClean="0"/>
              <a:t>关系：声音信号在特定语言中对应特定的文本</a:t>
            </a:r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688288" y="620693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机器学习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#</a:t>
            </a:r>
            <a:r>
              <a:rPr lang="zh-CN" altLang="en-US" b="1" dirty="0" smtClean="0"/>
              <a:t>无监督学习</a:t>
            </a:r>
            <a:r>
              <a:rPr lang="en-US" altLang="zh-CN" dirty="0" smtClean="0"/>
              <a:t>#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给予机器的数据没有标注信息，通过算法对数据进行一定的自动分析处理，得到一些结论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常见任务：</a:t>
            </a:r>
            <a:endParaRPr lang="en-US" altLang="zh-CN" dirty="0" smtClean="0"/>
          </a:p>
          <a:p>
            <a:r>
              <a:rPr lang="zh-CN" altLang="en-US" dirty="0" smtClean="0"/>
              <a:t>聚类、降维、找特征值等等</a:t>
            </a:r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688288" y="620693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机器学习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聚类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008" y="2420894"/>
            <a:ext cx="5616624" cy="3662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本框 3"/>
          <p:cNvSpPr txBox="1"/>
          <p:nvPr/>
        </p:nvSpPr>
        <p:spPr>
          <a:xfrm>
            <a:off x="8688288" y="620693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机器学习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降维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81" y="2780933"/>
            <a:ext cx="8097465" cy="3016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本框 3"/>
          <p:cNvSpPr txBox="1"/>
          <p:nvPr/>
        </p:nvSpPr>
        <p:spPr>
          <a:xfrm>
            <a:off x="8688288" y="620693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机器学习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#</a:t>
            </a:r>
            <a:r>
              <a:rPr lang="zh-CN" altLang="en-US" dirty="0" smtClean="0"/>
              <a:t>一般流程</a:t>
            </a:r>
            <a:r>
              <a:rPr lang="en-US" altLang="zh-CN" dirty="0" smtClean="0"/>
              <a:t>#</a:t>
            </a:r>
            <a:endParaRPr lang="en-US" altLang="zh-CN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5" y="2971987"/>
            <a:ext cx="9110419" cy="2701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本框 3"/>
          <p:cNvSpPr txBox="1"/>
          <p:nvPr/>
        </p:nvSpPr>
        <p:spPr>
          <a:xfrm>
            <a:off x="8688288" y="620693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机器学习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5440" y="1522592"/>
            <a:ext cx="9155360" cy="5055379"/>
          </a:xfrm>
        </p:spPr>
        <p:txBody>
          <a:bodyPr>
            <a:normAutofit fontScale="90000" lnSpcReduction="10000"/>
          </a:bodyPr>
          <a:lstStyle/>
          <a:p>
            <a:r>
              <a:rPr lang="en-US" altLang="zh-CN" b="1" dirty="0" smtClean="0"/>
              <a:t>#</a:t>
            </a:r>
            <a:r>
              <a:rPr lang="zh-CN" altLang="en-US" b="1" dirty="0" smtClean="0"/>
              <a:t>常用概念</a:t>
            </a:r>
            <a:r>
              <a:rPr lang="en-US" altLang="zh-CN" b="1" dirty="0" smtClean="0"/>
              <a:t>#</a:t>
            </a:r>
            <a:endParaRPr lang="en-US" altLang="zh-CN" b="1" dirty="0" smtClean="0"/>
          </a:p>
          <a:p>
            <a:r>
              <a:rPr lang="en-US" dirty="0" smtClean="0"/>
              <a:t>1.</a:t>
            </a:r>
            <a:r>
              <a:rPr lang="zh-CN" altLang="en-US" dirty="0" smtClean="0"/>
              <a:t>训练集</a:t>
            </a:r>
            <a:endParaRPr lang="en-US" altLang="zh-CN" dirty="0" smtClean="0"/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zh-CN" altLang="en-US" dirty="0" smtClean="0"/>
              <a:t>用于模型训练的训练数据集合</a:t>
            </a:r>
            <a:endParaRPr lang="en-US" altLang="zh-CN" dirty="0" smtClean="0"/>
          </a:p>
          <a:p>
            <a:r>
              <a:rPr lang="en-US" dirty="0" smtClean="0"/>
              <a:t>2.</a:t>
            </a:r>
            <a:r>
              <a:rPr lang="zh-CN" altLang="en-US" dirty="0" smtClean="0"/>
              <a:t>验证集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对于每种任务一般都有多种算法可以选择，一般会使用验证集验证用于对比不同算法的效果差异</a:t>
            </a:r>
            <a:endParaRPr lang="en-US" altLang="zh-CN" dirty="0" smtClean="0"/>
          </a:p>
          <a:p>
            <a:r>
              <a:rPr lang="en-US" dirty="0" smtClean="0"/>
              <a:t>3.</a:t>
            </a:r>
            <a:r>
              <a:rPr lang="zh-CN" altLang="en-US" dirty="0" smtClean="0"/>
              <a:t>测试集</a:t>
            </a:r>
            <a:endParaRPr lang="en-US" altLang="zh-CN" dirty="0" smtClean="0"/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zh-CN" altLang="en-US" dirty="0" smtClean="0"/>
              <a:t>最终用于评判算法模型效果的数据集合</a:t>
            </a:r>
            <a:endParaRPr lang="zh-CN" altLang="en-US" dirty="0" smtClean="0"/>
          </a:p>
          <a:p>
            <a:r>
              <a:rPr lang="en-US" dirty="0" smtClean="0"/>
              <a:t>4.K</a:t>
            </a:r>
            <a:r>
              <a:rPr lang="zh-CN" altLang="en-US" dirty="0" smtClean="0"/>
              <a:t>折交叉验证（</a:t>
            </a:r>
            <a:r>
              <a:rPr lang="en-US" altLang="zh-CN" dirty="0" smtClean="0"/>
              <a:t>K fold cross validation</a:t>
            </a:r>
            <a:r>
              <a:rPr lang="zh-CN" altLang="en-US" dirty="0" smtClean="0"/>
              <a:t>）</a:t>
            </a:r>
            <a:endParaRPr lang="zh-CN" altLang="en-US" dirty="0" smtClean="0"/>
          </a:p>
          <a:p>
            <a:pPr>
              <a:buNone/>
            </a:pPr>
            <a:r>
              <a:rPr lang="zh-CN" altLang="en-US" dirty="0" smtClean="0"/>
              <a:t>        初始采样分割成K个子样本，一个单独的子样本被保留作为验证模型的数据，其他K-1个样本用来训练。交叉验证重复K次，每个子样本验证一次，平均K次的结果</a:t>
            </a:r>
            <a:endParaRPr lang="zh-CN" altLang="en-US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8688288" y="620693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机器学习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#</a:t>
            </a:r>
            <a:r>
              <a:rPr lang="zh-CN" altLang="en-US" b="1" dirty="0" smtClean="0"/>
              <a:t>常用概念</a:t>
            </a:r>
            <a:r>
              <a:rPr lang="en-US" altLang="zh-CN" b="1" dirty="0" smtClean="0"/>
              <a:t>#</a:t>
            </a:r>
            <a:endParaRPr lang="en-US" altLang="zh-CN" b="1" dirty="0" smtClean="0"/>
          </a:p>
          <a:p>
            <a:r>
              <a:rPr lang="en-US" dirty="0" smtClean="0"/>
              <a:t>1.</a:t>
            </a:r>
            <a:r>
              <a:rPr lang="zh-CN" altLang="en-US" dirty="0" smtClean="0"/>
              <a:t>过拟合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模型失去了泛化能力。如果模型在训练集和验证集上都有很好的表现，但在测试集上表现很差，一般认为是发生了过拟合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欠拟合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模型没能建立起合理的输入输出之间的映射。当输入训练集中的样本时，预测结果与标注结果依然相差很大</a:t>
            </a: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8688288" y="620693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机器学习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 smtClean="0"/>
              <a:t>#</a:t>
            </a:r>
            <a:r>
              <a:rPr lang="zh-CN" altLang="en-US" b="1" dirty="0" smtClean="0"/>
              <a:t>常用概念</a:t>
            </a:r>
            <a:r>
              <a:rPr lang="en-US" altLang="zh-CN" b="1" dirty="0" smtClean="0"/>
              <a:t>#</a:t>
            </a:r>
            <a:endParaRPr lang="en-US" altLang="zh-CN" b="1" dirty="0" smtClean="0"/>
          </a:p>
          <a:p>
            <a:r>
              <a:rPr lang="zh-CN" altLang="en-US" dirty="0" smtClean="0"/>
              <a:t>评价指标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为了评价算法效果的好坏，需要找到一种评价模型效果的计算指标。不同的任务会使用不同的评价指标。常用的评价指标有：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1</a:t>
            </a:r>
            <a:r>
              <a:rPr lang="zh-CN" altLang="en-US" dirty="0" smtClean="0"/>
              <a:t>）准确率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2</a:t>
            </a:r>
            <a:r>
              <a:rPr lang="zh-CN" altLang="en-US" dirty="0" smtClean="0"/>
              <a:t>）召回率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F1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4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TopK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5</a:t>
            </a:r>
            <a:r>
              <a:rPr lang="zh-CN" altLang="en-US" dirty="0" smtClean="0"/>
              <a:t>）</a:t>
            </a:r>
            <a:r>
              <a:rPr lang="en-US" altLang="zh-CN" dirty="0" smtClean="0"/>
              <a:t>BLEU…</a:t>
            </a:r>
            <a:endParaRPr lang="en-US" altLang="zh-CN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973" y="4074247"/>
            <a:ext cx="4029793" cy="2165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本框 3"/>
          <p:cNvSpPr txBox="1"/>
          <p:nvPr/>
        </p:nvSpPr>
        <p:spPr>
          <a:xfrm>
            <a:off x="8688288" y="620693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10762" y="2967336"/>
            <a:ext cx="45704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机器学习简介</a:t>
            </a:r>
            <a:endParaRPr lang="zh-CN" altLang="en-US" sz="54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8688288" y="620693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10762" y="2967336"/>
            <a:ext cx="45704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深度学习简介</a:t>
            </a:r>
            <a:endParaRPr lang="zh-CN" altLang="en-US" sz="54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8688288" y="620693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猜数字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A: </a:t>
            </a:r>
            <a:r>
              <a:rPr lang="zh-CN" altLang="en-US" dirty="0" smtClean="0"/>
              <a:t>我现在心里想了一个</a:t>
            </a:r>
            <a:r>
              <a:rPr lang="en-US" altLang="zh-CN" dirty="0" smtClean="0"/>
              <a:t>0-100</a:t>
            </a:r>
            <a:r>
              <a:rPr lang="zh-CN" altLang="en-US" dirty="0" smtClean="0"/>
              <a:t>之间的整数，你猜一下？</a:t>
            </a:r>
            <a:endParaRPr lang="en-US" altLang="zh-CN" dirty="0" smtClean="0"/>
          </a:p>
          <a:p>
            <a:r>
              <a:rPr lang="en-US" dirty="0" smtClean="0"/>
              <a:t>B: 60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A: </a:t>
            </a:r>
            <a:r>
              <a:rPr lang="zh-CN" altLang="en-US" dirty="0"/>
              <a:t>低</a:t>
            </a:r>
            <a:r>
              <a:rPr lang="zh-CN" altLang="en-US" dirty="0" smtClean="0"/>
              <a:t>了。</a:t>
            </a:r>
            <a:endParaRPr lang="en-US" altLang="zh-CN" dirty="0" smtClean="0"/>
          </a:p>
          <a:p>
            <a:r>
              <a:rPr lang="en-US" altLang="zh-CN" dirty="0" smtClean="0"/>
              <a:t>B</a:t>
            </a:r>
            <a:r>
              <a:rPr lang="zh-CN" altLang="en-US" dirty="0" smtClean="0"/>
              <a:t>：</a:t>
            </a:r>
            <a:r>
              <a:rPr lang="en-US" altLang="zh-CN" dirty="0" smtClean="0"/>
              <a:t>80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：低了。</a:t>
            </a:r>
            <a:endParaRPr lang="en-US" altLang="zh-CN" dirty="0" smtClean="0"/>
          </a:p>
          <a:p>
            <a:r>
              <a:rPr lang="en-US" altLang="zh-CN" dirty="0" smtClean="0"/>
              <a:t>B</a:t>
            </a:r>
            <a:r>
              <a:rPr lang="zh-CN" altLang="en-US" dirty="0" smtClean="0"/>
              <a:t>：</a:t>
            </a:r>
            <a:r>
              <a:rPr lang="en-US" altLang="zh-CN" dirty="0" smtClean="0"/>
              <a:t>90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：高了</a:t>
            </a:r>
            <a:endParaRPr lang="en-US" altLang="zh-CN" dirty="0" smtClean="0"/>
          </a:p>
          <a:p>
            <a:r>
              <a:rPr lang="en-US" altLang="zh-CN" dirty="0" smtClean="0"/>
              <a:t>B</a:t>
            </a:r>
            <a:r>
              <a:rPr lang="zh-CN" altLang="en-US" dirty="0" smtClean="0"/>
              <a:t>：</a:t>
            </a:r>
            <a:r>
              <a:rPr lang="en-US" altLang="zh-CN" dirty="0" smtClean="0"/>
              <a:t>88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：对了！</a:t>
            </a:r>
            <a:endParaRPr lang="en-US" altLang="zh-CN" dirty="0" smtClean="0"/>
          </a:p>
          <a:p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827" y="3070828"/>
            <a:ext cx="3213632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本框 3"/>
          <p:cNvSpPr txBox="1"/>
          <p:nvPr/>
        </p:nvSpPr>
        <p:spPr>
          <a:xfrm>
            <a:off x="8688288" y="620693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猜数字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</a:t>
            </a:r>
            <a:r>
              <a:rPr lang="en-US" altLang="zh-CN" dirty="0" smtClean="0"/>
              <a:t>A</a:t>
            </a:r>
            <a:r>
              <a:rPr lang="zh-CN" altLang="en-US" dirty="0" smtClean="0"/>
              <a:t>先生选取数字是有规律的，与他选取范围的上限有关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构建模型预测</a:t>
            </a:r>
            <a:r>
              <a:rPr lang="en-US" altLang="zh-CN" dirty="0" smtClean="0"/>
              <a:t>A</a:t>
            </a:r>
            <a:r>
              <a:rPr lang="zh-CN" altLang="en-US" dirty="0"/>
              <a:t>心里想</a:t>
            </a:r>
            <a:r>
              <a:rPr lang="zh-CN" altLang="en-US" dirty="0" smtClean="0"/>
              <a:t>的数字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模型输入：</a:t>
            </a:r>
            <a:r>
              <a:rPr lang="en-US" altLang="zh-CN" dirty="0" smtClean="0"/>
              <a:t>A</a:t>
            </a:r>
            <a:r>
              <a:rPr lang="zh-CN" altLang="en-US" dirty="0" smtClean="0"/>
              <a:t>给出的上限数值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模型输出：</a:t>
            </a:r>
            <a:r>
              <a:rPr lang="en-US" altLang="zh-CN" dirty="0" smtClean="0"/>
              <a:t>A</a:t>
            </a:r>
            <a:r>
              <a:rPr lang="zh-CN" altLang="en-US" dirty="0" smtClean="0"/>
              <a:t>心里想的数值</a:t>
            </a:r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688288" y="620693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深度学习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9456" y="1522592"/>
            <a:ext cx="10441160" cy="514676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首先</a:t>
            </a:r>
            <a:r>
              <a:rPr lang="en-US" altLang="zh-CN" dirty="0" smtClean="0"/>
              <a:t>B</a:t>
            </a:r>
            <a:r>
              <a:rPr lang="zh-CN" altLang="en-US" dirty="0" smtClean="0"/>
              <a:t>随便猜一个数                                          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模型随机初始化</a:t>
            </a:r>
            <a:endParaRPr lang="en-US" altLang="zh-CN" dirty="0" smtClean="0"/>
          </a:p>
          <a:p>
            <a:r>
              <a:rPr lang="zh-CN" altLang="en-US" dirty="0" smtClean="0"/>
              <a:t>                              模型函数 ：</a:t>
            </a:r>
            <a:r>
              <a:rPr lang="en-US" altLang="zh-CN" dirty="0" smtClean="0"/>
              <a:t>Y = k * x   (</a:t>
            </a:r>
            <a:r>
              <a:rPr lang="zh-CN" altLang="en-US" dirty="0" smtClean="0"/>
              <a:t>此样本</a:t>
            </a:r>
            <a:r>
              <a:rPr lang="en-US" altLang="zh-CN" dirty="0" smtClean="0"/>
              <a:t>x = 100)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</a:t>
            </a:r>
            <a:r>
              <a:rPr lang="zh-CN" altLang="en-US" dirty="0" smtClean="0"/>
              <a:t>此例子中</a:t>
            </a:r>
            <a:r>
              <a:rPr lang="en-US" altLang="zh-CN" dirty="0" smtClean="0"/>
              <a:t>B</a:t>
            </a:r>
            <a:r>
              <a:rPr lang="zh-CN" altLang="en-US" dirty="0" smtClean="0"/>
              <a:t>选择的初始</a:t>
            </a:r>
            <a:r>
              <a:rPr lang="en-US" altLang="zh-CN" dirty="0" smtClean="0"/>
              <a:t>k</a:t>
            </a:r>
            <a:r>
              <a:rPr lang="zh-CN" altLang="en-US" dirty="0" smtClean="0"/>
              <a:t>值为</a:t>
            </a:r>
            <a:r>
              <a:rPr lang="en-US" altLang="zh-CN" dirty="0" smtClean="0"/>
              <a:t>0.6 </a:t>
            </a:r>
            <a:endParaRPr lang="en-US" altLang="zh-CN" dirty="0" smtClean="0"/>
          </a:p>
          <a:p>
            <a:r>
              <a:rPr lang="en-US" dirty="0" smtClean="0"/>
              <a:t>A</a:t>
            </a:r>
            <a:r>
              <a:rPr lang="zh-CN" altLang="en-US" dirty="0" smtClean="0"/>
              <a:t>计算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的猜测与真正答案的差距                 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计算</a:t>
            </a:r>
            <a:r>
              <a:rPr lang="en-US" altLang="zh-CN" dirty="0" smtClean="0"/>
              <a:t>loss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</a:t>
            </a:r>
            <a:r>
              <a:rPr lang="zh-CN" altLang="en-US" dirty="0" smtClean="0"/>
              <a:t>损失函数 </a:t>
            </a:r>
            <a:r>
              <a:rPr lang="en-US" altLang="zh-CN" dirty="0" smtClean="0"/>
              <a:t>= sign(</a:t>
            </a:r>
            <a:r>
              <a:rPr lang="en-US" altLang="zh-CN" dirty="0" err="1" smtClean="0"/>
              <a:t>y_true</a:t>
            </a:r>
            <a:r>
              <a:rPr lang="en-US" altLang="zh-CN" dirty="0" smtClean="0"/>
              <a:t> – </a:t>
            </a:r>
            <a:r>
              <a:rPr lang="en-US" altLang="zh-CN" dirty="0" err="1" smtClean="0"/>
              <a:t>y_pred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告诉</a:t>
            </a:r>
            <a:r>
              <a:rPr lang="en-US" altLang="zh-CN" dirty="0" smtClean="0"/>
              <a:t>B</a:t>
            </a:r>
            <a:r>
              <a:rPr lang="zh-CN" altLang="en-US" dirty="0" smtClean="0"/>
              <a:t>偏大或偏小                                            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得到</a:t>
            </a:r>
            <a:r>
              <a:rPr lang="en-US" altLang="zh-CN" dirty="0" smtClean="0"/>
              <a:t>loss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r>
              <a:rPr lang="en-US" altLang="zh-CN" dirty="0" smtClean="0"/>
              <a:t>B</a:t>
            </a:r>
            <a:r>
              <a:rPr lang="zh-CN" altLang="en-US" dirty="0" smtClean="0"/>
              <a:t>调整了自己的“模型参数”                              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反向传播</a:t>
            </a:r>
            <a:endParaRPr lang="en-US" altLang="zh-CN" dirty="0" smtClean="0"/>
          </a:p>
          <a:p>
            <a:r>
              <a:rPr lang="zh-CN" altLang="en-US" dirty="0" smtClean="0"/>
              <a:t>参数调整幅度依照</a:t>
            </a:r>
            <a:r>
              <a:rPr lang="en-US" altLang="zh-CN" dirty="0" smtClean="0"/>
              <a:t>B</a:t>
            </a:r>
            <a:r>
              <a:rPr lang="zh-CN" altLang="en-US" dirty="0" smtClean="0"/>
              <a:t>自定的策略                    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优化器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学习率</a:t>
            </a:r>
            <a:endParaRPr lang="en-US" altLang="zh-CN" dirty="0" smtClean="0"/>
          </a:p>
          <a:p>
            <a:r>
              <a:rPr lang="zh-CN" altLang="en-US" dirty="0" smtClean="0"/>
              <a:t>重复以上过程</a:t>
            </a:r>
            <a:endParaRPr lang="en-US" altLang="zh-CN" dirty="0" smtClean="0"/>
          </a:p>
          <a:p>
            <a:r>
              <a:rPr lang="zh-CN" altLang="en-US" dirty="0" smtClean="0"/>
              <a:t>最终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的猜测与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的答案一致                          </a:t>
            </a:r>
            <a:r>
              <a:rPr lang="en-US" altLang="zh-CN" dirty="0" smtClean="0"/>
              <a:t>----</a:t>
            </a:r>
            <a:r>
              <a:rPr lang="en-US" altLang="zh-CN" dirty="0"/>
              <a:t>loss</a:t>
            </a:r>
            <a:r>
              <a:rPr lang="en-US" altLang="zh-CN" dirty="0" smtClean="0"/>
              <a:t> = 0</a:t>
            </a:r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688288" y="620693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深度学习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5440" y="1946256"/>
            <a:ext cx="9155360" cy="4651096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想要快速获得正确的模型，</a:t>
            </a:r>
            <a:r>
              <a:rPr lang="en-US" altLang="zh-CN" dirty="0" smtClean="0"/>
              <a:t>AB</a:t>
            </a:r>
            <a:r>
              <a:rPr lang="zh-CN" altLang="en-US" dirty="0" smtClean="0"/>
              <a:t>可以有哪些可以优化的地方？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dirty="0" smtClean="0"/>
              <a:t>1.</a:t>
            </a:r>
            <a:r>
              <a:rPr lang="zh-CN" altLang="en-US" dirty="0" smtClean="0"/>
              <a:t>随机初始化。</a:t>
            </a:r>
            <a:endParaRPr lang="en-US" altLang="zh-CN" dirty="0" smtClean="0"/>
          </a:p>
          <a:p>
            <a:r>
              <a:rPr lang="zh-CN" altLang="en-US" dirty="0" smtClean="0"/>
              <a:t>假如</a:t>
            </a:r>
            <a:r>
              <a:rPr lang="en-US" altLang="zh-CN" dirty="0" smtClean="0"/>
              <a:t>B</a:t>
            </a:r>
            <a:r>
              <a:rPr lang="zh-CN" altLang="en-US" dirty="0" smtClean="0"/>
              <a:t>一开始选择的</a:t>
            </a:r>
            <a:r>
              <a:rPr lang="en-US" altLang="zh-CN" dirty="0" smtClean="0"/>
              <a:t>k</a:t>
            </a:r>
            <a:r>
              <a:rPr lang="zh-CN" altLang="en-US" dirty="0" smtClean="0"/>
              <a:t>值为</a:t>
            </a:r>
            <a:r>
              <a:rPr lang="en-US" altLang="zh-CN" dirty="0" smtClean="0"/>
              <a:t>88</a:t>
            </a:r>
            <a:r>
              <a:rPr lang="zh-CN" altLang="en-US" dirty="0" smtClean="0"/>
              <a:t>，则直接</a:t>
            </a:r>
            <a:r>
              <a:rPr lang="en-US" altLang="zh-CN" dirty="0" smtClean="0"/>
              <a:t>loss=0</a:t>
            </a:r>
            <a:endParaRPr lang="en-US" altLang="zh-CN" dirty="0" smtClean="0"/>
          </a:p>
          <a:p>
            <a:r>
              <a:rPr lang="en-US" altLang="zh-CN" dirty="0" smtClean="0"/>
              <a:t>NLP</a:t>
            </a:r>
            <a:r>
              <a:rPr lang="zh-CN" altLang="en-US" dirty="0" smtClean="0"/>
              <a:t>中的</a:t>
            </a:r>
            <a:r>
              <a:rPr lang="zh-CN" altLang="en-US" u="sng" dirty="0" smtClean="0"/>
              <a:t>预训练模型</a:t>
            </a:r>
            <a:r>
              <a:rPr lang="zh-CN" altLang="en-US" dirty="0" smtClean="0"/>
              <a:t>实际上就是对随机初始化的技术优化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优化损失函数</a:t>
            </a:r>
            <a:endParaRPr lang="en-US" altLang="zh-CN" dirty="0" smtClean="0"/>
          </a:p>
          <a:p>
            <a:r>
              <a:rPr lang="zh-CN" altLang="en-US" dirty="0" smtClean="0"/>
              <a:t>假如损失函数为</a:t>
            </a:r>
            <a:r>
              <a:rPr lang="en-US" altLang="zh-CN" dirty="0" smtClean="0"/>
              <a:t>loss = </a:t>
            </a:r>
            <a:r>
              <a:rPr lang="en-US" altLang="zh-CN" dirty="0" err="1" smtClean="0"/>
              <a:t>y_true</a:t>
            </a:r>
            <a:r>
              <a:rPr lang="en-US" altLang="zh-CN" dirty="0" smtClean="0"/>
              <a:t> – </a:t>
            </a:r>
            <a:r>
              <a:rPr lang="en-US" altLang="zh-CN" dirty="0" err="1" smtClean="0"/>
              <a:t>y_pred</a:t>
            </a:r>
            <a:endParaRPr lang="en-US" altLang="zh-CN" dirty="0" smtClean="0"/>
          </a:p>
          <a:p>
            <a:r>
              <a:rPr lang="zh-CN" altLang="en-US" dirty="0" smtClean="0"/>
              <a:t>即当</a:t>
            </a:r>
            <a:r>
              <a:rPr lang="en-US" altLang="zh-CN" dirty="0" smtClean="0"/>
              <a:t>B</a:t>
            </a:r>
            <a:r>
              <a:rPr lang="zh-CN" altLang="en-US" dirty="0" smtClean="0"/>
              <a:t>猜测</a:t>
            </a:r>
            <a:r>
              <a:rPr lang="en-US" altLang="zh-CN" dirty="0"/>
              <a:t>6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的时候，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告知低了</a:t>
            </a:r>
            <a:r>
              <a:rPr lang="en-US" altLang="zh-CN" dirty="0" smtClean="0"/>
              <a:t>28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8688288" y="620693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深度学习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5440" y="1690688"/>
            <a:ext cx="9155360" cy="497867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想要快速获得正确的模型，</a:t>
            </a:r>
            <a:r>
              <a:rPr lang="en-US" altLang="zh-CN" dirty="0" smtClean="0"/>
              <a:t>AB</a:t>
            </a:r>
            <a:r>
              <a:rPr lang="zh-CN" altLang="en-US" dirty="0" smtClean="0"/>
              <a:t>可以有哪些可以优化的地方？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dirty="0" smtClean="0"/>
              <a:t>3.</a:t>
            </a:r>
            <a:r>
              <a:rPr lang="en-US" altLang="zh-CN" dirty="0" smtClean="0"/>
              <a:t>B</a:t>
            </a:r>
            <a:r>
              <a:rPr lang="zh-CN" altLang="en-US" dirty="0" smtClean="0"/>
              <a:t>调整参数的策略</a:t>
            </a:r>
            <a:endParaRPr lang="en-US" altLang="zh-CN" dirty="0" smtClean="0"/>
          </a:p>
          <a:p>
            <a:r>
              <a:rPr lang="en-US" altLang="zh-CN" dirty="0" smtClean="0"/>
              <a:t>B</a:t>
            </a:r>
            <a:r>
              <a:rPr lang="zh-CN" altLang="en-US" dirty="0" smtClean="0"/>
              <a:t>采取二分法调整，</a:t>
            </a:r>
            <a:r>
              <a:rPr lang="en-US" altLang="zh-CN" dirty="0" smtClean="0"/>
              <a:t>50 -&gt; 75 -&gt; 88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调整模型结构</a:t>
            </a:r>
            <a:endParaRPr lang="en-US" altLang="zh-CN" dirty="0" smtClean="0"/>
          </a:p>
          <a:p>
            <a:r>
              <a:rPr lang="zh-CN" altLang="en-US" dirty="0" smtClean="0"/>
              <a:t>不同模型能够拟合不同的数据集</a:t>
            </a:r>
            <a:endParaRPr lang="en-US" altLang="zh-CN" dirty="0" smtClean="0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2423592" y="4437112"/>
            <a:ext cx="7200800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348807" y="4570009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91944" y="4543213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336360" y="4561153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70015" y="450912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75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492129" y="4576917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88</a:t>
            </a:r>
            <a:endParaRPr lang="en-US" dirty="0"/>
          </a:p>
        </p:txBody>
      </p:sp>
      <p:sp>
        <p:nvSpPr>
          <p:cNvPr id="11" name="文本框 3"/>
          <p:cNvSpPr txBox="1"/>
          <p:nvPr/>
        </p:nvSpPr>
        <p:spPr>
          <a:xfrm>
            <a:off x="8688288" y="620693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深度学习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#</a:t>
            </a:r>
            <a:r>
              <a:rPr lang="zh-CN" altLang="en-US" dirty="0" smtClean="0"/>
              <a:t>不同模型拟合不同的数据分布</a:t>
            </a:r>
            <a:r>
              <a:rPr lang="en-US" altLang="zh-CN" dirty="0" smtClean="0"/>
              <a:t>#</a:t>
            </a:r>
            <a:endParaRPr lang="en-US" altLang="zh-CN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816" y="2489709"/>
            <a:ext cx="6768752" cy="4228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本框 3"/>
          <p:cNvSpPr txBox="1"/>
          <p:nvPr/>
        </p:nvSpPr>
        <p:spPr>
          <a:xfrm>
            <a:off x="8688288" y="620693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深度学习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人工神经网络（</a:t>
            </a:r>
            <a:r>
              <a:rPr lang="en-US" dirty="0"/>
              <a:t>Artificial Neural Networks，</a:t>
            </a:r>
            <a:r>
              <a:rPr lang="zh-CN" altLang="en-US" dirty="0"/>
              <a:t>简称</a:t>
            </a:r>
            <a:r>
              <a:rPr lang="en-US" dirty="0"/>
              <a:t>ANNs），</a:t>
            </a:r>
            <a:r>
              <a:rPr lang="zh-CN" altLang="en-US" dirty="0"/>
              <a:t>也简称为神经网络（</a:t>
            </a:r>
            <a:r>
              <a:rPr lang="en-US" dirty="0" smtClean="0"/>
              <a:t>NN）</a:t>
            </a:r>
            <a:r>
              <a:rPr lang="zh-CN" altLang="en-US" dirty="0" smtClean="0"/>
              <a:t>。它</a:t>
            </a:r>
            <a:r>
              <a:rPr lang="zh-CN" altLang="en-US" dirty="0"/>
              <a:t>是一种模仿动物神经网络行为特征，进行分布式并行信息处理的算法数学模型。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672" y="3592576"/>
            <a:ext cx="6120680" cy="3104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本框 3"/>
          <p:cNvSpPr txBox="1"/>
          <p:nvPr/>
        </p:nvSpPr>
        <p:spPr>
          <a:xfrm>
            <a:off x="8688288" y="620693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深度学习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 smtClean="0"/>
              <a:t>#</a:t>
            </a:r>
            <a:r>
              <a:rPr lang="zh-CN" altLang="en-US" b="1" dirty="0" smtClean="0"/>
              <a:t>隐含层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中间层</a:t>
            </a:r>
            <a:r>
              <a:rPr lang="en-US" altLang="zh-CN" b="1" dirty="0" smtClean="0"/>
              <a:t>#</a:t>
            </a:r>
            <a:endParaRPr lang="en-US" altLang="zh-CN" b="1" dirty="0" smtClean="0"/>
          </a:p>
          <a:p>
            <a:r>
              <a:rPr lang="zh-CN" altLang="en-US" dirty="0" smtClean="0"/>
              <a:t>神经网络模型输入层和输出层之间的部分</a:t>
            </a:r>
            <a:endParaRPr lang="en-US" altLang="zh-CN" dirty="0" smtClean="0"/>
          </a:p>
          <a:p>
            <a:r>
              <a:rPr lang="zh-CN" altLang="en-US" dirty="0" smtClean="0"/>
              <a:t>隐含层可以有不同的结构：</a:t>
            </a:r>
            <a:endParaRPr lang="en-US" altLang="zh-CN" dirty="0" smtClean="0"/>
          </a:p>
          <a:p>
            <a:r>
              <a:rPr lang="en-US" altLang="zh-CN" dirty="0" smtClean="0"/>
              <a:t>RNN</a:t>
            </a:r>
            <a:endParaRPr lang="en-US" altLang="zh-CN" dirty="0" smtClean="0"/>
          </a:p>
          <a:p>
            <a:r>
              <a:rPr lang="en-US" altLang="zh-CN" dirty="0" smtClean="0"/>
              <a:t>CNN</a:t>
            </a:r>
            <a:endParaRPr lang="en-US" altLang="zh-CN" dirty="0" smtClean="0"/>
          </a:p>
          <a:p>
            <a:r>
              <a:rPr lang="en-US" altLang="zh-CN" dirty="0" smtClean="0"/>
              <a:t>DNN</a:t>
            </a:r>
            <a:endParaRPr lang="en-US" altLang="zh-CN" dirty="0" smtClean="0"/>
          </a:p>
          <a:p>
            <a:r>
              <a:rPr lang="en-US" altLang="zh-CN" dirty="0" smtClean="0"/>
              <a:t>LSTM</a:t>
            </a:r>
            <a:endParaRPr lang="en-US" altLang="zh-CN" dirty="0" smtClean="0"/>
          </a:p>
          <a:p>
            <a:r>
              <a:rPr lang="en-US" altLang="zh-CN" dirty="0" smtClean="0"/>
              <a:t>Transformer</a:t>
            </a:r>
            <a:endParaRPr lang="en-US" altLang="zh-CN" dirty="0" smtClean="0"/>
          </a:p>
          <a:p>
            <a:r>
              <a:rPr lang="zh-CN" altLang="en-US" dirty="0"/>
              <a:t>等等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43264" y="3501009"/>
            <a:ext cx="6624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j-ea"/>
                <a:ea typeface="+mj-ea"/>
              </a:rPr>
              <a:t>它们本质上的区别只是不同的运算公式</a:t>
            </a:r>
            <a:endParaRPr lang="en-US" sz="2800" b="1" dirty="0">
              <a:latin typeface="+mj-ea"/>
              <a:ea typeface="+mj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860" y="4026114"/>
            <a:ext cx="2930635" cy="2465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990" y="4135077"/>
            <a:ext cx="2168639" cy="2247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文本框 3"/>
          <p:cNvSpPr txBox="1"/>
          <p:nvPr/>
        </p:nvSpPr>
        <p:spPr>
          <a:xfrm>
            <a:off x="8688288" y="620693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深度学习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#</a:t>
            </a:r>
            <a:r>
              <a:rPr lang="zh-CN" altLang="en-US" b="1" dirty="0" smtClean="0"/>
              <a:t>随机初始化</a:t>
            </a:r>
            <a:r>
              <a:rPr lang="en-US" altLang="zh-CN" b="1" dirty="0" smtClean="0"/>
              <a:t>#</a:t>
            </a:r>
            <a:endParaRPr lang="en-US" altLang="zh-CN" b="1" dirty="0" smtClean="0"/>
          </a:p>
          <a:p>
            <a:r>
              <a:rPr lang="zh-CN" altLang="en-US" dirty="0" smtClean="0"/>
              <a:t>隐含层中会含有很多的权重矩阵，这些矩阵需要有初始值，才能进行运算</a:t>
            </a:r>
            <a:endParaRPr lang="en-US" altLang="zh-CN" dirty="0" smtClean="0"/>
          </a:p>
          <a:p>
            <a:r>
              <a:rPr lang="zh-CN" altLang="en-US" dirty="0" smtClean="0"/>
              <a:t>初始值的选取会影响最终的结果</a:t>
            </a:r>
            <a:endParaRPr lang="en-US" altLang="zh-CN" dirty="0" smtClean="0"/>
          </a:p>
          <a:p>
            <a:r>
              <a:rPr lang="zh-CN" altLang="en-US" dirty="0" smtClean="0"/>
              <a:t>一般情况下，模型会采取随机初始化，但参数会在一定范围内</a:t>
            </a:r>
            <a:endParaRPr lang="en-US" altLang="zh-CN" dirty="0" smtClean="0"/>
          </a:p>
          <a:p>
            <a:r>
              <a:rPr lang="zh-CN" altLang="en-US" dirty="0" smtClean="0"/>
              <a:t>在使用预训练模型一类的策略时，随机初始值被训练好的参数代替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>
                <a:latin typeface="+mj-ea"/>
                <a:ea typeface="+mj-ea"/>
              </a:rPr>
              <a:t>好的开始是成功的一半！</a:t>
            </a:r>
            <a:endParaRPr lang="en-US" altLang="zh-CN" dirty="0" smtClean="0"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688288" y="620693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从找规律说起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>
              <a:latin typeface="+mn-ea"/>
            </a:endParaRPr>
          </a:p>
          <a:p>
            <a:r>
              <a:rPr lang="en-US" dirty="0" smtClean="0">
                <a:latin typeface="+mn-ea"/>
              </a:rPr>
              <a:t>2    4    6    8    </a:t>
            </a:r>
            <a:r>
              <a:rPr lang="zh-CN" altLang="en-US" dirty="0" smtClean="0">
                <a:latin typeface="+mn-ea"/>
              </a:rPr>
              <a:t>？</a:t>
            </a:r>
            <a:endParaRPr lang="en-US" altLang="zh-CN" dirty="0" smtClean="0">
              <a:latin typeface="+mn-ea"/>
            </a:endParaRPr>
          </a:p>
          <a:p>
            <a:endParaRPr lang="en-US" dirty="0" smtClean="0"/>
          </a:p>
          <a:p>
            <a:r>
              <a:rPr lang="zh-CN" altLang="en-US" dirty="0" smtClean="0"/>
              <a:t>机器学习视角</a:t>
            </a:r>
            <a:endParaRPr lang="en-US" altLang="zh-CN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zh-CN" altLang="en-US" dirty="0" smtClean="0"/>
              <a:t>找到一个函数</a:t>
            </a:r>
            <a:r>
              <a:rPr lang="en-US" altLang="zh-CN" dirty="0" smtClean="0"/>
              <a:t>y = f(x) </a:t>
            </a:r>
            <a:r>
              <a:rPr lang="zh-CN" altLang="en-US" dirty="0" smtClean="0"/>
              <a:t>使得</a:t>
            </a:r>
            <a:r>
              <a:rPr lang="en-US" altLang="zh-CN" dirty="0"/>
              <a:t> </a:t>
            </a:r>
            <a:r>
              <a:rPr lang="en-US" altLang="zh-CN" dirty="0" smtClean="0"/>
              <a:t>y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 = f(x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zh-CN" altLang="en-US" dirty="0" smtClean="0"/>
              <a:t>得到这个函数后，用于预测其他</a:t>
            </a:r>
            <a:r>
              <a:rPr lang="en-US" altLang="zh-CN" dirty="0" smtClean="0"/>
              <a:t>x</a:t>
            </a:r>
            <a:r>
              <a:rPr lang="zh-CN" altLang="en-US" dirty="0" smtClean="0"/>
              <a:t>对应的</a:t>
            </a:r>
            <a:r>
              <a:rPr lang="en-US" altLang="zh-CN" dirty="0" smtClean="0"/>
              <a:t>y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r>
              <a:rPr lang="en-US" dirty="0" smtClean="0">
                <a:latin typeface="宋体" pitchFamily="2" charset="-122"/>
                <a:ea typeface="宋体" pitchFamily="2" charset="-122"/>
              </a:rPr>
              <a:t>y = 2 * x</a:t>
            </a:r>
            <a:endParaRPr lang="en-US" dirty="0"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03712" y="3620294"/>
          <a:ext cx="60960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5920">
                <a:tc>
                  <a:txBody>
                    <a:bodyPr/>
                    <a:lstStyle/>
                    <a:p>
                      <a:r>
                        <a:rPr lang="en-US" altLang="zh-CN" sz="1900" dirty="0" smtClean="0"/>
                        <a:t>X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2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3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4</a:t>
                      </a:r>
                      <a:endParaRPr lang="en-US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altLang="zh-CN" sz="1900" dirty="0" smtClean="0"/>
                        <a:t>Y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2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4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6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8</a:t>
                      </a:r>
                      <a:endParaRPr lang="en-US" sz="1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3"/>
          <p:cNvSpPr txBox="1"/>
          <p:nvPr/>
        </p:nvSpPr>
        <p:spPr>
          <a:xfrm>
            <a:off x="8688288" y="620693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深度学习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#</a:t>
            </a:r>
            <a:r>
              <a:rPr lang="zh-CN" altLang="en-US" b="1" dirty="0" smtClean="0"/>
              <a:t>损失函数</a:t>
            </a:r>
            <a:r>
              <a:rPr lang="en-US" altLang="zh-CN" b="1" dirty="0" smtClean="0"/>
              <a:t>#</a:t>
            </a:r>
            <a:endParaRPr lang="en-US" altLang="zh-CN" b="1" dirty="0" smtClean="0"/>
          </a:p>
          <a:p>
            <a:r>
              <a:rPr lang="zh-CN" altLang="en-US" dirty="0" smtClean="0"/>
              <a:t>损失函数（</a:t>
            </a:r>
            <a:r>
              <a:rPr lang="en-US" altLang="zh-CN" dirty="0" smtClean="0"/>
              <a:t>loss function</a:t>
            </a:r>
            <a:r>
              <a:rPr lang="zh-CN" altLang="en-US" dirty="0" smtClean="0"/>
              <a:t>或</a:t>
            </a:r>
            <a:r>
              <a:rPr lang="en-US" altLang="zh-CN" dirty="0" smtClean="0"/>
              <a:t>cost function</a:t>
            </a:r>
            <a:r>
              <a:rPr lang="zh-CN" altLang="en-US" dirty="0" smtClean="0"/>
              <a:t>）用来计算模型的预测值与真实值之间的误差。</a:t>
            </a:r>
            <a:endParaRPr lang="en-US" altLang="zh-CN" dirty="0" smtClean="0"/>
          </a:p>
          <a:p>
            <a:r>
              <a:rPr lang="zh-CN" altLang="en-US" dirty="0" smtClean="0"/>
              <a:t>模型训练的目标一般是依靠训练数据来调整模型参数，使得损失函数到达最小值。</a:t>
            </a:r>
            <a:endParaRPr lang="en-US" altLang="zh-CN" dirty="0" smtClean="0"/>
          </a:p>
          <a:p>
            <a:r>
              <a:rPr lang="zh-CN" altLang="en-US" dirty="0" smtClean="0"/>
              <a:t>损失函数有很多，选择合理的损失函数是模型训练的必要条件。</a:t>
            </a:r>
            <a:endParaRPr lang="en-US" altLang="zh-CN" dirty="0" smtClean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560" y="4941169"/>
            <a:ext cx="4752528" cy="1608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本框 3"/>
          <p:cNvSpPr txBox="1"/>
          <p:nvPr/>
        </p:nvSpPr>
        <p:spPr>
          <a:xfrm>
            <a:off x="8688288" y="620693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深度学习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#</a:t>
            </a:r>
            <a:r>
              <a:rPr lang="zh-CN" altLang="en-US" b="1" dirty="0" smtClean="0"/>
              <a:t>导数与梯度</a:t>
            </a:r>
            <a:r>
              <a:rPr lang="en-US" altLang="zh-CN" b="1" dirty="0" smtClean="0"/>
              <a:t>#</a:t>
            </a:r>
            <a:endParaRPr lang="en-US" altLang="zh-CN" b="1" dirty="0" smtClean="0"/>
          </a:p>
          <a:p>
            <a:r>
              <a:rPr lang="zh-CN" altLang="en-US" dirty="0" smtClean="0"/>
              <a:t>导数</a:t>
            </a:r>
            <a:r>
              <a:rPr lang="zh-CN" altLang="en-US" dirty="0"/>
              <a:t>表示函数曲线上的切线斜率。 除了切线的斜率，导数还表示函数在该点的变化率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808" y="3933061"/>
            <a:ext cx="3604944" cy="2631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0024" y="3933062"/>
            <a:ext cx="4820032" cy="2634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本框 3"/>
          <p:cNvSpPr txBox="1"/>
          <p:nvPr/>
        </p:nvSpPr>
        <p:spPr>
          <a:xfrm>
            <a:off x="8688288" y="620693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深度学习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#</a:t>
            </a:r>
            <a:r>
              <a:rPr lang="zh-CN" altLang="en-US" b="1" dirty="0" smtClean="0"/>
              <a:t>梯度下降</a:t>
            </a:r>
            <a:r>
              <a:rPr lang="en-US" altLang="zh-CN" b="1" dirty="0" smtClean="0"/>
              <a:t>#</a:t>
            </a:r>
            <a:endParaRPr lang="en-US" altLang="zh-CN" b="1" dirty="0" smtClean="0"/>
          </a:p>
          <a:p>
            <a:r>
              <a:rPr lang="zh-CN" altLang="en-US" dirty="0" smtClean="0"/>
              <a:t>梯度告诉我们函数向哪个方向增长最快，那么他的反方向，就是下降最快的方向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梯度下降的目的是找到函数的极小值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为什么要找到函数的极小值？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因为我们最终的目标是损失函数值最小</a:t>
            </a:r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688288" y="620693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深度学习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#</a:t>
            </a:r>
            <a:r>
              <a:rPr lang="zh-CN" altLang="en-US" b="1" dirty="0" smtClean="0"/>
              <a:t>优化器</a:t>
            </a:r>
            <a:r>
              <a:rPr lang="en-US" altLang="zh-CN" b="1" dirty="0" smtClean="0"/>
              <a:t>#</a:t>
            </a:r>
            <a:endParaRPr lang="en-US" altLang="zh-CN" b="1" dirty="0" smtClean="0"/>
          </a:p>
          <a:p>
            <a:r>
              <a:rPr lang="zh-CN" altLang="en-US" dirty="0" smtClean="0"/>
              <a:t>知道走的方向，还需要知道走多远</a:t>
            </a:r>
            <a:endParaRPr lang="en-US" altLang="zh-CN" dirty="0" smtClean="0"/>
          </a:p>
          <a:p>
            <a:r>
              <a:rPr lang="zh-CN" altLang="en-US" dirty="0" smtClean="0"/>
              <a:t>假如一步走太大，就可能错过最小值，如果一步走太小，又可能困在某个局部低点无法离开</a:t>
            </a:r>
            <a:endParaRPr lang="en-US" altLang="zh-CN" dirty="0" smtClean="0"/>
          </a:p>
          <a:p>
            <a:r>
              <a:rPr lang="zh-CN" altLang="en-US" dirty="0" smtClean="0"/>
              <a:t>学习率（</a:t>
            </a:r>
            <a:r>
              <a:rPr lang="en-US" altLang="zh-CN" dirty="0" smtClean="0"/>
              <a:t>learning rate</a:t>
            </a:r>
            <a:r>
              <a:rPr lang="zh-CN" altLang="en-US" dirty="0" smtClean="0"/>
              <a:t>），动量（</a:t>
            </a:r>
            <a:r>
              <a:rPr lang="en-US" altLang="zh-CN" dirty="0"/>
              <a:t>Momentum</a:t>
            </a:r>
            <a:r>
              <a:rPr lang="zh-CN" altLang="en-US" dirty="0" smtClean="0"/>
              <a:t>）都是优化器相关的概念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805" y="4725149"/>
            <a:ext cx="3800475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本框 3"/>
          <p:cNvSpPr txBox="1"/>
          <p:nvPr/>
        </p:nvSpPr>
        <p:spPr>
          <a:xfrm>
            <a:off x="8688288" y="620693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深度学习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#Mini Batch##epoch#</a:t>
            </a:r>
            <a:endParaRPr lang="en-US" altLang="zh-CN" b="1" dirty="0" smtClean="0"/>
          </a:p>
          <a:p>
            <a:r>
              <a:rPr lang="zh-CN" altLang="en-US" dirty="0" smtClean="0"/>
              <a:t>一次训练数据集的一小部分，而不是整个训练集，或单条数据</a:t>
            </a:r>
            <a:endParaRPr lang="en-US" altLang="zh-CN" dirty="0" smtClean="0"/>
          </a:p>
          <a:p>
            <a:r>
              <a:rPr lang="zh-CN" altLang="en-US" dirty="0" smtClean="0"/>
              <a:t>它可以使内存较小、不能同时训练整个数据集的电脑也可以训练模型。</a:t>
            </a:r>
            <a:endParaRPr lang="zh-CN" altLang="en-US" dirty="0" smtClean="0"/>
          </a:p>
          <a:p>
            <a:r>
              <a:rPr lang="zh-CN" altLang="en-US" dirty="0" smtClean="0"/>
              <a:t>它是一个可调节的参数，会对最终结果造成影响</a:t>
            </a:r>
            <a:endParaRPr lang="zh-CN" altLang="en-US" dirty="0" smtClean="0"/>
          </a:p>
          <a:p>
            <a:r>
              <a:rPr lang="zh-CN" altLang="en-US" dirty="0" smtClean="0"/>
              <a:t>不能太大，因为太大了会速度很慢。 也不能太小，太小了以后可能算法永远不会收敛。</a:t>
            </a:r>
            <a:endParaRPr lang="zh-CN" altLang="en-US" dirty="0" smtClean="0"/>
          </a:p>
          <a:p>
            <a:r>
              <a:rPr lang="zh-CN" altLang="en-US" dirty="0" smtClean="0"/>
              <a:t>我们将遍历一次所有样本的行为叫做一个 epoch</a:t>
            </a:r>
            <a:endParaRPr lang="zh-CN" altLang="en-US" dirty="0" smtClean="0"/>
          </a:p>
          <a:p>
            <a:endParaRPr lang="zh-CN" altLang="en-US" dirty="0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深度学习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训练迭代进行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要点：</a:t>
            </a:r>
            <a:endParaRPr lang="en-US" altLang="zh-CN" dirty="0" smtClean="0"/>
          </a:p>
          <a:p>
            <a:r>
              <a:rPr lang="zh-CN" altLang="en-US" dirty="0" smtClean="0"/>
              <a:t>模型结构选择</a:t>
            </a:r>
            <a:endParaRPr lang="en-US" altLang="zh-CN" dirty="0" smtClean="0"/>
          </a:p>
          <a:p>
            <a:r>
              <a:rPr lang="zh-CN" altLang="en-US" dirty="0" smtClean="0"/>
              <a:t>初始化方式选择</a:t>
            </a:r>
            <a:endParaRPr lang="en-US" altLang="zh-CN" dirty="0" smtClean="0"/>
          </a:p>
          <a:p>
            <a:r>
              <a:rPr lang="zh-CN" altLang="en-US" dirty="0" smtClean="0"/>
              <a:t>损失函数选择</a:t>
            </a:r>
            <a:endParaRPr lang="en-US" altLang="zh-CN" dirty="0" smtClean="0"/>
          </a:p>
          <a:p>
            <a:r>
              <a:rPr lang="zh-CN" altLang="en-US" dirty="0"/>
              <a:t>优化</a:t>
            </a:r>
            <a:r>
              <a:rPr lang="zh-CN" altLang="en-US" dirty="0" smtClean="0"/>
              <a:t>器选择</a:t>
            </a:r>
            <a:endParaRPr lang="en-US" altLang="zh-CN" dirty="0" smtClean="0"/>
          </a:p>
          <a:p>
            <a:r>
              <a:rPr lang="zh-CN" altLang="en-US" dirty="0" smtClean="0"/>
              <a:t>样本质量数量</a:t>
            </a:r>
            <a:endParaRPr lang="en-US" altLang="zh-CN" dirty="0" smtClean="0"/>
          </a:p>
          <a:p>
            <a:endParaRPr lang="en-US" dirty="0"/>
          </a:p>
        </p:txBody>
      </p:sp>
      <p:pic>
        <p:nvPicPr>
          <p:cNvPr id="7172" name="Picture 4" descr="D:\Download\未命名文件 (2)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84" y="1124744"/>
            <a:ext cx="6100327" cy="548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55296" y="2204404"/>
            <a:ext cx="41044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+mn-ea"/>
              </a:rPr>
              <a:t>模型训练好后把参数保存</a:t>
            </a:r>
            <a:endParaRPr lang="en-US" altLang="zh-CN" sz="2800" dirty="0">
              <a:latin typeface="+mn-ea"/>
            </a:endParaRPr>
          </a:p>
          <a:p>
            <a:r>
              <a:rPr lang="zh-CN" altLang="en-US" sz="2800" dirty="0">
                <a:latin typeface="+mn-ea"/>
              </a:rPr>
              <a:t>即可用于对新样本的预测</a:t>
            </a:r>
            <a:endParaRPr lang="en-US" sz="2800" dirty="0">
              <a:latin typeface="+mn-ea"/>
            </a:endParaRPr>
          </a:p>
        </p:txBody>
      </p:sp>
      <p:sp>
        <p:nvSpPr>
          <p:cNvPr id="6" name="文本框 3"/>
          <p:cNvSpPr txBox="1"/>
          <p:nvPr/>
        </p:nvSpPr>
        <p:spPr>
          <a:xfrm>
            <a:off x="8688288" y="620693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机器学习的本质，是从已知的数据中寻找规律，用来预测未知的样本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深度学习是机器学习的一种方法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深度学习的基本思想：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     选公式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参数随机初始化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标注数据算误差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根据误差调整参数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     简而言之，“</a:t>
            </a:r>
            <a:r>
              <a:rPr lang="zh-CN" altLang="en-US" b="1" dirty="0" smtClean="0"/>
              <a:t>先猜后调</a:t>
            </a:r>
            <a:r>
              <a:rPr lang="zh-CN" altLang="en-US" dirty="0" smtClean="0"/>
              <a:t>”</a:t>
            </a:r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688288" y="620693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4541734" y="2967336"/>
            <a:ext cx="31085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答疑环节</a:t>
            </a:r>
            <a:endParaRPr lang="zh-CN" altLang="en-US" sz="54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找规律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CN" dirty="0" smtClean="0"/>
                  <a:t>#</a:t>
                </a:r>
                <a:r>
                  <a:rPr lang="zh-CN" altLang="en-US" dirty="0"/>
                  <a:t>复杂</a:t>
                </a:r>
                <a:r>
                  <a:rPr lang="zh-CN" altLang="en-US" dirty="0" smtClean="0"/>
                  <a:t>一点</a:t>
                </a:r>
                <a:r>
                  <a:rPr lang="en-US" altLang="zh-CN" dirty="0" smtClean="0"/>
                  <a:t>#</a:t>
                </a:r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可以是多个值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X:</a:t>
                </a:r>
                <a:r>
                  <a:rPr lang="zh-CN" altLang="en-US" dirty="0" smtClean="0">
                    <a:latin typeface="+mn-ea"/>
                    <a:sym typeface="Wingdings" panose="05000000000000000000" pitchFamily="2" charset="2"/>
                  </a:rPr>
                  <a:t>（</a:t>
                </a:r>
                <a:r>
                  <a:rPr lang="en-US" altLang="zh-CN" dirty="0" smtClean="0">
                    <a:latin typeface="+mn-ea"/>
                    <a:sym typeface="Wingdings" panose="05000000000000000000" pitchFamily="2" charset="2"/>
                  </a:rPr>
                  <a:t>1,2</a:t>
                </a:r>
                <a:r>
                  <a:rPr lang="zh-CN" altLang="en-US" dirty="0" smtClean="0">
                    <a:latin typeface="+mn-ea"/>
                  </a:rPr>
                  <a:t>）   （</a:t>
                </a:r>
                <a:r>
                  <a:rPr lang="en-US" altLang="zh-CN" dirty="0" smtClean="0">
                    <a:latin typeface="+mn-ea"/>
                  </a:rPr>
                  <a:t>10,20</a:t>
                </a:r>
                <a:r>
                  <a:rPr lang="zh-CN" altLang="en-US" dirty="0" smtClean="0">
                    <a:latin typeface="+mn-ea"/>
                  </a:rPr>
                  <a:t>）   （</a:t>
                </a:r>
                <a:r>
                  <a:rPr lang="en-US" altLang="zh-CN" dirty="0" smtClean="0">
                    <a:latin typeface="+mn-ea"/>
                  </a:rPr>
                  <a:t>34,65</a:t>
                </a:r>
                <a:r>
                  <a:rPr lang="zh-CN" altLang="en-US" dirty="0" smtClean="0">
                    <a:latin typeface="+mn-ea"/>
                  </a:rPr>
                  <a:t>）   （</a:t>
                </a:r>
                <a:r>
                  <a:rPr lang="en-US" altLang="zh-CN" dirty="0" smtClean="0">
                    <a:latin typeface="+mn-ea"/>
                  </a:rPr>
                  <a:t>79,43</a:t>
                </a:r>
                <a:r>
                  <a:rPr lang="zh-CN" altLang="en-US" dirty="0" smtClean="0">
                    <a:latin typeface="+mn-ea"/>
                  </a:rPr>
                  <a:t>）</a:t>
                </a:r>
                <a:endParaRPr lang="en-US" altLang="zh-CN" dirty="0" smtClean="0">
                  <a:latin typeface="+mn-ea"/>
                </a:endParaRPr>
              </a:p>
              <a:p>
                <a:r>
                  <a:rPr lang="en-US" altLang="zh-CN" dirty="0" smtClean="0">
                    <a:latin typeface="+mn-ea"/>
                  </a:rPr>
                  <a:t>Y:     3              30                99             122</a:t>
                </a:r>
              </a:p>
              <a:p>
                <a:endParaRPr lang="en-US" altLang="zh-CN" dirty="0" smtClean="0">
                  <a:latin typeface="+mn-ea"/>
                </a:endParaRPr>
              </a:p>
              <a:p>
                <a:r>
                  <a:rPr lang="en-US" altLang="zh-CN" dirty="0" smtClean="0">
                    <a:latin typeface="+mn-ea"/>
                  </a:rPr>
                  <a:t>Y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/>
                          </a:rPr>
                          <m:t>x</m:t>
                        </m:r>
                        <m:r>
                          <m:rPr>
                            <m:sty m:val="p"/>
                          </m:rPr>
                          <a:rPr lang="en-US" altLang="zh-CN" i="1" baseline="-25000">
                            <a:latin typeface="Cambria Math"/>
                          </a:rPr>
                          <m:t>i</m:t>
                        </m:r>
                      </m:e>
                    </m:nary>
                  </m:oMath>
                </a14:m>
                <a:r>
                  <a:rPr lang="en-US" altLang="zh-CN" dirty="0" smtClean="0">
                    <a:latin typeface="+mn-ea"/>
                  </a:rPr>
                  <a:t>    </a:t>
                </a:r>
                <a:r>
                  <a:rPr lang="zh-CN" altLang="en-US" dirty="0" smtClean="0">
                    <a:latin typeface="+mn-ea"/>
                  </a:rPr>
                  <a:t>或</a:t>
                </a:r>
                <a:r>
                  <a:rPr lang="en-US" altLang="zh-CN" dirty="0" smtClean="0">
                    <a:latin typeface="+mn-ea"/>
                  </a:rPr>
                  <a:t>    Y = W * X, W=[1,1]</a:t>
                </a:r>
              </a:p>
              <a:p>
                <a:r>
                  <a:rPr lang="en-US" altLang="zh-CN" dirty="0">
                    <a:latin typeface="+mn-ea"/>
                  </a:rPr>
                  <a:t> </a:t>
                </a:r>
                <a:r>
                  <a:rPr lang="en-US" altLang="zh-CN" dirty="0" smtClean="0">
                    <a:latin typeface="+mn-ea"/>
                  </a:rPr>
                  <a:t>       </a:t>
                </a:r>
                <a:r>
                  <a:rPr lang="en-US" altLang="zh-CN" b="1" dirty="0">
                    <a:latin typeface="+mn-ea"/>
                  </a:rPr>
                  <a:t>[1,1</a:t>
                </a:r>
                <a:r>
                  <a:rPr lang="en-US" altLang="zh-CN" b="1" dirty="0" smtClean="0">
                    <a:latin typeface="+mn-ea"/>
                  </a:rPr>
                  <a:t>] </a:t>
                </a:r>
                <a:r>
                  <a:rPr lang="en-US" altLang="zh-CN" dirty="0" smtClean="0">
                    <a:latin typeface="+mn-ea"/>
                  </a:rPr>
                  <a:t>*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 = 1*1 + 1*2 = 3    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8688288" y="620693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找规律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altLang="zh-CN" dirty="0" smtClean="0"/>
                  <a:t>#</a:t>
                </a:r>
                <a:r>
                  <a:rPr lang="zh-CN" altLang="en-US" dirty="0"/>
                  <a:t>再</a:t>
                </a:r>
                <a:r>
                  <a:rPr lang="zh-CN" altLang="en-US" dirty="0" smtClean="0"/>
                  <a:t>复杂一点</a:t>
                </a:r>
                <a:r>
                  <a:rPr lang="en-US" altLang="zh-CN" dirty="0" smtClean="0"/>
                  <a:t>#</a:t>
                </a:r>
              </a:p>
              <a:p>
                <a:endParaRPr lang="en-US" dirty="0"/>
              </a:p>
              <a:p>
                <a:r>
                  <a:rPr lang="en-US" altLang="zh-CN" dirty="0" smtClean="0"/>
                  <a:t>Y</a:t>
                </a:r>
                <a:r>
                  <a:rPr lang="zh-CN" altLang="en-US" dirty="0" smtClean="0"/>
                  <a:t>也可以是多个值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X: </a:t>
                </a:r>
                <a:r>
                  <a:rPr lang="en-US" altLang="zh-CN" dirty="0" smtClean="0">
                    <a:latin typeface="+mn-ea"/>
                    <a:sym typeface="Wingdings" panose="05000000000000000000" pitchFamily="2" charset="2"/>
                  </a:rPr>
                  <a:t>(1,2</a:t>
                </a:r>
                <a:r>
                  <a:rPr lang="en-US" altLang="zh-CN" dirty="0">
                    <a:latin typeface="+mn-ea"/>
                    <a:sym typeface="Wingdings" panose="05000000000000000000" pitchFamily="2" charset="2"/>
                  </a:rPr>
                  <a:t>)</a:t>
                </a:r>
                <a:r>
                  <a:rPr lang="zh-CN" altLang="en-US" dirty="0" smtClean="0">
                    <a:latin typeface="+mn-ea"/>
                  </a:rPr>
                  <a:t>    </a:t>
                </a:r>
                <a:r>
                  <a:rPr lang="en-US" altLang="zh-CN" dirty="0" smtClean="0">
                    <a:latin typeface="+mn-ea"/>
                  </a:rPr>
                  <a:t>(10,20)</a:t>
                </a:r>
                <a:r>
                  <a:rPr lang="zh-CN" altLang="en-US" dirty="0" smtClean="0">
                    <a:latin typeface="+mn-ea"/>
                  </a:rPr>
                  <a:t>    </a:t>
                </a:r>
                <a:r>
                  <a:rPr lang="en-US" altLang="zh-CN" dirty="0">
                    <a:latin typeface="+mn-ea"/>
                  </a:rPr>
                  <a:t>(</a:t>
                </a:r>
                <a:r>
                  <a:rPr lang="en-US" altLang="zh-CN" dirty="0" smtClean="0">
                    <a:latin typeface="+mn-ea"/>
                  </a:rPr>
                  <a:t>34,65)</a:t>
                </a:r>
                <a:r>
                  <a:rPr lang="zh-CN" altLang="en-US" dirty="0" smtClean="0">
                    <a:latin typeface="+mn-ea"/>
                  </a:rPr>
                  <a:t>    </a:t>
                </a:r>
                <a:r>
                  <a:rPr lang="en-US" altLang="zh-CN" dirty="0">
                    <a:latin typeface="+mn-ea"/>
                  </a:rPr>
                  <a:t>(</a:t>
                </a:r>
                <a:r>
                  <a:rPr lang="en-US" altLang="zh-CN" dirty="0" smtClean="0">
                    <a:latin typeface="+mn-ea"/>
                  </a:rPr>
                  <a:t>79,43</a:t>
                </a:r>
                <a:r>
                  <a:rPr lang="en-US" altLang="zh-CN" dirty="0">
                    <a:latin typeface="+mn-ea"/>
                  </a:rPr>
                  <a:t>)</a:t>
                </a:r>
              </a:p>
              <a:p>
                <a:r>
                  <a:rPr lang="en-US" altLang="zh-CN" dirty="0">
                    <a:latin typeface="+mn-ea"/>
                  </a:rPr>
                  <a:t>Y</a:t>
                </a:r>
                <a:r>
                  <a:rPr lang="en-US" altLang="zh-CN" dirty="0" smtClean="0">
                    <a:latin typeface="+mn-ea"/>
                  </a:rPr>
                  <a:t>:(3,-1)   (30,-10)   (99,-31)   (122,36)</a:t>
                </a:r>
              </a:p>
              <a:p>
                <a:endParaRPr lang="en-US" dirty="0">
                  <a:latin typeface="+mn-ea"/>
                </a:endParaRPr>
              </a:p>
              <a:p>
                <a:r>
                  <a:rPr lang="en-US" dirty="0" smtClean="0">
                    <a:latin typeface="+mn-ea"/>
                  </a:rPr>
                  <a:t>Y = W * X ,  W 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>
                  <a:latin typeface="+mn-ea"/>
                </a:endParaRPr>
              </a:p>
              <a:p>
                <a:endParaRPr lang="en-US" dirty="0" smtClean="0">
                  <a:latin typeface="+mn-ea"/>
                </a:endParaRPr>
              </a:p>
              <a:p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1 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*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812" t="-3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8688288" y="620693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找规律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altLang="zh-CN" dirty="0" smtClean="0"/>
                  <a:t>#</a:t>
                </a:r>
                <a:r>
                  <a:rPr lang="zh-CN" altLang="en-US" dirty="0" smtClean="0"/>
                  <a:t>更复杂一点</a:t>
                </a:r>
                <a:r>
                  <a:rPr lang="en-US" altLang="zh-CN" dirty="0" smtClean="0"/>
                  <a:t>#</a:t>
                </a:r>
                <a:endParaRPr lang="en-US" dirty="0"/>
              </a:p>
              <a:p>
                <a:r>
                  <a:rPr lang="en-US" altLang="zh-CN" dirty="0"/>
                  <a:t>X</a:t>
                </a:r>
                <a:r>
                  <a:rPr lang="zh-CN" altLang="en-US" dirty="0" smtClean="0"/>
                  <a:t>可以是一个矩阵</a:t>
                </a:r>
                <a:endParaRPr lang="en-US" altLang="zh-CN" dirty="0" smtClean="0"/>
              </a:p>
              <a:p>
                <a:r>
                  <a:rPr lang="en-US" altLang="zh-CN" dirty="0" smtClean="0"/>
                  <a:t>X </a:t>
                </a:r>
                <a:r>
                  <a:rPr lang="en-US" dirty="0" smtClean="0">
                    <a:latin typeface="+mn-ea"/>
                  </a:rPr>
                  <a:t> </a:t>
                </a:r>
                <a:r>
                  <a:rPr lang="en-US" dirty="0">
                    <a:latin typeface="+mn-ea"/>
                  </a:rPr>
                  <a:t>=</a:t>
                </a:r>
                <a:r>
                  <a:rPr lang="en-US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20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b="0" dirty="0" smtClean="0"/>
                  <a:t> 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 smtClean="0"/>
                  <a:t>    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22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dirty="0" smtClean="0"/>
                  <a:t>Y =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/>
                      </a:rPr>
                      <m:t>     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15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/>
                      </a:rPr>
                      <m:t>             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Y = W1 </a:t>
                </a:r>
                <a:r>
                  <a:rPr lang="zh-CN" altLang="en-US" dirty="0" smtClean="0"/>
                  <a:t>* </a:t>
                </a:r>
                <a:r>
                  <a:rPr lang="en-US" altLang="zh-CN" dirty="0" smtClean="0"/>
                  <a:t>X + W2 </a:t>
                </a:r>
                <a:r>
                  <a:rPr lang="zh-CN" altLang="en-US" dirty="0" smtClean="0"/>
                  <a:t>* 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，  </a:t>
                </a:r>
                <a:r>
                  <a:rPr lang="en-US" altLang="zh-CN" dirty="0" smtClean="0"/>
                  <a:t>W1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 b="0" i="1" smtClean="0">
                        <a:latin typeface="Cambria Math"/>
                      </a:rPr>
                      <m:t>，</m:t>
                    </m:r>
                    <m:r>
                      <m:rPr>
                        <m:nor/>
                      </m:rPr>
                      <a:rPr lang="en-US" altLang="zh-CN" dirty="0"/>
                      <m:t>W</m:t>
                    </m:r>
                    <m:r>
                      <m:rPr>
                        <m:nor/>
                      </m:rPr>
                      <a:rPr lang="en-US" altLang="zh-CN" b="0" i="0" dirty="0" smtClean="0"/>
                      <m:t>2</m:t>
                    </m:r>
                    <m:r>
                      <m:rPr>
                        <m:nor/>
                      </m:rPr>
                      <a:rPr lang="en-US" altLang="zh-CN" dirty="0"/>
                      <m:t> =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endParaRPr lang="en-US" altLang="zh-CN" b="1" dirty="0" smtClean="0">
                  <a:latin typeface="+mn-ea"/>
                </a:endParaRPr>
              </a:p>
              <a:p>
                <a:r>
                  <a:rPr lang="en-US" altLang="zh-CN" b="1" dirty="0" smtClean="0">
                    <a:latin typeface="+mn-ea"/>
                  </a:rPr>
                  <a:t>[1,0] </a:t>
                </a:r>
                <a:r>
                  <a:rPr lang="en-US" altLang="zh-CN" dirty="0" smtClean="0">
                    <a:latin typeface="+mn-ea"/>
                  </a:rPr>
                  <a:t>*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10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20 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= [1, 10]    </a:t>
                </a:r>
                <a:r>
                  <a:rPr lang="en-US" altLang="zh-CN" b="1" dirty="0" smtClean="0">
                    <a:latin typeface="+mn-ea"/>
                  </a:rPr>
                  <a:t>[0,1] </a:t>
                </a:r>
                <a:r>
                  <a:rPr lang="en-US" altLang="zh-CN" dirty="0">
                    <a:latin typeface="+mn-ea"/>
                  </a:rPr>
                  <a:t>*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10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20 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= </a:t>
                </a:r>
                <a:r>
                  <a:rPr lang="en-US" dirty="0" smtClean="0"/>
                  <a:t>[20, -1]</a:t>
                </a:r>
              </a:p>
              <a:p>
                <a:endParaRPr lang="en-US" dirty="0" smtClean="0"/>
              </a:p>
              <a:p>
                <a:r>
                  <a:rPr lang="en-US" altLang="zh-CN" dirty="0" smtClean="0"/>
                  <a:t>[1, 10] + [20, -1] = [21, 9]</a:t>
                </a:r>
                <a:endParaRPr 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9470" y="1844675"/>
                <a:ext cx="10515600" cy="4351338"/>
              </a:xfrm>
              <a:blipFill rotWithShape="1">
                <a:blip r:embed="rId1"/>
                <a:stretch>
                  <a:fillRect l="-696" t="-2801" b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8688288" y="620693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找规律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#</a:t>
            </a:r>
            <a:r>
              <a:rPr lang="zh-CN" altLang="en-US" dirty="0" smtClean="0"/>
              <a:t>还能再复杂</a:t>
            </a:r>
            <a:r>
              <a:rPr lang="en-US" altLang="zh-CN" dirty="0" smtClean="0"/>
              <a:t>#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Y</a:t>
            </a:r>
            <a:r>
              <a:rPr lang="zh-CN" altLang="en-US" dirty="0" smtClean="0"/>
              <a:t>也可以是一个矩阵</a:t>
            </a:r>
            <a:endParaRPr lang="en-US" altLang="zh-CN" dirty="0" smtClean="0"/>
          </a:p>
          <a:p>
            <a:r>
              <a:rPr lang="en-US" altLang="zh-CN" dirty="0" smtClean="0"/>
              <a:t>X</a:t>
            </a:r>
            <a:r>
              <a:rPr lang="zh-CN" altLang="en-US" dirty="0" smtClean="0"/>
              <a:t>可以是多个矩阵</a:t>
            </a:r>
            <a:endParaRPr lang="en-US" altLang="zh-CN" dirty="0" smtClean="0"/>
          </a:p>
          <a:p>
            <a:r>
              <a:rPr lang="en-US" altLang="zh-CN" dirty="0" smtClean="0"/>
              <a:t>Y</a:t>
            </a:r>
            <a:r>
              <a:rPr lang="zh-CN" altLang="en-US" dirty="0" smtClean="0"/>
              <a:t>可以是多个矩阵</a:t>
            </a:r>
            <a:endParaRPr lang="en-US" altLang="zh-CN" dirty="0" smtClean="0"/>
          </a:p>
          <a:p>
            <a:r>
              <a:rPr lang="en-US" altLang="zh-CN" dirty="0"/>
              <a:t>X</a:t>
            </a:r>
            <a:r>
              <a:rPr lang="zh-CN" altLang="en-US" dirty="0"/>
              <a:t>可以是不同维度的多个</a:t>
            </a:r>
            <a:r>
              <a:rPr lang="zh-CN" altLang="en-US" dirty="0" smtClean="0"/>
              <a:t>向量</a:t>
            </a:r>
            <a:endParaRPr lang="en-US" altLang="zh-CN" dirty="0" smtClean="0"/>
          </a:p>
          <a:p>
            <a:r>
              <a:rPr lang="en-US" altLang="zh-CN" dirty="0" smtClean="0"/>
              <a:t>Y</a:t>
            </a:r>
            <a:r>
              <a:rPr lang="zh-CN" altLang="en-US" dirty="0" smtClean="0"/>
              <a:t>可以</a:t>
            </a:r>
            <a:r>
              <a:rPr lang="zh-CN" altLang="en-US" dirty="0"/>
              <a:t>是不同维度的多个</a:t>
            </a:r>
            <a:r>
              <a:rPr lang="zh-CN" altLang="en-US" dirty="0" smtClean="0"/>
              <a:t>向量</a:t>
            </a:r>
            <a:endParaRPr lang="en-US" altLang="zh-CN" dirty="0" smtClean="0"/>
          </a:p>
          <a:p>
            <a:r>
              <a:rPr lang="en-US" altLang="zh-CN" dirty="0" smtClean="0"/>
              <a:t>X</a:t>
            </a:r>
            <a:r>
              <a:rPr lang="zh-CN" altLang="en-US" dirty="0" smtClean="0"/>
              <a:t>可以是多个不同维度矩阵</a:t>
            </a:r>
            <a:endParaRPr lang="en-US" altLang="zh-CN" dirty="0"/>
          </a:p>
          <a:p>
            <a:r>
              <a:rPr lang="en-US" altLang="zh-CN" dirty="0" smtClean="0"/>
              <a:t>……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104112" y="2132856"/>
            <a:ext cx="33843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排列组合：</a:t>
            </a:r>
            <a:endParaRPr lang="en-US" altLang="zh-CN" sz="2400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r>
              <a:rPr lang="zh-CN" altLang="en-US" sz="24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数值</a:t>
            </a:r>
            <a:endParaRPr lang="en-US" altLang="zh-CN" sz="2400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r>
              <a:rPr lang="zh-CN" altLang="en-US" sz="24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向量（多个数值）</a:t>
            </a:r>
            <a:endParaRPr lang="en-US" altLang="zh-CN" sz="2400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r>
              <a:rPr lang="zh-CN" altLang="en-US" sz="24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矩阵（多个同维度向量）</a:t>
            </a:r>
            <a:endParaRPr lang="en-US" altLang="zh-CN" sz="2400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r>
              <a:rPr lang="zh-CN" altLang="en-US" sz="24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多个矩阵</a:t>
            </a:r>
            <a:endParaRPr lang="en-US" altLang="zh-CN" sz="2400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r>
              <a:rPr lang="zh-CN" altLang="en-US" sz="24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多个不同维度向量</a:t>
            </a:r>
            <a:endParaRPr lang="en-US" altLang="zh-CN" sz="2400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r>
              <a:rPr lang="zh-CN" altLang="en-US" sz="24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多个不同维度矩阵</a:t>
            </a:r>
            <a:endParaRPr lang="en-US" sz="2400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文本框 3"/>
          <p:cNvSpPr txBox="1"/>
          <p:nvPr/>
        </p:nvSpPr>
        <p:spPr>
          <a:xfrm>
            <a:off x="8688288" y="620693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机器学习应用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很多时候，我们有数据，希望找到规律，但规律很复杂，所以希望靠机器来挖掘规律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知道花朵的大小、颜色等信息，来判断花的种类</a:t>
            </a:r>
            <a:endParaRPr lang="en-US" altLang="zh-CN" dirty="0" smtClean="0"/>
          </a:p>
          <a:p>
            <a:r>
              <a:rPr lang="zh-CN" altLang="en-US" dirty="0" smtClean="0"/>
              <a:t>知道身体血压、血脂等指标，来预测是否患病</a:t>
            </a:r>
            <a:endParaRPr lang="en-US" altLang="zh-CN" dirty="0" smtClean="0"/>
          </a:p>
          <a:p>
            <a:r>
              <a:rPr lang="zh-CN" altLang="en-US" dirty="0" smtClean="0"/>
              <a:t>知道房屋的大小、位置等信息，来预测房价</a:t>
            </a:r>
            <a:endParaRPr lang="en-US" altLang="zh-CN" dirty="0" smtClean="0"/>
          </a:p>
          <a:p>
            <a:r>
              <a:rPr lang="zh-CN" altLang="en-US" dirty="0" smtClean="0"/>
              <a:t>知道企业的业务、规模等信息，来预测股价</a:t>
            </a:r>
            <a:endParaRPr lang="en-US" altLang="zh-CN" dirty="0" smtClean="0"/>
          </a:p>
          <a:p>
            <a:r>
              <a:rPr lang="zh-CN" altLang="en-US" dirty="0" smtClean="0"/>
              <a:t>知道国家的人口、经济发展等信息，预测未来</a:t>
            </a:r>
            <a:r>
              <a:rPr lang="en-US" altLang="zh-CN" dirty="0" smtClean="0"/>
              <a:t>GDP</a:t>
            </a:r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688288" y="620693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机器学习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#</a:t>
            </a:r>
            <a:r>
              <a:rPr lang="zh-CN" altLang="en-US" b="1" dirty="0" smtClean="0"/>
              <a:t>有监督学习</a:t>
            </a:r>
            <a:r>
              <a:rPr lang="en-US" altLang="zh-CN" b="1" dirty="0" smtClean="0"/>
              <a:t>#</a:t>
            </a:r>
            <a:endParaRPr lang="en-US" altLang="zh-CN" b="1" dirty="0" smtClean="0"/>
          </a:p>
          <a:p>
            <a:r>
              <a:rPr lang="zh-CN" altLang="en-US" u="sng" dirty="0" smtClean="0"/>
              <a:t>核心目标</a:t>
            </a:r>
            <a:r>
              <a:rPr lang="zh-CN" altLang="en-US" dirty="0" smtClean="0"/>
              <a:t>：建立一个模型（函数），来描述输入（</a:t>
            </a:r>
            <a:r>
              <a:rPr lang="en-US" altLang="zh-CN" dirty="0" smtClean="0"/>
              <a:t>X</a:t>
            </a:r>
            <a:r>
              <a:rPr lang="zh-CN" altLang="en-US" dirty="0" smtClean="0"/>
              <a:t>）和输出（</a:t>
            </a:r>
            <a:r>
              <a:rPr lang="en-US" altLang="zh-CN" dirty="0" smtClean="0"/>
              <a:t>Y</a:t>
            </a:r>
            <a:r>
              <a:rPr lang="zh-CN" altLang="en-US" dirty="0" smtClean="0"/>
              <a:t>）之间的映射关系</a:t>
            </a:r>
            <a:endParaRPr lang="en-US" altLang="zh-CN" dirty="0" smtClean="0"/>
          </a:p>
          <a:p>
            <a:r>
              <a:rPr lang="zh-CN" altLang="en-US" u="sng" dirty="0" smtClean="0"/>
              <a:t>价值</a:t>
            </a:r>
            <a:r>
              <a:rPr lang="zh-CN" altLang="en-US" dirty="0" smtClean="0"/>
              <a:t>：对于新的输入，通过模型给出预测的输出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728" y="3802427"/>
            <a:ext cx="4724400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本框 3"/>
          <p:cNvSpPr txBox="1"/>
          <p:nvPr/>
        </p:nvSpPr>
        <p:spPr>
          <a:xfrm>
            <a:off x="8688288" y="620693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流畅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3824</Words>
  <Application>Kingsoft Office WPP</Application>
  <PresentationFormat>自定义</PresentationFormat>
  <Paragraphs>452</Paragraphs>
  <Slides>37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8" baseType="lpstr">
      <vt:lpstr>流畅</vt:lpstr>
      <vt:lpstr>机器学习简介</vt:lpstr>
      <vt:lpstr>PowerPoint 演示文稿</vt:lpstr>
      <vt:lpstr>从找规律说起</vt:lpstr>
      <vt:lpstr>找规律</vt:lpstr>
      <vt:lpstr>找规律</vt:lpstr>
      <vt:lpstr>找规律</vt:lpstr>
      <vt:lpstr>找规律</vt:lpstr>
      <vt:lpstr>机器学习应用</vt:lpstr>
      <vt:lpstr>机器学习</vt:lpstr>
      <vt:lpstr>机器学习</vt:lpstr>
      <vt:lpstr>机器学习</vt:lpstr>
      <vt:lpstr>机器学习</vt:lpstr>
      <vt:lpstr>机器学习</vt:lpstr>
      <vt:lpstr>机器学习</vt:lpstr>
      <vt:lpstr>机器学习</vt:lpstr>
      <vt:lpstr>机器学习</vt:lpstr>
      <vt:lpstr>机器学习</vt:lpstr>
      <vt:lpstr>机器学习</vt:lpstr>
      <vt:lpstr>机器学习</vt:lpstr>
      <vt:lpstr>PowerPoint 演示文稿</vt:lpstr>
      <vt:lpstr>猜数字</vt:lpstr>
      <vt:lpstr>猜数字</vt:lpstr>
      <vt:lpstr>深度学习</vt:lpstr>
      <vt:lpstr>深度学习</vt:lpstr>
      <vt:lpstr>深度学习</vt:lpstr>
      <vt:lpstr>深度学习</vt:lpstr>
      <vt:lpstr>深度学习</vt:lpstr>
      <vt:lpstr>深度学习</vt:lpstr>
      <vt:lpstr>深度学习</vt:lpstr>
      <vt:lpstr>深度学习</vt:lpstr>
      <vt:lpstr>深度学习</vt:lpstr>
      <vt:lpstr>深度学习</vt:lpstr>
      <vt:lpstr>深度学习</vt:lpstr>
      <vt:lpstr>深度学习</vt:lpstr>
      <vt:lpstr>深度学习</vt:lpstr>
      <vt:lpstr>总结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自然语言处理的发展与挑战</dc:title>
  <dc:creator>Zimo Yin</dc:creator>
  <cp:lastModifiedBy>yinzi</cp:lastModifiedBy>
  <cp:revision>179</cp:revision>
  <dcterms:created xsi:type="dcterms:W3CDTF">2021-01-13T12:57:00Z</dcterms:created>
  <dcterms:modified xsi:type="dcterms:W3CDTF">2024-06-16T03:43:37Z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2052-10.1.0.5554</vt:lpwstr>
  </property>
</Properties>
</file>