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3"/>
    <p:sldId id="352" r:id="rId4"/>
    <p:sldId id="307" r:id="rId5"/>
    <p:sldId id="296" r:id="rId6"/>
    <p:sldId id="298" r:id="rId7"/>
    <p:sldId id="297" r:id="rId8"/>
    <p:sldId id="300" r:id="rId9"/>
    <p:sldId id="257" r:id="rId10"/>
    <p:sldId id="258" r:id="rId11"/>
    <p:sldId id="259" r:id="rId12"/>
    <p:sldId id="261" r:id="rId13"/>
    <p:sldId id="420" r:id="rId14"/>
    <p:sldId id="289" r:id="rId15"/>
    <p:sldId id="459" r:id="rId16"/>
    <p:sldId id="460" r:id="rId17"/>
    <p:sldId id="292" r:id="rId18"/>
    <p:sldId id="290" r:id="rId19"/>
    <p:sldId id="293" r:id="rId20"/>
    <p:sldId id="277" r:id="rId21"/>
    <p:sldId id="262" r:id="rId22"/>
    <p:sldId id="274" r:id="rId23"/>
    <p:sldId id="264" r:id="rId24"/>
    <p:sldId id="265" r:id="rId25"/>
    <p:sldId id="266" r:id="rId26"/>
    <p:sldId id="268" r:id="rId27"/>
    <p:sldId id="269" r:id="rId28"/>
    <p:sldId id="270" r:id="rId29"/>
    <p:sldId id="301" r:id="rId30"/>
    <p:sldId id="279" r:id="rId31"/>
    <p:sldId id="398" r:id="rId32"/>
    <p:sldId id="273" r:id="rId33"/>
    <p:sldId id="275" r:id="rId34"/>
    <p:sldId id="280" r:id="rId35"/>
    <p:sldId id="281" r:id="rId36"/>
    <p:sldId id="282" r:id="rId37"/>
    <p:sldId id="309" r:id="rId38"/>
    <p:sldId id="308" r:id="rId39"/>
    <p:sldId id="28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自然语言处理的发展与挑战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自然语言处理的目标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人机交互</a:t>
            </a:r>
            <a:endParaRPr lang="en-US" altLang="zh-CN" sz="4400" b="1" dirty="0">
              <a:latin typeface="+mj-ea"/>
              <a:ea typeface="+mj-ea"/>
            </a:endParaRPr>
          </a:p>
          <a:p>
            <a:endParaRPr lang="en-US" altLang="zh-CN" b="1" dirty="0" smtClean="0"/>
          </a:p>
          <a:p>
            <a:r>
              <a:rPr lang="zh-CN" altLang="en-US" dirty="0" smtClean="0"/>
              <a:t>问答搜索</a:t>
            </a:r>
            <a:endParaRPr lang="en-US" altLang="zh-CN" dirty="0" smtClean="0"/>
          </a:p>
          <a:p>
            <a:r>
              <a:rPr lang="zh-CN" altLang="en-US" dirty="0" smtClean="0"/>
              <a:t>闲聊对话</a:t>
            </a:r>
            <a:endParaRPr lang="en-US" altLang="zh-CN" dirty="0" smtClean="0"/>
          </a:p>
          <a:p>
            <a:r>
              <a:rPr lang="zh-CN" altLang="en-US" dirty="0" smtClean="0"/>
              <a:t>指令操作</a:t>
            </a:r>
            <a:endParaRPr lang="en-US" altLang="zh-CN" dirty="0" smtClean="0"/>
          </a:p>
          <a:p>
            <a:r>
              <a:rPr lang="zh-CN" altLang="en-US" dirty="0" smtClean="0"/>
              <a:t>机器翻译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辅助生活和工作</a:t>
            </a:r>
            <a:endParaRPr lang="en-US" altLang="zh-CN" dirty="0" smtClean="0"/>
          </a:p>
          <a:p>
            <a:r>
              <a:rPr lang="zh-CN" altLang="en-US" dirty="0" smtClean="0"/>
              <a:t>其价值随着机器能力边界的提升而不断增加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2614876"/>
            <a:ext cx="5187493" cy="311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自然语言处理的目标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数据分析</a:t>
            </a:r>
            <a:r>
              <a:rPr lang="en-US" altLang="zh-CN" sz="4400" b="1" dirty="0">
                <a:latin typeface="+mj-ea"/>
                <a:ea typeface="+mj-ea"/>
              </a:rPr>
              <a:t>/</a:t>
            </a:r>
            <a:r>
              <a:rPr lang="zh-CN" altLang="en-US" sz="4400" b="1" dirty="0">
                <a:latin typeface="+mj-ea"/>
                <a:ea typeface="+mj-ea"/>
              </a:rPr>
              <a:t>挖掘</a:t>
            </a:r>
            <a:endParaRPr lang="en-US" altLang="zh-CN" sz="4400" b="1" dirty="0">
              <a:latin typeface="+mj-ea"/>
              <a:ea typeface="+mj-ea"/>
            </a:endParaRPr>
          </a:p>
          <a:p>
            <a:endParaRPr lang="en-US" altLang="zh-CN" b="1" dirty="0" smtClean="0"/>
          </a:p>
          <a:p>
            <a:r>
              <a:rPr lang="zh-CN" altLang="en-US" dirty="0" smtClean="0"/>
              <a:t>舆情分析</a:t>
            </a:r>
            <a:endParaRPr lang="en-US" altLang="zh-CN" dirty="0" smtClean="0"/>
          </a:p>
          <a:p>
            <a:r>
              <a:rPr lang="zh-CN" altLang="en-US" dirty="0" smtClean="0"/>
              <a:t>文本分类</a:t>
            </a:r>
            <a:endParaRPr lang="en-US" altLang="zh-CN" dirty="0" smtClean="0"/>
          </a:p>
          <a:p>
            <a:r>
              <a:rPr lang="zh-CN" altLang="en-US" dirty="0"/>
              <a:t>知识</a:t>
            </a:r>
            <a:r>
              <a:rPr lang="zh-CN" altLang="en-US" dirty="0" smtClean="0"/>
              <a:t>抽取</a:t>
            </a:r>
            <a:endParaRPr lang="en-US" altLang="zh-CN" dirty="0" smtClean="0"/>
          </a:p>
          <a:p>
            <a:r>
              <a:rPr lang="zh-CN" altLang="en-US" dirty="0"/>
              <a:t>命名实体识别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辅助决策和选择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价值随着数据量增大和类别增多而不断提升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2671300"/>
            <a:ext cx="4752528" cy="306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832860" y="2967335"/>
            <a:ext cx="45262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行业相关介绍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算法相关的工作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落地型</a:t>
            </a:r>
            <a:endParaRPr lang="en-US" altLang="zh-CN" dirty="0" smtClean="0"/>
          </a:p>
          <a:p>
            <a:r>
              <a:rPr lang="en-US" dirty="0" smtClean="0"/>
              <a:t>   </a:t>
            </a:r>
            <a:r>
              <a:rPr lang="zh-CN" altLang="en-US" dirty="0" smtClean="0"/>
              <a:t>主要负责业务场景的算法落地，动手能力强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需要熟悉业务场景常见问题，极端情况的处理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zh-CN" altLang="en-US" dirty="0" smtClean="0"/>
              <a:t>难点：小坑不断，需求总改，数据常缺，效果老降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研究型</a:t>
            </a:r>
            <a:endParaRPr lang="en-US" altLang="zh-CN" dirty="0" smtClean="0"/>
          </a:p>
          <a:p>
            <a:r>
              <a:rPr lang="en-US" dirty="0" smtClean="0"/>
              <a:t>    </a:t>
            </a:r>
            <a:r>
              <a:rPr lang="zh-CN" altLang="en-US" dirty="0" smtClean="0"/>
              <a:t>主要负责发表论文及算法比赛等，理论知识扎实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研究内容可以脱离实际业务，在公开数据集上工作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>
                <a:sym typeface="+mn-ea"/>
              </a:rPr>
              <a:t>难点：</a:t>
            </a:r>
            <a:r>
              <a:rPr lang="zh-CN" altLang="en-US" dirty="0"/>
              <a:t>想</a:t>
            </a:r>
            <a:r>
              <a:rPr lang="zh-CN" altLang="en-US" dirty="0" smtClean="0"/>
              <a:t>好的思路已发表，比赛的分数被人超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项目人员构成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zh-CN" altLang="en-US" sz="1800" dirty="0" smtClean="0"/>
              <a:t>业务人员</a:t>
            </a:r>
            <a:r>
              <a:rPr lang="en-US" altLang="zh-CN" sz="1800" dirty="0" smtClean="0"/>
              <a:t>/</a:t>
            </a:r>
            <a:r>
              <a:rPr lang="zh-CN" altLang="en-US" sz="1600" dirty="0" smtClean="0"/>
              <a:t>甲方</a:t>
            </a:r>
            <a:endParaRPr lang="zh-CN" alt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一般是非程序员，根据业务场景需要，提出需求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600" dirty="0" smtClean="0"/>
              <a:t>产品经理</a:t>
            </a:r>
            <a:endParaRPr lang="zh-CN" alt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与业务对接，梳理需求，整理成开发的计划；或根据用户反馈等，提出自己的需求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600" dirty="0" smtClean="0"/>
              <a:t>开发人员</a:t>
            </a:r>
            <a:endParaRPr lang="zh-CN" alt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细分种类很多，人工智能方向一般大致分成</a:t>
            </a:r>
            <a:r>
              <a:rPr lang="zh-CN" altLang="en-US" sz="1800" u="sng" dirty="0" smtClean="0">
                <a:solidFill>
                  <a:srgbClr val="FF0000"/>
                </a:solidFill>
              </a:rPr>
              <a:t>算法开发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zh-CN" altLang="en-US" sz="1800" u="sng" dirty="0" smtClean="0">
                <a:solidFill>
                  <a:srgbClr val="FF0000"/>
                </a:solidFill>
              </a:rPr>
              <a:t>工程开发</a:t>
            </a:r>
            <a:r>
              <a:rPr lang="zh-CN" altLang="en-US" sz="1600" dirty="0" smtClean="0">
                <a:solidFill>
                  <a:srgbClr val="FF0000"/>
                </a:solidFill>
              </a:rPr>
              <a:t>，合作处理整个项目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600" dirty="0" smtClean="0"/>
              <a:t>测试人员</a:t>
            </a:r>
            <a:endParaRPr lang="zh-CN" alt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专门进行测试，也可以进一步细分，一般也需要编程能力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 dirty="0" smtClean="0"/>
              <a:t>运维</a:t>
            </a:r>
            <a:r>
              <a:rPr lang="zh-CN" altLang="en-US" sz="1800" dirty="0"/>
              <a:t>人员</a:t>
            </a:r>
            <a:endParaRPr lang="zh-CN" altLang="en-US" sz="20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机器维护人员，服务器和数据库的重启、扩容、缩容等操作由他们进行，同时负责监控服务运行的状况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</a:pPr>
            <a:r>
              <a:rPr lang="en-US" altLang="zh-CN" sz="1800" dirty="0" smtClean="0"/>
              <a:t>Optional</a:t>
            </a:r>
            <a:endParaRPr lang="en-US" altLang="zh-CN" sz="18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部署人员、数据标注人员、项目管理人员、平台维护人员等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项目主要流程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算法开发职责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b="1" dirty="0" smtClean="0"/>
              <a:t>1.</a:t>
            </a:r>
            <a:r>
              <a:rPr lang="zh-CN" altLang="en-US" sz="1600" b="1" dirty="0" smtClean="0"/>
              <a:t>确认需求        </a:t>
            </a:r>
            <a:r>
              <a:rPr lang="en-US" altLang="zh-CN" sz="1600" b="1" dirty="0" smtClean="0"/>
              <a:t>--        </a:t>
            </a:r>
            <a:r>
              <a:rPr lang="zh-CN" altLang="en-US" sz="1600" b="1" dirty="0" smtClean="0"/>
              <a:t>业务发起需求评审</a:t>
            </a:r>
            <a:endParaRPr lang="zh-CN" altLang="en-US" sz="1600" b="1" dirty="0" smtClean="0"/>
          </a:p>
          <a:p>
            <a:pPr marL="0" indent="0">
              <a:buNone/>
            </a:pPr>
            <a:r>
              <a:rPr lang="en-US" altLang="zh-CN" sz="1600" dirty="0" smtClean="0"/>
              <a:t>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了解业务背景，以算法人员视角给出是否可行的意见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2.</a:t>
            </a:r>
            <a:r>
              <a:rPr lang="zh-CN" altLang="en-US" sz="1600" b="1" dirty="0" smtClean="0"/>
              <a:t>确认技术方案        </a:t>
            </a:r>
            <a:r>
              <a:rPr lang="en-US" altLang="zh-CN" sz="1600" b="1" dirty="0" smtClean="0"/>
              <a:t>--        </a:t>
            </a:r>
            <a:r>
              <a:rPr lang="zh-CN" altLang="en-US" sz="1600" b="1" dirty="0" smtClean="0"/>
              <a:t>开发进行技术评审（算法方案</a:t>
            </a:r>
            <a:r>
              <a:rPr lang="en-US" altLang="zh-CN" sz="1600" b="1" dirty="0" smtClean="0"/>
              <a:t>+</a:t>
            </a:r>
            <a:r>
              <a:rPr lang="zh-CN" altLang="en-US" sz="1600" b="1" dirty="0" smtClean="0"/>
              <a:t>工程方案）</a:t>
            </a:r>
            <a:endParaRPr lang="zh-CN" altLang="en-US" sz="1600" b="1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对问题的建模过程，需求转化成哪（几）种机器学习问题（或规则处理），需要哪些前置条件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3.</a:t>
            </a:r>
            <a:r>
              <a:rPr lang="zh-CN" altLang="en-US" sz="1600" b="1" dirty="0" smtClean="0"/>
              <a:t>获取标注数据        </a:t>
            </a:r>
            <a:r>
              <a:rPr lang="en-US" altLang="zh-CN" sz="1600" b="1" dirty="0" smtClean="0"/>
              <a:t>--        </a:t>
            </a:r>
            <a:r>
              <a:rPr lang="zh-CN" altLang="en-US" sz="1600" b="1" dirty="0" smtClean="0"/>
              <a:t>算法或业务提出数据需求</a:t>
            </a:r>
            <a:endParaRPr lang="zh-CN" altLang="en-US" sz="1600" b="1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建立</a:t>
            </a:r>
            <a:r>
              <a:rPr lang="zh-CN" altLang="en-US" sz="1600" dirty="0" smtClean="0">
                <a:solidFill>
                  <a:srgbClr val="FF0000"/>
                </a:solidFill>
              </a:rPr>
              <a:t>标注规范，校验数据格式，抽样评估效果，训练集验证集划分；搜索开源数据；购买数据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4.</a:t>
            </a:r>
            <a:r>
              <a:rPr lang="zh-CN" altLang="en-US" sz="1600" b="1" dirty="0" smtClean="0"/>
              <a:t>代码开发        </a:t>
            </a:r>
            <a:r>
              <a:rPr lang="en-US" altLang="zh-CN" sz="1600" b="1" dirty="0" smtClean="0"/>
              <a:t>--        </a:t>
            </a:r>
            <a:r>
              <a:rPr lang="zh-CN" altLang="en-US" sz="1600" b="1" dirty="0" smtClean="0"/>
              <a:t>模型训练、功能开发等</a:t>
            </a:r>
            <a:endParaRPr lang="zh-CN" altLang="en-US" sz="1600" b="1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训练</a:t>
            </a:r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</a:rPr>
              <a:t>预测代码开发，算法实验，对比效果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5.</a:t>
            </a:r>
            <a:r>
              <a:rPr lang="zh-CN" altLang="en-US" sz="1600" b="1" dirty="0" smtClean="0"/>
              <a:t>测试        </a:t>
            </a:r>
            <a:r>
              <a:rPr lang="en-US" altLang="zh-CN" sz="1600" b="1" dirty="0" smtClean="0"/>
              <a:t>--         </a:t>
            </a:r>
            <a:r>
              <a:rPr lang="zh-CN" altLang="en-US" sz="1600" b="1" dirty="0" smtClean="0"/>
              <a:t>测试用例评审</a:t>
            </a:r>
            <a:endParaRPr lang="zh-CN" altLang="en-US" sz="1600" b="1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功能测试，效果测试，性能测试，开发可以自测，配合测试组发现的问题做修改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6.</a:t>
            </a:r>
            <a:r>
              <a:rPr lang="zh-CN" altLang="en-US" sz="1600" b="1" dirty="0" smtClean="0"/>
              <a:t>部署上线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投入使用        </a:t>
            </a:r>
            <a:r>
              <a:rPr lang="en-US" altLang="zh-CN" sz="1600" b="1" dirty="0" smtClean="0"/>
              <a:t>--        </a:t>
            </a:r>
            <a:r>
              <a:rPr lang="zh-CN" altLang="en-US" sz="1600" b="1" dirty="0" smtClean="0"/>
              <a:t>开发上线，测试验证，运维监控</a:t>
            </a:r>
            <a:endParaRPr lang="zh-CN" altLang="en-US" sz="1600" b="1" dirty="0" smtClean="0"/>
          </a:p>
          <a:p>
            <a:pPr marL="0" indent="0">
              <a:buNone/>
            </a:pPr>
            <a:r>
              <a:rPr lang="en-US" altLang="zh-CN" sz="1600" dirty="0" smtClean="0"/>
              <a:t>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每个公司使用框架有差异，根据实际情况处理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7.</a:t>
            </a:r>
            <a:r>
              <a:rPr lang="zh-CN" altLang="en-US" sz="1600" b="1" dirty="0" smtClean="0"/>
              <a:t>后续迭代        </a:t>
            </a:r>
            <a:r>
              <a:rPr lang="en-US" altLang="zh-CN" sz="1600" b="1" dirty="0" smtClean="0"/>
              <a:t>--        </a:t>
            </a:r>
            <a:r>
              <a:rPr lang="zh-CN" altLang="en-US" sz="1600" b="1" dirty="0" smtClean="0"/>
              <a:t>业务提出优化需求</a:t>
            </a:r>
            <a:endParaRPr lang="zh-CN" altLang="en-US" sz="1600" b="1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数据埋点，分析日志等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算法工程师需要的技能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编程能力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算法知识储备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zh-CN" altLang="en-US" dirty="0" smtClean="0"/>
              <a:t>沟通和协作能力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zh-CN" altLang="en-US" dirty="0" smtClean="0"/>
              <a:t>学习能力</a:t>
            </a:r>
            <a:endParaRPr lang="en-US" altLang="zh-CN" dirty="0"/>
          </a:p>
          <a:p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</a:t>
            </a:r>
            <a:r>
              <a:rPr lang="zh-CN" altLang="en-US" dirty="0" smtClean="0"/>
              <a:t>一定程度的英文能力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6</a:t>
            </a:r>
            <a:r>
              <a:rPr lang="en-US" dirty="0" smtClean="0"/>
              <a:t>.</a:t>
            </a:r>
            <a:r>
              <a:rPr lang="zh-CN" altLang="en-US" dirty="0" smtClean="0"/>
              <a:t>使用搜索引擎的能力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415" y="1988820"/>
            <a:ext cx="5784215" cy="283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关于算法的学习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多动手</a:t>
            </a:r>
            <a:endParaRPr lang="en-US" altLang="zh-CN" dirty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多思考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3.</a:t>
            </a:r>
            <a:r>
              <a:rPr lang="zh-CN" altLang="en-US" dirty="0"/>
              <a:t>温故而知新</a:t>
            </a:r>
            <a:endParaRPr lang="en-US" altLang="zh-CN" dirty="0"/>
          </a:p>
          <a:p>
            <a:endParaRPr lang="en-US" dirty="0"/>
          </a:p>
          <a:p>
            <a:r>
              <a:rPr lang="en-US" dirty="0" smtClean="0"/>
              <a:t>4.</a:t>
            </a:r>
            <a:r>
              <a:rPr lang="zh-CN" altLang="en-US" dirty="0" smtClean="0"/>
              <a:t>保持学习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5.</a:t>
            </a:r>
            <a:r>
              <a:rPr lang="zh-CN" altLang="en-US" dirty="0" smtClean="0"/>
              <a:t>保持好心态，以及多锻炼身体！！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68" y="2060848"/>
            <a:ext cx="528808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大厂 </a:t>
            </a:r>
            <a:r>
              <a:rPr lang="en-US" altLang="zh-CN" dirty="0" smtClean="0"/>
              <a:t>vs </a:t>
            </a:r>
            <a:r>
              <a:rPr lang="zh-CN" altLang="en-US" dirty="0"/>
              <a:t>小厂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大厂</a:t>
                      </a:r>
                      <a:endParaRPr lang="en-US" b="1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小厂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完善的团队构成，各司其职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人均身兼数职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业务相对稳定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可能出现业务频繁变动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只负责特定任务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可以接触各类任务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基础设施和框架健全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可能自己需要做基础设施，踩一些坑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数据、机器资源相对丰富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资源相对稀少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公司生存情况相对稳定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有可能有生存危机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周围牛人多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周围可以讨论的人少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升值加薪速度平缓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有可能短时间大涨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自己的想法很难实现，听安排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有可能获取一些决定权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跳槽容易，比较被认可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跳槽会有一定认同障碍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五险一金年假等较正规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看情况</a:t>
                      </a:r>
                      <a:endParaRPr lang="en-US" dirty="0"/>
                    </a:p>
                  </a:txBody>
                  <a:tcPr marL="87630" marR="8763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793927" y="2967335"/>
            <a:ext cx="4604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NLP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有多难？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每周日上午</a:t>
            </a:r>
            <a:r>
              <a:rPr lang="en-US" altLang="zh-CN"/>
              <a:t>9:00~11:00</a:t>
            </a:r>
            <a:r>
              <a:rPr lang="zh-CN" altLang="en-US"/>
              <a:t>，下午</a:t>
            </a:r>
            <a:r>
              <a:rPr lang="en-US" altLang="zh-CN"/>
              <a:t>14:00~16:00</a:t>
            </a:r>
            <a:r>
              <a:rPr lang="zh-CN" altLang="en-US"/>
              <a:t>，中间有</a:t>
            </a:r>
            <a:r>
              <a:rPr lang="en-US" altLang="zh-CN"/>
              <a:t>10</a:t>
            </a:r>
            <a:r>
              <a:rPr lang="zh-CN" altLang="en-US"/>
              <a:t>分钟休息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课程过程中可以随时提问，每次课程后会预留半小时时间答疑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共</a:t>
            </a:r>
            <a:r>
              <a:rPr lang="en-US" altLang="zh-CN"/>
              <a:t>18</a:t>
            </a:r>
            <a:r>
              <a:rPr lang="zh-CN" altLang="en-US"/>
              <a:t>周课程，如果周日为法定节假日或工作日则顺延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课上</a:t>
            </a:r>
            <a:r>
              <a:rPr lang="en-US" altLang="zh-CN"/>
              <a:t>PPT</a:t>
            </a:r>
            <a:r>
              <a:rPr lang="zh-CN" altLang="en-US"/>
              <a:t>及代码会上传到百度网盘，作业可以提交到</a:t>
            </a:r>
            <a:r>
              <a:rPr lang="en-US" altLang="zh-CN"/>
              <a:t>github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关于课程安排，如有特殊情况班主任会通知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口吃系列</a:t>
            </a:r>
            <a:r>
              <a:rPr lang="en-US" altLang="zh-CN" b="1" dirty="0" smtClean="0"/>
              <a:t>#  #</a:t>
            </a:r>
            <a:r>
              <a:rPr lang="zh-CN" altLang="en-US" b="1" dirty="0" smtClean="0"/>
              <a:t>划分语义边界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/>
              <a:t>校长说衣服上除了校徽别别别的</a:t>
            </a:r>
            <a:endParaRPr lang="zh-CN" altLang="en-US" dirty="0"/>
          </a:p>
          <a:p>
            <a:r>
              <a:rPr lang="zh-CN" altLang="en-US" dirty="0"/>
              <a:t>过几天天天天气不好</a:t>
            </a:r>
            <a:endParaRPr lang="zh-CN" altLang="en-US" dirty="0"/>
          </a:p>
          <a:p>
            <a:r>
              <a:rPr lang="zh-CN" altLang="en-US" dirty="0"/>
              <a:t>骑车出门差点摔跤，还好我一把把把把住了</a:t>
            </a:r>
            <a:endParaRPr lang="zh-CN" altLang="en-US" dirty="0"/>
          </a:p>
          <a:p>
            <a:r>
              <a:rPr lang="zh-CN" altLang="en-US" dirty="0"/>
              <a:t>碳碳键键能能否否定定律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r>
              <a:rPr lang="zh-CN" altLang="en-US" dirty="0"/>
              <a:t>来到杨过曾经生活过的地方，小龙女动情地说：“我也想过过过儿过过的生活。”</a:t>
            </a:r>
            <a:endParaRPr lang="zh-CN" altLang="en-US" dirty="0"/>
          </a:p>
          <a:p>
            <a:r>
              <a:rPr lang="zh-CN" altLang="en-US" dirty="0"/>
              <a:t>我背有点驼，麻麻说“你的背得背背背背佳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分词系列</a:t>
            </a:r>
            <a:r>
              <a:rPr lang="en-US" altLang="zh-CN" b="1" dirty="0" smtClean="0"/>
              <a:t>#  #</a:t>
            </a:r>
            <a:r>
              <a:rPr lang="zh-CN" altLang="en-US" b="1" dirty="0" smtClean="0"/>
              <a:t>划分语义边界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/>
              <a:t>南京</a:t>
            </a:r>
            <a:r>
              <a:rPr lang="zh-CN" altLang="en-US" dirty="0" smtClean="0"/>
              <a:t>市长江大桥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位友好的哥谭市民</a:t>
            </a:r>
            <a:endParaRPr lang="en-US" altLang="zh-CN" dirty="0" smtClean="0"/>
          </a:p>
          <a:p>
            <a:r>
              <a:rPr lang="zh-CN" altLang="en-US" dirty="0" smtClean="0"/>
              <a:t>乒乓球拍卖完了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118569"/>
            <a:ext cx="36004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67510"/>
            <a:ext cx="3885084" cy="207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套娃系列</a:t>
            </a:r>
            <a:r>
              <a:rPr lang="en-US" altLang="zh-CN" b="1" dirty="0" smtClean="0"/>
              <a:t>#  #</a:t>
            </a:r>
            <a:r>
              <a:rPr lang="zh-CN" altLang="en-US" b="1" dirty="0" smtClean="0"/>
              <a:t>语言的递归性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85648"/>
            <a:ext cx="5393182" cy="40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68" y="3140968"/>
            <a:ext cx="5034566" cy="14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同文歧义系列</a:t>
            </a:r>
            <a:r>
              <a:rPr lang="en-US" altLang="zh-CN" b="1" dirty="0" smtClean="0"/>
              <a:t>#  #</a:t>
            </a:r>
            <a:r>
              <a:rPr lang="zh-CN" altLang="en-US" b="1" dirty="0" smtClean="0"/>
              <a:t>常识认知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社会认知</a:t>
            </a:r>
            <a:r>
              <a:rPr lang="en-US" altLang="zh-CN" b="1" dirty="0" smtClean="0"/>
              <a:t># </a:t>
            </a:r>
            <a:endParaRPr lang="en-US" altLang="zh-CN" b="1" dirty="0" smtClean="0"/>
          </a:p>
          <a:p>
            <a:r>
              <a:rPr lang="zh-CN" altLang="en-US" dirty="0"/>
              <a:t>单身的原因有两个，一是谁都看不上，二是谁都看不上。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女孩</a:t>
            </a:r>
            <a:r>
              <a:rPr lang="zh-CN" altLang="en-US" dirty="0"/>
              <a:t>给男朋友打电话：如果你到了，我还没到，你就等着吧；如果我到了，你还没到</a:t>
            </a:r>
            <a:r>
              <a:rPr lang="zh-CN" altLang="en-US" dirty="0" smtClean="0"/>
              <a:t>，你</a:t>
            </a:r>
            <a:r>
              <a:rPr lang="zh-CN" altLang="en-US" dirty="0"/>
              <a:t>就等着吧。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冬天：能穿多少穿多少。夏天：能穿多少穿多少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反话正说系列</a:t>
            </a:r>
            <a:r>
              <a:rPr lang="en-US" altLang="zh-CN" b="1" dirty="0" smtClean="0"/>
              <a:t>#  #</a:t>
            </a:r>
            <a:r>
              <a:rPr lang="zh-CN" altLang="en-US" b="1" dirty="0" smtClean="0"/>
              <a:t>语序和语义的关联</a:t>
            </a:r>
            <a:r>
              <a:rPr lang="en-US" altLang="zh-CN" b="1" dirty="0" smtClean="0"/>
              <a:t># </a:t>
            </a:r>
            <a:endParaRPr lang="en-US" altLang="zh-CN" b="1" dirty="0" smtClean="0"/>
          </a:p>
          <a:p>
            <a:r>
              <a:rPr lang="zh-CN" altLang="en-US" dirty="0"/>
              <a:t>屡败屡</a:t>
            </a:r>
            <a:r>
              <a:rPr lang="zh-CN" altLang="en-US" dirty="0" smtClean="0"/>
              <a:t>战</a:t>
            </a:r>
            <a:endParaRPr lang="en-US" altLang="zh-CN" dirty="0" smtClean="0"/>
          </a:p>
          <a:p>
            <a:r>
              <a:rPr lang="zh-CN" altLang="en-US" dirty="0" smtClean="0"/>
              <a:t>屡战屡败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情理之中意料之外</a:t>
            </a:r>
            <a:endParaRPr lang="en-US" altLang="zh-CN" dirty="0" smtClean="0"/>
          </a:p>
          <a:p>
            <a:r>
              <a:rPr lang="zh-CN" altLang="en-US" dirty="0" smtClean="0"/>
              <a:t>意料之外情理之中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情有可原罪无可恕</a:t>
            </a:r>
            <a:endParaRPr lang="en-US" altLang="zh-CN" dirty="0" smtClean="0"/>
          </a:p>
          <a:p>
            <a:r>
              <a:rPr lang="zh-CN" altLang="en-US" dirty="0"/>
              <a:t>罪无可</a:t>
            </a:r>
            <a:r>
              <a:rPr lang="zh-CN" altLang="en-US" dirty="0" smtClean="0"/>
              <a:t>恕情有可原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64" y="2532977"/>
            <a:ext cx="2437234" cy="366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崩溃系列</a:t>
            </a:r>
            <a:r>
              <a:rPr lang="en-US" altLang="zh-CN" b="1" dirty="0" smtClean="0"/>
              <a:t>#  #</a:t>
            </a:r>
            <a:r>
              <a:rPr lang="zh-CN" altLang="en-US" b="1" dirty="0" smtClean="0"/>
              <a:t>？？？？</a:t>
            </a:r>
            <a:r>
              <a:rPr lang="en-US" altLang="zh-CN" b="1" dirty="0" smtClean="0"/>
              <a:t># </a:t>
            </a:r>
            <a:endParaRPr lang="en-US" altLang="zh-CN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492896"/>
            <a:ext cx="4320480" cy="403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/>
              <a:t>英语</a:t>
            </a:r>
            <a:r>
              <a:rPr lang="zh-CN" altLang="en-US" b="1" dirty="0" smtClean="0"/>
              <a:t>系列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pic>
        <p:nvPicPr>
          <p:cNvPr id="1026" name="Picture 2" descr="D:\Download\webwxgetmsgimg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708920"/>
            <a:ext cx="4104456" cy="40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wnload\webwxgetmsgimg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681457"/>
            <a:ext cx="4176464" cy="40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/>
              <a:t>英语</a:t>
            </a:r>
            <a:r>
              <a:rPr lang="zh-CN" altLang="en-US" b="1" dirty="0" smtClean="0"/>
              <a:t>系列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pic>
        <p:nvPicPr>
          <p:cNvPr id="2050" name="Picture 2" descr="D:\Download\webwxgetmsgimg (2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450585"/>
            <a:ext cx="7454592" cy="41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面临的困难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对于</a:t>
            </a:r>
            <a:r>
              <a:rPr lang="zh-CN" altLang="en-US" smtClean="0"/>
              <a:t>机器来说很困难</a:t>
            </a:r>
            <a:r>
              <a:rPr lang="zh-CN" altLang="en-US" dirty="0" smtClean="0"/>
              <a:t>，本质上是因为对人来说它也很困难。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换句话说，这个任务本身的复杂度就非常高，远远高于下围棋等看似复杂，但实际有明确规则的任务。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语言本身具有创造力，在不同领域和时代不断发生着变化。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56763" y="2967335"/>
            <a:ext cx="30784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发展历程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2200" y="62036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1.AI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NLP</a:t>
            </a:r>
            <a:r>
              <a:rPr lang="zh-CN" altLang="en-US" dirty="0" smtClean="0">
                <a:sym typeface="+mn-ea"/>
              </a:rPr>
              <a:t>的基本介绍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>
                <a:sym typeface="+mn-ea"/>
              </a:rPr>
              <a:t>算法行业介绍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zh-CN" altLang="en-US" dirty="0" smtClean="0"/>
              <a:t>人工智能和深度学习的发展历程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一些常用的工具和框架介绍</a:t>
            </a:r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人工智能发展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7170" y="1772285"/>
            <a:ext cx="9222105" cy="4423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72200" y="62036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的发展历程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如何判断机器是否有智能？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                     </a:t>
            </a:r>
            <a:r>
              <a:rPr lang="zh-CN" altLang="en-US" b="1" dirty="0" smtClean="0"/>
              <a:t>图灵测试</a:t>
            </a:r>
            <a:endParaRPr lang="en-US" altLang="zh-CN" b="1" dirty="0" smtClean="0"/>
          </a:p>
          <a:p>
            <a:r>
              <a:rPr lang="zh-CN" altLang="en-US" dirty="0" smtClean="0"/>
              <a:t>测试方法：</a:t>
            </a:r>
            <a:endParaRPr lang="en-US" altLang="zh-CN" dirty="0" smtClean="0"/>
          </a:p>
          <a:p>
            <a:r>
              <a:rPr lang="zh-CN" altLang="en-US" dirty="0" smtClean="0"/>
              <a:t>让</a:t>
            </a:r>
            <a:r>
              <a:rPr lang="zh-CN" altLang="en-US" dirty="0"/>
              <a:t>计算机来冒充</a:t>
            </a:r>
            <a:r>
              <a:rPr lang="zh-CN" altLang="en-US" dirty="0" smtClean="0"/>
              <a:t>人，与人展开对话。</a:t>
            </a:r>
            <a:r>
              <a:rPr lang="zh-CN" altLang="en-US" dirty="0"/>
              <a:t>如果不足</a:t>
            </a:r>
            <a:r>
              <a:rPr lang="en-US" altLang="zh-CN" dirty="0"/>
              <a:t>70%</a:t>
            </a:r>
            <a:r>
              <a:rPr lang="zh-CN" altLang="en-US" dirty="0"/>
              <a:t>的人判对，也就是超过</a:t>
            </a:r>
            <a:r>
              <a:rPr lang="en-US" altLang="zh-CN" dirty="0"/>
              <a:t>30%</a:t>
            </a:r>
            <a:r>
              <a:rPr lang="zh-CN" altLang="en-US" dirty="0" smtClean="0"/>
              <a:t>的</a:t>
            </a:r>
            <a:r>
              <a:rPr lang="zh-CN" altLang="en-US" dirty="0"/>
              <a:t>人</a:t>
            </a:r>
            <a:r>
              <a:rPr lang="zh-CN" altLang="en-US" dirty="0" smtClean="0"/>
              <a:t>误</a:t>
            </a:r>
            <a:r>
              <a:rPr lang="zh-CN" altLang="en-US" dirty="0"/>
              <a:t>以为在和自己说话的是人而非计算机，</a:t>
            </a:r>
            <a:r>
              <a:rPr lang="zh-CN" altLang="en-US" dirty="0" smtClean="0"/>
              <a:t>那就可以认为这台机器拥有人类智能。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1950</a:t>
            </a:r>
            <a:r>
              <a:rPr lang="zh-CN" altLang="en-US" dirty="0" smtClean="0"/>
              <a:t>年提出</a:t>
            </a:r>
            <a:endParaRPr lang="en-US" altLang="zh-CN" dirty="0" smtClean="0"/>
          </a:p>
          <a:p>
            <a:r>
              <a:rPr lang="zh-CN" altLang="en-US" dirty="0" smtClean="0"/>
              <a:t>是图灵的个人看法</a:t>
            </a:r>
            <a:endParaRPr lang="en-US" altLang="zh-CN" dirty="0" smtClean="0"/>
          </a:p>
          <a:p>
            <a:r>
              <a:rPr lang="zh-CN" altLang="en-US" dirty="0" smtClean="0"/>
              <a:t>并非当前业界的追求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01" y="4198019"/>
            <a:ext cx="2060079" cy="208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的发展现状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深度学习大幅改变了</a:t>
            </a:r>
            <a:r>
              <a:rPr lang="en-US" altLang="zh-CN" dirty="0" smtClean="0"/>
              <a:t>NLP</a:t>
            </a:r>
            <a:r>
              <a:rPr lang="zh-CN" altLang="en-US" dirty="0" smtClean="0"/>
              <a:t>研究，极大的推进了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技术的发展。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NLP</a:t>
            </a:r>
            <a:r>
              <a:rPr lang="zh-CN" altLang="en-US" dirty="0" smtClean="0"/>
              <a:t>技术已经深入生活的各个角落，输入法、语音助手、搜索引擎、智能客服等大量依赖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技术的应用已经被推广和使用。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大语言模型的强大理解能力，让人们看到了强人工智能的曙光。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426843" y="2967335"/>
            <a:ext cx="533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NLP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的常用工具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常用工具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编辑器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： 推荐</a:t>
            </a:r>
            <a:endParaRPr lang="zh-CN" altLang="en-US" dirty="0" smtClean="0"/>
          </a:p>
          <a:p>
            <a:r>
              <a:rPr lang="en-US" altLang="zh-CN" dirty="0" smtClean="0"/>
              <a:t>VSCode</a:t>
            </a:r>
            <a:r>
              <a:rPr lang="zh-CN" altLang="en-US" dirty="0" smtClean="0"/>
              <a:t>：   推荐</a:t>
            </a:r>
            <a:endParaRPr lang="zh-CN" altLang="en-US" dirty="0" smtClean="0"/>
          </a:p>
          <a:p>
            <a:r>
              <a:rPr lang="en-US" altLang="zh-CN" dirty="0" err="1" smtClean="0"/>
              <a:t>Spyder</a:t>
            </a:r>
            <a:r>
              <a:rPr lang="zh-CN" altLang="en-US" dirty="0" smtClean="0"/>
              <a:t>：不是不行</a:t>
            </a:r>
            <a:endParaRPr lang="en-US" altLang="zh-CN" dirty="0" smtClean="0"/>
          </a:p>
          <a:p>
            <a:r>
              <a:rPr lang="en-US" altLang="zh-CN" dirty="0"/>
              <a:t>Python </a:t>
            </a:r>
            <a:r>
              <a:rPr lang="zh-CN" altLang="en-US" dirty="0"/>
              <a:t>自带 </a:t>
            </a:r>
            <a:r>
              <a:rPr lang="en-US" altLang="zh-CN" dirty="0"/>
              <a:t>ide</a:t>
            </a:r>
            <a:r>
              <a:rPr lang="zh-CN" altLang="en-US" dirty="0"/>
              <a:t>：别难为</a:t>
            </a:r>
            <a:r>
              <a:rPr lang="zh-CN" altLang="en-US" dirty="0" smtClean="0"/>
              <a:t>自己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中使用，需要掌握</a:t>
            </a:r>
            <a:endParaRPr lang="en-US" altLang="zh-CN" dirty="0" smtClean="0"/>
          </a:p>
          <a:p>
            <a:r>
              <a:rPr lang="zh-CN" altLang="en-US" dirty="0" smtClean="0"/>
              <a:t>记事本：教不了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顺手就行，总有一款适合你！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16" y="2132810"/>
            <a:ext cx="4027264" cy="156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NLP</a:t>
            </a:r>
            <a:r>
              <a:rPr lang="zh-CN" altLang="en-US" dirty="0" smtClean="0"/>
              <a:t>常用工具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机器学习相关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 </a:t>
            </a:r>
            <a:r>
              <a:rPr lang="zh-CN" altLang="en-US" dirty="0" smtClean="0"/>
              <a:t>大名鼎鼎，工程配套完善</a:t>
            </a:r>
            <a:endParaRPr lang="en-US" altLang="zh-CN" dirty="0" smtClean="0"/>
          </a:p>
          <a:p>
            <a:r>
              <a:rPr lang="en-US" altLang="zh-CN" dirty="0" err="1" smtClean="0"/>
              <a:t>Pytorch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学术界宠儿，调试方便，目前的主流</a:t>
            </a:r>
            <a:endParaRPr lang="en-US" altLang="zh-CN" dirty="0" smtClean="0"/>
          </a:p>
          <a:p>
            <a:r>
              <a:rPr lang="en-US" altLang="zh-CN" dirty="0" err="1" smtClean="0"/>
              <a:t>Keras</a:t>
            </a:r>
            <a:r>
              <a:rPr lang="en-US" altLang="zh-CN" dirty="0" smtClean="0"/>
              <a:t>  </a:t>
            </a:r>
            <a:r>
              <a:rPr lang="zh-CN" altLang="en-US" dirty="0" smtClean="0"/>
              <a:t>高级封装，简单好用，现已和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合体</a:t>
            </a:r>
            <a:endParaRPr lang="en-US" altLang="zh-CN" dirty="0" smtClean="0"/>
          </a:p>
          <a:p>
            <a:r>
              <a:rPr lang="en-US" altLang="zh-CN" dirty="0" err="1" smtClean="0"/>
              <a:t>Gensim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训练词向量常用</a:t>
            </a:r>
            <a:endParaRPr lang="zh-CN" altLang="en-US" dirty="0" smtClean="0"/>
          </a:p>
          <a:p>
            <a:r>
              <a:rPr lang="en-US" altLang="zh-CN" dirty="0" err="1" smtClean="0"/>
              <a:t>Sklearn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大量机器学习算法，如逻辑回归，决策树，支持向量机，随机森林，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等等，同时具有数据集划分和各种评价指标的实现</a:t>
            </a:r>
            <a:endParaRPr lang="en-US" altLang="zh-CN" dirty="0" smtClean="0"/>
          </a:p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各种向量矩阵操作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少</a:t>
            </a:r>
            <a:r>
              <a:rPr lang="zh-CN" altLang="en-US" dirty="0" smtClean="0"/>
              <a:t>造轮子多用库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个人环境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版本不需要完全一致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可以更高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，仅做参考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  3.9.18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Torch     1.12.1</a:t>
            </a:r>
            <a:endParaRPr lang="en-US" altLang="zh-CN" dirty="0"/>
          </a:p>
          <a:p>
            <a:r>
              <a:rPr lang="en-US" altLang="zh-CN" dirty="0" smtClean="0"/>
              <a:t>Transformers   4.38.1</a:t>
            </a:r>
            <a:endParaRPr lang="en-US" altLang="zh-CN" dirty="0" smtClean="0"/>
          </a:p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     1.0.2</a:t>
            </a:r>
            <a:endParaRPr lang="en-US" altLang="zh-CN" dirty="0" smtClean="0"/>
          </a:p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  1.24.4</a:t>
            </a:r>
            <a:endParaRPr lang="en-US" altLang="zh-CN" dirty="0" smtClean="0"/>
          </a:p>
          <a:p>
            <a:r>
              <a:rPr lang="en-US" altLang="zh-CN" dirty="0" err="1" smtClean="0"/>
              <a:t>Gensim</a:t>
            </a:r>
            <a:r>
              <a:rPr lang="en-US" altLang="zh-CN" dirty="0" smtClean="0"/>
              <a:t>  4.1.2</a:t>
            </a:r>
            <a:endParaRPr lang="en-US" altLang="zh-CN" dirty="0" smtClean="0"/>
          </a:p>
          <a:p>
            <a:r>
              <a:rPr lang="en-US" altLang="zh-CN" dirty="0" smtClean="0"/>
              <a:t>Pandas   1.5.3</a:t>
            </a:r>
            <a:endParaRPr lang="en-US" altLang="zh-CN" dirty="0" smtClean="0"/>
          </a:p>
          <a:p>
            <a:r>
              <a:rPr lang="en-US" altLang="zh-CN" dirty="0" smtClean="0"/>
              <a:t>Peft    0.2.0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GPU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能够为深度学习训练加速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对于算法学习本身而言，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不是必须的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有需要</a:t>
            </a:r>
            <a:r>
              <a:rPr lang="zh-CN" altLang="en-US" dirty="0" smtClean="0"/>
              <a:t>可以尝试租卡用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535316" y="2967335"/>
            <a:ext cx="3121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答疑环节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人工智能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84" y="2492896"/>
            <a:ext cx="1064066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研究方向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8448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语音合成         语音识别        字符识别          机器翻译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声纹</a:t>
            </a:r>
            <a:r>
              <a:rPr lang="zh-CN" altLang="en-US" dirty="0" smtClean="0"/>
              <a:t>识别          指纹识别       语义理解         图像识别             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65" y="2636912"/>
            <a:ext cx="10191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94" y="2646436"/>
            <a:ext cx="10096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00" y="5029806"/>
            <a:ext cx="9620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19" y="2636912"/>
            <a:ext cx="10001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5085184"/>
            <a:ext cx="942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68" y="5104234"/>
            <a:ext cx="933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05" y="5056610"/>
            <a:ext cx="9429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15" y="2660723"/>
            <a:ext cx="971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人工智能与机器学习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24183"/>
            <a:ext cx="8361704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三驾马车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48" y="1929178"/>
            <a:ext cx="8202609" cy="475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自然语言处理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Natural Language Processing                    NLP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29" y="2708921"/>
            <a:ext cx="7872104" cy="36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自然语言处理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468564"/>
            <a:ext cx="4480694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7648" y="544758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数学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24192" y="544758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计算机科学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87888" y="18671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语言学</a:t>
            </a:r>
            <a:endParaRPr 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3778</Words>
  <Application>Kingsoft Office WPP</Application>
  <PresentationFormat>自定义</PresentationFormat>
  <Paragraphs>467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自然语言处理的发展与挑战</vt:lpstr>
      <vt:lpstr>课程安排</vt:lpstr>
      <vt:lpstr>主要内容</vt:lpstr>
      <vt:lpstr>人工智能</vt:lpstr>
      <vt:lpstr>人工智能-研究方向</vt:lpstr>
      <vt:lpstr>人工智能与机器学习</vt:lpstr>
      <vt:lpstr>人工智能-三驾马车</vt:lpstr>
      <vt:lpstr>自然语言处理</vt:lpstr>
      <vt:lpstr>自然语言处理</vt:lpstr>
      <vt:lpstr>自然语言处理的目标</vt:lpstr>
      <vt:lpstr>自然语言处理的目标</vt:lpstr>
      <vt:lpstr>PowerPoint 演示文稿</vt:lpstr>
      <vt:lpstr>算法相关的工作</vt:lpstr>
      <vt:lpstr>项目人员构成</vt:lpstr>
      <vt:lpstr>项目主要流程&amp;算法开发职责</vt:lpstr>
      <vt:lpstr>算法工程师需要的技能</vt:lpstr>
      <vt:lpstr>关于算法的学习</vt:lpstr>
      <vt:lpstr>大厂 vs 小厂</vt:lpstr>
      <vt:lpstr>PowerPoint 演示文稿</vt:lpstr>
      <vt:lpstr>NLP面临的困难</vt:lpstr>
      <vt:lpstr>NLP面临的困难</vt:lpstr>
      <vt:lpstr>NLP面临的困难</vt:lpstr>
      <vt:lpstr>NLP面临的困难</vt:lpstr>
      <vt:lpstr>NLP面临的困难</vt:lpstr>
      <vt:lpstr>NLP面临的困难</vt:lpstr>
      <vt:lpstr>NLP面临的困难</vt:lpstr>
      <vt:lpstr>NLP面临的困难</vt:lpstr>
      <vt:lpstr>NLP面临的困难</vt:lpstr>
      <vt:lpstr>PowerPoint 演示文稿</vt:lpstr>
      <vt:lpstr>人工智能发展</vt:lpstr>
      <vt:lpstr>NLP的发展历程</vt:lpstr>
      <vt:lpstr>NLP的发展现状</vt:lpstr>
      <vt:lpstr>PowerPoint 演示文稿</vt:lpstr>
      <vt:lpstr>NLP常用工具</vt:lpstr>
      <vt:lpstr>NLP常用工具</vt:lpstr>
      <vt:lpstr>个人环境</vt:lpstr>
      <vt:lpstr>关于GPU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176</cp:revision>
  <dcterms:created xsi:type="dcterms:W3CDTF">2021-01-13T12:57:00Z</dcterms:created>
  <dcterms:modified xsi:type="dcterms:W3CDTF">2024-06-16T03:39:36Z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