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E9B"/>
    <a:srgbClr val="7F8563"/>
    <a:srgbClr val="91BAAE"/>
    <a:srgbClr val="80887C"/>
    <a:srgbClr val="C5875F"/>
    <a:srgbClr val="86BA84"/>
    <a:srgbClr val="4B73BA"/>
    <a:srgbClr val="B5E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94" d="100"/>
          <a:sy n="94" d="100"/>
        </p:scale>
        <p:origin x="127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0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9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84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40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2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2F8A6E4F-FFC5-42DF-A516-C8B4C9F77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FEDBB-B29D-0A43-A5E7-8AF72F36F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Robot </a:t>
            </a:r>
            <a:r>
              <a:rPr lang="en-SA" sz="4400" dirty="0">
                <a:solidFill>
                  <a:schemeClr val="tx1"/>
                </a:solidFill>
              </a:rPr>
              <a:t>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0F22C-4EC0-124D-B7C8-0E899E295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SA" dirty="0">
                <a:solidFill>
                  <a:schemeClr val="tx1"/>
                </a:solidFill>
              </a:rPr>
              <a:t>Eng: Rafa Saif </a:t>
            </a:r>
          </a:p>
        </p:txBody>
      </p:sp>
    </p:spTree>
    <p:extLst>
      <p:ext uri="{BB962C8B-B14F-4D97-AF65-F5344CB8AC3E}">
        <p14:creationId xmlns:p14="http://schemas.microsoft.com/office/powerpoint/2010/main" val="97537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ED59-C677-E84D-8456-6742597D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01</a:t>
            </a:r>
            <a:br>
              <a:rPr lang="en-SA" dirty="0"/>
            </a:br>
            <a:r>
              <a:rPr lang="en-SA" dirty="0"/>
              <a:t>Project plan.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2A50-6790-814C-9141-4016F2C8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5782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We will work on the robotic arm, which consists of iron and aluminum parts, and it consists of: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Manipulator linkages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Actuators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Transmissions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Controller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User interface 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2760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932B-4F52-2243-A3AF-0F459F4E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71861"/>
            <a:ext cx="10058400" cy="286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Features of the robotic arm: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SA" sz="1600" dirty="0">
                <a:solidFill>
                  <a:schemeClr val="bg2">
                    <a:lumMod val="25000"/>
                  </a:schemeClr>
                </a:solidFill>
              </a:rPr>
              <a:t>t can hold and leve objects </a:t>
            </a:r>
          </a:p>
          <a:p>
            <a:r>
              <a:rPr lang="en-SA" sz="1600" dirty="0">
                <a:solidFill>
                  <a:schemeClr val="bg2">
                    <a:lumMod val="25000"/>
                  </a:schemeClr>
                </a:solidFill>
              </a:rPr>
              <a:t>Every dyas has two degrees of freedom 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SA" sz="1600" dirty="0">
                <a:solidFill>
                  <a:schemeClr val="bg2">
                    <a:lumMod val="25000"/>
                  </a:schemeClr>
                </a:solidFill>
              </a:rPr>
              <a:t>t works in one plan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1BDA2E-0A11-6543-AE00-390674F0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01</a:t>
            </a:r>
            <a:br>
              <a:rPr lang="en-SA" dirty="0"/>
            </a:br>
            <a:r>
              <a:rPr lang="en-SA" dirty="0"/>
              <a:t>Project plan. </a:t>
            </a:r>
          </a:p>
        </p:txBody>
      </p:sp>
    </p:spTree>
    <p:extLst>
      <p:ext uri="{BB962C8B-B14F-4D97-AF65-F5344CB8AC3E}">
        <p14:creationId xmlns:p14="http://schemas.microsoft.com/office/powerpoint/2010/main" val="30701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B49C-6765-4B44-8739-AA4FA153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01</a:t>
            </a:r>
            <a:br>
              <a:rPr lang="en-SA" dirty="0"/>
            </a:br>
            <a:r>
              <a:rPr lang="en-SA" dirty="0"/>
              <a:t>Project plan.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9709-7A14-1D4B-B712-1C834079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26452"/>
            <a:ext cx="10058400" cy="27406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Several people from several tracks will work on the robotic arm. The </a:t>
            </a:r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</a:rPr>
              <a:t>mechanical track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will design and install the 3D robotic arm using (Cinema 4D) program . The specialists in </a:t>
            </a:r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</a:rPr>
              <a:t>electronics and electrical power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will build and program the electronic circuits that will start the motor (Servo motor ) and then program the motors using moving resistors using the (Arduino) program. Also, </a:t>
            </a:r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</a:rPr>
              <a:t>IOT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specialists will design the Arm's control interface and create the Arm's control database. And people in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1600" u="sng" dirty="0">
                <a:solidFill>
                  <a:schemeClr val="accent2">
                    <a:lumMod val="50000"/>
                  </a:schemeClr>
                </a:solidFill>
              </a:rPr>
              <a:t>robot and artificial intelligence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will run the arm package on the (Ros) program .</a:t>
            </a:r>
            <a:endParaRPr lang="en-SA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0428-E1E4-5944-8468-28FE87D6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02</a:t>
            </a:r>
            <a:br>
              <a:rPr lang="en-SA" dirty="0"/>
            </a:br>
            <a:r>
              <a:rPr lang="en-SA" dirty="0"/>
              <a:t>Distibution of tasks.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7FA4E5-A214-6A45-9413-50CFFA18A0CE}"/>
              </a:ext>
            </a:extLst>
          </p:cNvPr>
          <p:cNvSpPr/>
          <p:nvPr/>
        </p:nvSpPr>
        <p:spPr>
          <a:xfrm>
            <a:off x="4803862" y="1945955"/>
            <a:ext cx="1719618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Design</a:t>
            </a:r>
            <a:r>
              <a:rPr lang="en-SA" sz="1600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E625AE-7FC7-CF43-8164-48503DD510D2}"/>
              </a:ext>
            </a:extLst>
          </p:cNvPr>
          <p:cNvSpPr/>
          <p:nvPr/>
        </p:nvSpPr>
        <p:spPr>
          <a:xfrm>
            <a:off x="8860283" y="1930634"/>
            <a:ext cx="1719618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Paint </a:t>
            </a:r>
            <a:r>
              <a:rPr lang="en-SA" sz="1600" dirty="0"/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DCB2B4-1DEF-574F-8FDC-546D06492E6B}"/>
              </a:ext>
            </a:extLst>
          </p:cNvPr>
          <p:cNvSpPr/>
          <p:nvPr/>
        </p:nvSpPr>
        <p:spPr>
          <a:xfrm>
            <a:off x="8457674" y="2859931"/>
            <a:ext cx="2524835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Build &amp; install electronic components</a:t>
            </a:r>
            <a:endParaRPr lang="en-SA" sz="16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80692D-1A06-6F45-97EC-5EC109876322}"/>
              </a:ext>
            </a:extLst>
          </p:cNvPr>
          <p:cNvSpPr/>
          <p:nvPr/>
        </p:nvSpPr>
        <p:spPr>
          <a:xfrm>
            <a:off x="1066801" y="2098918"/>
            <a:ext cx="1760561" cy="559558"/>
          </a:xfrm>
          <a:prstGeom prst="roundRect">
            <a:avLst/>
          </a:prstGeom>
          <a:solidFill>
            <a:srgbClr val="80887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Mechanic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6A472E-C5A1-4042-BA99-D3CE86A384BA}"/>
              </a:ext>
            </a:extLst>
          </p:cNvPr>
          <p:cNvSpPr/>
          <p:nvPr/>
        </p:nvSpPr>
        <p:spPr>
          <a:xfrm>
            <a:off x="1066800" y="2923470"/>
            <a:ext cx="1760561" cy="559558"/>
          </a:xfrm>
          <a:prstGeom prst="roundRect">
            <a:avLst/>
          </a:prstGeom>
          <a:solidFill>
            <a:srgbClr val="80887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Power and electronic 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ECFB4A-6F4C-2641-B78C-197B889A8FA0}"/>
              </a:ext>
            </a:extLst>
          </p:cNvPr>
          <p:cNvSpPr/>
          <p:nvPr/>
        </p:nvSpPr>
        <p:spPr>
          <a:xfrm>
            <a:off x="1066800" y="4657871"/>
            <a:ext cx="1760561" cy="862129"/>
          </a:xfrm>
          <a:prstGeom prst="roundRect">
            <a:avLst/>
          </a:prstGeom>
          <a:solidFill>
            <a:srgbClr val="80887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Robot and artifial intelligence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F4E62A-76F0-DB47-8B9D-1E8D75174A5F}"/>
              </a:ext>
            </a:extLst>
          </p:cNvPr>
          <p:cNvSpPr/>
          <p:nvPr/>
        </p:nvSpPr>
        <p:spPr>
          <a:xfrm>
            <a:off x="1066800" y="3790671"/>
            <a:ext cx="1760561" cy="559558"/>
          </a:xfrm>
          <a:prstGeom prst="roundRect">
            <a:avLst/>
          </a:prstGeom>
          <a:solidFill>
            <a:srgbClr val="80887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IOT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46F17E-0C20-564A-896D-86FCE7BFE0AD}"/>
              </a:ext>
            </a:extLst>
          </p:cNvPr>
          <p:cNvCxnSpPr>
            <a:cxnSpLocks/>
          </p:cNvCxnSpPr>
          <p:nvPr/>
        </p:nvCxnSpPr>
        <p:spPr>
          <a:xfrm flipV="1">
            <a:off x="2984307" y="2344578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EEF78-6717-0941-9677-D31DC550CAB8}"/>
              </a:ext>
            </a:extLst>
          </p:cNvPr>
          <p:cNvCxnSpPr>
            <a:cxnSpLocks/>
          </p:cNvCxnSpPr>
          <p:nvPr/>
        </p:nvCxnSpPr>
        <p:spPr>
          <a:xfrm flipV="1">
            <a:off x="2984307" y="3210073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19437D-B433-A64F-9109-5BE68D68FA4B}"/>
              </a:ext>
            </a:extLst>
          </p:cNvPr>
          <p:cNvCxnSpPr>
            <a:cxnSpLocks/>
          </p:cNvCxnSpPr>
          <p:nvPr/>
        </p:nvCxnSpPr>
        <p:spPr>
          <a:xfrm flipV="1">
            <a:off x="2984307" y="409604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EDE1A9-DF10-B645-9C1A-C7E089E21ACF}"/>
              </a:ext>
            </a:extLst>
          </p:cNvPr>
          <p:cNvCxnSpPr>
            <a:cxnSpLocks/>
          </p:cNvCxnSpPr>
          <p:nvPr/>
        </p:nvCxnSpPr>
        <p:spPr>
          <a:xfrm flipV="1">
            <a:off x="2984307" y="5135547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88974E2-6B30-E944-84FE-E352130F4682}"/>
              </a:ext>
            </a:extLst>
          </p:cNvPr>
          <p:cNvSpPr/>
          <p:nvPr/>
        </p:nvSpPr>
        <p:spPr>
          <a:xfrm>
            <a:off x="4401253" y="2827924"/>
            <a:ext cx="2524836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Electronic parts identification </a:t>
            </a:r>
            <a:endParaRPr lang="en-SA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5F9649-F7DA-4648-9A63-14151BA5137B}"/>
              </a:ext>
            </a:extLst>
          </p:cNvPr>
          <p:cNvSpPr/>
          <p:nvPr/>
        </p:nvSpPr>
        <p:spPr>
          <a:xfrm>
            <a:off x="4677013" y="3775339"/>
            <a:ext cx="1973315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ontrol interface design</a:t>
            </a:r>
            <a:r>
              <a:rPr lang="en-SA" sz="1600" dirty="0"/>
              <a:t>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CF1AF0-3748-A34F-B145-77142C5958C2}"/>
              </a:ext>
            </a:extLst>
          </p:cNvPr>
          <p:cNvSpPr/>
          <p:nvPr/>
        </p:nvSpPr>
        <p:spPr>
          <a:xfrm>
            <a:off x="4550165" y="4722755"/>
            <a:ext cx="2227012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Run the ropot arm on the program</a:t>
            </a:r>
            <a:endParaRPr lang="en-SA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CBD64-EAFA-5C45-BF6A-9A4E7D264E72}"/>
              </a:ext>
            </a:extLst>
          </p:cNvPr>
          <p:cNvCxnSpPr>
            <a:cxnSpLocks/>
          </p:cNvCxnSpPr>
          <p:nvPr/>
        </p:nvCxnSpPr>
        <p:spPr>
          <a:xfrm flipV="1">
            <a:off x="6999034" y="234685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DC58C7-0EBC-0B41-83A3-26BDF8D71C7C}"/>
              </a:ext>
            </a:extLst>
          </p:cNvPr>
          <p:cNvCxnSpPr>
            <a:cxnSpLocks/>
          </p:cNvCxnSpPr>
          <p:nvPr/>
        </p:nvCxnSpPr>
        <p:spPr>
          <a:xfrm flipV="1">
            <a:off x="7014954" y="3208938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97ED6-8FA5-384D-9FEB-842F82E722C0}"/>
              </a:ext>
            </a:extLst>
          </p:cNvPr>
          <p:cNvCxnSpPr>
            <a:cxnSpLocks/>
          </p:cNvCxnSpPr>
          <p:nvPr/>
        </p:nvCxnSpPr>
        <p:spPr>
          <a:xfrm flipV="1">
            <a:off x="7030874" y="4139265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4C38952-C623-D24E-904D-7F84CFCA46C3}"/>
              </a:ext>
            </a:extLst>
          </p:cNvPr>
          <p:cNvSpPr/>
          <p:nvPr/>
        </p:nvSpPr>
        <p:spPr>
          <a:xfrm>
            <a:off x="8890161" y="3789228"/>
            <a:ext cx="1719618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Creat a cntrol database </a:t>
            </a:r>
            <a:r>
              <a:rPr lang="en-SA" sz="1600" dirty="0"/>
              <a:t>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FA6E7A2-F673-E94A-B718-A0B154B567DD}"/>
              </a:ext>
            </a:extLst>
          </p:cNvPr>
          <p:cNvSpPr/>
          <p:nvPr/>
        </p:nvSpPr>
        <p:spPr>
          <a:xfrm>
            <a:off x="1066800" y="5812808"/>
            <a:ext cx="1760561" cy="559558"/>
          </a:xfrm>
          <a:prstGeom prst="roundRect">
            <a:avLst/>
          </a:prstGeom>
          <a:solidFill>
            <a:srgbClr val="80887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 sz="1600" dirty="0"/>
              <a:t>Fianal stage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392C24-69BD-DE45-B59D-8A2F45464A8B}"/>
              </a:ext>
            </a:extLst>
          </p:cNvPr>
          <p:cNvCxnSpPr>
            <a:cxnSpLocks/>
          </p:cNvCxnSpPr>
          <p:nvPr/>
        </p:nvCxnSpPr>
        <p:spPr>
          <a:xfrm flipV="1">
            <a:off x="2984307" y="6092587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7497809-5537-0044-8604-3F4A0E85AC5D}"/>
              </a:ext>
            </a:extLst>
          </p:cNvPr>
          <p:cNvSpPr/>
          <p:nvPr/>
        </p:nvSpPr>
        <p:spPr>
          <a:xfrm>
            <a:off x="4470554" y="5575121"/>
            <a:ext cx="2386234" cy="797245"/>
          </a:xfrm>
          <a:prstGeom prst="ellipse">
            <a:avLst/>
          </a:prstGeom>
          <a:solidFill>
            <a:schemeClr val="bg2"/>
          </a:solidFill>
          <a:ln>
            <a:solidFill>
              <a:srgbClr val="7F8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sz="1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A" sz="1600" dirty="0">
                <a:solidFill>
                  <a:schemeClr val="bg2">
                    <a:lumMod val="50000"/>
                  </a:schemeClr>
                </a:solidFill>
              </a:rPr>
              <a:t>Installation &amp; Assembly </a:t>
            </a:r>
          </a:p>
          <a:p>
            <a:pPr algn="ctr"/>
            <a:r>
              <a:rPr lang="en-SA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8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E351-746C-7E40-A3EC-7E6BEA42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452" y="624976"/>
            <a:ext cx="10058400" cy="1371600"/>
          </a:xfrm>
        </p:spPr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03</a:t>
            </a:r>
            <a:br>
              <a:rPr lang="en-SA" dirty="0"/>
            </a:br>
            <a:r>
              <a:rPr lang="en-SA" dirty="0"/>
              <a:t>Timeline 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254D111-8811-7345-BEE6-BBCB4DEDF9CE}"/>
              </a:ext>
            </a:extLst>
          </p:cNvPr>
          <p:cNvSpPr/>
          <p:nvPr/>
        </p:nvSpPr>
        <p:spPr>
          <a:xfrm>
            <a:off x="2517696" y="1996576"/>
            <a:ext cx="7156608" cy="3523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97B9EA-C59B-7B43-BD0B-B463D893CC8D}"/>
              </a:ext>
            </a:extLst>
          </p:cNvPr>
          <p:cNvGrpSpPr/>
          <p:nvPr/>
        </p:nvGrpSpPr>
        <p:grpSpPr>
          <a:xfrm>
            <a:off x="3185616" y="2308242"/>
            <a:ext cx="5820768" cy="2923433"/>
            <a:chOff x="1958453" y="2458368"/>
            <a:chExt cx="5820768" cy="29234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4D02F11-8CA7-4C47-A10C-E8489660048E}"/>
                </a:ext>
              </a:extLst>
            </p:cNvPr>
            <p:cNvSpPr/>
            <p:nvPr/>
          </p:nvSpPr>
          <p:spPr>
            <a:xfrm>
              <a:off x="2197291" y="3690540"/>
              <a:ext cx="354842" cy="354842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91BA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206DCF-5471-1946-AB03-FFCD583E019E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2552133" y="3867961"/>
              <a:ext cx="1473957" cy="0"/>
            </a:xfrm>
            <a:prstGeom prst="line">
              <a:avLst/>
            </a:prstGeom>
            <a:ln w="139700">
              <a:solidFill>
                <a:srgbClr val="91BAA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C505D3-E312-F34E-8FD3-481F9066C1DF}"/>
                </a:ext>
              </a:extLst>
            </p:cNvPr>
            <p:cNvSpPr/>
            <p:nvPr/>
          </p:nvSpPr>
          <p:spPr>
            <a:xfrm>
              <a:off x="3848669" y="3690540"/>
              <a:ext cx="354842" cy="354842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4B73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2CE9FB-95BB-494D-8F1B-C9546CDF7624}"/>
                </a:ext>
              </a:extLst>
            </p:cNvPr>
            <p:cNvCxnSpPr>
              <a:cxnSpLocks/>
            </p:cNvCxnSpPr>
            <p:nvPr/>
          </p:nvCxnSpPr>
          <p:spPr>
            <a:xfrm>
              <a:off x="4203511" y="3867961"/>
              <a:ext cx="1473957" cy="0"/>
            </a:xfrm>
            <a:prstGeom prst="line">
              <a:avLst/>
            </a:prstGeom>
            <a:ln w="139700">
              <a:solidFill>
                <a:srgbClr val="4B73B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B87313B5-923B-BB44-A586-04BC5B20E4F7}"/>
                </a:ext>
              </a:extLst>
            </p:cNvPr>
            <p:cNvSpPr/>
            <p:nvPr/>
          </p:nvSpPr>
          <p:spPr>
            <a:xfrm rot="8172942">
              <a:off x="1958453" y="2458368"/>
              <a:ext cx="832515" cy="873456"/>
            </a:xfrm>
            <a:prstGeom prst="teardrop">
              <a:avLst/>
            </a:prstGeom>
            <a:solidFill>
              <a:srgbClr val="91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AB4FEB57-4A71-D147-9139-AEC2BF731123}"/>
                </a:ext>
              </a:extLst>
            </p:cNvPr>
            <p:cNvSpPr/>
            <p:nvPr/>
          </p:nvSpPr>
          <p:spPr>
            <a:xfrm rot="18858957">
              <a:off x="3609831" y="4403711"/>
              <a:ext cx="832515" cy="873456"/>
            </a:xfrm>
            <a:prstGeom prst="teardrop">
              <a:avLst/>
            </a:prstGeom>
            <a:solidFill>
              <a:srgbClr val="4B73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E7BD86-9FF2-5C46-839D-7B7C655670A5}"/>
                </a:ext>
              </a:extLst>
            </p:cNvPr>
            <p:cNvSpPr/>
            <p:nvPr/>
          </p:nvSpPr>
          <p:spPr>
            <a:xfrm>
              <a:off x="5500047" y="3690540"/>
              <a:ext cx="354842" cy="354842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86BA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F28BB2-1761-6D4C-BB2A-8B06A5BD4340}"/>
                </a:ext>
              </a:extLst>
            </p:cNvPr>
            <p:cNvCxnSpPr>
              <a:cxnSpLocks/>
            </p:cNvCxnSpPr>
            <p:nvPr/>
          </p:nvCxnSpPr>
          <p:spPr>
            <a:xfrm>
              <a:off x="5854889" y="3867961"/>
              <a:ext cx="1473957" cy="0"/>
            </a:xfrm>
            <a:prstGeom prst="line">
              <a:avLst/>
            </a:prstGeom>
            <a:ln w="139700">
              <a:solidFill>
                <a:srgbClr val="86BA8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6735C8-8483-F24F-A27A-073E83F9DE00}"/>
                </a:ext>
              </a:extLst>
            </p:cNvPr>
            <p:cNvSpPr/>
            <p:nvPr/>
          </p:nvSpPr>
          <p:spPr>
            <a:xfrm>
              <a:off x="7165072" y="3690540"/>
              <a:ext cx="354842" cy="354842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C587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/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31565E93-5702-B54C-8B37-06D2A84278A5}"/>
                </a:ext>
              </a:extLst>
            </p:cNvPr>
            <p:cNvSpPr/>
            <p:nvPr/>
          </p:nvSpPr>
          <p:spPr>
            <a:xfrm rot="18858957">
              <a:off x="6926235" y="4528816"/>
              <a:ext cx="832515" cy="873456"/>
            </a:xfrm>
            <a:prstGeom prst="teardrop">
              <a:avLst/>
            </a:prstGeom>
            <a:solidFill>
              <a:srgbClr val="C58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71D8EA88-85FD-A94A-985E-7B59637AB8FF}"/>
                </a:ext>
              </a:extLst>
            </p:cNvPr>
            <p:cNvSpPr/>
            <p:nvPr/>
          </p:nvSpPr>
          <p:spPr>
            <a:xfrm rot="8172942">
              <a:off x="5261212" y="2490718"/>
              <a:ext cx="832515" cy="873456"/>
            </a:xfrm>
            <a:prstGeom prst="teardrop">
              <a:avLst/>
            </a:prstGeom>
            <a:solidFill>
              <a:srgbClr val="86BA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A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4C262B-0E80-0D4E-BE0D-256A9BF88501}"/>
              </a:ext>
            </a:extLst>
          </p:cNvPr>
          <p:cNvSpPr txBox="1"/>
          <p:nvPr/>
        </p:nvSpPr>
        <p:spPr>
          <a:xfrm>
            <a:off x="3166248" y="2614165"/>
            <a:ext cx="87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dirty="0"/>
              <a:t>Mechanic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7B09EB-589C-A843-9CDE-3FDA52DDB833}"/>
              </a:ext>
            </a:extLst>
          </p:cNvPr>
          <p:cNvSpPr txBox="1"/>
          <p:nvPr/>
        </p:nvSpPr>
        <p:spPr>
          <a:xfrm>
            <a:off x="4733797" y="4506505"/>
            <a:ext cx="10389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100" dirty="0"/>
              <a:t>Power and electronic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73A6C-F24D-144E-8A6A-7D19AEFF67C8}"/>
              </a:ext>
            </a:extLst>
          </p:cNvPr>
          <p:cNvSpPr txBox="1"/>
          <p:nvPr/>
        </p:nvSpPr>
        <p:spPr>
          <a:xfrm>
            <a:off x="6469006" y="2614165"/>
            <a:ext cx="87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100" dirty="0"/>
              <a:t>IOT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FD9B9-1B23-A846-BE6E-4B8C92334654}"/>
              </a:ext>
            </a:extLst>
          </p:cNvPr>
          <p:cNvSpPr txBox="1"/>
          <p:nvPr/>
        </p:nvSpPr>
        <p:spPr>
          <a:xfrm>
            <a:off x="8050201" y="4457545"/>
            <a:ext cx="1038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100" dirty="0"/>
              <a:t>Robot and artifial intelligence</a:t>
            </a:r>
          </a:p>
          <a:p>
            <a:pPr algn="ctr"/>
            <a:endParaRPr lang="en-SA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17EF3E-D84C-3543-A9EB-574DDE41F38A}"/>
              </a:ext>
            </a:extLst>
          </p:cNvPr>
          <p:cNvSpPr/>
          <p:nvPr/>
        </p:nvSpPr>
        <p:spPr>
          <a:xfrm>
            <a:off x="8456666" y="2158833"/>
            <a:ext cx="867454" cy="926938"/>
          </a:xfrm>
          <a:prstGeom prst="rect">
            <a:avLst/>
          </a:prstGeom>
          <a:solidFill>
            <a:srgbClr val="C5CE9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S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otal</a:t>
            </a:r>
          </a:p>
          <a:p>
            <a:pPr algn="ctr"/>
            <a:r>
              <a:rPr lang="en-SA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---------- </a:t>
            </a:r>
          </a:p>
          <a:p>
            <a:pPr algn="ctr"/>
            <a:r>
              <a:rPr lang="en-SA" sz="1400" dirty="0">
                <a:solidFill>
                  <a:schemeClr val="bg1"/>
                </a:solidFill>
              </a:rPr>
              <a:t>8 days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A3E176-6E4A-9741-888E-4DFB22398AE6}"/>
              </a:ext>
            </a:extLst>
          </p:cNvPr>
          <p:cNvSpPr txBox="1"/>
          <p:nvPr/>
        </p:nvSpPr>
        <p:spPr>
          <a:xfrm>
            <a:off x="3484734" y="3580086"/>
            <a:ext cx="35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003FC1-282E-C944-8043-37A3385C794C}"/>
              </a:ext>
            </a:extLst>
          </p:cNvPr>
          <p:cNvSpPr txBox="1"/>
          <p:nvPr/>
        </p:nvSpPr>
        <p:spPr>
          <a:xfrm>
            <a:off x="5136113" y="3586391"/>
            <a:ext cx="35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5ED6B3-E32D-164B-AD1F-2934532BE4C0}"/>
              </a:ext>
            </a:extLst>
          </p:cNvPr>
          <p:cNvSpPr txBox="1"/>
          <p:nvPr/>
        </p:nvSpPr>
        <p:spPr>
          <a:xfrm>
            <a:off x="6789769" y="3588663"/>
            <a:ext cx="35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AC77E6-65B3-4044-91DB-E0A0B52E1BBD}"/>
              </a:ext>
            </a:extLst>
          </p:cNvPr>
          <p:cNvSpPr txBox="1"/>
          <p:nvPr/>
        </p:nvSpPr>
        <p:spPr>
          <a:xfrm>
            <a:off x="8454795" y="3593036"/>
            <a:ext cx="3548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01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BCE6-27DE-D54E-B930-A6D75EC6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>
                <a:solidFill>
                  <a:srgbClr val="7F8563"/>
                </a:solidFill>
              </a:rPr>
              <a:t>04</a:t>
            </a:r>
            <a:br>
              <a:rPr lang="en-SA" dirty="0"/>
            </a:br>
            <a:r>
              <a:rPr lang="en-SA" dirty="0"/>
              <a:t>Production line.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25EB2D-0519-FA4F-88FC-75611DD00290}"/>
              </a:ext>
            </a:extLst>
          </p:cNvPr>
          <p:cNvGrpSpPr/>
          <p:nvPr/>
        </p:nvGrpSpPr>
        <p:grpSpPr>
          <a:xfrm>
            <a:off x="1766656" y="2446968"/>
            <a:ext cx="8658688" cy="3481553"/>
            <a:chOff x="1542155" y="2232656"/>
            <a:chExt cx="8658688" cy="34815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3ED9F73-541C-364B-8171-874B66776249}"/>
                </a:ext>
              </a:extLst>
            </p:cNvPr>
            <p:cNvSpPr/>
            <p:nvPr/>
          </p:nvSpPr>
          <p:spPr>
            <a:xfrm>
              <a:off x="1542155" y="2259192"/>
              <a:ext cx="2940133" cy="741309"/>
            </a:xfrm>
            <a:prstGeom prst="roundRect">
              <a:avLst/>
            </a:prstGeom>
            <a:solidFill>
              <a:srgbClr val="8088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/>
                <a:t>Formation type of  the production :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444A92C-2D06-CF42-A9DF-4C3FA8B9C35A}"/>
                </a:ext>
              </a:extLst>
            </p:cNvPr>
            <p:cNvSpPr/>
            <p:nvPr/>
          </p:nvSpPr>
          <p:spPr>
            <a:xfrm>
              <a:off x="3662694" y="2603311"/>
              <a:ext cx="1621731" cy="913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>
                  <a:solidFill>
                    <a:schemeClr val="tx1"/>
                  </a:solidFill>
                </a:rPr>
                <a:t>3D printer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B492D6B-D35A-C54B-8405-1477BBB02A78}"/>
                </a:ext>
              </a:extLst>
            </p:cNvPr>
            <p:cNvSpPr/>
            <p:nvPr/>
          </p:nvSpPr>
          <p:spPr>
            <a:xfrm>
              <a:off x="6471343" y="2232656"/>
              <a:ext cx="2940133" cy="741309"/>
            </a:xfrm>
            <a:prstGeom prst="roundRect">
              <a:avLst/>
            </a:prstGeom>
            <a:solidFill>
              <a:srgbClr val="8088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/>
                <a:t>Product assmbly mechanism: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ABEC97-EDFB-B148-BDB2-09115932C9DD}"/>
                </a:ext>
              </a:extLst>
            </p:cNvPr>
            <p:cNvSpPr/>
            <p:nvPr/>
          </p:nvSpPr>
          <p:spPr>
            <a:xfrm>
              <a:off x="8579110" y="2629846"/>
              <a:ext cx="1621733" cy="913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>
                  <a:solidFill>
                    <a:schemeClr val="tx1"/>
                  </a:solidFill>
                </a:rPr>
                <a:t>Automatic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E91CE2-50E1-E741-A077-CDE313C1298D}"/>
                </a:ext>
              </a:extLst>
            </p:cNvPr>
            <p:cNvSpPr/>
            <p:nvPr/>
          </p:nvSpPr>
          <p:spPr>
            <a:xfrm>
              <a:off x="1542155" y="4422154"/>
              <a:ext cx="2940133" cy="741309"/>
            </a:xfrm>
            <a:prstGeom prst="roundRect">
              <a:avLst/>
            </a:prstGeom>
            <a:solidFill>
              <a:srgbClr val="8088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/>
                <a:t>Packing machinery: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48A98E-E3CC-244E-9F7C-6D51D90D8D80}"/>
                </a:ext>
              </a:extLst>
            </p:cNvPr>
            <p:cNvCxnSpPr>
              <a:cxnSpLocks/>
            </p:cNvCxnSpPr>
            <p:nvPr/>
          </p:nvCxnSpPr>
          <p:spPr>
            <a:xfrm>
              <a:off x="4955532" y="2588072"/>
              <a:ext cx="1140468" cy="0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FC6915-59CA-264E-A0AB-8DB8FE2DB6FD}"/>
                </a:ext>
              </a:extLst>
            </p:cNvPr>
            <p:cNvSpPr/>
            <p:nvPr/>
          </p:nvSpPr>
          <p:spPr>
            <a:xfrm>
              <a:off x="3705693" y="4800709"/>
              <a:ext cx="1621733" cy="913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>
                  <a:solidFill>
                    <a:schemeClr val="tx1"/>
                  </a:solidFill>
                </a:rPr>
                <a:t>Eco-frindly box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3B82559-6D6C-5149-A773-747A71A7A1BA}"/>
                </a:ext>
              </a:extLst>
            </p:cNvPr>
            <p:cNvSpPr/>
            <p:nvPr/>
          </p:nvSpPr>
          <p:spPr>
            <a:xfrm>
              <a:off x="6471342" y="4422153"/>
              <a:ext cx="2940133" cy="741309"/>
            </a:xfrm>
            <a:prstGeom prst="roundRect">
              <a:avLst/>
            </a:prstGeom>
            <a:solidFill>
              <a:srgbClr val="80887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/>
                <a:t>The fainal program of the product: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67AA36-820F-BF4A-A81D-B5547CCA4C80}"/>
                </a:ext>
              </a:extLst>
            </p:cNvPr>
            <p:cNvSpPr/>
            <p:nvPr/>
          </p:nvSpPr>
          <p:spPr>
            <a:xfrm>
              <a:off x="8498150" y="4800709"/>
              <a:ext cx="1621733" cy="9135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A" sz="1400" dirty="0">
                  <a:solidFill>
                    <a:schemeClr val="tx1"/>
                  </a:solidFill>
                </a:rPr>
                <a:t>Piece to be installed in a device 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FD6F99C-EA32-F743-86BE-343D392F69F5}"/>
                </a:ext>
              </a:extLst>
            </p:cNvPr>
            <p:cNvCxnSpPr>
              <a:cxnSpLocks/>
            </p:cNvCxnSpPr>
            <p:nvPr/>
          </p:nvCxnSpPr>
          <p:spPr>
            <a:xfrm>
              <a:off x="4965052" y="4683580"/>
              <a:ext cx="1140468" cy="0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DAAFAF7-382F-8D4F-BC65-EF671F98E3C4}"/>
                </a:ext>
              </a:extLst>
            </p:cNvPr>
            <p:cNvCxnSpPr>
              <a:cxnSpLocks/>
            </p:cNvCxnSpPr>
            <p:nvPr/>
          </p:nvCxnSpPr>
          <p:spPr>
            <a:xfrm>
              <a:off x="2897921" y="3714748"/>
              <a:ext cx="0" cy="536002"/>
            </a:xfrm>
            <a:prstGeom prst="straightConnector1">
              <a:avLst/>
            </a:prstGeom>
            <a:ln w="317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AC7989-D508-0A4C-A3DB-5D0BF181F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3633" y="3684791"/>
              <a:ext cx="4917341" cy="157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D034B5-D7B8-F241-B1A0-A97A45090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974" y="3378086"/>
              <a:ext cx="2" cy="3204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054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286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Sagona Book</vt:lpstr>
      <vt:lpstr>Sagona ExtraLight</vt:lpstr>
      <vt:lpstr>SavonVTI</vt:lpstr>
      <vt:lpstr>Robot arm</vt:lpstr>
      <vt:lpstr>01 Project plan. </vt:lpstr>
      <vt:lpstr>01 Project plan. </vt:lpstr>
      <vt:lpstr>01 Project plan. </vt:lpstr>
      <vt:lpstr>02 Distibution of tasks.</vt:lpstr>
      <vt:lpstr>03 Timeline .</vt:lpstr>
      <vt:lpstr>04 Production line.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arm</dc:title>
  <dc:creator>RFA SAIF AID ALQURASHI</dc:creator>
  <cp:lastModifiedBy>RFA SAIF AID ALQURASHI</cp:lastModifiedBy>
  <cp:revision>14</cp:revision>
  <dcterms:created xsi:type="dcterms:W3CDTF">2021-06-20T01:56:58Z</dcterms:created>
  <dcterms:modified xsi:type="dcterms:W3CDTF">2021-06-22T02:14:42Z</dcterms:modified>
</cp:coreProperties>
</file>