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roxima Nova Heavy" charset="1" panose="02000506030000020004"/>
      <p:regular r:id="rId22"/>
    </p:embeddedFont>
    <p:embeddedFont>
      <p:font typeface="Proxima Nova Bold" charset="1" panose="02000506030000020004"/>
      <p:regular r:id="rId23"/>
    </p:embeddedFont>
    <p:embeddedFont>
      <p:font typeface="Proxima Nova" charset="1" panose="02000506030000020004"/>
      <p:regular r:id="rId24"/>
    </p:embeddedFont>
    <p:embeddedFont>
      <p:font typeface="Raleway Bold" charset="1" panose="00000000000000000000"/>
      <p:regular r:id="rId25"/>
    </p:embeddedFont>
    <p:embeddedFont>
      <p:font typeface="Open Sans Bold" charset="1" panose="020B0806030504020204"/>
      <p:regular r:id="rId26"/>
    </p:embeddedFont>
    <p:embeddedFont>
      <p:font typeface="Raleway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826629" y="734700"/>
            <a:ext cx="3186579" cy="2018167"/>
          </a:xfrm>
          <a:custGeom>
            <a:avLst/>
            <a:gdLst/>
            <a:ahLst/>
            <a:cxnLst/>
            <a:rect r="r" b="b" t="t" l="l"/>
            <a:pathLst>
              <a:path h="2018167" w="3186579">
                <a:moveTo>
                  <a:pt x="0" y="0"/>
                </a:moveTo>
                <a:lnTo>
                  <a:pt x="3186579" y="0"/>
                </a:lnTo>
                <a:lnTo>
                  <a:pt x="3186579" y="2018167"/>
                </a:lnTo>
                <a:lnTo>
                  <a:pt x="0" y="2018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21207" y="5461088"/>
            <a:ext cx="13530276" cy="1227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2"/>
              </a:lnSpc>
            </a:pPr>
            <a:r>
              <a:rPr lang="en-US" sz="7961" b="true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QUALIDADE DE SOFTWARE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155513"/>
            <a:ext cx="1000694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8000" b="true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FUNDAMENTOS  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819542"/>
            <a:ext cx="2143492" cy="641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9"/>
              </a:lnSpc>
            </a:pPr>
            <a:r>
              <a:rPr lang="en-US" sz="4656" b="true">
                <a:solidFill>
                  <a:srgbClr val="01A99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AULA 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0065" y="8034138"/>
            <a:ext cx="4460733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1A998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Roberta Bastos Jesus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0065" y="8545905"/>
            <a:ext cx="3156250" cy="46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Testadora Júnior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3775161" y="-4626856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58504" y="1368978"/>
            <a:ext cx="5265083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VANTAGENS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14581699" y="-1021821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167237" y="137959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514545" y="2950367"/>
            <a:ext cx="2733225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FLEXIBILIDADE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88800" y="3486844"/>
            <a:ext cx="11357988" cy="124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Ideal para cenários complexos ou exploratórios.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Um olhar humano pode garantir a usabilidade ideal para o usuário, afinal nós mesmos somos usuários de diversos softwares ao longo da vida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81158" y="5728784"/>
            <a:ext cx="8074272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IDENTIFICAÇÃO DE PROBLEMAS SUBJETIVOS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75382" y="6265261"/>
            <a:ext cx="11357988" cy="166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Permite a identificação de problemas que podem passar despercebidos em testes automatizados, como questões de usabilidade.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A máquina em testes automatizados fara exatamente o que a ela for solicitado, mas e se o usuário pensar diferente?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6428911" y="9839421"/>
            <a:ext cx="1660777" cy="1469400"/>
            <a:chOff x="0" y="0"/>
            <a:chExt cx="437406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7014449" y="8679641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3562984" y="-4626856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13134" y="1656099"/>
            <a:ext cx="678206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DESVANTAGENS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14581699" y="-1021821"/>
            <a:ext cx="1660777" cy="1469400"/>
            <a:chOff x="0" y="0"/>
            <a:chExt cx="437406" cy="3870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5400000">
            <a:off x="15167237" y="137959"/>
            <a:ext cx="489701" cy="1469400"/>
            <a:chOff x="0" y="0"/>
            <a:chExt cx="128975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169176" y="3237488"/>
            <a:ext cx="1366613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TEMPO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43431" y="3773965"/>
            <a:ext cx="11357988" cy="124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Tendem a ser mais lentos.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Testar ponto a ponto, componente e componente, pode levar horas e até dias! Então é preciso pensar, qual tamanho do seu projeto?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35788" y="6015905"/>
            <a:ext cx="3033462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REPETITIVIDADE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30012" y="6552382"/>
            <a:ext cx="11357988" cy="8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Pode ser repetitivo e tedioso, especialmente em grandes projeto.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Os famosos testes regressivos, vocês sabem o que são?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6428911" y="9839421"/>
            <a:ext cx="1660777" cy="1469400"/>
            <a:chOff x="0" y="0"/>
            <a:chExt cx="437406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5400000">
            <a:off x="17014449" y="8679641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205580" y="267295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59089" y="2527045"/>
            <a:ext cx="8602958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TESTES AUTOMATIZADOS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9089" y="4725940"/>
            <a:ext cx="13830575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Testes executados com o uso de scripts e ferramentas automatizadas. São códigos programados com base nos requisitos do sistema, são mais complexos e dependem de certos conhecimentos prévios para sua criação e execução!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116083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116083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142372" y="41070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541227" y="3064310"/>
            <a:ext cx="520554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VANTAGENS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27879" y="4532953"/>
            <a:ext cx="2048913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EFICIÊNCIA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02134" y="5069430"/>
            <a:ext cx="11357988" cy="406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spcBef>
                <a:spcPct val="0"/>
              </a:spcBef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Ideal para testes de regressão, carga e cenários repetitivos.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27879" y="6178540"/>
            <a:ext cx="2696791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CONSISTÊNCIA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02134" y="6715016"/>
            <a:ext cx="11357988" cy="406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spcBef>
                <a:spcPct val="0"/>
              </a:spcBef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Mais rápido e consistente, reduzindo o risco de erros humanos.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142372" y="41070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59032" y="3080112"/>
            <a:ext cx="676993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DESVANTAGENS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27879" y="4675170"/>
            <a:ext cx="4134766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INVESTIMENTO INICIAL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02134" y="5211647"/>
            <a:ext cx="11357988" cy="406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spcBef>
                <a:spcPct val="0"/>
              </a:spcBef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Requer investimento inicial em ferramentas e treinamento.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327879" y="6320757"/>
            <a:ext cx="2222734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LIMITAÇÕES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02134" y="6857234"/>
            <a:ext cx="11357988" cy="8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spcBef>
                <a:spcPct val="0"/>
              </a:spcBef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Pode ser menos eficaz para cenários complexos ou que requerem avaliação subjetiva.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A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4547" y="5114925"/>
            <a:ext cx="8085635" cy="1935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373"/>
              </a:lnSpc>
              <a:spcBef>
                <a:spcPct val="0"/>
              </a:spcBef>
            </a:pPr>
            <a:r>
              <a:rPr lang="en-US" b="true" sz="12601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DÚVIDAS?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4547" y="7688553"/>
            <a:ext cx="12794606" cy="1935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373"/>
              </a:lnSpc>
              <a:spcBef>
                <a:spcPct val="0"/>
              </a:spcBef>
            </a:pPr>
            <a:r>
              <a:rPr lang="en-US" b="true" sz="12601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CURIOSIDADES?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0">
            <a:off x="6585308" y="-657079"/>
            <a:ext cx="14570503" cy="6953281"/>
          </a:xfrm>
          <a:custGeom>
            <a:avLst/>
            <a:gdLst/>
            <a:ahLst/>
            <a:cxnLst/>
            <a:rect r="r" b="b" t="t" l="l"/>
            <a:pathLst>
              <a:path h="6953281" w="14570503">
                <a:moveTo>
                  <a:pt x="0" y="6953280"/>
                </a:moveTo>
                <a:lnTo>
                  <a:pt x="14570503" y="6953280"/>
                </a:lnTo>
                <a:lnTo>
                  <a:pt x="14570503" y="0"/>
                </a:lnTo>
                <a:lnTo>
                  <a:pt x="0" y="0"/>
                </a:lnTo>
                <a:lnTo>
                  <a:pt x="0" y="695328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A99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1149" y="2219002"/>
            <a:ext cx="9610751" cy="129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84"/>
              </a:lnSpc>
              <a:spcBef>
                <a:spcPct val="0"/>
              </a:spcBef>
            </a:pPr>
            <a:r>
              <a:rPr lang="en-US" b="true" sz="8512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OBRIGADA!!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1149" y="6409109"/>
            <a:ext cx="8427512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https://www.linkedin.com/in/roberta-bastos-jesus/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451839" y="1573548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0" y="0"/>
                </a:lnTo>
                <a:lnTo>
                  <a:pt x="16117420" y="10666802"/>
                </a:lnTo>
                <a:lnTo>
                  <a:pt x="0" y="10666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41149" y="4381857"/>
            <a:ext cx="1926684" cy="1926684"/>
            <a:chOff x="0" y="0"/>
            <a:chExt cx="2568912" cy="25689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8912" cy="2568912"/>
            </a:xfrm>
            <a:custGeom>
              <a:avLst/>
              <a:gdLst/>
              <a:ahLst/>
              <a:cxnLst/>
              <a:rect r="r" b="b" t="t" l="l"/>
              <a:pathLst>
                <a:path h="2568912" w="2568912">
                  <a:moveTo>
                    <a:pt x="0" y="0"/>
                  </a:moveTo>
                  <a:lnTo>
                    <a:pt x="2568912" y="0"/>
                  </a:lnTo>
                  <a:lnTo>
                    <a:pt x="2568912" y="2568912"/>
                  </a:lnTo>
                  <a:lnTo>
                    <a:pt x="0" y="2568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224040" y="760067"/>
            <a:ext cx="2044621" cy="1843877"/>
          </a:xfrm>
          <a:custGeom>
            <a:avLst/>
            <a:gdLst/>
            <a:ahLst/>
            <a:cxnLst/>
            <a:rect r="r" b="b" t="t" l="l"/>
            <a:pathLst>
              <a:path h="1843877" w="2044621">
                <a:moveTo>
                  <a:pt x="0" y="0"/>
                </a:moveTo>
                <a:lnTo>
                  <a:pt x="2044621" y="0"/>
                </a:lnTo>
                <a:lnTo>
                  <a:pt x="2044621" y="1843877"/>
                </a:lnTo>
                <a:lnTo>
                  <a:pt x="0" y="18438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28755" y="-7347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74073" y="-734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72445" y="734700"/>
            <a:ext cx="4637696" cy="9176478"/>
            <a:chOff x="0" y="0"/>
            <a:chExt cx="2620010" cy="51841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10873" t="0" r="-10873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3068527" y="-1384985"/>
            <a:ext cx="6341066" cy="6356958"/>
          </a:xfrm>
          <a:custGeom>
            <a:avLst/>
            <a:gdLst/>
            <a:ahLst/>
            <a:cxnLst/>
            <a:rect r="r" b="b" t="t" l="l"/>
            <a:pathLst>
              <a:path h="6356958" w="6341066">
                <a:moveTo>
                  <a:pt x="0" y="0"/>
                </a:moveTo>
                <a:lnTo>
                  <a:pt x="6341065" y="0"/>
                </a:lnTo>
                <a:lnTo>
                  <a:pt x="6341065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740897" y="1784823"/>
            <a:ext cx="9047926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914D"/>
                </a:solidFill>
                <a:latin typeface="Raleway Bold"/>
                <a:ea typeface="Raleway Bold"/>
                <a:cs typeface="Raleway Bold"/>
                <a:sym typeface="Raleway Bold"/>
              </a:rPr>
              <a:t>Oii, eu sou a 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FF914D"/>
                </a:solidFill>
                <a:latin typeface="Raleway Bold"/>
                <a:ea typeface="Raleway Bold"/>
                <a:cs typeface="Raleway Bold"/>
                <a:sym typeface="Raleway Bold"/>
              </a:rPr>
              <a:t>Roberta Bastos Jesus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391451" y="4112332"/>
            <a:ext cx="7746818" cy="85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PSICÓLOGA E ANALISTA EM DESENVOLVIMENTO DE SISTEMAS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240280" y="5350140"/>
            <a:ext cx="12049159" cy="3276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0514" indent="-225257" lvl="1">
              <a:lnSpc>
                <a:spcPts val="2921"/>
              </a:lnSpc>
              <a:buFont typeface="Arial"/>
              <a:buChar char="•"/>
            </a:pPr>
            <a:r>
              <a:rPr lang="en-US" sz="20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Sou testadora a cerca de 9 meses na T2M, trabalhando diretamente no contrato da empresa com o BTG Pactual</a:t>
            </a:r>
          </a:p>
          <a:p>
            <a:pPr algn="l" marL="450514" indent="-225257" lvl="1">
              <a:lnSpc>
                <a:spcPts val="2921"/>
              </a:lnSpc>
              <a:buFont typeface="Arial"/>
              <a:buChar char="•"/>
            </a:pPr>
            <a:r>
              <a:rPr lang="en-US" sz="20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Trabalho em uma equipe em que hoje sou responsável pela qualidade de ponta a ponta (ou seja, desde a criação dos casos até os testes regressivos antes da subida em produção)</a:t>
            </a:r>
          </a:p>
          <a:p>
            <a:pPr algn="l" marL="450514" indent="-225257" lvl="1">
              <a:lnSpc>
                <a:spcPts val="2921"/>
              </a:lnSpc>
              <a:buFont typeface="Arial"/>
              <a:buChar char="•"/>
            </a:pPr>
            <a:r>
              <a:rPr lang="en-US" sz="20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Sou amante de pets (tenho 7 no total)</a:t>
            </a:r>
          </a:p>
          <a:p>
            <a:pPr algn="l" marL="450514" indent="-225257" lvl="1">
              <a:lnSpc>
                <a:spcPts val="2921"/>
              </a:lnSpc>
              <a:buFont typeface="Arial"/>
              <a:buChar char="•"/>
            </a:pPr>
            <a:r>
              <a:rPr lang="en-US" sz="20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Meu maior hobbie são jogo de gerenciamento e construção</a:t>
            </a:r>
          </a:p>
          <a:p>
            <a:pPr algn="l" marL="450514" indent="-225257" lvl="1">
              <a:lnSpc>
                <a:spcPts val="2921"/>
              </a:lnSpc>
              <a:buFont typeface="Arial"/>
              <a:buChar char="•"/>
            </a:pPr>
            <a:r>
              <a:rPr lang="en-US" sz="20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Sou escritora amadora</a:t>
            </a:r>
          </a:p>
          <a:p>
            <a:pPr algn="l" marL="450514" indent="-225257" lvl="1">
              <a:lnSpc>
                <a:spcPts val="2921"/>
              </a:lnSpc>
              <a:buFont typeface="Arial"/>
              <a:buChar char="•"/>
            </a:pPr>
            <a:r>
              <a:rPr lang="en-US" sz="20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Comecei minha carreira em tecnologia na FEST</a:t>
            </a:r>
          </a:p>
          <a:p>
            <a:pPr algn="l" marL="450514" indent="-225257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0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Fiz o Serratec, os cursos da FEST e o Vai na Web (sim, eu programo mal, mas programo rsrs)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3681" y="2940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1637" y="2940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889257" y="1606619"/>
            <a:ext cx="7073763" cy="7073763"/>
          </a:xfrm>
          <a:custGeom>
            <a:avLst/>
            <a:gdLst/>
            <a:ahLst/>
            <a:cxnLst/>
            <a:rect r="r" b="b" t="t" l="l"/>
            <a:pathLst>
              <a:path h="7073763" w="7073763">
                <a:moveTo>
                  <a:pt x="0" y="0"/>
                </a:moveTo>
                <a:lnTo>
                  <a:pt x="7073762" y="0"/>
                </a:lnTo>
                <a:lnTo>
                  <a:pt x="7073762" y="7073762"/>
                </a:lnTo>
                <a:lnTo>
                  <a:pt x="0" y="707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424862" y="2966409"/>
            <a:ext cx="4002551" cy="40025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49812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28700" y="2609607"/>
            <a:ext cx="753307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TÓPICOS DA AULA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3891964"/>
            <a:ext cx="9480844" cy="5836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8817" indent="-359409" lvl="1">
              <a:lnSpc>
                <a:spcPts val="3562"/>
              </a:lnSpc>
              <a:buFont typeface="Arial"/>
              <a:buChar char="•"/>
            </a:pPr>
            <a:r>
              <a:rPr lang="en-US" sz="3329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Diferença entre bugs, defeitos e falhas.</a:t>
            </a:r>
          </a:p>
          <a:p>
            <a:pPr algn="l">
              <a:lnSpc>
                <a:spcPts val="3562"/>
              </a:lnSpc>
            </a:pPr>
          </a:p>
          <a:p>
            <a:pPr algn="l" marL="718817" indent="-359409" lvl="1">
              <a:lnSpc>
                <a:spcPts val="3562"/>
              </a:lnSpc>
              <a:buFont typeface="Arial"/>
              <a:buChar char="•"/>
            </a:pPr>
            <a:r>
              <a:rPr lang="en-US" sz="3329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Papel do testador no ciclo de desenvolvimento.</a:t>
            </a:r>
          </a:p>
          <a:p>
            <a:pPr algn="l">
              <a:lnSpc>
                <a:spcPts val="3562"/>
              </a:lnSpc>
            </a:pPr>
          </a:p>
          <a:p>
            <a:pPr algn="l" marL="718817" indent="-359409" lvl="1">
              <a:lnSpc>
                <a:spcPts val="3562"/>
              </a:lnSpc>
              <a:buFont typeface="Arial"/>
              <a:buChar char="•"/>
            </a:pPr>
            <a:r>
              <a:rPr lang="en-US" sz="3329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Tipos de testes de software</a:t>
            </a:r>
          </a:p>
          <a:p>
            <a:pPr algn="l">
              <a:lnSpc>
                <a:spcPts val="3562"/>
              </a:lnSpc>
            </a:pPr>
          </a:p>
          <a:p>
            <a:pPr algn="l" marL="718817" indent="-359409" lvl="1">
              <a:lnSpc>
                <a:spcPts val="3562"/>
              </a:lnSpc>
              <a:buFont typeface="Arial"/>
              <a:buChar char="•"/>
            </a:pPr>
            <a:r>
              <a:rPr lang="en-US" sz="3329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Testes funcionais vs. não-funcionais.</a:t>
            </a:r>
          </a:p>
          <a:p>
            <a:pPr algn="l" marL="1437635" indent="-479212" lvl="2">
              <a:lnSpc>
                <a:spcPts val="3562"/>
              </a:lnSpc>
              <a:buFont typeface="Arial"/>
              <a:buChar char="⚬"/>
            </a:pPr>
            <a:r>
              <a:rPr lang="en-US" sz="3329">
                <a:solidFill>
                  <a:srgbClr val="01A998"/>
                </a:solidFill>
                <a:latin typeface="Proxima Nova"/>
                <a:ea typeface="Proxima Nova"/>
                <a:cs typeface="Proxima Nova"/>
                <a:sym typeface="Proxima Nova"/>
              </a:rPr>
              <a:t>Vantagens e Desvantagens</a:t>
            </a:r>
          </a:p>
          <a:p>
            <a:pPr algn="l">
              <a:lnSpc>
                <a:spcPts val="3562"/>
              </a:lnSpc>
            </a:pPr>
          </a:p>
          <a:p>
            <a:pPr algn="l" marL="718817" indent="-359409" lvl="1">
              <a:lnSpc>
                <a:spcPts val="3562"/>
              </a:lnSpc>
              <a:buFont typeface="Arial"/>
              <a:buChar char="•"/>
            </a:pPr>
            <a:r>
              <a:rPr lang="en-US" sz="3329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Testes manuais vs. automáticos.</a:t>
            </a:r>
          </a:p>
          <a:p>
            <a:pPr algn="l" marL="1437635" indent="-479212" lvl="2">
              <a:lnSpc>
                <a:spcPts val="3562"/>
              </a:lnSpc>
              <a:buFont typeface="Arial"/>
              <a:buChar char="⚬"/>
            </a:pPr>
            <a:r>
              <a:rPr lang="en-US" sz="3329">
                <a:solidFill>
                  <a:srgbClr val="01A998"/>
                </a:solidFill>
                <a:latin typeface="Proxima Nova"/>
                <a:ea typeface="Proxima Nova"/>
                <a:cs typeface="Proxima Nova"/>
                <a:sym typeface="Proxima Nova"/>
              </a:rPr>
              <a:t>Vantagens e Desvantagens</a:t>
            </a:r>
          </a:p>
          <a:p>
            <a:pPr algn="l">
              <a:lnSpc>
                <a:spcPts val="356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5250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9781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8279" y="1028700"/>
            <a:ext cx="5054108" cy="8229600"/>
            <a:chOff x="0" y="0"/>
            <a:chExt cx="6738811" cy="1097280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738811" cy="10972800"/>
              <a:chOff x="0" y="0"/>
              <a:chExt cx="660207" cy="107501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60207" cy="1075015"/>
              </a:xfrm>
              <a:custGeom>
                <a:avLst/>
                <a:gdLst/>
                <a:ahLst/>
                <a:cxnLst/>
                <a:rect r="r" b="b" t="t" l="l"/>
                <a:pathLst>
                  <a:path h="1075015" w="660207">
                    <a:moveTo>
                      <a:pt x="220188" y="19070"/>
                    </a:moveTo>
                    <a:cubicBezTo>
                      <a:pt x="253926" y="7556"/>
                      <a:pt x="292515" y="0"/>
                      <a:pt x="330281" y="0"/>
                    </a:cubicBezTo>
                    <a:cubicBezTo>
                      <a:pt x="368049" y="0"/>
                      <a:pt x="404391" y="6476"/>
                      <a:pt x="437881" y="17990"/>
                    </a:cubicBezTo>
                    <a:cubicBezTo>
                      <a:pt x="438595" y="18350"/>
                      <a:pt x="439307" y="18350"/>
                      <a:pt x="440019" y="18710"/>
                    </a:cubicBezTo>
                    <a:cubicBezTo>
                      <a:pt x="565790" y="64765"/>
                      <a:pt x="658426" y="186379"/>
                      <a:pt x="660207" y="334327"/>
                    </a:cubicBezTo>
                    <a:lnTo>
                      <a:pt x="660207" y="1075015"/>
                    </a:lnTo>
                    <a:lnTo>
                      <a:pt x="0" y="1075015"/>
                    </a:lnTo>
                    <a:lnTo>
                      <a:pt x="0" y="334876"/>
                    </a:lnTo>
                    <a:cubicBezTo>
                      <a:pt x="1781" y="185660"/>
                      <a:pt x="92992" y="64045"/>
                      <a:pt x="220188" y="19070"/>
                    </a:cubicBezTo>
                    <a:close/>
                  </a:path>
                </a:pathLst>
              </a:custGeom>
              <a:solidFill>
                <a:srgbClr val="FF914D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79375"/>
                <a:ext cx="660207" cy="9956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2566883" y="362912"/>
              <a:ext cx="2134791" cy="1300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01"/>
                </a:lnSpc>
              </a:pPr>
              <a:r>
                <a:rPr lang="en-US" sz="5858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BUG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1345109" y="598158"/>
              <a:ext cx="944007" cy="944007"/>
            </a:xfrm>
            <a:custGeom>
              <a:avLst/>
              <a:gdLst/>
              <a:ahLst/>
              <a:cxnLst/>
              <a:rect r="r" b="b" t="t" l="l"/>
              <a:pathLst>
                <a:path h="944007" w="944007">
                  <a:moveTo>
                    <a:pt x="0" y="0"/>
                  </a:moveTo>
                  <a:lnTo>
                    <a:pt x="944007" y="0"/>
                  </a:lnTo>
                  <a:lnTo>
                    <a:pt x="944007" y="944007"/>
                  </a:lnTo>
                  <a:lnTo>
                    <a:pt x="0" y="944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70058" y="3273488"/>
              <a:ext cx="5998694" cy="70765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20"/>
                </a:lnSpc>
                <a:spcBef>
                  <a:spcPct val="0"/>
                </a:spcBef>
              </a:pPr>
              <a:r>
                <a:rPr lang="en-US" sz="3014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Erro no código-fonte do software</a:t>
              </a:r>
            </a:p>
            <a:p>
              <a:pPr algn="l">
                <a:lnSpc>
                  <a:spcPts val="4220"/>
                </a:lnSpc>
                <a:spcBef>
                  <a:spcPct val="0"/>
                </a:spcBef>
              </a:pPr>
              <a:r>
                <a:rPr lang="en-US" sz="3014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Pode ser introduzido por falha humana na programação</a:t>
              </a:r>
            </a:p>
            <a:p>
              <a:pPr algn="l">
                <a:lnSpc>
                  <a:spcPts val="4220"/>
                </a:lnSpc>
                <a:spcBef>
                  <a:spcPct val="0"/>
                </a:spcBef>
              </a:pPr>
              <a:r>
                <a:rPr lang="en-US" sz="3014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Nem sempre afeta a execução do software</a:t>
              </a:r>
            </a:p>
            <a:p>
              <a:pPr algn="l">
                <a:lnSpc>
                  <a:spcPts val="4220"/>
                </a:lnSpc>
                <a:spcBef>
                  <a:spcPct val="0"/>
                </a:spcBef>
              </a:pPr>
              <a:r>
                <a:rPr lang="en-US" sz="3014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Exemplo: Um loop infinito devido a um erro de lógica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16208" y="1028700"/>
            <a:ext cx="5055584" cy="8229600"/>
            <a:chOff x="0" y="0"/>
            <a:chExt cx="6740779" cy="1097280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6740779" cy="10972800"/>
              <a:chOff x="0" y="0"/>
              <a:chExt cx="660400" cy="1075015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60400" cy="1075015"/>
              </a:xfrm>
              <a:custGeom>
                <a:avLst/>
                <a:gdLst/>
                <a:ahLst/>
                <a:cxnLst/>
                <a:rect r="r" b="b" t="t" l="l"/>
                <a:pathLst>
                  <a:path h="1075015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4327"/>
                    </a:cubicBezTo>
                    <a:lnTo>
                      <a:pt x="660400" y="1075015"/>
                    </a:lnTo>
                    <a:lnTo>
                      <a:pt x="0" y="1075015"/>
                    </a:lnTo>
                    <a:lnTo>
                      <a:pt x="0" y="334876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CC0DF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79375"/>
                <a:ext cx="660400" cy="9956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1549658" y="440967"/>
              <a:ext cx="3638153" cy="1300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01"/>
                </a:lnSpc>
              </a:pPr>
              <a:r>
                <a:rPr lang="en-US" sz="5858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Defeito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286791" y="2997011"/>
              <a:ext cx="6208291" cy="7639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Divergência entre o comportamento esperado e o real do software</a:t>
              </a:r>
            </a:p>
            <a:p>
              <a:pPr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Pode ser causado por um bug no código</a:t>
              </a:r>
            </a:p>
            <a:p>
              <a:pPr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Identificado durante testes ou revisões</a:t>
              </a:r>
            </a:p>
            <a:p>
              <a:pPr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Exemplo: Um botão que deveria salvar um formulário, mas não faz nada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203716" y="1028700"/>
            <a:ext cx="5055584" cy="8229600"/>
            <a:chOff x="0" y="0"/>
            <a:chExt cx="6740779" cy="1097280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6740779" cy="10972800"/>
              <a:chOff x="0" y="0"/>
              <a:chExt cx="660400" cy="107501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60400" cy="1075015"/>
              </a:xfrm>
              <a:custGeom>
                <a:avLst/>
                <a:gdLst/>
                <a:ahLst/>
                <a:cxnLst/>
                <a:rect r="r" b="b" t="t" l="l"/>
                <a:pathLst>
                  <a:path h="1075015" w="6604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34327"/>
                    </a:cubicBezTo>
                    <a:lnTo>
                      <a:pt x="660400" y="1075015"/>
                    </a:lnTo>
                    <a:lnTo>
                      <a:pt x="0" y="1075015"/>
                    </a:lnTo>
                    <a:lnTo>
                      <a:pt x="0" y="334876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1A998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60325"/>
                <a:ext cx="660400" cy="101469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l">
                  <a:lnSpc>
                    <a:spcPts val="4200"/>
                  </a:lnSpc>
                </a:pPr>
              </a:p>
              <a:p>
                <a:pPr algn="l">
                  <a:lnSpc>
                    <a:spcPts val="4200"/>
                  </a:lnSpc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2021610" y="440967"/>
              <a:ext cx="2697559" cy="1300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201"/>
                </a:lnSpc>
              </a:pPr>
              <a:r>
                <a:rPr lang="en-US" sz="5858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Falha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168616" y="2641224"/>
              <a:ext cx="6572162" cy="83315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1"/>
                </a:lnSpc>
                <a:spcBef>
                  <a:spcPct val="0"/>
                </a:spcBef>
              </a:pPr>
              <a:r>
                <a:rPr lang="en-US" sz="2936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O defeito é executado e causa um problema real no uso do software</a:t>
              </a:r>
            </a:p>
            <a:p>
              <a:pPr algn="l">
                <a:lnSpc>
                  <a:spcPts val="4111"/>
                </a:lnSpc>
                <a:spcBef>
                  <a:spcPct val="0"/>
                </a:spcBef>
              </a:pPr>
              <a:r>
                <a:rPr lang="en-US" sz="2936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Impacta o usuário ou a operação do sistema</a:t>
              </a:r>
            </a:p>
            <a:p>
              <a:pPr algn="l">
                <a:lnSpc>
                  <a:spcPts val="4111"/>
                </a:lnSpc>
                <a:spcBef>
                  <a:spcPct val="0"/>
                </a:spcBef>
              </a:pPr>
              <a:r>
                <a:rPr lang="en-US" sz="2936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Pode gerar prejuízo financeiro ou problemas de segurança</a:t>
              </a:r>
            </a:p>
            <a:p>
              <a:pPr algn="l">
                <a:lnSpc>
                  <a:spcPts val="4111"/>
                </a:lnSpc>
                <a:spcBef>
                  <a:spcPct val="0"/>
                </a:spcBef>
              </a:pPr>
              <a:r>
                <a:rPr lang="en-US" sz="2936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🔹 Exemplo: Um app bancário que transfere valores errados devido a um erro de cálculo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0424342" y="-434948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5181559"/>
                </a:moveTo>
                <a:lnTo>
                  <a:pt x="10857885" y="5181559"/>
                </a:lnTo>
                <a:lnTo>
                  <a:pt x="10857885" y="0"/>
                </a:lnTo>
                <a:lnTo>
                  <a:pt x="0" y="0"/>
                </a:lnTo>
                <a:lnTo>
                  <a:pt x="0" y="51815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7291259" y="8612312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16717017" y="8612312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1594" y="8094871"/>
            <a:ext cx="1263206" cy="1562768"/>
          </a:xfrm>
          <a:custGeom>
            <a:avLst/>
            <a:gdLst/>
            <a:ahLst/>
            <a:cxnLst/>
            <a:rect r="r" b="b" t="t" l="l"/>
            <a:pathLst>
              <a:path h="1562768" w="1263206">
                <a:moveTo>
                  <a:pt x="0" y="0"/>
                </a:moveTo>
                <a:lnTo>
                  <a:pt x="1263206" y="0"/>
                </a:lnTo>
                <a:lnTo>
                  <a:pt x="1263206" y="1562769"/>
                </a:lnTo>
                <a:lnTo>
                  <a:pt x="0" y="1562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1594" y="1999779"/>
            <a:ext cx="1163184" cy="1250914"/>
          </a:xfrm>
          <a:custGeom>
            <a:avLst/>
            <a:gdLst/>
            <a:ahLst/>
            <a:cxnLst/>
            <a:rect r="r" b="b" t="t" l="l"/>
            <a:pathLst>
              <a:path h="1250914" w="1163184">
                <a:moveTo>
                  <a:pt x="0" y="0"/>
                </a:moveTo>
                <a:lnTo>
                  <a:pt x="1163184" y="0"/>
                </a:lnTo>
                <a:lnTo>
                  <a:pt x="1163184" y="1250915"/>
                </a:lnTo>
                <a:lnTo>
                  <a:pt x="0" y="12509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71594" y="4031744"/>
            <a:ext cx="1234250" cy="1234250"/>
          </a:xfrm>
          <a:custGeom>
            <a:avLst/>
            <a:gdLst/>
            <a:ahLst/>
            <a:cxnLst/>
            <a:rect r="r" b="b" t="t" l="l"/>
            <a:pathLst>
              <a:path h="1234250" w="1234250">
                <a:moveTo>
                  <a:pt x="0" y="0"/>
                </a:moveTo>
                <a:lnTo>
                  <a:pt x="1234250" y="0"/>
                </a:lnTo>
                <a:lnTo>
                  <a:pt x="1234250" y="1234249"/>
                </a:lnTo>
                <a:lnTo>
                  <a:pt x="0" y="12342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71594" y="6103104"/>
            <a:ext cx="1182614" cy="1211243"/>
          </a:xfrm>
          <a:custGeom>
            <a:avLst/>
            <a:gdLst/>
            <a:ahLst/>
            <a:cxnLst/>
            <a:rect r="r" b="b" t="t" l="l"/>
            <a:pathLst>
              <a:path h="1211243" w="1182614">
                <a:moveTo>
                  <a:pt x="0" y="0"/>
                </a:moveTo>
                <a:lnTo>
                  <a:pt x="1182614" y="0"/>
                </a:lnTo>
                <a:lnTo>
                  <a:pt x="1182614" y="1211243"/>
                </a:lnTo>
                <a:lnTo>
                  <a:pt x="0" y="12112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80623" y="581730"/>
            <a:ext cx="8413674" cy="964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23"/>
              </a:lnSpc>
              <a:spcBef>
                <a:spcPct val="0"/>
              </a:spcBef>
            </a:pPr>
            <a:r>
              <a:rPr lang="en-US" b="true" sz="6248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PAPEL DO TESTADOR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20525" y="2146307"/>
            <a:ext cx="3431970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IDENTIFICAR BUGS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20525" y="4083817"/>
            <a:ext cx="4139013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GARANTIR QUALIDADE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20525" y="6175023"/>
            <a:ext cx="8095009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COLABORAÇÃO COM OS DESENVOLVEDORES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20525" y="2720322"/>
            <a:ext cx="10108016" cy="716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0514" indent="-225257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0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O te</a:t>
            </a:r>
            <a:r>
              <a:rPr lang="en-US" sz="2086" strike="noStrike" u="none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stador deve identificar e documentar bugs de forma clara e detalhada, facilitando a correção pelos desenvolvedores.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20525" y="4610768"/>
            <a:ext cx="10108016" cy="716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0514" indent="-225257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0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O testador é responsável por garantir que o software atenda aos padrões de qualidade e aos requisitos do projeto.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20525" y="6749600"/>
            <a:ext cx="10108016" cy="716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0514" indent="-225257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0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O testador deve trabalhar em estreita colaboração com os desenvolvedores para entender o contexto dos bugs e validar as correções.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20525" y="8263579"/>
            <a:ext cx="5054008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VALIDAÇÃO DE REQUISITOS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20525" y="8838155"/>
            <a:ext cx="10108016" cy="1082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0514" indent="-225257" lvl="1">
              <a:lnSpc>
                <a:spcPts val="2921"/>
              </a:lnSpc>
              <a:buFont typeface="Arial"/>
              <a:buChar char="•"/>
            </a:pPr>
            <a:r>
              <a:rPr lang="en-US" sz="20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O testador deve validar se os requisitos do projeto estão sendo atendidos pelo software, garantindo que ele funcione conforme o esperado.</a:t>
            </a:r>
          </a:p>
          <a:p>
            <a:pPr algn="l" marL="450514" indent="-225257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0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 casos de teste baseados em requisitos para garantir a cobertura completa.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81176" y="770276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58009" y="1799783"/>
            <a:ext cx="7171983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TIPOS DE TESTES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97232" y="3440623"/>
            <a:ext cx="3593025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306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Testes Funcionais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44165" y="6272512"/>
            <a:ext cx="4699159" cy="57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306D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Testes Não - Funcionais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428015" y="4278188"/>
            <a:ext cx="3115932" cy="43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PRA QUE SERVE?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28015" y="7110077"/>
            <a:ext cx="3115932" cy="43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PRA QUE SERVE?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69288" y="4811074"/>
            <a:ext cx="13749424" cy="8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1"/>
              </a:lnSpc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É utilizado para verificar o funcionamento do software conforme os requisitos levantados pela área de negócios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69288" y="7642964"/>
            <a:ext cx="13749424" cy="8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1"/>
              </a:lnSpc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São utilizados para avaliar aspectos do software que não estão diretamente ligados a funcionalidade, mas que continuam sendo essenciais para a qualidade do produto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607644">
            <a:off x="8084982" y="-978134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2927" y="283315"/>
            <a:ext cx="1660777" cy="1959259"/>
            <a:chOff x="0" y="0"/>
            <a:chExt cx="437406" cy="5160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516019"/>
            </a:xfrm>
            <a:custGeom>
              <a:avLst/>
              <a:gdLst/>
              <a:ahLst/>
              <a:cxnLst/>
              <a:rect r="r" b="b" t="t" l="l"/>
              <a:pathLst>
                <a:path h="516019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516019"/>
                  </a:lnTo>
                  <a:lnTo>
                    <a:pt x="0" y="516019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563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2391" y="283315"/>
            <a:ext cx="489701" cy="1959259"/>
            <a:chOff x="0" y="0"/>
            <a:chExt cx="128975" cy="5160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516019"/>
            </a:xfrm>
            <a:custGeom>
              <a:avLst/>
              <a:gdLst/>
              <a:ahLst/>
              <a:cxnLst/>
              <a:rect r="r" b="b" t="t" l="l"/>
              <a:pathLst>
                <a:path h="516019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516019"/>
                  </a:lnTo>
                  <a:lnTo>
                    <a:pt x="0" y="516019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563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11207" y="264265"/>
            <a:ext cx="8009123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TESTES FUNCIONAIS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4533" y="2691489"/>
            <a:ext cx="3431970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UNIDADE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4533" y="4196044"/>
            <a:ext cx="4174660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INTEGRAÇÃO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4533" y="5700599"/>
            <a:ext cx="3431970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SISTEMA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74533" y="8043354"/>
            <a:ext cx="3874424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ACEITAÇÃO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4054" y="3227965"/>
            <a:ext cx="13749424" cy="8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Testa unidades individuais de código (funções, métodos).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Exemplo:</a:t>
            </a: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Testar uma função que calcula o imposto sobre vendas.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4054" y="4732520"/>
            <a:ext cx="13749424" cy="8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Verifica a interação entre diferentes módulos ou componentes.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Exemplo:</a:t>
            </a: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Testar a integração entre o módulo de pagamento e o módulo de pedidos.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54054" y="6237075"/>
            <a:ext cx="13749424" cy="166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Avalia o sistema como um todo, garantindo que todos os componentes funcionem juntos corretamente.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Exemplo: </a:t>
            </a: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Testar o fluxo completo de um pedido, desde a seleção do produto até a confirmação do pagamento.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54054" y="8579831"/>
            <a:ext cx="13749424" cy="124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Realizado para garantir que o software atenda aos requisitos do cliente e esteja pronto para lançamento.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Exemplo:</a:t>
            </a: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Testar o software com usuários reais para garantir que ele atenda às expectativas.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607644">
            <a:off x="8084982" y="-978134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2927" y="283315"/>
            <a:ext cx="1660777" cy="1959259"/>
            <a:chOff x="0" y="0"/>
            <a:chExt cx="437406" cy="5160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516019"/>
            </a:xfrm>
            <a:custGeom>
              <a:avLst/>
              <a:gdLst/>
              <a:ahLst/>
              <a:cxnLst/>
              <a:rect r="r" b="b" t="t" l="l"/>
              <a:pathLst>
                <a:path h="516019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516019"/>
                  </a:lnTo>
                  <a:lnTo>
                    <a:pt x="0" y="516019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563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02391" y="283315"/>
            <a:ext cx="489701" cy="1959259"/>
            <a:chOff x="0" y="0"/>
            <a:chExt cx="128975" cy="5160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516019"/>
            </a:xfrm>
            <a:custGeom>
              <a:avLst/>
              <a:gdLst/>
              <a:ahLst/>
              <a:cxnLst/>
              <a:rect r="r" b="b" t="t" l="l"/>
              <a:pathLst>
                <a:path h="516019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516019"/>
                  </a:lnTo>
                  <a:lnTo>
                    <a:pt x="0" y="516019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563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11207" y="264265"/>
            <a:ext cx="8009123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TESTES NÃO FUNCIONAIS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850" y="3133942"/>
            <a:ext cx="4332679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DESEMPENHO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7850" y="4638498"/>
            <a:ext cx="4174660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SEGURANÇA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7850" y="6143053"/>
            <a:ext cx="3431970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SISTEMA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1168" y="7647608"/>
            <a:ext cx="3874424" cy="431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26"/>
              </a:lnSpc>
              <a:spcBef>
                <a:spcPct val="0"/>
              </a:spcBef>
            </a:pPr>
            <a:r>
              <a:rPr lang="en-US" b="true" sz="2808" spc="19">
                <a:solidFill>
                  <a:srgbClr val="01A998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ESTRESSE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7372" y="3670419"/>
            <a:ext cx="13749424" cy="8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Avalia a velocidade, capacidade de resposta e estabilidade do software sob carga.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Exemplo:</a:t>
            </a: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Testar o tempo de resposta de um site com milhares de usuários simultâneos.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7372" y="5174974"/>
            <a:ext cx="13749424" cy="8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Verifica a proteção do software contra vulnerabilidades e ataques.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Exemplo: </a:t>
            </a: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Testar a resistência do sistema a ataques de injeção SQL.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372" y="6679529"/>
            <a:ext cx="13749424" cy="82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Avalia a facilidade de uso e a experiência do usuário.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Exemplo:</a:t>
            </a: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Testar a navegabilidade de um aplicativo móvel com usuários reais.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0689" y="8184084"/>
            <a:ext cx="13749424" cy="124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5283" indent="-257641" lvl="1">
              <a:lnSpc>
                <a:spcPts val="3341"/>
              </a:lnSpc>
              <a:buFont typeface="Arial"/>
              <a:buChar char="•"/>
            </a:pP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Testa o software sob condições extremas para verificar sua robustez.</a:t>
            </a:r>
          </a:p>
          <a:p>
            <a:pPr algn="l" marL="1030565" indent="-343522" lvl="2">
              <a:lnSpc>
                <a:spcPts val="3341"/>
              </a:lnSpc>
              <a:spcBef>
                <a:spcPct val="0"/>
              </a:spcBef>
              <a:buFont typeface="Arial"/>
              <a:buChar char="⚬"/>
            </a:pPr>
            <a:r>
              <a:rPr lang="en-US" sz="2386">
                <a:solidFill>
                  <a:srgbClr val="00306D"/>
                </a:solidFill>
                <a:latin typeface="Proxima Nova"/>
                <a:ea typeface="Proxima Nova"/>
                <a:cs typeface="Proxima Nova"/>
                <a:sym typeface="Proxima Nova"/>
              </a:rPr>
              <a:t>Exemplo:</a:t>
            </a:r>
            <a:r>
              <a:rPr lang="en-US" sz="2386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 Testar o sistema com um volume de dados muito acima do normal para verificar como ele se comporta.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1A99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01769" y="4142277"/>
            <a:ext cx="75932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914D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TESTES MANUAIS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1769" y="5499691"/>
            <a:ext cx="8276918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FF914D"/>
                </a:solidFill>
                <a:latin typeface="Proxima Nova"/>
                <a:ea typeface="Proxima Nova"/>
                <a:cs typeface="Proxima Nova"/>
                <a:sym typeface="Proxima Nova"/>
              </a:rPr>
              <a:t>Testes executados por um testador sem o uso de scripts ou ferramentas automatizadas. São escritos os casos de teste anteriormente a estes serem realizados. É preciso muita atenção, conhecimento dos requisitos prévios e cuidado aos detalhes!</a:t>
            </a:r>
          </a:p>
        </p:txBody>
      </p:sp>
      <p:sp>
        <p:nvSpPr>
          <p:cNvPr name="AutoShape 17" id="17"/>
          <p:cNvSpPr/>
          <p:nvPr/>
        </p:nvSpPr>
        <p:spPr>
          <a:xfrm>
            <a:off x="8568404" y="8093665"/>
            <a:ext cx="7946016" cy="0"/>
          </a:xfrm>
          <a:prstGeom prst="line">
            <a:avLst/>
          </a:prstGeom>
          <a:ln cap="flat" w="57150">
            <a:solidFill>
              <a:srgbClr val="01A998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DAGc7SU2RXc</dc:identifier>
  <dcterms:modified xsi:type="dcterms:W3CDTF">2011-08-01T06:04:30Z</dcterms:modified>
  <cp:revision>1</cp:revision>
  <dc:title>Aula de Fundamentos de Qualidade de Software</dc:title>
</cp:coreProperties>
</file>