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65" r:id="rId3"/>
    <p:sldId id="259" r:id="rId4"/>
    <p:sldId id="262" r:id="rId5"/>
    <p:sldId id="266" r:id="rId6"/>
    <p:sldId id="261" r:id="rId7"/>
    <p:sldId id="268" r:id="rId8"/>
    <p:sldId id="263" r:id="rId9"/>
    <p:sldId id="264" r:id="rId10"/>
    <p:sldId id="269" r:id="rId11"/>
    <p:sldId id="257"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p:scale>
          <a:sx n="50" d="100"/>
          <a:sy n="50" d="100"/>
        </p:scale>
        <p:origin x="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17012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74520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67803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65820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97109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8726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48684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426737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4787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7484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46877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58021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146169068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1" r:id="rId6"/>
    <p:sldLayoutId id="2147483906" r:id="rId7"/>
    <p:sldLayoutId id="2147483907" r:id="rId8"/>
    <p:sldLayoutId id="2147483908" r:id="rId9"/>
    <p:sldLayoutId id="2147483909" r:id="rId10"/>
    <p:sldLayoutId id="2147483910" r:id="rId11"/>
    <p:sldLayoutId id="214748391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0FC946D-6B62-4257-A84F-F544C723288C}"/>
              </a:ext>
            </a:extLst>
          </p:cNvPr>
          <p:cNvSpPr>
            <a:spLocks noGrp="1"/>
          </p:cNvSpPr>
          <p:nvPr>
            <p:ph type="ctrTitle"/>
          </p:nvPr>
        </p:nvSpPr>
        <p:spPr>
          <a:xfrm>
            <a:off x="1524000" y="3851974"/>
            <a:ext cx="9144000" cy="1152663"/>
          </a:xfrm>
        </p:spPr>
        <p:txBody>
          <a:bodyPr>
            <a:normAutofit/>
          </a:bodyPr>
          <a:lstStyle/>
          <a:p>
            <a:pPr algn="ctr"/>
            <a:r>
              <a:rPr lang="en-US" dirty="0"/>
              <a:t>Report – Key Findings </a:t>
            </a:r>
          </a:p>
        </p:txBody>
      </p:sp>
      <p:sp>
        <p:nvSpPr>
          <p:cNvPr id="3" name="Untertitel 2">
            <a:extLst>
              <a:ext uri="{FF2B5EF4-FFF2-40B4-BE49-F238E27FC236}">
                <a16:creationId xmlns:a16="http://schemas.microsoft.com/office/drawing/2014/main" id="{C11B0360-6C69-4489-885B-50D4AE01E301}"/>
              </a:ext>
            </a:extLst>
          </p:cNvPr>
          <p:cNvSpPr>
            <a:spLocks noGrp="1"/>
          </p:cNvSpPr>
          <p:nvPr>
            <p:ph type="subTitle" idx="1"/>
          </p:nvPr>
        </p:nvSpPr>
        <p:spPr>
          <a:xfrm>
            <a:off x="1524000" y="5071718"/>
            <a:ext cx="9144000" cy="646785"/>
          </a:xfrm>
        </p:spPr>
        <p:txBody>
          <a:bodyPr>
            <a:normAutofit/>
          </a:bodyPr>
          <a:lstStyle/>
          <a:p>
            <a:pPr algn="ctr"/>
            <a:r>
              <a:rPr lang="en-US" dirty="0"/>
              <a:t>Text Mining Exercise 3</a:t>
            </a:r>
          </a:p>
        </p:txBody>
      </p:sp>
      <p:pic>
        <p:nvPicPr>
          <p:cNvPr id="4" name="Picture 3">
            <a:extLst>
              <a:ext uri="{FF2B5EF4-FFF2-40B4-BE49-F238E27FC236}">
                <a16:creationId xmlns:a16="http://schemas.microsoft.com/office/drawing/2014/main" id="{1A97A2EE-A92B-A516-87BA-6C8B3E3D05FF}"/>
              </a:ext>
            </a:extLst>
          </p:cNvPr>
          <p:cNvPicPr>
            <a:picLocks noChangeAspect="1"/>
          </p:cNvPicPr>
          <p:nvPr/>
        </p:nvPicPr>
        <p:blipFill rotWithShape="1">
          <a:blip r:embed="rId2"/>
          <a:srcRect t="29131" b="10028"/>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140122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a:extLst>
              <a:ext uri="{FF2B5EF4-FFF2-40B4-BE49-F238E27FC236}">
                <a16:creationId xmlns:a16="http://schemas.microsoft.com/office/drawing/2014/main" id="{8A42C1DA-C8FF-B2EE-FE06-B17BCF4526B1}"/>
              </a:ext>
            </a:extLst>
          </p:cNvPr>
          <p:cNvSpPr>
            <a:spLocks noGrp="1"/>
          </p:cNvSpPr>
          <p:nvPr>
            <p:ph idx="1"/>
          </p:nvPr>
        </p:nvSpPr>
        <p:spPr>
          <a:xfrm>
            <a:off x="129994" y="699988"/>
            <a:ext cx="4694254" cy="5858467"/>
          </a:xfrm>
        </p:spPr>
        <p:txBody>
          <a:bodyPr>
            <a:normAutofit/>
          </a:bodyPr>
          <a:lstStyle/>
          <a:p>
            <a:r>
              <a:rPr lang="en-US" sz="2000" dirty="0"/>
              <a:t>In the full dataset we see, depending on the cut of the tree, 7 groups. My interpretation of the groups would be:</a:t>
            </a:r>
          </a:p>
          <a:p>
            <a:pPr lvl="1"/>
            <a:r>
              <a:rPr lang="en-US" sz="1600" dirty="0"/>
              <a:t>Migration, energy, drugs, pregnancy vs. work, initiatives, money and economy, agriculture,.. </a:t>
            </a:r>
          </a:p>
          <a:p>
            <a:pPr lvl="1"/>
            <a:r>
              <a:rPr lang="en-US" sz="1600" dirty="0"/>
              <a:t>Again, the interpretation of the grouping seems to be difficult. Why is ‘</a:t>
            </a:r>
            <a:r>
              <a:rPr lang="en-US" sz="1600" dirty="0" err="1"/>
              <a:t>verkehr_velo_bahn</a:t>
            </a:r>
            <a:r>
              <a:rPr lang="en-US" sz="1600" dirty="0"/>
              <a:t>’ topic 9, together grouped with ‘kinder </a:t>
            </a:r>
            <a:r>
              <a:rPr lang="en-US" sz="1600" dirty="0" err="1"/>
              <a:t>familien</a:t>
            </a:r>
            <a:r>
              <a:rPr lang="en-US" sz="1600" dirty="0"/>
              <a:t> und </a:t>
            </a:r>
            <a:r>
              <a:rPr lang="en-US" sz="1600" dirty="0" err="1"/>
              <a:t>vaterschaft</a:t>
            </a:r>
            <a:r>
              <a:rPr lang="en-US" sz="1600" dirty="0"/>
              <a:t>’ topic 20 ? </a:t>
            </a:r>
          </a:p>
          <a:p>
            <a:pPr lvl="1"/>
            <a:r>
              <a:rPr lang="en-US" sz="1600" dirty="0"/>
              <a:t>And why in the green group is passive smoking and cannabis not first grouped but passive smoking is first clustered with beer and alcohol advertisement. </a:t>
            </a:r>
          </a:p>
          <a:p>
            <a:pPr lvl="1"/>
            <a:endParaRPr lang="de-CH" sz="1600" dirty="0"/>
          </a:p>
        </p:txBody>
      </p:sp>
      <p:pic>
        <p:nvPicPr>
          <p:cNvPr id="5" name="Inhaltsplatzhalter 4">
            <a:extLst>
              <a:ext uri="{FF2B5EF4-FFF2-40B4-BE49-F238E27FC236}">
                <a16:creationId xmlns:a16="http://schemas.microsoft.com/office/drawing/2014/main" id="{73E51859-60C0-480C-88DD-E8B506546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967" y="-137543"/>
            <a:ext cx="7143986" cy="7108264"/>
          </a:xfrm>
          <a:prstGeom prst="rect">
            <a:avLst/>
          </a:prstGeom>
        </p:spPr>
      </p:pic>
    </p:spTree>
    <p:extLst>
      <p:ext uri="{BB962C8B-B14F-4D97-AF65-F5344CB8AC3E}">
        <p14:creationId xmlns:p14="http://schemas.microsoft.com/office/powerpoint/2010/main" val="228571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D94E52-DC08-4093-85B2-F026A70D8E27}"/>
              </a:ext>
            </a:extLst>
          </p:cNvPr>
          <p:cNvSpPr>
            <a:spLocks noGrp="1"/>
          </p:cNvSpPr>
          <p:nvPr>
            <p:ph type="title"/>
          </p:nvPr>
        </p:nvSpPr>
        <p:spPr/>
        <p:txBody>
          <a:bodyPr>
            <a:normAutofit fontScale="90000"/>
          </a:bodyPr>
          <a:lstStyle/>
          <a:p>
            <a:r>
              <a:rPr lang="en-US" dirty="0"/>
              <a:t>How well performs the </a:t>
            </a:r>
            <a:r>
              <a:rPr lang="en-US" dirty="0" err="1"/>
              <a:t>BERTopic</a:t>
            </a:r>
            <a:r>
              <a:rPr lang="en-US" dirty="0"/>
              <a:t>? </a:t>
            </a:r>
            <a:br>
              <a:rPr lang="en-US" dirty="0"/>
            </a:br>
            <a:r>
              <a:rPr lang="en-US" dirty="0"/>
              <a:t>What keywords do you think have been used to filter the speeches?  How long did we have?</a:t>
            </a:r>
          </a:p>
        </p:txBody>
      </p:sp>
      <p:sp>
        <p:nvSpPr>
          <p:cNvPr id="3" name="Inhaltsplatzhalter 2">
            <a:extLst>
              <a:ext uri="{FF2B5EF4-FFF2-40B4-BE49-F238E27FC236}">
                <a16:creationId xmlns:a16="http://schemas.microsoft.com/office/drawing/2014/main" id="{E590019E-796F-4138-A59E-4A48C313F294}"/>
              </a:ext>
            </a:extLst>
          </p:cNvPr>
          <p:cNvSpPr>
            <a:spLocks noGrp="1"/>
          </p:cNvSpPr>
          <p:nvPr>
            <p:ph idx="1"/>
          </p:nvPr>
        </p:nvSpPr>
        <p:spPr/>
        <p:txBody>
          <a:bodyPr/>
          <a:lstStyle/>
          <a:p>
            <a:r>
              <a:rPr lang="en-US" dirty="0"/>
              <a:t>The keywords used in the German data are mainly nouns</a:t>
            </a:r>
          </a:p>
          <a:p>
            <a:r>
              <a:rPr lang="en-US" dirty="0" err="1"/>
              <a:t>BERTopic</a:t>
            </a:r>
            <a:r>
              <a:rPr lang="en-US" dirty="0"/>
              <a:t> performed pretty well but it does not take away the </a:t>
            </a:r>
            <a:r>
              <a:rPr lang="en-US" dirty="0" err="1"/>
              <a:t>stopwords</a:t>
            </a:r>
            <a:r>
              <a:rPr lang="en-US" dirty="0"/>
              <a:t> so one has to manually remove them or use NLTK.  </a:t>
            </a:r>
          </a:p>
          <a:p>
            <a:r>
              <a:rPr lang="en-US" dirty="0"/>
              <a:t>It took about a day. </a:t>
            </a:r>
          </a:p>
        </p:txBody>
      </p:sp>
    </p:spTree>
    <p:extLst>
      <p:ext uri="{BB962C8B-B14F-4D97-AF65-F5344CB8AC3E}">
        <p14:creationId xmlns:p14="http://schemas.microsoft.com/office/powerpoint/2010/main" val="262951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738F3-193B-4D1F-B984-200388719B0A}"/>
              </a:ext>
            </a:extLst>
          </p:cNvPr>
          <p:cNvSpPr>
            <a:spLocks noGrp="1"/>
          </p:cNvSpPr>
          <p:nvPr>
            <p:ph type="title"/>
          </p:nvPr>
        </p:nvSpPr>
        <p:spPr/>
        <p:txBody>
          <a:bodyPr/>
          <a:lstStyle/>
          <a:p>
            <a:r>
              <a:rPr lang="en-US" dirty="0"/>
              <a:t>Problems and difficulties</a:t>
            </a:r>
          </a:p>
        </p:txBody>
      </p:sp>
      <p:sp>
        <p:nvSpPr>
          <p:cNvPr id="3" name="Inhaltsplatzhalter 2">
            <a:extLst>
              <a:ext uri="{FF2B5EF4-FFF2-40B4-BE49-F238E27FC236}">
                <a16:creationId xmlns:a16="http://schemas.microsoft.com/office/drawing/2014/main" id="{4B6A86B3-C592-4AD7-98FC-E6AFE988CD85}"/>
              </a:ext>
            </a:extLst>
          </p:cNvPr>
          <p:cNvSpPr>
            <a:spLocks noGrp="1"/>
          </p:cNvSpPr>
          <p:nvPr>
            <p:ph idx="1"/>
          </p:nvPr>
        </p:nvSpPr>
        <p:spPr/>
        <p:txBody>
          <a:bodyPr>
            <a:normAutofit fontScale="85000" lnSpcReduction="20000"/>
          </a:bodyPr>
          <a:lstStyle/>
          <a:p>
            <a:r>
              <a:rPr lang="en-US" dirty="0"/>
              <a:t>Somewhat troubles interpreting the results, especially the ones from the hierarchical clustering . More than plotting and seeing the differences in the parties is not really possible. Maybe it would have been also more interesting to have the dates of the speeches in order to get the topics over time. This would make the data analysis somewhat more interesting and meaningful.</a:t>
            </a:r>
          </a:p>
          <a:p>
            <a:r>
              <a:rPr lang="en-US" dirty="0"/>
              <a:t>As we saw that the interpretation of the clustering was in some cases rather difficult. Especially if the groups are too large.</a:t>
            </a:r>
          </a:p>
          <a:p>
            <a:r>
              <a:rPr lang="en-US" dirty="0"/>
              <a:t>I would suggest that there are not too many topics for the German data, as the grouping/clustering gets more difficult and less easy to interpret. Moreover for each topic in the topic-analysis I would not look at more than </a:t>
            </a:r>
            <a:r>
              <a:rPr lang="en-US"/>
              <a:t>10 words, best </a:t>
            </a:r>
            <a:r>
              <a:rPr lang="en-US" dirty="0"/>
              <a:t>would be 3 just in order to get the </a:t>
            </a:r>
            <a:r>
              <a:rPr lang="en-US"/>
              <a:t>main idea of a topic. </a:t>
            </a:r>
            <a:endParaRPr lang="en-US" dirty="0"/>
          </a:p>
        </p:txBody>
      </p:sp>
    </p:spTree>
    <p:extLst>
      <p:ext uri="{BB962C8B-B14F-4D97-AF65-F5344CB8AC3E}">
        <p14:creationId xmlns:p14="http://schemas.microsoft.com/office/powerpoint/2010/main" val="126380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660F83E-57C7-4ED5-B930-5B64256998F2}"/>
              </a:ext>
            </a:extLst>
          </p:cNvPr>
          <p:cNvSpPr>
            <a:spLocks noGrp="1"/>
          </p:cNvSpPr>
          <p:nvPr>
            <p:ph type="title"/>
          </p:nvPr>
        </p:nvSpPr>
        <p:spPr>
          <a:xfrm>
            <a:off x="838201" y="643467"/>
            <a:ext cx="3888526" cy="1800526"/>
          </a:xfrm>
        </p:spPr>
        <p:txBody>
          <a:bodyPr>
            <a:normAutofit/>
          </a:bodyPr>
          <a:lstStyle/>
          <a:p>
            <a:r>
              <a:rPr lang="de-CH" dirty="0" err="1"/>
              <a:t>Full</a:t>
            </a:r>
            <a:r>
              <a:rPr lang="de-CH" dirty="0"/>
              <a:t> Data Analysis on </a:t>
            </a:r>
            <a:r>
              <a:rPr lang="de-CH" dirty="0" err="1"/>
              <a:t>the</a:t>
            </a:r>
            <a:r>
              <a:rPr lang="de-CH" dirty="0"/>
              <a:t> </a:t>
            </a:r>
            <a:r>
              <a:rPr lang="de-CH" dirty="0" err="1"/>
              <a:t>speeches</a:t>
            </a:r>
            <a:r>
              <a:rPr lang="de-CH" dirty="0"/>
              <a:t> </a:t>
            </a:r>
            <a:endParaRPr lang="en-US" dirty="0"/>
          </a:p>
        </p:txBody>
      </p:sp>
      <p:pic>
        <p:nvPicPr>
          <p:cNvPr id="7" name="Inhaltsplatzhalter 6">
            <a:extLst>
              <a:ext uri="{FF2B5EF4-FFF2-40B4-BE49-F238E27FC236}">
                <a16:creationId xmlns:a16="http://schemas.microsoft.com/office/drawing/2014/main" id="{C2FD99AE-0517-42E7-9BA0-C3FC4C59D3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3789"/>
          <a:stretch/>
        </p:blipFill>
        <p:spPr>
          <a:xfrm>
            <a:off x="4726728" y="361336"/>
            <a:ext cx="7343092" cy="5773994"/>
          </a:xfrm>
        </p:spPr>
      </p:pic>
      <p:pic>
        <p:nvPicPr>
          <p:cNvPr id="5" name="Inhaltsplatzhalter 4">
            <a:extLst>
              <a:ext uri="{FF2B5EF4-FFF2-40B4-BE49-F238E27FC236}">
                <a16:creationId xmlns:a16="http://schemas.microsoft.com/office/drawing/2014/main" id="{3011E59E-8DD5-493E-86E2-4E408777F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79" y="2471338"/>
            <a:ext cx="4008237" cy="4111012"/>
          </a:xfrm>
          <a:prstGeom prst="rect">
            <a:avLst/>
          </a:prstGeom>
        </p:spPr>
      </p:pic>
    </p:spTree>
    <p:extLst>
      <p:ext uri="{BB962C8B-B14F-4D97-AF65-F5344CB8AC3E}">
        <p14:creationId xmlns:p14="http://schemas.microsoft.com/office/powerpoint/2010/main" val="412739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F459AE-CA55-49DE-B6E9-459A446B9D06}"/>
              </a:ext>
            </a:extLst>
          </p:cNvPr>
          <p:cNvSpPr>
            <a:spLocks noGrp="1"/>
          </p:cNvSpPr>
          <p:nvPr>
            <p:ph type="title"/>
          </p:nvPr>
        </p:nvSpPr>
        <p:spPr>
          <a:xfrm>
            <a:off x="0" y="-38790"/>
            <a:ext cx="10515600" cy="1325563"/>
          </a:xfrm>
        </p:spPr>
        <p:txBody>
          <a:bodyPr/>
          <a:lstStyle/>
          <a:p>
            <a:r>
              <a:rPr lang="en-US" dirty="0"/>
              <a:t>Looking for similar topics for ‘co2’</a:t>
            </a:r>
          </a:p>
        </p:txBody>
      </p:sp>
      <p:sp>
        <p:nvSpPr>
          <p:cNvPr id="3" name="Textplatzhalter 2">
            <a:extLst>
              <a:ext uri="{FF2B5EF4-FFF2-40B4-BE49-F238E27FC236}">
                <a16:creationId xmlns:a16="http://schemas.microsoft.com/office/drawing/2014/main" id="{F7905001-45CB-4793-910D-0860F5DF7680}"/>
              </a:ext>
            </a:extLst>
          </p:cNvPr>
          <p:cNvSpPr>
            <a:spLocks noGrp="1"/>
          </p:cNvSpPr>
          <p:nvPr>
            <p:ph type="body" idx="1"/>
          </p:nvPr>
        </p:nvSpPr>
        <p:spPr>
          <a:xfrm>
            <a:off x="0" y="434040"/>
            <a:ext cx="4937760" cy="950976"/>
          </a:xfrm>
        </p:spPr>
        <p:txBody>
          <a:bodyPr/>
          <a:lstStyle/>
          <a:p>
            <a:r>
              <a:rPr lang="de-CH" dirty="0"/>
              <a:t>SVP</a:t>
            </a:r>
            <a:endParaRPr lang="en-US" dirty="0"/>
          </a:p>
        </p:txBody>
      </p:sp>
      <p:pic>
        <p:nvPicPr>
          <p:cNvPr id="10" name="Inhaltsplatzhalter 9">
            <a:extLst>
              <a:ext uri="{FF2B5EF4-FFF2-40B4-BE49-F238E27FC236}">
                <a16:creationId xmlns:a16="http://schemas.microsoft.com/office/drawing/2014/main" id="{A7619CF0-55E5-4F2B-AE74-0CCA775E06D2}"/>
              </a:ext>
            </a:extLst>
          </p:cNvPr>
          <p:cNvPicPr>
            <a:picLocks noGrp="1" noChangeAspect="1"/>
          </p:cNvPicPr>
          <p:nvPr>
            <p:ph sz="half" idx="2"/>
          </p:nvPr>
        </p:nvPicPr>
        <p:blipFill>
          <a:blip r:embed="rId2"/>
          <a:stretch>
            <a:fillRect/>
          </a:stretch>
        </p:blipFill>
        <p:spPr>
          <a:xfrm>
            <a:off x="-15417" y="1380391"/>
            <a:ext cx="6232067" cy="2256119"/>
          </a:xfrm>
        </p:spPr>
      </p:pic>
      <p:sp>
        <p:nvSpPr>
          <p:cNvPr id="5" name="Textplatzhalter 4">
            <a:extLst>
              <a:ext uri="{FF2B5EF4-FFF2-40B4-BE49-F238E27FC236}">
                <a16:creationId xmlns:a16="http://schemas.microsoft.com/office/drawing/2014/main" id="{1CD7085B-9842-4911-8318-F05078A4B954}"/>
              </a:ext>
            </a:extLst>
          </p:cNvPr>
          <p:cNvSpPr>
            <a:spLocks noGrp="1"/>
          </p:cNvSpPr>
          <p:nvPr>
            <p:ph type="body" sz="quarter" idx="3"/>
          </p:nvPr>
        </p:nvSpPr>
        <p:spPr>
          <a:xfrm>
            <a:off x="6232067" y="429415"/>
            <a:ext cx="4937760" cy="950976"/>
          </a:xfrm>
        </p:spPr>
        <p:txBody>
          <a:bodyPr/>
          <a:lstStyle/>
          <a:p>
            <a:r>
              <a:rPr lang="de-CH" dirty="0"/>
              <a:t>SP</a:t>
            </a:r>
            <a:endParaRPr lang="en-US" dirty="0"/>
          </a:p>
        </p:txBody>
      </p:sp>
      <p:pic>
        <p:nvPicPr>
          <p:cNvPr id="8" name="Inhaltsplatzhalter 7">
            <a:extLst>
              <a:ext uri="{FF2B5EF4-FFF2-40B4-BE49-F238E27FC236}">
                <a16:creationId xmlns:a16="http://schemas.microsoft.com/office/drawing/2014/main" id="{DB54667B-45E4-4196-8B56-911A689DFEBD}"/>
              </a:ext>
            </a:extLst>
          </p:cNvPr>
          <p:cNvPicPr>
            <a:picLocks noGrp="1" noChangeAspect="1"/>
          </p:cNvPicPr>
          <p:nvPr>
            <p:ph sz="quarter" idx="4"/>
          </p:nvPr>
        </p:nvPicPr>
        <p:blipFill>
          <a:blip r:embed="rId3"/>
          <a:stretch>
            <a:fillRect/>
          </a:stretch>
        </p:blipFill>
        <p:spPr>
          <a:xfrm>
            <a:off x="6232067" y="1286773"/>
            <a:ext cx="5783434" cy="2452604"/>
          </a:xfrm>
        </p:spPr>
      </p:pic>
      <p:sp>
        <p:nvSpPr>
          <p:cNvPr id="13" name="Textfeld 12">
            <a:extLst>
              <a:ext uri="{FF2B5EF4-FFF2-40B4-BE49-F238E27FC236}">
                <a16:creationId xmlns:a16="http://schemas.microsoft.com/office/drawing/2014/main" id="{934D7079-DDBB-4FF1-AABF-220964438E3F}"/>
              </a:ext>
            </a:extLst>
          </p:cNvPr>
          <p:cNvSpPr txBox="1"/>
          <p:nvPr/>
        </p:nvSpPr>
        <p:spPr>
          <a:xfrm>
            <a:off x="-15417" y="3832995"/>
            <a:ext cx="12192000" cy="1477328"/>
          </a:xfrm>
          <a:prstGeom prst="rect">
            <a:avLst/>
          </a:prstGeom>
          <a:noFill/>
        </p:spPr>
        <p:txBody>
          <a:bodyPr wrap="square" rtlCol="0">
            <a:spAutoFit/>
          </a:bodyPr>
          <a:lstStyle/>
          <a:p>
            <a:r>
              <a:rPr lang="en-US" dirty="0"/>
              <a:t>Interestingly, when we search for similar topics in the </a:t>
            </a:r>
            <a:r>
              <a:rPr lang="en-US" dirty="0" err="1"/>
              <a:t>topic_model</a:t>
            </a:r>
            <a:r>
              <a:rPr lang="en-US" dirty="0"/>
              <a:t> based on SVP-speeches vs. SP-speeches we clearly see a difference. It seems as if SVP ‘Co2’ related topics focus more on </a:t>
            </a:r>
            <a:r>
              <a:rPr lang="en-US" dirty="0" err="1"/>
              <a:t>lsva</a:t>
            </a:r>
            <a:r>
              <a:rPr lang="en-US" dirty="0"/>
              <a:t>(</a:t>
            </a:r>
            <a:r>
              <a:rPr lang="en-US" dirty="0" err="1"/>
              <a:t>Scherverkehrsabgabe</a:t>
            </a:r>
            <a:r>
              <a:rPr lang="en-US" dirty="0"/>
              <a:t> = shear traffic tax), </a:t>
            </a:r>
            <a:r>
              <a:rPr lang="en-US" dirty="0" err="1"/>
              <a:t>luftfahrt</a:t>
            </a:r>
            <a:r>
              <a:rPr lang="en-US" dirty="0"/>
              <a:t> (aviation) and </a:t>
            </a:r>
            <a:r>
              <a:rPr lang="en-US" dirty="0" err="1"/>
              <a:t>forschung</a:t>
            </a:r>
            <a:r>
              <a:rPr lang="en-US" dirty="0"/>
              <a:t>(research), which are topics more economic related. Whereas, in the SP-speeches similar topics to ‘CO2’  are very different and ‘</a:t>
            </a:r>
            <a:r>
              <a:rPr lang="en-US" dirty="0" err="1"/>
              <a:t>Erschöpfung</a:t>
            </a:r>
            <a:r>
              <a:rPr lang="en-US" dirty="0"/>
              <a:t>’= exhaustion in closely related to Co2. </a:t>
            </a:r>
          </a:p>
        </p:txBody>
      </p:sp>
    </p:spTree>
    <p:extLst>
      <p:ext uri="{BB962C8B-B14F-4D97-AF65-F5344CB8AC3E}">
        <p14:creationId xmlns:p14="http://schemas.microsoft.com/office/powerpoint/2010/main" val="167900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3672B0-9E6C-4FC0-AF3C-DC0F029724BB}"/>
              </a:ext>
            </a:extLst>
          </p:cNvPr>
          <p:cNvSpPr>
            <a:spLocks noGrp="1"/>
          </p:cNvSpPr>
          <p:nvPr>
            <p:ph type="title"/>
          </p:nvPr>
        </p:nvSpPr>
        <p:spPr>
          <a:xfrm>
            <a:off x="0" y="0"/>
            <a:ext cx="11355388" cy="1690688"/>
          </a:xfrm>
        </p:spPr>
        <p:txBody>
          <a:bodyPr/>
          <a:lstStyle/>
          <a:p>
            <a:r>
              <a:rPr lang="en-US" dirty="0"/>
              <a:t>Visualize topics, their sizes, and their corresponding words</a:t>
            </a:r>
          </a:p>
        </p:txBody>
      </p:sp>
      <p:sp>
        <p:nvSpPr>
          <p:cNvPr id="3" name="Textplatzhalter 2">
            <a:extLst>
              <a:ext uri="{FF2B5EF4-FFF2-40B4-BE49-F238E27FC236}">
                <a16:creationId xmlns:a16="http://schemas.microsoft.com/office/drawing/2014/main" id="{EA76A5A8-574E-4548-9253-62347EAFBD43}"/>
              </a:ext>
            </a:extLst>
          </p:cNvPr>
          <p:cNvSpPr>
            <a:spLocks noGrp="1"/>
          </p:cNvSpPr>
          <p:nvPr>
            <p:ph type="body" idx="1"/>
          </p:nvPr>
        </p:nvSpPr>
        <p:spPr>
          <a:xfrm>
            <a:off x="0" y="1215200"/>
            <a:ext cx="4937760" cy="950976"/>
          </a:xfrm>
        </p:spPr>
        <p:txBody>
          <a:bodyPr/>
          <a:lstStyle/>
          <a:p>
            <a:r>
              <a:rPr lang="de-CH" dirty="0"/>
              <a:t>SVP</a:t>
            </a:r>
            <a:endParaRPr lang="en-US" dirty="0"/>
          </a:p>
        </p:txBody>
      </p:sp>
      <p:pic>
        <p:nvPicPr>
          <p:cNvPr id="8" name="Inhaltsplatzhalter 7">
            <a:extLst>
              <a:ext uri="{FF2B5EF4-FFF2-40B4-BE49-F238E27FC236}">
                <a16:creationId xmlns:a16="http://schemas.microsoft.com/office/drawing/2014/main" id="{53AC15D5-69FE-4492-9D84-9E77ED4830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94" y="2192243"/>
            <a:ext cx="4674394" cy="4674394"/>
          </a:xfrm>
        </p:spPr>
      </p:pic>
      <p:sp>
        <p:nvSpPr>
          <p:cNvPr id="5" name="Textplatzhalter 4">
            <a:extLst>
              <a:ext uri="{FF2B5EF4-FFF2-40B4-BE49-F238E27FC236}">
                <a16:creationId xmlns:a16="http://schemas.microsoft.com/office/drawing/2014/main" id="{03444AD5-E4D0-4FC0-8496-0B3414FD7620}"/>
              </a:ext>
            </a:extLst>
          </p:cNvPr>
          <p:cNvSpPr>
            <a:spLocks noGrp="1"/>
          </p:cNvSpPr>
          <p:nvPr>
            <p:ph type="body" sz="quarter" idx="3"/>
          </p:nvPr>
        </p:nvSpPr>
        <p:spPr>
          <a:xfrm>
            <a:off x="6247638" y="1236568"/>
            <a:ext cx="4937760" cy="950976"/>
          </a:xfrm>
        </p:spPr>
        <p:txBody>
          <a:bodyPr/>
          <a:lstStyle/>
          <a:p>
            <a:r>
              <a:rPr lang="de-CH" dirty="0"/>
              <a:t>SP</a:t>
            </a:r>
            <a:endParaRPr lang="en-US" dirty="0"/>
          </a:p>
        </p:txBody>
      </p:sp>
      <p:pic>
        <p:nvPicPr>
          <p:cNvPr id="10" name="Inhaltsplatzhalter 9">
            <a:extLst>
              <a:ext uri="{FF2B5EF4-FFF2-40B4-BE49-F238E27FC236}">
                <a16:creationId xmlns:a16="http://schemas.microsoft.com/office/drawing/2014/main" id="{5A8951A5-2FA7-42AC-98B2-615184DF6CE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81675" y="2187544"/>
            <a:ext cx="4674394" cy="4674394"/>
          </a:xfrm>
        </p:spPr>
      </p:pic>
    </p:spTree>
    <p:extLst>
      <p:ext uri="{BB962C8B-B14F-4D97-AF65-F5344CB8AC3E}">
        <p14:creationId xmlns:p14="http://schemas.microsoft.com/office/powerpoint/2010/main" val="281887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4AFB70-273B-4439-B02D-E554CE2D1D1C}"/>
              </a:ext>
            </a:extLst>
          </p:cNvPr>
          <p:cNvSpPr>
            <a:spLocks noGrp="1"/>
          </p:cNvSpPr>
          <p:nvPr>
            <p:ph type="title"/>
          </p:nvPr>
        </p:nvSpPr>
        <p:spPr/>
        <p:txBody>
          <a:bodyPr/>
          <a:lstStyle/>
          <a:p>
            <a:r>
              <a:rPr lang="en-US" dirty="0"/>
              <a:t>Visualize topics, their sizes, and their corresponding words</a:t>
            </a:r>
          </a:p>
        </p:txBody>
      </p:sp>
      <p:sp>
        <p:nvSpPr>
          <p:cNvPr id="3" name="Inhaltsplatzhalter 2">
            <a:extLst>
              <a:ext uri="{FF2B5EF4-FFF2-40B4-BE49-F238E27FC236}">
                <a16:creationId xmlns:a16="http://schemas.microsoft.com/office/drawing/2014/main" id="{6320475C-9F37-49B4-9571-9A35DB6BEA1A}"/>
              </a:ext>
            </a:extLst>
          </p:cNvPr>
          <p:cNvSpPr>
            <a:spLocks noGrp="1"/>
          </p:cNvSpPr>
          <p:nvPr>
            <p:ph idx="1"/>
          </p:nvPr>
        </p:nvSpPr>
        <p:spPr/>
        <p:txBody>
          <a:bodyPr/>
          <a:lstStyle/>
          <a:p>
            <a:pPr marL="0" indent="0">
              <a:buNone/>
            </a:pPr>
            <a:r>
              <a:rPr lang="en-US" dirty="0"/>
              <a:t>We saw in the previous slide that the topics and their corresponding words are more diverse and spread out, in the SP-speeches.</a:t>
            </a:r>
          </a:p>
          <a:p>
            <a:pPr marL="0" indent="0">
              <a:buNone/>
            </a:pPr>
            <a:endParaRPr lang="en-US" dirty="0"/>
          </a:p>
          <a:p>
            <a:pPr marL="0" indent="0">
              <a:buNone/>
            </a:pPr>
            <a:r>
              <a:rPr lang="en-US" dirty="0"/>
              <a:t>Whereas the SVP-speeches topics are more less </a:t>
            </a:r>
            <a:r>
              <a:rPr lang="en-US" dirty="0" err="1"/>
              <a:t>spreaded</a:t>
            </a:r>
            <a:r>
              <a:rPr lang="en-US" dirty="0"/>
              <a:t>.</a:t>
            </a:r>
          </a:p>
        </p:txBody>
      </p:sp>
    </p:spTree>
    <p:extLst>
      <p:ext uri="{BB962C8B-B14F-4D97-AF65-F5344CB8AC3E}">
        <p14:creationId xmlns:p14="http://schemas.microsoft.com/office/powerpoint/2010/main" val="423916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1E83E6-3AA4-4140-BC66-5A3BAFB88437}"/>
              </a:ext>
            </a:extLst>
          </p:cNvPr>
          <p:cNvSpPr>
            <a:spLocks noGrp="1"/>
          </p:cNvSpPr>
          <p:nvPr>
            <p:ph type="title"/>
          </p:nvPr>
        </p:nvSpPr>
        <p:spPr>
          <a:xfrm>
            <a:off x="0" y="-115281"/>
            <a:ext cx="12433300" cy="1486881"/>
          </a:xfrm>
        </p:spPr>
        <p:txBody>
          <a:bodyPr/>
          <a:lstStyle/>
          <a:p>
            <a:r>
              <a:rPr lang="en-US" dirty="0" err="1"/>
              <a:t>Hierarchchical</a:t>
            </a:r>
            <a:r>
              <a:rPr lang="en-US" dirty="0"/>
              <a:t> Clustering: Visualize Topic Hierarchy  </a:t>
            </a:r>
          </a:p>
        </p:txBody>
      </p:sp>
      <p:sp>
        <p:nvSpPr>
          <p:cNvPr id="3" name="Textplatzhalter 2">
            <a:extLst>
              <a:ext uri="{FF2B5EF4-FFF2-40B4-BE49-F238E27FC236}">
                <a16:creationId xmlns:a16="http://schemas.microsoft.com/office/drawing/2014/main" id="{FA4CA1D3-6F3E-40BF-9CD5-EB5C8DD61F6C}"/>
              </a:ext>
            </a:extLst>
          </p:cNvPr>
          <p:cNvSpPr>
            <a:spLocks noGrp="1"/>
          </p:cNvSpPr>
          <p:nvPr>
            <p:ph type="body" idx="1"/>
          </p:nvPr>
        </p:nvSpPr>
        <p:spPr>
          <a:xfrm>
            <a:off x="-18097" y="688289"/>
            <a:ext cx="4937760" cy="950976"/>
          </a:xfrm>
        </p:spPr>
        <p:txBody>
          <a:bodyPr/>
          <a:lstStyle/>
          <a:p>
            <a:r>
              <a:rPr lang="de-CH" dirty="0"/>
              <a:t>SVP</a:t>
            </a:r>
            <a:endParaRPr lang="en-US" dirty="0"/>
          </a:p>
        </p:txBody>
      </p:sp>
      <p:pic>
        <p:nvPicPr>
          <p:cNvPr id="8" name="Inhaltsplatzhalter 7">
            <a:extLst>
              <a:ext uri="{FF2B5EF4-FFF2-40B4-BE49-F238E27FC236}">
                <a16:creationId xmlns:a16="http://schemas.microsoft.com/office/drawing/2014/main" id="{3B3FD19F-B296-4F91-A1F7-5612520CD66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639265"/>
            <a:ext cx="6477467" cy="3530219"/>
          </a:xfrm>
        </p:spPr>
      </p:pic>
      <p:sp>
        <p:nvSpPr>
          <p:cNvPr id="5" name="Textplatzhalter 4">
            <a:extLst>
              <a:ext uri="{FF2B5EF4-FFF2-40B4-BE49-F238E27FC236}">
                <a16:creationId xmlns:a16="http://schemas.microsoft.com/office/drawing/2014/main" id="{D265C8C8-119B-4174-9E0F-CFD9ADF2BF7E}"/>
              </a:ext>
            </a:extLst>
          </p:cNvPr>
          <p:cNvSpPr>
            <a:spLocks noGrp="1"/>
          </p:cNvSpPr>
          <p:nvPr>
            <p:ph type="body" sz="quarter" idx="3"/>
          </p:nvPr>
        </p:nvSpPr>
        <p:spPr>
          <a:xfrm>
            <a:off x="6477467" y="554457"/>
            <a:ext cx="4937760" cy="950976"/>
          </a:xfrm>
        </p:spPr>
        <p:txBody>
          <a:bodyPr/>
          <a:lstStyle/>
          <a:p>
            <a:r>
              <a:rPr lang="de-CH" dirty="0"/>
              <a:t>SP</a:t>
            </a:r>
            <a:endParaRPr lang="en-US" dirty="0"/>
          </a:p>
        </p:txBody>
      </p:sp>
      <p:pic>
        <p:nvPicPr>
          <p:cNvPr id="10" name="Inhaltsplatzhalter 9">
            <a:extLst>
              <a:ext uri="{FF2B5EF4-FFF2-40B4-BE49-F238E27FC236}">
                <a16:creationId xmlns:a16="http://schemas.microsoft.com/office/drawing/2014/main" id="{3340E121-31F2-4534-A04E-11CA4C7BE1B5}"/>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r="5698"/>
          <a:stretch/>
        </p:blipFill>
        <p:spPr>
          <a:xfrm>
            <a:off x="6216650" y="1680370"/>
            <a:ext cx="5975350" cy="3643444"/>
          </a:xfrm>
        </p:spPr>
      </p:pic>
    </p:spTree>
    <p:extLst>
      <p:ext uri="{BB962C8B-B14F-4D97-AF65-F5344CB8AC3E}">
        <p14:creationId xmlns:p14="http://schemas.microsoft.com/office/powerpoint/2010/main" val="46999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CC4EC-FC33-4ADA-946F-6F2AAE5510F9}"/>
              </a:ext>
            </a:extLst>
          </p:cNvPr>
          <p:cNvSpPr>
            <a:spLocks noGrp="1"/>
          </p:cNvSpPr>
          <p:nvPr>
            <p:ph type="title"/>
          </p:nvPr>
        </p:nvSpPr>
        <p:spPr/>
        <p:txBody>
          <a:bodyPr/>
          <a:lstStyle/>
          <a:p>
            <a:r>
              <a:rPr lang="en-US" dirty="0"/>
              <a:t>Hierarchical Clustering: Visualize Topic Hierarchy </a:t>
            </a:r>
          </a:p>
        </p:txBody>
      </p:sp>
      <p:sp>
        <p:nvSpPr>
          <p:cNvPr id="3" name="Inhaltsplatzhalter 2">
            <a:extLst>
              <a:ext uri="{FF2B5EF4-FFF2-40B4-BE49-F238E27FC236}">
                <a16:creationId xmlns:a16="http://schemas.microsoft.com/office/drawing/2014/main" id="{2694B6E7-4AFA-46EC-BF63-16BF7CDC4EAE}"/>
              </a:ext>
            </a:extLst>
          </p:cNvPr>
          <p:cNvSpPr>
            <a:spLocks noGrp="1"/>
          </p:cNvSpPr>
          <p:nvPr>
            <p:ph idx="1"/>
          </p:nvPr>
        </p:nvSpPr>
        <p:spPr/>
        <p:txBody>
          <a:bodyPr>
            <a:normAutofit fontScale="62500" lnSpcReduction="20000"/>
          </a:bodyPr>
          <a:lstStyle/>
          <a:p>
            <a:r>
              <a:rPr lang="en-US" dirty="0"/>
              <a:t>We see a clear difference in the clustering of the topics.</a:t>
            </a:r>
          </a:p>
          <a:p>
            <a:r>
              <a:rPr lang="en-US" dirty="0"/>
              <a:t>But it is clear, depending on the cut of the clustering tree, we can see a grouping of 3 colors (red, green, light blue).</a:t>
            </a:r>
          </a:p>
          <a:p>
            <a:r>
              <a:rPr lang="en-US" dirty="0"/>
              <a:t>The green group seems to be about energy/co2 in the SP-speeches but according to the analysis on SVP-speeches  also the cannabis consumption topic is a part of that group. This makes the interpretation more difficult. </a:t>
            </a:r>
          </a:p>
          <a:p>
            <a:r>
              <a:rPr lang="en-US" dirty="0"/>
              <a:t>Also the interpretation of the red grouping is difficult, as it seems to be about money-related topics in SP-speeches it is very different in the SVP-speeches, maybe about initiatives (</a:t>
            </a:r>
            <a:r>
              <a:rPr lang="de-CH" dirty="0"/>
              <a:t>Gesundheitswesen/Gleichstellung</a:t>
            </a:r>
            <a:r>
              <a:rPr lang="en-US" dirty="0"/>
              <a:t>/AHV/cannabis). </a:t>
            </a:r>
          </a:p>
          <a:p>
            <a:r>
              <a:rPr lang="en-US" dirty="0"/>
              <a:t>Then the light blue topic group in the SVP-speeches it seems to be more about money-related topics and in the SP-speeches more about initiatives.</a:t>
            </a:r>
          </a:p>
          <a:p>
            <a:r>
              <a:rPr lang="en-US" dirty="0"/>
              <a:t>If we look into the groups and pick for example, the topic 5 it falls in both cases SVP/SP-speeches under a group related to money. </a:t>
            </a:r>
          </a:p>
          <a:p>
            <a:r>
              <a:rPr lang="en-US" dirty="0"/>
              <a:t>According to the title and the group if falls into, topic 11 in SVP-speech in my opinion is quite a misfit. </a:t>
            </a:r>
          </a:p>
          <a:p>
            <a:endParaRPr lang="de-CH" dirty="0"/>
          </a:p>
          <a:p>
            <a:endParaRPr lang="de-CH" dirty="0"/>
          </a:p>
          <a:p>
            <a:endParaRPr lang="en-US" dirty="0"/>
          </a:p>
          <a:p>
            <a:endParaRPr lang="en-US" dirty="0"/>
          </a:p>
        </p:txBody>
      </p:sp>
    </p:spTree>
    <p:extLst>
      <p:ext uri="{BB962C8B-B14F-4D97-AF65-F5344CB8AC3E}">
        <p14:creationId xmlns:p14="http://schemas.microsoft.com/office/powerpoint/2010/main" val="337231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0CE8DB-BD1D-4ED0-B6D5-163C45D1E999}"/>
              </a:ext>
            </a:extLst>
          </p:cNvPr>
          <p:cNvSpPr>
            <a:spLocks noGrp="1"/>
          </p:cNvSpPr>
          <p:nvPr>
            <p:ph type="title"/>
          </p:nvPr>
        </p:nvSpPr>
        <p:spPr>
          <a:xfrm>
            <a:off x="228600" y="232992"/>
            <a:ext cx="10515600" cy="1325563"/>
          </a:xfrm>
        </p:spPr>
        <p:txBody>
          <a:bodyPr/>
          <a:lstStyle/>
          <a:p>
            <a:r>
              <a:rPr lang="en-US" dirty="0"/>
              <a:t>Visualize a </a:t>
            </a:r>
            <a:r>
              <a:rPr lang="en-US" dirty="0" err="1"/>
              <a:t>barchart</a:t>
            </a:r>
            <a:r>
              <a:rPr lang="en-US" dirty="0"/>
              <a:t> of selected topics</a:t>
            </a:r>
          </a:p>
        </p:txBody>
      </p:sp>
      <p:sp>
        <p:nvSpPr>
          <p:cNvPr id="3" name="Textplatzhalter 2">
            <a:extLst>
              <a:ext uri="{FF2B5EF4-FFF2-40B4-BE49-F238E27FC236}">
                <a16:creationId xmlns:a16="http://schemas.microsoft.com/office/drawing/2014/main" id="{4C8A3FDB-26CB-4B1F-8894-28F61601C09A}"/>
              </a:ext>
            </a:extLst>
          </p:cNvPr>
          <p:cNvSpPr>
            <a:spLocks noGrp="1"/>
          </p:cNvSpPr>
          <p:nvPr>
            <p:ph type="body" idx="1"/>
          </p:nvPr>
        </p:nvSpPr>
        <p:spPr>
          <a:xfrm>
            <a:off x="839788" y="2011680"/>
            <a:ext cx="4113212" cy="388620"/>
          </a:xfrm>
        </p:spPr>
        <p:txBody>
          <a:bodyPr>
            <a:normAutofit fontScale="85000" lnSpcReduction="20000"/>
          </a:bodyPr>
          <a:lstStyle/>
          <a:p>
            <a:r>
              <a:rPr lang="de-CH" dirty="0"/>
              <a:t>SVP</a:t>
            </a:r>
            <a:endParaRPr lang="en-US" dirty="0"/>
          </a:p>
        </p:txBody>
      </p:sp>
      <p:pic>
        <p:nvPicPr>
          <p:cNvPr id="8" name="Inhaltsplatzhalter 7">
            <a:extLst>
              <a:ext uri="{FF2B5EF4-FFF2-40B4-BE49-F238E27FC236}">
                <a16:creationId xmlns:a16="http://schemas.microsoft.com/office/drawing/2014/main" id="{2634C077-3553-4642-B6D8-9A5ABF1D69E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62295"/>
          <a:stretch/>
        </p:blipFill>
        <p:spPr>
          <a:xfrm>
            <a:off x="64388" y="2400299"/>
            <a:ext cx="6297895" cy="3561927"/>
          </a:xfrm>
        </p:spPr>
      </p:pic>
      <p:sp>
        <p:nvSpPr>
          <p:cNvPr id="5" name="Textplatzhalter 4">
            <a:extLst>
              <a:ext uri="{FF2B5EF4-FFF2-40B4-BE49-F238E27FC236}">
                <a16:creationId xmlns:a16="http://schemas.microsoft.com/office/drawing/2014/main" id="{75AD9BCE-EA83-4D76-86DB-6B2CE25171FB}"/>
              </a:ext>
            </a:extLst>
          </p:cNvPr>
          <p:cNvSpPr>
            <a:spLocks noGrp="1"/>
          </p:cNvSpPr>
          <p:nvPr>
            <p:ph type="body" sz="quarter" idx="3"/>
          </p:nvPr>
        </p:nvSpPr>
        <p:spPr>
          <a:xfrm>
            <a:off x="6419088" y="2011680"/>
            <a:ext cx="4325112" cy="388620"/>
          </a:xfrm>
        </p:spPr>
        <p:txBody>
          <a:bodyPr>
            <a:normAutofit fontScale="85000" lnSpcReduction="20000"/>
          </a:bodyPr>
          <a:lstStyle/>
          <a:p>
            <a:r>
              <a:rPr lang="de-CH" dirty="0"/>
              <a:t>SP</a:t>
            </a:r>
            <a:endParaRPr lang="en-US" dirty="0"/>
          </a:p>
        </p:txBody>
      </p:sp>
      <p:pic>
        <p:nvPicPr>
          <p:cNvPr id="14" name="Inhaltsplatzhalter 13">
            <a:extLst>
              <a:ext uri="{FF2B5EF4-FFF2-40B4-BE49-F238E27FC236}">
                <a16:creationId xmlns:a16="http://schemas.microsoft.com/office/drawing/2014/main" id="{00C1A923-4BE1-434E-8B87-AA74271C1BFE}"/>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b="78964"/>
          <a:stretch/>
        </p:blipFill>
        <p:spPr>
          <a:xfrm>
            <a:off x="5938013" y="2451101"/>
            <a:ext cx="6302828" cy="3314700"/>
          </a:xfrm>
        </p:spPr>
      </p:pic>
    </p:spTree>
    <p:extLst>
      <p:ext uri="{BB962C8B-B14F-4D97-AF65-F5344CB8AC3E}">
        <p14:creationId xmlns:p14="http://schemas.microsoft.com/office/powerpoint/2010/main" val="399681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23C854-194A-4C02-9646-3D3E6D5D71B6}"/>
              </a:ext>
            </a:extLst>
          </p:cNvPr>
          <p:cNvSpPr>
            <a:spLocks noGrp="1"/>
          </p:cNvSpPr>
          <p:nvPr>
            <p:ph type="title"/>
          </p:nvPr>
        </p:nvSpPr>
        <p:spPr/>
        <p:txBody>
          <a:bodyPr/>
          <a:lstStyle/>
          <a:p>
            <a:r>
              <a:rPr lang="en-US" dirty="0"/>
              <a:t>Visualize Topic Similarity </a:t>
            </a:r>
          </a:p>
        </p:txBody>
      </p:sp>
      <p:sp>
        <p:nvSpPr>
          <p:cNvPr id="3" name="Textplatzhalter 2">
            <a:extLst>
              <a:ext uri="{FF2B5EF4-FFF2-40B4-BE49-F238E27FC236}">
                <a16:creationId xmlns:a16="http://schemas.microsoft.com/office/drawing/2014/main" id="{4F5510D6-52A9-4725-B618-DED5ABB62D70}"/>
              </a:ext>
            </a:extLst>
          </p:cNvPr>
          <p:cNvSpPr>
            <a:spLocks noGrp="1"/>
          </p:cNvSpPr>
          <p:nvPr>
            <p:ph type="body" idx="1"/>
          </p:nvPr>
        </p:nvSpPr>
        <p:spPr>
          <a:xfrm>
            <a:off x="-97472" y="1347089"/>
            <a:ext cx="4937760" cy="950976"/>
          </a:xfrm>
        </p:spPr>
        <p:txBody>
          <a:bodyPr/>
          <a:lstStyle/>
          <a:p>
            <a:r>
              <a:rPr lang="de-CH" dirty="0"/>
              <a:t>SVP</a:t>
            </a:r>
            <a:endParaRPr lang="en-US" dirty="0"/>
          </a:p>
        </p:txBody>
      </p:sp>
      <p:pic>
        <p:nvPicPr>
          <p:cNvPr id="8" name="Inhaltsplatzhalter 7">
            <a:extLst>
              <a:ext uri="{FF2B5EF4-FFF2-40B4-BE49-F238E27FC236}">
                <a16:creationId xmlns:a16="http://schemas.microsoft.com/office/drawing/2014/main" id="{4D8612BE-CB30-4CF5-9990-AE863279C2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298065"/>
            <a:ext cx="4572000" cy="4572000"/>
          </a:xfrm>
        </p:spPr>
      </p:pic>
      <p:sp>
        <p:nvSpPr>
          <p:cNvPr id="5" name="Textplatzhalter 4">
            <a:extLst>
              <a:ext uri="{FF2B5EF4-FFF2-40B4-BE49-F238E27FC236}">
                <a16:creationId xmlns:a16="http://schemas.microsoft.com/office/drawing/2014/main" id="{0B0CBE00-93A1-49FE-B2B4-F947547EE924}"/>
              </a:ext>
            </a:extLst>
          </p:cNvPr>
          <p:cNvSpPr>
            <a:spLocks noGrp="1"/>
          </p:cNvSpPr>
          <p:nvPr>
            <p:ph type="body" sz="quarter" idx="3"/>
          </p:nvPr>
        </p:nvSpPr>
        <p:spPr>
          <a:xfrm>
            <a:off x="6096000" y="1347089"/>
            <a:ext cx="4937760" cy="950976"/>
          </a:xfrm>
        </p:spPr>
        <p:txBody>
          <a:bodyPr/>
          <a:lstStyle/>
          <a:p>
            <a:r>
              <a:rPr lang="de-CH" dirty="0"/>
              <a:t>SP</a:t>
            </a:r>
            <a:endParaRPr lang="en-US" dirty="0"/>
          </a:p>
        </p:txBody>
      </p:sp>
      <p:pic>
        <p:nvPicPr>
          <p:cNvPr id="10" name="Inhaltsplatzhalter 9">
            <a:extLst>
              <a:ext uri="{FF2B5EF4-FFF2-40B4-BE49-F238E27FC236}">
                <a16:creationId xmlns:a16="http://schemas.microsoft.com/office/drawing/2014/main" id="{77E8CDF6-8AAB-479C-98BE-D948E27B3D2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88064" y="2447036"/>
            <a:ext cx="4370386" cy="4370386"/>
          </a:xfrm>
        </p:spPr>
      </p:pic>
    </p:spTree>
    <p:extLst>
      <p:ext uri="{BB962C8B-B14F-4D97-AF65-F5344CB8AC3E}">
        <p14:creationId xmlns:p14="http://schemas.microsoft.com/office/powerpoint/2010/main" val="922907048"/>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C3A21"/>
      </a:dk2>
      <a:lt2>
        <a:srgbClr val="E2E6E8"/>
      </a:lt2>
      <a:accent1>
        <a:srgbClr val="C79783"/>
      </a:accent1>
      <a:accent2>
        <a:srgbClr val="B3A06E"/>
      </a:accent2>
      <a:accent3>
        <a:srgbClr val="9EA573"/>
      </a:accent3>
      <a:accent4>
        <a:srgbClr val="88AD6A"/>
      </a:accent4>
      <a:accent5>
        <a:srgbClr val="79B077"/>
      </a:accent5>
      <a:accent6>
        <a:srgbClr val="6BAF85"/>
      </a:accent6>
      <a:hlink>
        <a:srgbClr val="5E899C"/>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717</Words>
  <Application>Microsoft Office PowerPoint</Application>
  <PresentationFormat>Breitbild</PresentationFormat>
  <Paragraphs>45</Paragraphs>
  <Slides>12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12</vt:i4>
      </vt:variant>
    </vt:vector>
  </HeadingPairs>
  <TitlesOfParts>
    <vt:vector size="15" baseType="lpstr">
      <vt:lpstr>Arial</vt:lpstr>
      <vt:lpstr>Century Gothic</vt:lpstr>
      <vt:lpstr>BrushVTI</vt:lpstr>
      <vt:lpstr>Report – Key Findings </vt:lpstr>
      <vt:lpstr>Full Data Analysis on the speeches </vt:lpstr>
      <vt:lpstr>Looking for similar topics for ‘co2’</vt:lpstr>
      <vt:lpstr>Visualize topics, their sizes, and their corresponding words</vt:lpstr>
      <vt:lpstr>Visualize topics, their sizes, and their corresponding words</vt:lpstr>
      <vt:lpstr>Hierarchchical Clustering: Visualize Topic Hierarchy  </vt:lpstr>
      <vt:lpstr>Hierarchical Clustering: Visualize Topic Hierarchy </vt:lpstr>
      <vt:lpstr>Visualize a barchart of selected topics</vt:lpstr>
      <vt:lpstr>Visualize Topic Similarity </vt:lpstr>
      <vt:lpstr>PowerPoint-Präsentation</vt:lpstr>
      <vt:lpstr>How well performs the BERTopic?  What keywords do you think have been used to filter the speeches?  How long did we have?</vt:lpstr>
      <vt:lpstr>Problems and difficulties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 Key Findings</dc:title>
  <dc:creator>Rebecka Fahrni</dc:creator>
  <cp:lastModifiedBy>Rebecka Fahrni</cp:lastModifiedBy>
  <cp:revision>3</cp:revision>
  <dcterms:created xsi:type="dcterms:W3CDTF">2022-04-24T12:44:08Z</dcterms:created>
  <dcterms:modified xsi:type="dcterms:W3CDTF">2022-04-24T19:35:37Z</dcterms:modified>
</cp:coreProperties>
</file>