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65" r:id="rId3"/>
    <p:sldId id="259" r:id="rId4"/>
    <p:sldId id="262" r:id="rId5"/>
    <p:sldId id="266" r:id="rId6"/>
    <p:sldId id="261" r:id="rId7"/>
    <p:sldId id="268" r:id="rId8"/>
    <p:sldId id="263" r:id="rId9"/>
    <p:sldId id="264" r:id="rId10"/>
    <p:sldId id="269" r:id="rId11"/>
    <p:sldId id="25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2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0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3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0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4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5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7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1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1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FC946D-6B62-4257-A84F-F544C7232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Report – Key Findings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1B0360-6C69-4489-885B-50D4AE01E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86662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Text Mining Exercise 3</a:t>
            </a:r>
          </a:p>
          <a:p>
            <a:pPr algn="ctr"/>
            <a:r>
              <a:rPr lang="en-US" dirty="0"/>
              <a:t>Rebecka </a:t>
            </a:r>
            <a:r>
              <a:rPr lang="en-US" dirty="0" err="1"/>
              <a:t>fahrni</a:t>
            </a:r>
            <a:r>
              <a:rPr lang="en-US"/>
              <a:t> &amp; Jessica </a:t>
            </a:r>
            <a:r>
              <a:rPr lang="en-US" err="1"/>
              <a:t>roady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7A2EE-A92B-A516-87BA-6C8B3E3D0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31" b="10028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12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42C1DA-C8FF-B2EE-FE06-B17BCF45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94" y="699988"/>
            <a:ext cx="4694254" cy="5858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In the full dataset we see 7 groups, depending on the cut of the tree. Our interpretations of the groups would be:</a:t>
            </a:r>
          </a:p>
          <a:p>
            <a:r>
              <a:rPr lang="en-US" sz="2000"/>
              <a:t>Migration, energy, drugs, pregnancy vs. work, initiatives, money and economy, agriculture</a:t>
            </a:r>
          </a:p>
          <a:p>
            <a:pPr marL="0" indent="0">
              <a:buNone/>
            </a:pPr>
            <a:br>
              <a:rPr lang="en-US" sz="2000"/>
            </a:br>
            <a:r>
              <a:rPr lang="en-US" sz="2000"/>
              <a:t>Again, the interpretation of the grouping seems to be difficult:</a:t>
            </a:r>
          </a:p>
          <a:p>
            <a:r>
              <a:rPr lang="en-US" sz="2000"/>
              <a:t>Why is </a:t>
            </a:r>
            <a:r>
              <a:rPr lang="en-US" sz="20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verkehr_velo_bahn</a:t>
            </a: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000"/>
              <a:t>topic 9) grouped with </a:t>
            </a:r>
            <a:r>
              <a:rPr lang="en-US" sz="20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kinder_familien_und_vaterschaft</a:t>
            </a:r>
            <a:r>
              <a:rPr lang="en-US" sz="2000"/>
              <a:t> (topic 20)? </a:t>
            </a:r>
          </a:p>
          <a:p>
            <a:r>
              <a:rPr lang="en-US" sz="2000"/>
              <a:t>In the green group, why is passive smoking and cannabis not first grouped, but passive smoking is first clustered with beer and alcohol advertisement?</a:t>
            </a:r>
          </a:p>
          <a:p>
            <a:pPr lvl="1"/>
            <a:endParaRPr lang="de-CH" sz="160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3E51859-60C0-480C-88DD-E8B50654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67" y="-137543"/>
            <a:ext cx="7143986" cy="71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1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94E52-DC08-4093-85B2-F026A70D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176284"/>
            <a:ext cx="10886661" cy="1861240"/>
          </a:xfrm>
        </p:spPr>
        <p:txBody>
          <a:bodyPr>
            <a:normAutofit fontScale="90000"/>
          </a:bodyPr>
          <a:lstStyle/>
          <a:p>
            <a:r>
              <a:rPr lang="en-US"/>
              <a:t>How well does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BERTopic</a:t>
            </a:r>
            <a:r>
              <a:rPr lang="en-US"/>
              <a:t> perform? </a:t>
            </a:r>
            <a:br>
              <a:rPr lang="en-US"/>
            </a:br>
            <a:r>
              <a:rPr lang="en-US"/>
              <a:t>What keywords do you think have been used to filter the speeches?  How long did we take?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0019E-796F-4138-A59E-4A48C313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keywords used in the German data are mainly nouns.</a:t>
            </a:r>
          </a:p>
          <a:p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BERTopic</a:t>
            </a:r>
            <a:r>
              <a:rPr lang="en-US"/>
              <a:t> performed pretty well, but even with 5000+ data points does not ignore stopwords. </a:t>
            </a:r>
          </a:p>
          <a:p>
            <a:r>
              <a:rPr lang="en-US"/>
              <a:t>It took about two days. </a:t>
            </a:r>
          </a:p>
        </p:txBody>
      </p:sp>
    </p:spTree>
    <p:extLst>
      <p:ext uri="{BB962C8B-B14F-4D97-AF65-F5344CB8AC3E}">
        <p14:creationId xmlns:p14="http://schemas.microsoft.com/office/powerpoint/2010/main" val="262951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738F3-193B-4D1F-B984-2003887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and Difficulties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A86B3-C592-4AD7-98FC-E6AFE988C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165"/>
            <a:ext cx="10515600" cy="44924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Code</a:t>
            </a:r>
          </a:p>
          <a:p>
            <a:r>
              <a:rPr lang="en-GB" dirty="0"/>
              <a:t>large amount of data needed before stopwords disappear</a:t>
            </a:r>
          </a:p>
          <a:p>
            <a:r>
              <a:rPr lang="en-GB" dirty="0"/>
              <a:t>topic -1 is annoying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Interpretation</a:t>
            </a:r>
          </a:p>
          <a:p>
            <a:r>
              <a:rPr lang="en-GB" dirty="0"/>
              <a:t>trouble interpreting results, particularly from hierarchical clustering</a:t>
            </a:r>
          </a:p>
          <a:p>
            <a:r>
              <a:rPr lang="en-GB" dirty="0"/>
              <a:t>more than plotting and seeing the differences between parties is not really possible</a:t>
            </a:r>
          </a:p>
          <a:p>
            <a:r>
              <a:rPr lang="en-GB" dirty="0"/>
              <a:t>preserving the dates of texts would allow for diachronous modelling of topics</a:t>
            </a:r>
          </a:p>
          <a:p>
            <a:r>
              <a:rPr lang="en-GB" dirty="0"/>
              <a:t>limiting the number of topics and keywords per topic improves intelligibility</a:t>
            </a:r>
          </a:p>
        </p:txBody>
      </p:sp>
    </p:spTree>
    <p:extLst>
      <p:ext uri="{BB962C8B-B14F-4D97-AF65-F5344CB8AC3E}">
        <p14:creationId xmlns:p14="http://schemas.microsoft.com/office/powerpoint/2010/main" val="126380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F83E-57C7-4ED5-B930-5B642569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275650"/>
            <a:ext cx="3888526" cy="1800526"/>
          </a:xfrm>
        </p:spPr>
        <p:txBody>
          <a:bodyPr>
            <a:normAutofit/>
          </a:bodyPr>
          <a:lstStyle/>
          <a:p>
            <a:r>
              <a:rPr lang="de-CH"/>
              <a:t>Analysis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speeches</a:t>
            </a:r>
            <a:r>
              <a:rPr lang="de-CH"/>
              <a:t> </a:t>
            </a:r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2FD99AE-0517-42E7-9BA0-C3FC4C59D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89"/>
          <a:stretch/>
        </p:blipFill>
        <p:spPr>
          <a:xfrm>
            <a:off x="4726728" y="361336"/>
            <a:ext cx="7343092" cy="5773994"/>
          </a:xfr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11E59E-8DD5-493E-86E2-4E408777F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3" y="2071280"/>
            <a:ext cx="4398294" cy="451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9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459AE-CA55-49DE-B6E9-459A446B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98" y="-38790"/>
            <a:ext cx="10339101" cy="1325563"/>
          </a:xfrm>
        </p:spPr>
        <p:txBody>
          <a:bodyPr/>
          <a:lstStyle/>
          <a:p>
            <a:r>
              <a:rPr lang="en-US"/>
              <a:t>Looking for similar topics to 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905001-45CB-4793-910D-0860F5DF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498" y="745434"/>
            <a:ext cx="1165285" cy="639581"/>
          </a:xfrm>
        </p:spPr>
        <p:txBody>
          <a:bodyPr/>
          <a:lstStyle/>
          <a:p>
            <a:r>
              <a:rPr lang="de-CH"/>
              <a:t>SVP</a:t>
            </a:r>
            <a:endParaRPr lang="en-US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A7619CF0-55E5-4F2B-AE74-0CCA775E06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3363" y="1380391"/>
            <a:ext cx="6232067" cy="2256119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D7085B-9842-4911-8318-F05078A4B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0483" y="815009"/>
            <a:ext cx="804837" cy="565382"/>
          </a:xfrm>
        </p:spPr>
        <p:txBody>
          <a:bodyPr/>
          <a:lstStyle/>
          <a:p>
            <a:r>
              <a:rPr lang="de-CH"/>
              <a:t>SP</a:t>
            </a:r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B54667B-45E4-4196-8B56-911A689DFE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0313" y="1286773"/>
            <a:ext cx="5535188" cy="2347329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34D7079-DDBB-4FF1-AABF-220964438E3F}"/>
              </a:ext>
            </a:extLst>
          </p:cNvPr>
          <p:cNvSpPr txBox="1"/>
          <p:nvPr/>
        </p:nvSpPr>
        <p:spPr>
          <a:xfrm>
            <a:off x="176498" y="3832995"/>
            <a:ext cx="11839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Interestingly, when we search for similar topics in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topic_model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/>
              <a:t>based on SVP vs. SP speeches, we clearly see a difference. It seems as if SVP 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co2-</a:t>
            </a:r>
            <a:r>
              <a:rPr lang="en-US"/>
              <a:t>related topics focus more on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lsva</a:t>
            </a:r>
            <a:r>
              <a:rPr lang="en-US"/>
              <a:t> (</a:t>
            </a:r>
            <a:r>
              <a:rPr lang="en-US" i="1" err="1"/>
              <a:t>Scherverkehrsabgabe</a:t>
            </a:r>
            <a:r>
              <a:rPr lang="en-US"/>
              <a:t> = sheer traffic tax),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luftfahrt</a:t>
            </a:r>
            <a:r>
              <a:rPr lang="en-US"/>
              <a:t> (aviation) and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forschung</a:t>
            </a:r>
            <a:r>
              <a:rPr lang="en-US"/>
              <a:t> (research), which are more economy-related topics. </a:t>
            </a:r>
          </a:p>
          <a:p>
            <a:r>
              <a:rPr lang="en-US"/>
              <a:t>Topics similar to 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co2</a:t>
            </a:r>
            <a:r>
              <a:rPr lang="en-US"/>
              <a:t> in the SP speeches are very different – for example,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erschöpfung</a:t>
            </a:r>
            <a:r>
              <a:rPr lang="en-US"/>
              <a:t> (exhaustion) here is closely related to Co2. </a:t>
            </a:r>
          </a:p>
        </p:txBody>
      </p:sp>
    </p:spTree>
    <p:extLst>
      <p:ext uri="{BB962C8B-B14F-4D97-AF65-F5344CB8AC3E}">
        <p14:creationId xmlns:p14="http://schemas.microsoft.com/office/powerpoint/2010/main" val="167900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672B0-9E6C-4FC0-AF3C-DC0F0297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2" y="0"/>
            <a:ext cx="11047276" cy="1690688"/>
          </a:xfrm>
        </p:spPr>
        <p:txBody>
          <a:bodyPr>
            <a:normAutofit/>
          </a:bodyPr>
          <a:lstStyle/>
          <a:p>
            <a:r>
              <a:rPr lang="en-US" sz="3600"/>
              <a:t>Visualize topics, sizes, and corresponding words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6A5A8-574E-4548-9253-62347EAF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112" y="1215200"/>
            <a:ext cx="4937760" cy="950976"/>
          </a:xfrm>
        </p:spPr>
        <p:txBody>
          <a:bodyPr/>
          <a:lstStyle/>
          <a:p>
            <a:r>
              <a:rPr lang="de-CH"/>
              <a:t>SVP</a:t>
            </a:r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3AC15D5-69FE-4492-9D84-9E77ED4830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8" y="2192243"/>
            <a:ext cx="4674394" cy="4674394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444AD5-E4D0-4FC0-8496-0B3414FD7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7638" y="1236568"/>
            <a:ext cx="4937760" cy="950976"/>
          </a:xfrm>
        </p:spPr>
        <p:txBody>
          <a:bodyPr/>
          <a:lstStyle/>
          <a:p>
            <a:r>
              <a:rPr lang="de-CH"/>
              <a:t>SP</a:t>
            </a:r>
            <a:endParaRPr lang="en-US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A8951A5-2FA7-42AC-98B2-615184DF6C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187544"/>
            <a:ext cx="4674394" cy="4674394"/>
          </a:xfrm>
        </p:spPr>
      </p:pic>
    </p:spTree>
    <p:extLst>
      <p:ext uri="{BB962C8B-B14F-4D97-AF65-F5344CB8AC3E}">
        <p14:creationId xmlns:p14="http://schemas.microsoft.com/office/powerpoint/2010/main" val="281887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20475C-9F37-49B4-9571-9A35DB6BE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saw in the previous slide that the topics and their corresponding words are more diverse and spread out in the SP speeches.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Topics in the SVP speeches are more concentrated.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C629CFE-9D86-0915-7B49-F797B445955A}"/>
              </a:ext>
            </a:extLst>
          </p:cNvPr>
          <p:cNvSpPr txBox="1">
            <a:spLocks/>
          </p:cNvSpPr>
          <p:nvPr/>
        </p:nvSpPr>
        <p:spPr>
          <a:xfrm>
            <a:off x="308112" y="0"/>
            <a:ext cx="11047276" cy="169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Visualize topics, sizes, and corresponding words</a:t>
            </a:r>
          </a:p>
        </p:txBody>
      </p:sp>
    </p:spTree>
    <p:extLst>
      <p:ext uri="{BB962C8B-B14F-4D97-AF65-F5344CB8AC3E}">
        <p14:creationId xmlns:p14="http://schemas.microsoft.com/office/powerpoint/2010/main" val="423916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E83E6-3AA4-4140-BC66-5A3BAFB8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0" y="0"/>
            <a:ext cx="12214639" cy="1371600"/>
          </a:xfrm>
        </p:spPr>
        <p:txBody>
          <a:bodyPr/>
          <a:lstStyle/>
          <a:p>
            <a:r>
              <a:rPr lang="en-US"/>
              <a:t>Hierarchical Clustering: Visualize Topic Hierarchy 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4CA1D3-6F3E-40BF-9CD5-EB5C8DD6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683" y="688289"/>
            <a:ext cx="4937760" cy="950976"/>
          </a:xfrm>
        </p:spPr>
        <p:txBody>
          <a:bodyPr/>
          <a:lstStyle/>
          <a:p>
            <a:r>
              <a:rPr lang="de-CH"/>
              <a:t>SVP</a:t>
            </a:r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B3FD19F-B296-4F91-A1F7-5612520CD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0" y="1639265"/>
            <a:ext cx="6477467" cy="3530219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65C8C8-119B-4174-9E0F-CFD9ADF2B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7467" y="554457"/>
            <a:ext cx="4937760" cy="950976"/>
          </a:xfrm>
        </p:spPr>
        <p:txBody>
          <a:bodyPr/>
          <a:lstStyle/>
          <a:p>
            <a:r>
              <a:rPr lang="de-CH"/>
              <a:t>SP</a:t>
            </a:r>
            <a:endParaRPr lang="en-US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340E121-31F2-4534-A04E-11CA4C7BE1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8"/>
          <a:stretch/>
        </p:blipFill>
        <p:spPr>
          <a:xfrm>
            <a:off x="6216650" y="1680370"/>
            <a:ext cx="5975350" cy="3643444"/>
          </a:xfrm>
        </p:spPr>
      </p:pic>
    </p:spTree>
    <p:extLst>
      <p:ext uri="{BB962C8B-B14F-4D97-AF65-F5344CB8AC3E}">
        <p14:creationId xmlns:p14="http://schemas.microsoft.com/office/powerpoint/2010/main" val="46999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CC4EC-FC33-4ADA-946F-6F2AAE55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Clustering: Visualize Topic Hierarchy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4B6E7-4AFA-46EC-BF63-16BF7CDC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We see a clear difference in the clustering of the topics.</a:t>
            </a:r>
          </a:p>
          <a:p>
            <a:r>
              <a:rPr lang="en-US"/>
              <a:t>By looking at the cut of the clustering tree, we can see a grouping of 3 colors (red, green, light blue).</a:t>
            </a:r>
          </a:p>
          <a:p>
            <a:r>
              <a:rPr lang="en-US"/>
              <a:t>The green group seems to be about energy/CO2 in the SP speeches, but according to the analysis of SVP speeches, the topic of cannabis consumption is also a part of that group. This makes the interpretation more difficult. </a:t>
            </a:r>
          </a:p>
          <a:p>
            <a:r>
              <a:rPr lang="en-US"/>
              <a:t>Interpretation of the red group is also difficult, as it seems to be about money in SP speeches but something else entirely in the SVP speeches (perhaps initiatives – </a:t>
            </a:r>
            <a:r>
              <a:rPr lang="de-CH"/>
              <a:t>Gesundheitswesen/Gleichstellung</a:t>
            </a:r>
            <a:r>
              <a:rPr lang="en-US"/>
              <a:t>/AHV/cannabis). </a:t>
            </a:r>
          </a:p>
          <a:p>
            <a:r>
              <a:rPr lang="en-US"/>
              <a:t>Conversely, the light blue topic group in the SVP speeches seems to be more about money and in the SP speeches more about initiatives.</a:t>
            </a:r>
          </a:p>
          <a:p>
            <a:r>
              <a:rPr lang="en-US"/>
              <a:t>If we examine the groups and pick, for example, topic 5, it falls under a group related to money in both SVP and SP speeches. </a:t>
            </a:r>
          </a:p>
          <a:p>
            <a:r>
              <a:rPr lang="en-US"/>
              <a:t>According to the title and the group it falls into, topic 11 in SVP speeches seems a misfit. </a:t>
            </a:r>
          </a:p>
          <a:p>
            <a:endParaRPr lang="de-CH"/>
          </a:p>
          <a:p>
            <a:endParaRPr lang="de-CH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1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CE8DB-BD1D-4ED0-B6D5-163C45D1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32992"/>
            <a:ext cx="10515600" cy="1325563"/>
          </a:xfrm>
        </p:spPr>
        <p:txBody>
          <a:bodyPr/>
          <a:lstStyle/>
          <a:p>
            <a:r>
              <a:rPr lang="en-US"/>
              <a:t>Visualize a </a:t>
            </a:r>
            <a:r>
              <a:rPr lang="en-US" err="1"/>
              <a:t>barchart</a:t>
            </a:r>
            <a:r>
              <a:rPr lang="en-US"/>
              <a:t> of selected topics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A3FDB-26CB-4B1F-8894-28F61601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113212" cy="388620"/>
          </a:xfrm>
        </p:spPr>
        <p:txBody>
          <a:bodyPr>
            <a:normAutofit fontScale="85000" lnSpcReduction="20000"/>
          </a:bodyPr>
          <a:lstStyle/>
          <a:p>
            <a:r>
              <a:rPr lang="de-CH"/>
              <a:t>SVP</a:t>
            </a:r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634C077-3553-4642-B6D8-9A5ABF1D69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95"/>
          <a:stretch/>
        </p:blipFill>
        <p:spPr>
          <a:xfrm>
            <a:off x="64388" y="2400299"/>
            <a:ext cx="6297895" cy="3561927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AD9BCE-EA83-4D76-86DB-6B2CE2517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325112" cy="388620"/>
          </a:xfrm>
        </p:spPr>
        <p:txBody>
          <a:bodyPr>
            <a:normAutofit fontScale="85000" lnSpcReduction="20000"/>
          </a:bodyPr>
          <a:lstStyle/>
          <a:p>
            <a:r>
              <a:rPr lang="de-CH"/>
              <a:t>SP</a:t>
            </a:r>
            <a:endParaRPr lang="en-US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00C1A923-4BE1-434E-8B87-AA74271C1B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64"/>
          <a:stretch/>
        </p:blipFill>
        <p:spPr>
          <a:xfrm>
            <a:off x="5938013" y="2451101"/>
            <a:ext cx="6302828" cy="3314700"/>
          </a:xfrm>
        </p:spPr>
      </p:pic>
    </p:spTree>
    <p:extLst>
      <p:ext uri="{BB962C8B-B14F-4D97-AF65-F5344CB8AC3E}">
        <p14:creationId xmlns:p14="http://schemas.microsoft.com/office/powerpoint/2010/main" val="399681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3C854-194A-4C02-9646-3D3E6D5D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63" y="384206"/>
            <a:ext cx="10515600" cy="1325563"/>
          </a:xfrm>
        </p:spPr>
        <p:txBody>
          <a:bodyPr/>
          <a:lstStyle/>
          <a:p>
            <a:r>
              <a:rPr lang="en-US"/>
              <a:t>Visualize Topic Similarity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5510D6-52A9-4725-B618-DED5ABB6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363" y="1347089"/>
            <a:ext cx="4937760" cy="950976"/>
          </a:xfrm>
        </p:spPr>
        <p:txBody>
          <a:bodyPr/>
          <a:lstStyle/>
          <a:p>
            <a:r>
              <a:rPr lang="de-CH"/>
              <a:t>SVP</a:t>
            </a:r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D8612BE-CB30-4CF5-9990-AE863279C2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2298065"/>
            <a:ext cx="4572000" cy="4572000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0CBE00-93A1-49FE-B2B4-F947547EE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47089"/>
            <a:ext cx="4937760" cy="950976"/>
          </a:xfrm>
        </p:spPr>
        <p:txBody>
          <a:bodyPr/>
          <a:lstStyle/>
          <a:p>
            <a:r>
              <a:rPr lang="de-CH"/>
              <a:t>SP</a:t>
            </a:r>
            <a:endParaRPr lang="en-US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7E8CDF6-8AAB-479C-98BE-D948E27B3D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64" y="2447036"/>
            <a:ext cx="4370386" cy="4370386"/>
          </a:xfrm>
        </p:spPr>
      </p:pic>
    </p:spTree>
    <p:extLst>
      <p:ext uri="{BB962C8B-B14F-4D97-AF65-F5344CB8AC3E}">
        <p14:creationId xmlns:p14="http://schemas.microsoft.com/office/powerpoint/2010/main" val="92290704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C3A21"/>
      </a:dk2>
      <a:lt2>
        <a:srgbClr val="E2E6E8"/>
      </a:lt2>
      <a:accent1>
        <a:srgbClr val="C79783"/>
      </a:accent1>
      <a:accent2>
        <a:srgbClr val="B3A06E"/>
      </a:accent2>
      <a:accent3>
        <a:srgbClr val="9EA573"/>
      </a:accent3>
      <a:accent4>
        <a:srgbClr val="88AD6A"/>
      </a:accent4>
      <a:accent5>
        <a:srgbClr val="79B077"/>
      </a:accent5>
      <a:accent6>
        <a:srgbClr val="6BAF85"/>
      </a:accent6>
      <a:hlink>
        <a:srgbClr val="5E899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613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Verdana</vt:lpstr>
      <vt:lpstr>BrushVTI</vt:lpstr>
      <vt:lpstr>Report – Key Findings </vt:lpstr>
      <vt:lpstr>Analysis of the speeches </vt:lpstr>
      <vt:lpstr>Looking for similar topics to co2</vt:lpstr>
      <vt:lpstr>Visualize topics, sizes, and corresponding words</vt:lpstr>
      <vt:lpstr>PowerPoint Presentation</vt:lpstr>
      <vt:lpstr>Hierarchical Clustering: Visualize Topic Hierarchy  </vt:lpstr>
      <vt:lpstr>Hierarchical Clustering: Visualize Topic Hierarchy </vt:lpstr>
      <vt:lpstr>Visualize a barchart of selected topics</vt:lpstr>
      <vt:lpstr>Visualize Topic Similarity </vt:lpstr>
      <vt:lpstr>PowerPoint Presentation</vt:lpstr>
      <vt:lpstr>How well does BERTopic perform?  What keywords do you think have been used to filter the speeches?  How long did we take?</vt:lpstr>
      <vt:lpstr>Problems and Difficulties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– Key Findings</dc:title>
  <dc:creator>Rebecka Fahrni</dc:creator>
  <cp:lastModifiedBy>Jessica Roady</cp:lastModifiedBy>
  <cp:revision>10</cp:revision>
  <dcterms:created xsi:type="dcterms:W3CDTF">2022-04-24T12:44:08Z</dcterms:created>
  <dcterms:modified xsi:type="dcterms:W3CDTF">2022-04-26T20:20:42Z</dcterms:modified>
</cp:coreProperties>
</file>