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39"/>
  </p:notesMasterIdLst>
  <p:handoutMasterIdLst>
    <p:handoutMasterId r:id="rId40"/>
  </p:handoutMasterIdLst>
  <p:sldIdLst>
    <p:sldId id="256" r:id="rId3"/>
    <p:sldId id="260" r:id="rId4"/>
    <p:sldId id="292" r:id="rId5"/>
    <p:sldId id="266" r:id="rId6"/>
    <p:sldId id="293" r:id="rId7"/>
    <p:sldId id="276" r:id="rId8"/>
    <p:sldId id="294" r:id="rId9"/>
    <p:sldId id="277" r:id="rId10"/>
    <p:sldId id="295" r:id="rId11"/>
    <p:sldId id="280" r:id="rId12"/>
    <p:sldId id="296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297" r:id="rId28"/>
    <p:sldId id="313" r:id="rId29"/>
    <p:sldId id="281" r:id="rId30"/>
    <p:sldId id="285" r:id="rId31"/>
    <p:sldId id="298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7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6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6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6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6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6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21122"/>
            <a:ext cx="8825658" cy="1167359"/>
          </a:xfrm>
        </p:spPr>
        <p:txBody>
          <a:bodyPr/>
          <a:lstStyle/>
          <a:p>
            <a:r>
              <a:rPr lang="en-US" dirty="0" smtClean="0"/>
              <a:t>Voice Picking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855" y="4485280"/>
            <a:ext cx="8825658" cy="480420"/>
          </a:xfrm>
        </p:spPr>
        <p:txBody>
          <a:bodyPr/>
          <a:lstStyle/>
          <a:p>
            <a:r>
              <a:rPr lang="en-US" dirty="0" smtClean="0"/>
              <a:t>Innovation is our passion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80355" y="5775282"/>
            <a:ext cx="8825658" cy="3174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Ricardo f. alveS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93055" y="5991181"/>
            <a:ext cx="8825658" cy="317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Software development coordinator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391" y="5590942"/>
            <a:ext cx="2924697" cy="100367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38463" y="2636293"/>
            <a:ext cx="2381711" cy="1167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err="1" smtClean="0"/>
              <a:t>Walmart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4763"/>
          </a:xfrm>
        </p:spPr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584" y="1561599"/>
            <a:ext cx="11029547" cy="4989326"/>
          </a:xfrm>
        </p:spPr>
        <p:txBody>
          <a:bodyPr>
            <a:normAutofit/>
          </a:bodyPr>
          <a:lstStyle/>
          <a:p>
            <a:r>
              <a:rPr lang="pt-BR" dirty="0" smtClean="0"/>
              <a:t>Os elementos da solução de voz  atendendo as requisitos do projeto são: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err="1" smtClean="0"/>
              <a:t>Wifi</a:t>
            </a:r>
            <a:r>
              <a:rPr lang="pt-BR" dirty="0" smtClean="0"/>
              <a:t> (802.11 g/b)</a:t>
            </a:r>
          </a:p>
          <a:p>
            <a:pPr lvl="1" algn="just"/>
            <a:r>
              <a:rPr lang="pt-BR" dirty="0" smtClean="0"/>
              <a:t>Terminais de Voz (</a:t>
            </a:r>
            <a:r>
              <a:rPr lang="pt-BR" dirty="0" err="1" smtClean="0"/>
              <a:t>Talkman</a:t>
            </a:r>
            <a:r>
              <a:rPr lang="pt-BR" dirty="0" smtClean="0"/>
              <a:t>, </a:t>
            </a:r>
            <a:r>
              <a:rPr lang="pt-BR" dirty="0" err="1" smtClean="0"/>
              <a:t>Headset</a:t>
            </a:r>
            <a:r>
              <a:rPr lang="pt-BR" dirty="0" smtClean="0"/>
              <a:t>, Baterias)</a:t>
            </a:r>
          </a:p>
          <a:p>
            <a:pPr lvl="1" algn="just"/>
            <a:r>
              <a:rPr lang="pt-BR" dirty="0" smtClean="0"/>
              <a:t>Voice Console</a:t>
            </a:r>
          </a:p>
          <a:p>
            <a:pPr lvl="2" algn="just"/>
            <a:r>
              <a:rPr lang="pt-BR" dirty="0" smtClean="0"/>
              <a:t>Software para gerenciamento e configuração dos terminais de Voz</a:t>
            </a:r>
          </a:p>
          <a:p>
            <a:pPr lvl="1" algn="just"/>
            <a:r>
              <a:rPr lang="pt-BR" dirty="0" smtClean="0"/>
              <a:t>Voice </a:t>
            </a:r>
            <a:r>
              <a:rPr lang="pt-BR" dirty="0" err="1" smtClean="0"/>
              <a:t>Client</a:t>
            </a:r>
            <a:endParaRPr lang="pt-BR" dirty="0" smtClean="0"/>
          </a:p>
          <a:p>
            <a:pPr lvl="2" algn="just"/>
            <a:r>
              <a:rPr lang="pt-BR" dirty="0" smtClean="0"/>
              <a:t>Firmware do terminal responsável em realizar o processamento digital da voz (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Speech, Speech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Text</a:t>
            </a:r>
            <a:r>
              <a:rPr lang="pt-BR" dirty="0" smtClean="0"/>
              <a:t>) e configuração da placa de rede wireless interna.</a:t>
            </a:r>
          </a:p>
          <a:p>
            <a:pPr lvl="1" algn="just"/>
            <a:endParaRPr lang="pt-BR" dirty="0" smtClean="0"/>
          </a:p>
          <a:p>
            <a:pPr marL="457200" lvl="1" indent="0" algn="just">
              <a:buNone/>
            </a:pPr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088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1115"/>
          </a:xfrm>
        </p:spPr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584" y="1561599"/>
            <a:ext cx="11029547" cy="3406186"/>
          </a:xfrm>
        </p:spPr>
        <p:txBody>
          <a:bodyPr>
            <a:normAutofit/>
          </a:bodyPr>
          <a:lstStyle/>
          <a:p>
            <a:pPr lvl="1" algn="just"/>
            <a:r>
              <a:rPr lang="pt-BR" b="1" dirty="0" err="1" smtClean="0"/>
              <a:t>Kairos</a:t>
            </a:r>
            <a:r>
              <a:rPr lang="pt-BR" b="1" dirty="0" smtClean="0"/>
              <a:t> Middleware</a:t>
            </a:r>
          </a:p>
          <a:p>
            <a:pPr lvl="2" algn="just"/>
            <a:r>
              <a:rPr lang="pt-BR" dirty="0" smtClean="0"/>
              <a:t>Serviço </a:t>
            </a:r>
            <a:r>
              <a:rPr lang="pt-BR" dirty="0" err="1" smtClean="0"/>
              <a:t>windows</a:t>
            </a:r>
            <a:r>
              <a:rPr lang="pt-BR" dirty="0" smtClean="0"/>
              <a:t> (middleware) que será responsável em conversar com os terminais de voz e diretamente com o sistema legado.</a:t>
            </a:r>
          </a:p>
          <a:p>
            <a:pPr lvl="2" algn="just"/>
            <a:r>
              <a:rPr lang="pt-BR" dirty="0" smtClean="0"/>
              <a:t>Sistema </a:t>
            </a:r>
            <a:r>
              <a:rPr lang="pt-BR" dirty="0" err="1" smtClean="0"/>
              <a:t>multithread</a:t>
            </a:r>
            <a:r>
              <a:rPr lang="pt-BR" dirty="0"/>
              <a:t> (</a:t>
            </a:r>
            <a:r>
              <a:rPr lang="pt-BR" dirty="0" err="1" smtClean="0"/>
              <a:t>multi-processamento</a:t>
            </a:r>
            <a:r>
              <a:rPr lang="pt-BR" dirty="0" smtClean="0"/>
              <a:t>, </a:t>
            </a:r>
            <a:r>
              <a:rPr lang="pt-BR" dirty="0" err="1" smtClean="0"/>
              <a:t>multi-usuários</a:t>
            </a:r>
            <a:r>
              <a:rPr lang="pt-BR" dirty="0" smtClean="0"/>
              <a:t>)</a:t>
            </a:r>
          </a:p>
          <a:p>
            <a:pPr lvl="2" algn="just"/>
            <a:r>
              <a:rPr lang="pt-BR" dirty="0" smtClean="0"/>
              <a:t>Alta performance em tempo de resposta</a:t>
            </a:r>
          </a:p>
          <a:p>
            <a:pPr lvl="2" algn="just"/>
            <a:r>
              <a:rPr lang="pt-BR" dirty="0" smtClean="0"/>
              <a:t>Suporta grande volume de transações (&gt; 4 milhões de transações dia)</a:t>
            </a:r>
          </a:p>
          <a:p>
            <a:pPr lvl="2" algn="just"/>
            <a:r>
              <a:rPr lang="pt-BR" dirty="0" smtClean="0"/>
              <a:t>Escalabilidade</a:t>
            </a:r>
            <a:endParaRPr lang="pt-BR" dirty="0"/>
          </a:p>
          <a:p>
            <a:pPr lvl="2" algn="just"/>
            <a:r>
              <a:rPr lang="pt-BR" dirty="0" smtClean="0"/>
              <a:t>Suporta ambiente de alta disponibilidade (</a:t>
            </a:r>
            <a:r>
              <a:rPr lang="pt-BR" dirty="0" err="1" smtClean="0"/>
              <a:t>load</a:t>
            </a:r>
            <a:r>
              <a:rPr lang="pt-BR" dirty="0" smtClean="0"/>
              <a:t> balance)</a:t>
            </a:r>
          </a:p>
          <a:p>
            <a:pPr lvl="2" algn="just"/>
            <a:endParaRPr lang="pt-BR" dirty="0" smtClean="0"/>
          </a:p>
          <a:p>
            <a:pPr lvl="1" algn="just"/>
            <a:endParaRPr lang="pt-BR" dirty="0" smtClean="0"/>
          </a:p>
          <a:p>
            <a:pPr marL="457200" lvl="1" indent="0" algn="just">
              <a:buNone/>
            </a:pPr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300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1115"/>
          </a:xfrm>
        </p:spPr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584" y="1561600"/>
            <a:ext cx="11029547" cy="3310652"/>
          </a:xfrm>
        </p:spPr>
        <p:txBody>
          <a:bodyPr>
            <a:normAutofit/>
          </a:bodyPr>
          <a:lstStyle/>
          <a:p>
            <a:pPr lvl="1" algn="just"/>
            <a:r>
              <a:rPr lang="pt-BR" b="1" dirty="0" err="1" smtClean="0"/>
              <a:t>Kairos</a:t>
            </a:r>
            <a:r>
              <a:rPr lang="pt-BR" b="1" dirty="0"/>
              <a:t> </a:t>
            </a:r>
            <a:r>
              <a:rPr lang="pt-BR" b="1" dirty="0" smtClean="0"/>
              <a:t>3</a:t>
            </a:r>
          </a:p>
          <a:p>
            <a:pPr lvl="2" algn="just"/>
            <a:r>
              <a:rPr lang="pt-BR" dirty="0" smtClean="0"/>
              <a:t>O </a:t>
            </a:r>
            <a:r>
              <a:rPr lang="pt-BR" dirty="0" err="1" smtClean="0"/>
              <a:t>Kairos</a:t>
            </a:r>
            <a:r>
              <a:rPr lang="pt-BR" dirty="0" smtClean="0"/>
              <a:t> Middleware é um software de baixo nível para comunicação entre os dispositivos e sistema de retaguarda, desta forma, não existe tela para monitoramento da operação, somente logs transacionais. </a:t>
            </a:r>
          </a:p>
          <a:p>
            <a:pPr lvl="2" algn="just"/>
            <a:r>
              <a:rPr lang="pt-BR" dirty="0" smtClean="0"/>
              <a:t>O </a:t>
            </a:r>
            <a:r>
              <a:rPr lang="pt-BR" dirty="0" err="1" smtClean="0"/>
              <a:t>Kairos</a:t>
            </a:r>
            <a:r>
              <a:rPr lang="pt-BR" dirty="0" smtClean="0"/>
              <a:t> 3, é uma plataforma web que pode ser acoplada ao </a:t>
            </a:r>
            <a:r>
              <a:rPr lang="pt-BR" dirty="0" err="1" smtClean="0"/>
              <a:t>Kairos</a:t>
            </a:r>
            <a:r>
              <a:rPr lang="pt-BR" dirty="0" smtClean="0"/>
              <a:t> Middleware fornecendo dados gerenciais da operação, é um módulo adicional que possui gestão operacional em tempo real e relatórios para tomada de decisões.</a:t>
            </a:r>
          </a:p>
          <a:p>
            <a:pPr lvl="1" algn="just"/>
            <a:endParaRPr lang="pt-BR" dirty="0" smtClean="0"/>
          </a:p>
          <a:p>
            <a:pPr marL="457200" lvl="1" indent="0" algn="just">
              <a:buNone/>
            </a:pPr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213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58900"/>
            <a:ext cx="8825658" cy="3329581"/>
          </a:xfrm>
        </p:spPr>
        <p:txBody>
          <a:bodyPr/>
          <a:lstStyle/>
          <a:p>
            <a:r>
              <a:rPr lang="en-US" dirty="0" smtClean="0"/>
              <a:t>KAIROS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186" y="4539872"/>
            <a:ext cx="8825658" cy="480420"/>
          </a:xfrm>
        </p:spPr>
        <p:txBody>
          <a:bodyPr/>
          <a:lstStyle/>
          <a:p>
            <a:r>
              <a:rPr lang="pt-BR" dirty="0" smtClean="0"/>
              <a:t>Screenshots e funcionalidades básicas da 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18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Acesso ao Kairos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98" y="1651379"/>
            <a:ext cx="7087024" cy="4746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981784" y="1665027"/>
            <a:ext cx="4069189" cy="4899546"/>
          </a:xfrm>
        </p:spPr>
        <p:txBody>
          <a:bodyPr>
            <a:normAutofit/>
          </a:bodyPr>
          <a:lstStyle/>
          <a:p>
            <a:r>
              <a:rPr lang="pt-BR" dirty="0" smtClean="0"/>
              <a:t>Funcionalidades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Validação de acesso ao sistema</a:t>
            </a:r>
          </a:p>
          <a:p>
            <a:pPr lvl="1"/>
            <a:r>
              <a:rPr lang="pt-BR" dirty="0" smtClean="0"/>
              <a:t>Cadastro de usuário realizados pelo próprio Kairos</a:t>
            </a:r>
          </a:p>
          <a:p>
            <a:pPr lvl="1"/>
            <a:r>
              <a:rPr lang="pt-BR" dirty="0" smtClean="0"/>
              <a:t>Controle de perfis</a:t>
            </a:r>
          </a:p>
          <a:p>
            <a:pPr lvl="1"/>
            <a:r>
              <a:rPr lang="pt-BR" dirty="0" smtClean="0"/>
              <a:t>Integração com LDAP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50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Início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981784" y="1665027"/>
            <a:ext cx="4069189" cy="4899546"/>
          </a:xfrm>
        </p:spPr>
        <p:txBody>
          <a:bodyPr>
            <a:normAutofit/>
          </a:bodyPr>
          <a:lstStyle/>
          <a:p>
            <a:r>
              <a:rPr lang="pt-BR" dirty="0" smtClean="0"/>
              <a:t>Funcionalidades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Visão Geral do Sistema</a:t>
            </a:r>
          </a:p>
          <a:p>
            <a:pPr lvl="2"/>
            <a:r>
              <a:rPr lang="pt-BR" dirty="0" smtClean="0"/>
              <a:t>Depósitos </a:t>
            </a:r>
          </a:p>
          <a:p>
            <a:pPr lvl="2"/>
            <a:r>
              <a:rPr lang="pt-BR" dirty="0" smtClean="0"/>
              <a:t>Dispositivos</a:t>
            </a:r>
          </a:p>
          <a:p>
            <a:pPr lvl="2"/>
            <a:r>
              <a:rPr lang="pt-BR" dirty="0" smtClean="0"/>
              <a:t>Usuários</a:t>
            </a:r>
          </a:p>
          <a:p>
            <a:pPr lvl="2"/>
            <a:r>
              <a:rPr lang="pt-BR" dirty="0" smtClean="0"/>
              <a:t>Administração do Sistema</a:t>
            </a:r>
          </a:p>
          <a:p>
            <a:pPr lvl="1"/>
            <a:r>
              <a:rPr lang="pt-BR" dirty="0" smtClean="0"/>
              <a:t>Visão Geral dos Processos</a:t>
            </a:r>
          </a:p>
          <a:p>
            <a:pPr lvl="2"/>
            <a:r>
              <a:rPr lang="pt-BR" dirty="0" err="1" smtClean="0"/>
              <a:t>Multi-Processos</a:t>
            </a:r>
            <a:endParaRPr lang="pt-BR" dirty="0" smtClean="0"/>
          </a:p>
          <a:p>
            <a:pPr lvl="2"/>
            <a:r>
              <a:rPr lang="pt-BR" dirty="0" smtClean="0"/>
              <a:t>Trabalhos pendentes</a:t>
            </a:r>
          </a:p>
          <a:p>
            <a:pPr lvl="2"/>
            <a:r>
              <a:rPr lang="pt-BR" dirty="0" smtClean="0"/>
              <a:t>Notificações Críticas</a:t>
            </a:r>
          </a:p>
          <a:p>
            <a:pPr lvl="2"/>
            <a:endParaRPr lang="pt-BR" dirty="0" smtClean="0"/>
          </a:p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05" y="1635127"/>
            <a:ext cx="7131667" cy="4776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2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Administração do Sistema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981784" y="1665027"/>
            <a:ext cx="4069189" cy="4899546"/>
          </a:xfrm>
        </p:spPr>
        <p:txBody>
          <a:bodyPr>
            <a:normAutofit/>
          </a:bodyPr>
          <a:lstStyle/>
          <a:p>
            <a:r>
              <a:rPr lang="pt-BR" dirty="0" smtClean="0"/>
              <a:t>Funcionalidades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Cadastros</a:t>
            </a:r>
          </a:p>
          <a:p>
            <a:pPr lvl="2"/>
            <a:r>
              <a:rPr lang="pt-BR" dirty="0" smtClean="0"/>
              <a:t>Sites (Multi-Sites)</a:t>
            </a:r>
          </a:p>
          <a:p>
            <a:pPr lvl="2"/>
            <a:r>
              <a:rPr lang="pt-BR" dirty="0" smtClean="0"/>
              <a:t>Setores</a:t>
            </a:r>
          </a:p>
          <a:p>
            <a:pPr lvl="2"/>
            <a:r>
              <a:rPr lang="pt-BR" dirty="0" smtClean="0"/>
              <a:t>Dispositivos (Impressora)</a:t>
            </a:r>
          </a:p>
          <a:p>
            <a:pPr lvl="2"/>
            <a:r>
              <a:rPr lang="pt-BR" dirty="0" smtClean="0"/>
              <a:t>Usuários</a:t>
            </a:r>
          </a:p>
          <a:p>
            <a:pPr lvl="2"/>
            <a:r>
              <a:rPr lang="pt-BR" dirty="0" smtClean="0"/>
              <a:t>Perfis (Nível de Tela à ser acessada)</a:t>
            </a:r>
          </a:p>
          <a:p>
            <a:pPr lvl="2"/>
            <a:r>
              <a:rPr lang="pt-BR" dirty="0" smtClean="0"/>
              <a:t>Atribuição Perfil à Usuário</a:t>
            </a:r>
          </a:p>
          <a:p>
            <a:pPr lvl="2"/>
            <a:endParaRPr lang="pt-BR" dirty="0" smtClean="0"/>
          </a:p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4" y="1635128"/>
            <a:ext cx="7131666" cy="4776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4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Suportados Atualmente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981784" y="1665027"/>
            <a:ext cx="4069189" cy="4899546"/>
          </a:xfrm>
        </p:spPr>
        <p:txBody>
          <a:bodyPr>
            <a:normAutofit/>
          </a:bodyPr>
          <a:lstStyle/>
          <a:p>
            <a:r>
              <a:rPr lang="pt-BR" dirty="0" smtClean="0"/>
              <a:t>Processos / Tecnologia</a:t>
            </a:r>
          </a:p>
          <a:p>
            <a:pPr lvl="1"/>
            <a:r>
              <a:rPr lang="pt-BR" dirty="0" smtClean="0"/>
              <a:t>Abastecimento de Picking</a:t>
            </a:r>
          </a:p>
          <a:p>
            <a:pPr lvl="2"/>
            <a:r>
              <a:rPr lang="pt-BR" dirty="0" smtClean="0"/>
              <a:t>Voice</a:t>
            </a:r>
          </a:p>
          <a:p>
            <a:pPr lvl="1"/>
            <a:r>
              <a:rPr lang="pt-BR" dirty="0" smtClean="0"/>
              <a:t>Reposição de Picking</a:t>
            </a:r>
          </a:p>
          <a:p>
            <a:pPr lvl="2"/>
            <a:r>
              <a:rPr lang="pt-BR" dirty="0" smtClean="0"/>
              <a:t>Voice</a:t>
            </a:r>
          </a:p>
          <a:p>
            <a:pPr lvl="1"/>
            <a:r>
              <a:rPr lang="pt-BR" dirty="0" smtClean="0"/>
              <a:t>Separação</a:t>
            </a:r>
          </a:p>
          <a:p>
            <a:pPr lvl="2"/>
            <a:r>
              <a:rPr lang="pt-BR" dirty="0" smtClean="0"/>
              <a:t>Voice</a:t>
            </a:r>
          </a:p>
          <a:p>
            <a:pPr lvl="1"/>
            <a:r>
              <a:rPr lang="pt-BR" dirty="0" smtClean="0"/>
              <a:t>Conferência</a:t>
            </a:r>
          </a:p>
          <a:p>
            <a:pPr lvl="2"/>
            <a:r>
              <a:rPr lang="pt-BR" dirty="0" smtClean="0"/>
              <a:t>Coletor de dados</a:t>
            </a:r>
          </a:p>
          <a:p>
            <a:pPr lvl="1"/>
            <a:r>
              <a:rPr lang="pt-BR" dirty="0" smtClean="0"/>
              <a:t>Inventário</a:t>
            </a:r>
          </a:p>
          <a:p>
            <a:pPr lvl="2"/>
            <a:r>
              <a:rPr lang="pt-BR" dirty="0" smtClean="0"/>
              <a:t>Voice</a:t>
            </a:r>
          </a:p>
          <a:p>
            <a:pPr lvl="1"/>
            <a:endParaRPr lang="pt-BR" dirty="0" smtClean="0"/>
          </a:p>
          <a:p>
            <a:pPr lvl="2"/>
            <a:endParaRPr lang="pt-BR" dirty="0" smtClean="0"/>
          </a:p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05" y="1635127"/>
            <a:ext cx="7131667" cy="4776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0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58900"/>
            <a:ext cx="8825658" cy="3329581"/>
          </a:xfrm>
        </p:spPr>
        <p:txBody>
          <a:bodyPr/>
          <a:lstStyle/>
          <a:p>
            <a:r>
              <a:rPr lang="en-US" dirty="0" smtClean="0"/>
              <a:t>KAIROS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186" y="4539872"/>
            <a:ext cx="8825658" cy="480420"/>
          </a:xfrm>
        </p:spPr>
        <p:txBody>
          <a:bodyPr/>
          <a:lstStyle/>
          <a:p>
            <a:r>
              <a:rPr lang="pt-BR" dirty="0" smtClean="0"/>
              <a:t>Processos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33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61" y="152468"/>
            <a:ext cx="9404723" cy="1400530"/>
          </a:xfrm>
        </p:spPr>
        <p:txBody>
          <a:bodyPr/>
          <a:lstStyle/>
          <a:p>
            <a:r>
              <a:rPr lang="pt-BR" dirty="0" smtClean="0"/>
              <a:t>Separação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61" y="1323122"/>
            <a:ext cx="7672923" cy="4941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ipse 2"/>
          <p:cNvSpPr/>
          <p:nvPr/>
        </p:nvSpPr>
        <p:spPr>
          <a:xfrm>
            <a:off x="1241945" y="2333766"/>
            <a:ext cx="4135272" cy="223823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81784" y="1665027"/>
            <a:ext cx="4069189" cy="4899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 smtClean="0"/>
              <a:t>Listagem de Depósitos</a:t>
            </a:r>
          </a:p>
          <a:p>
            <a:pPr lvl="1"/>
            <a:r>
              <a:rPr lang="pt-BR" dirty="0" smtClean="0"/>
              <a:t>Multi-Sites capacidade de visualizar e gerenciar a operação de forma centralizada</a:t>
            </a:r>
          </a:p>
          <a:p>
            <a:pPr lvl="1"/>
            <a:r>
              <a:rPr lang="pt-BR" dirty="0" smtClean="0"/>
              <a:t>Visão Baseada no perfil do usuário conectado no sistema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2"/>
            <a:endParaRPr lang="pt-BR" dirty="0" smtClean="0"/>
          </a:p>
          <a:p>
            <a:pPr lvl="1"/>
            <a:endParaRPr lang="pt-BR" dirty="0" smtClean="0"/>
          </a:p>
          <a:p>
            <a:pPr marL="457200" lvl="1" indent="0">
              <a:buFont typeface="Wingdings 3" charset="2"/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9" name="Elipse 8"/>
          <p:cNvSpPr/>
          <p:nvPr/>
        </p:nvSpPr>
        <p:spPr>
          <a:xfrm flipV="1">
            <a:off x="6250675" y="1665027"/>
            <a:ext cx="1624083" cy="80133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08861" y="773091"/>
            <a:ext cx="8825658" cy="48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 smtClean="0"/>
              <a:t>SELEÇÃO DO DEPÓSITO PARA GERENCIAR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0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1920" y="1974206"/>
            <a:ext cx="4396341" cy="4200245"/>
          </a:xfrm>
        </p:spPr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</a:t>
            </a:r>
          </a:p>
          <a:p>
            <a:r>
              <a:rPr lang="pt-BR" dirty="0" smtClean="0"/>
              <a:t>Restrições</a:t>
            </a:r>
          </a:p>
          <a:p>
            <a:r>
              <a:rPr lang="pt-BR" dirty="0" smtClean="0"/>
              <a:t>Arquitetura</a:t>
            </a:r>
          </a:p>
          <a:p>
            <a:r>
              <a:rPr lang="pt-BR" dirty="0" smtClean="0"/>
              <a:t>Integração</a:t>
            </a:r>
          </a:p>
          <a:p>
            <a:r>
              <a:rPr lang="pt-BR" dirty="0" smtClean="0"/>
              <a:t>Processos automatizados</a:t>
            </a: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61" y="152468"/>
            <a:ext cx="9404723" cy="1400530"/>
          </a:xfrm>
        </p:spPr>
        <p:txBody>
          <a:bodyPr/>
          <a:lstStyle/>
          <a:p>
            <a:r>
              <a:rPr lang="pt-BR" dirty="0" smtClean="0"/>
              <a:t>Separação</a:t>
            </a:r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81784" y="1665027"/>
            <a:ext cx="4069189" cy="4899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 smtClean="0"/>
              <a:t>VISÃO GERAL DA OPERAÇÃO</a:t>
            </a:r>
          </a:p>
          <a:p>
            <a:pPr lvl="1"/>
            <a:r>
              <a:rPr lang="pt-BR" dirty="0" smtClean="0"/>
              <a:t>Visão em tempo real de:</a:t>
            </a:r>
          </a:p>
          <a:p>
            <a:pPr lvl="2"/>
            <a:r>
              <a:rPr lang="pt-BR" dirty="0" smtClean="0"/>
              <a:t> quantidade trabalho pendente</a:t>
            </a:r>
          </a:p>
          <a:p>
            <a:pPr lvl="2"/>
            <a:r>
              <a:rPr lang="pt-BR" dirty="0" smtClean="0"/>
              <a:t>Registro do inicio e término do trabalho</a:t>
            </a:r>
          </a:p>
          <a:p>
            <a:pPr lvl="2"/>
            <a:r>
              <a:rPr lang="pt-BR" dirty="0" smtClean="0"/>
              <a:t>Duração do trabalho em execução</a:t>
            </a:r>
          </a:p>
          <a:p>
            <a:pPr lvl="2"/>
            <a:r>
              <a:rPr lang="pt-BR" dirty="0" smtClean="0"/>
              <a:t>Status em porcentagem de trabalho concluído</a:t>
            </a:r>
          </a:p>
          <a:p>
            <a:pPr lvl="2"/>
            <a:r>
              <a:rPr lang="pt-BR" dirty="0" smtClean="0"/>
              <a:t>Exportação para Excel para relatórios customizados</a:t>
            </a:r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2"/>
            <a:endParaRPr lang="pt-BR" dirty="0" smtClean="0"/>
          </a:p>
          <a:p>
            <a:pPr lvl="1"/>
            <a:endParaRPr lang="pt-BR" dirty="0" smtClean="0"/>
          </a:p>
          <a:p>
            <a:pPr marL="457200" lvl="1" indent="0">
              <a:buFont typeface="Wingdings 3" charset="2"/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08861" y="773091"/>
            <a:ext cx="8825658" cy="48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 smtClean="0"/>
              <a:t>VISÃO GERAL DA OPERAÇÃO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61" y="1514902"/>
            <a:ext cx="7608238" cy="4899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2434308" y="3586613"/>
            <a:ext cx="4574763" cy="48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sz="1800" b="1" dirty="0" smtClean="0">
                <a:solidFill>
                  <a:schemeClr val="bg1"/>
                </a:solidFill>
              </a:rPr>
              <a:t>Detalhamento do próximo nível</a:t>
            </a:r>
            <a:endParaRPr lang="pt-BR" sz="1800" b="1" dirty="0">
              <a:solidFill>
                <a:schemeClr val="bg1"/>
              </a:solidFill>
            </a:endParaRPr>
          </a:p>
        </p:txBody>
      </p:sp>
      <p:sp>
        <p:nvSpPr>
          <p:cNvPr id="4" name="Seta para cima 3"/>
          <p:cNvSpPr/>
          <p:nvPr/>
        </p:nvSpPr>
        <p:spPr>
          <a:xfrm>
            <a:off x="2398371" y="3098042"/>
            <a:ext cx="423080" cy="3684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3302758" y="2538484"/>
            <a:ext cx="1418932" cy="559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4721688" y="2531661"/>
            <a:ext cx="998563" cy="559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5597419" y="2538484"/>
            <a:ext cx="998563" cy="559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6675592" y="2481621"/>
            <a:ext cx="998563" cy="559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8723" y="3041179"/>
            <a:ext cx="2089510" cy="2454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738745" y="5402246"/>
            <a:ext cx="709466" cy="559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88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61" y="152468"/>
            <a:ext cx="9404723" cy="1400530"/>
          </a:xfrm>
        </p:spPr>
        <p:txBody>
          <a:bodyPr/>
          <a:lstStyle/>
          <a:p>
            <a:r>
              <a:rPr lang="pt-BR" dirty="0" smtClean="0"/>
              <a:t>Separação</a:t>
            </a:r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81784" y="1665027"/>
            <a:ext cx="4069189" cy="4899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 smtClean="0"/>
              <a:t>Subníveis</a:t>
            </a:r>
            <a:r>
              <a:rPr lang="pt-BR" dirty="0"/>
              <a:t> </a:t>
            </a:r>
            <a:r>
              <a:rPr lang="pt-BR" dirty="0" smtClean="0"/>
              <a:t>Detalhados</a:t>
            </a:r>
          </a:p>
          <a:p>
            <a:pPr lvl="1"/>
            <a:r>
              <a:rPr lang="pt-BR" dirty="0" smtClean="0"/>
              <a:t>Em todos os subníveis é possível tem um detalhamento do andamento operacional</a:t>
            </a:r>
          </a:p>
          <a:p>
            <a:pPr lvl="1"/>
            <a:r>
              <a:rPr lang="pt-BR" dirty="0" smtClean="0"/>
              <a:t>Informação apresentada em tempo real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2"/>
            <a:endParaRPr lang="pt-BR" dirty="0" smtClean="0"/>
          </a:p>
          <a:p>
            <a:pPr lvl="1"/>
            <a:endParaRPr lang="pt-BR" dirty="0" smtClean="0"/>
          </a:p>
          <a:p>
            <a:pPr marL="457200" lvl="1" indent="0">
              <a:buFont typeface="Wingdings 3" charset="2"/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08861" y="773091"/>
            <a:ext cx="8825658" cy="48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 smtClean="0"/>
              <a:t>VISÃO DO DETALHAMENTO DOS PROCESSOS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4" y="1395179"/>
            <a:ext cx="7656394" cy="4930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06" y="1843001"/>
            <a:ext cx="7564129" cy="4871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ipse 3"/>
          <p:cNvSpPr/>
          <p:nvPr/>
        </p:nvSpPr>
        <p:spPr>
          <a:xfrm>
            <a:off x="528992" y="3343701"/>
            <a:ext cx="1845719" cy="2784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647666" y="2988858"/>
            <a:ext cx="436728" cy="3684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671248" y="2988858"/>
            <a:ext cx="1282889" cy="3684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104263" y="2934266"/>
            <a:ext cx="805218" cy="3684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6005015" y="2893322"/>
            <a:ext cx="887104" cy="3684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7001663" y="2920618"/>
            <a:ext cx="895715" cy="3684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61" y="152468"/>
            <a:ext cx="9404723" cy="1400530"/>
          </a:xfrm>
        </p:spPr>
        <p:txBody>
          <a:bodyPr/>
          <a:lstStyle/>
          <a:p>
            <a:r>
              <a:rPr lang="pt-BR" dirty="0" smtClean="0"/>
              <a:t>Separação</a:t>
            </a:r>
            <a:endParaRPr lang="pt-BR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08861" y="773091"/>
            <a:ext cx="8825658" cy="48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VISÃO DO DETALHAMENTO DOS PROCESSOS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92" y="1227445"/>
            <a:ext cx="8287736" cy="5337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ipse 3"/>
          <p:cNvSpPr/>
          <p:nvPr/>
        </p:nvSpPr>
        <p:spPr>
          <a:xfrm>
            <a:off x="1946592" y="2729552"/>
            <a:ext cx="1692322" cy="28933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3638914" y="2511187"/>
            <a:ext cx="6460429" cy="6550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2565779" y="5486400"/>
            <a:ext cx="573206" cy="6687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998664" y="5424985"/>
            <a:ext cx="523653" cy="7915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2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61" y="152468"/>
            <a:ext cx="9404723" cy="1400530"/>
          </a:xfrm>
        </p:spPr>
        <p:txBody>
          <a:bodyPr/>
          <a:lstStyle/>
          <a:p>
            <a:r>
              <a:rPr lang="pt-BR" dirty="0" smtClean="0"/>
              <a:t>Separação</a:t>
            </a:r>
            <a:endParaRPr lang="pt-BR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08861" y="773091"/>
            <a:ext cx="8825658" cy="48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VISÃO DO DETALHAMENTO DOS PROCESSOS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698" y="1452078"/>
            <a:ext cx="8917034" cy="521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ipse 2"/>
          <p:cNvSpPr/>
          <p:nvPr/>
        </p:nvSpPr>
        <p:spPr>
          <a:xfrm>
            <a:off x="1992573" y="2825087"/>
            <a:ext cx="1555845" cy="29342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548418" y="2415654"/>
            <a:ext cx="7055892" cy="818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905642" y="5527343"/>
            <a:ext cx="632842" cy="9007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3466532" y="1924335"/>
            <a:ext cx="327546" cy="3411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99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61" y="152468"/>
            <a:ext cx="9404723" cy="1400530"/>
          </a:xfrm>
        </p:spPr>
        <p:txBody>
          <a:bodyPr/>
          <a:lstStyle/>
          <a:p>
            <a:r>
              <a:rPr lang="pt-BR" dirty="0" smtClean="0"/>
              <a:t>Separação</a:t>
            </a:r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8862" y="1569493"/>
            <a:ext cx="11591986" cy="4899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 smtClean="0"/>
              <a:t>Funcionalidades comuns utilizando o sistema Kairos para o processo de separação: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Priorização cargas/rotas</a:t>
            </a:r>
          </a:p>
          <a:p>
            <a:pPr lvl="1"/>
            <a:r>
              <a:rPr lang="pt-BR" dirty="0" smtClean="0"/>
              <a:t>Cancelamento de pallets</a:t>
            </a:r>
          </a:p>
          <a:p>
            <a:pPr lvl="1"/>
            <a:r>
              <a:rPr lang="pt-BR" dirty="0" smtClean="0"/>
              <a:t>Cancelamento de Itens</a:t>
            </a:r>
          </a:p>
          <a:p>
            <a:pPr lvl="1"/>
            <a:r>
              <a:rPr lang="pt-BR" dirty="0" smtClean="0"/>
              <a:t>Notificação para reabastecimento</a:t>
            </a:r>
          </a:p>
          <a:p>
            <a:pPr lvl="1"/>
            <a:r>
              <a:rPr lang="pt-BR" dirty="0" smtClean="0"/>
              <a:t>Fechamento forçado de trabalho</a:t>
            </a:r>
          </a:p>
          <a:p>
            <a:pPr lvl="1"/>
            <a:r>
              <a:rPr lang="pt-BR" dirty="0" smtClean="0"/>
              <a:t>Priorização automática de trabalho</a:t>
            </a:r>
          </a:p>
          <a:p>
            <a:pPr lvl="1"/>
            <a:r>
              <a:rPr lang="pt-BR" dirty="0" smtClean="0"/>
              <a:t>Separação parcial</a:t>
            </a:r>
          </a:p>
          <a:p>
            <a:pPr lvl="1"/>
            <a:r>
              <a:rPr lang="pt-BR" dirty="0" smtClean="0"/>
              <a:t>Separação automática (ordem do sistema)</a:t>
            </a:r>
          </a:p>
          <a:p>
            <a:pPr lvl="1"/>
            <a:r>
              <a:rPr lang="pt-BR" dirty="0" smtClean="0"/>
              <a:t>Separação direcionada (selecionar trabalho)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2"/>
            <a:endParaRPr lang="pt-BR" dirty="0" smtClean="0"/>
          </a:p>
          <a:p>
            <a:pPr lvl="1"/>
            <a:endParaRPr lang="pt-BR" dirty="0" smtClean="0"/>
          </a:p>
          <a:p>
            <a:pPr marL="457200" lvl="1" indent="0">
              <a:buFont typeface="Wingdings 3" charset="2"/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36372" y="1958454"/>
            <a:ext cx="6019151" cy="4899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endParaRPr lang="pt-BR" dirty="0" smtClean="0"/>
          </a:p>
          <a:p>
            <a:pPr lvl="1"/>
            <a:r>
              <a:rPr lang="pt-BR" dirty="0" smtClean="0"/>
              <a:t>Impressão / Reimpressão de etiquetas de pallet</a:t>
            </a:r>
          </a:p>
          <a:p>
            <a:pPr lvl="1"/>
            <a:r>
              <a:rPr lang="pt-BR" dirty="0" smtClean="0"/>
              <a:t>Informar motivo de parada “breaks” (almoço, banheiro, fumar,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2"/>
            <a:endParaRPr lang="pt-BR" dirty="0" smtClean="0"/>
          </a:p>
          <a:p>
            <a:pPr lvl="1"/>
            <a:endParaRPr lang="pt-BR" dirty="0" smtClean="0"/>
          </a:p>
          <a:p>
            <a:pPr marL="457200" lvl="1" indent="0">
              <a:buFont typeface="Wingdings 3" charset="2"/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410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61" y="152468"/>
            <a:ext cx="9404723" cy="1400530"/>
          </a:xfrm>
        </p:spPr>
        <p:txBody>
          <a:bodyPr/>
          <a:lstStyle/>
          <a:p>
            <a:r>
              <a:rPr lang="pt-BR" dirty="0" smtClean="0"/>
              <a:t>Separação</a:t>
            </a:r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8862" y="1214652"/>
            <a:ext cx="11619282" cy="51179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 smtClean="0"/>
              <a:t>Relatórios Padrões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Balanceamento</a:t>
            </a:r>
          </a:p>
          <a:p>
            <a:pPr lvl="2"/>
            <a:r>
              <a:rPr lang="pt-BR" dirty="0" smtClean="0"/>
              <a:t>Visão em tempo real da distribuição de separadores por setores versus a quantidade de trabalho pendente, uma ferramenta de tomada de decisão para realocação de separadores.</a:t>
            </a:r>
          </a:p>
          <a:p>
            <a:pPr lvl="1"/>
            <a:r>
              <a:rPr lang="pt-BR" dirty="0" smtClean="0"/>
              <a:t>Volume</a:t>
            </a:r>
          </a:p>
          <a:p>
            <a:pPr lvl="2"/>
            <a:r>
              <a:rPr lang="pt-BR" dirty="0" smtClean="0"/>
              <a:t>Visão em tempo real do volume de trabalho produzido versus o volume de trabalho executado, uma ferramenta de acompanhamento em tempo real do andamento da operação, auxiliando na previsão de conclusão do trabalho.</a:t>
            </a:r>
          </a:p>
          <a:p>
            <a:pPr lvl="1"/>
            <a:r>
              <a:rPr lang="pt-BR" dirty="0" smtClean="0"/>
              <a:t>Desempenho / Produtividade</a:t>
            </a:r>
          </a:p>
          <a:p>
            <a:pPr lvl="2"/>
            <a:r>
              <a:rPr lang="pt-BR" dirty="0" smtClean="0"/>
              <a:t>Visão em tempo real por separador verificando quem está a cima ou abaixo da meta (Ex. caixas/hora) e apresentando a sua produtividade.</a:t>
            </a:r>
          </a:p>
          <a:p>
            <a:pPr lvl="1"/>
            <a:r>
              <a:rPr lang="pt-BR" dirty="0" smtClean="0"/>
              <a:t>Evolução</a:t>
            </a:r>
          </a:p>
          <a:p>
            <a:pPr lvl="2"/>
            <a:r>
              <a:rPr lang="pt-BR" dirty="0" smtClean="0"/>
              <a:t>Evolução da produtividade por pallet ou por caixa do separados nas últimas 12 horas, representado por uma planilha apresentado hora à hora a evolução dos separadores, essencial para acompanhamento da evolução e ritmo operacional, auxiliando também na previsão na conclusão do trabalho.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2"/>
            <a:endParaRPr lang="pt-BR" dirty="0" smtClean="0"/>
          </a:p>
          <a:p>
            <a:pPr lvl="1"/>
            <a:endParaRPr lang="pt-BR" dirty="0" smtClean="0"/>
          </a:p>
          <a:p>
            <a:pPr marL="457200" lvl="1" indent="0">
              <a:buFont typeface="Wingdings 3" charset="2"/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767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1115"/>
          </a:xfrm>
        </p:spPr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584" y="1561599"/>
            <a:ext cx="11029547" cy="976885"/>
          </a:xfrm>
        </p:spPr>
        <p:txBody>
          <a:bodyPr>
            <a:normAutofit/>
          </a:bodyPr>
          <a:lstStyle/>
          <a:p>
            <a:pPr lvl="1" algn="just"/>
            <a:r>
              <a:rPr lang="pt-BR" b="1" dirty="0" smtClean="0"/>
              <a:t>WIFI</a:t>
            </a:r>
          </a:p>
          <a:p>
            <a:pPr lvl="2" algn="just"/>
            <a:r>
              <a:rPr lang="pt-BR" dirty="0" smtClean="0"/>
              <a:t>Necessita de cobertura de rede sem fio 802.11 b/g</a:t>
            </a:r>
          </a:p>
          <a:p>
            <a:pPr lvl="2" algn="just"/>
            <a:endParaRPr lang="pt-BR" dirty="0" smtClean="0"/>
          </a:p>
          <a:p>
            <a:pPr lvl="1" algn="just"/>
            <a:endParaRPr lang="pt-BR" dirty="0" smtClean="0"/>
          </a:p>
          <a:p>
            <a:pPr marL="457200" lvl="1" indent="0" algn="just">
              <a:buNone/>
            </a:pPr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02" y="3819526"/>
            <a:ext cx="1244252" cy="134343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395" y="5253839"/>
            <a:ext cx="1244252" cy="134343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89" y="2612922"/>
            <a:ext cx="1244252" cy="13434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93" y="4972820"/>
            <a:ext cx="1277460" cy="106388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75" y="3586633"/>
            <a:ext cx="1277460" cy="106388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35" y="4158386"/>
            <a:ext cx="1277460" cy="106388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900" y="3284638"/>
            <a:ext cx="1992156" cy="187831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32" y="4158386"/>
            <a:ext cx="1992156" cy="187831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7179513" y="283021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Kairos</a:t>
            </a:r>
            <a:r>
              <a:rPr lang="pt-BR" dirty="0" smtClean="0"/>
              <a:t> Middleware</a:t>
            </a:r>
            <a:endParaRPr lang="pt-BR" dirty="0"/>
          </a:p>
        </p:txBody>
      </p:sp>
      <p:cxnSp>
        <p:nvCxnSpPr>
          <p:cNvPr id="21" name="Conector angulado 20"/>
          <p:cNvCxnSpPr>
            <a:stCxn id="15" idx="3"/>
            <a:endCxn id="12" idx="0"/>
          </p:cNvCxnSpPr>
          <p:nvPr/>
        </p:nvCxnSpPr>
        <p:spPr>
          <a:xfrm>
            <a:off x="9419229" y="3014881"/>
            <a:ext cx="1282681" cy="114350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10252533" y="615919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LEGADO</a:t>
            </a:r>
            <a:endParaRPr lang="pt-BR" dirty="0"/>
          </a:p>
        </p:txBody>
      </p:sp>
      <p:cxnSp>
        <p:nvCxnSpPr>
          <p:cNvPr id="27" name="Conector angulado 26"/>
          <p:cNvCxnSpPr>
            <a:stCxn id="9" idx="3"/>
            <a:endCxn id="15" idx="1"/>
          </p:cNvCxnSpPr>
          <p:nvPr/>
        </p:nvCxnSpPr>
        <p:spPr>
          <a:xfrm flipV="1">
            <a:off x="3910935" y="3014881"/>
            <a:ext cx="3268578" cy="1103695"/>
          </a:xfrm>
          <a:prstGeom prst="bentConnector3">
            <a:avLst>
              <a:gd name="adj1" fmla="val 6628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8" idx="3"/>
            <a:endCxn id="15" idx="1"/>
          </p:cNvCxnSpPr>
          <p:nvPr/>
        </p:nvCxnSpPr>
        <p:spPr>
          <a:xfrm flipV="1">
            <a:off x="3728253" y="3014881"/>
            <a:ext cx="3451260" cy="2489882"/>
          </a:xfrm>
          <a:prstGeom prst="bentConnector3">
            <a:avLst>
              <a:gd name="adj1" fmla="val 6858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endCxn id="15" idx="1"/>
          </p:cNvCxnSpPr>
          <p:nvPr/>
        </p:nvCxnSpPr>
        <p:spPr>
          <a:xfrm flipV="1">
            <a:off x="5188395" y="3014881"/>
            <a:ext cx="1991118" cy="1675447"/>
          </a:xfrm>
          <a:prstGeom prst="bentConnector3">
            <a:avLst>
              <a:gd name="adj1" fmla="val 4520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1115"/>
          </a:xfrm>
        </p:spPr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584" y="1561599"/>
            <a:ext cx="11029547" cy="2805685"/>
          </a:xfrm>
        </p:spPr>
        <p:txBody>
          <a:bodyPr>
            <a:normAutofit/>
          </a:bodyPr>
          <a:lstStyle/>
          <a:p>
            <a:pPr lvl="1" algn="just"/>
            <a:r>
              <a:rPr lang="pt-BR" b="1" dirty="0" smtClean="0"/>
              <a:t>SERVIDOR VOZ</a:t>
            </a:r>
            <a:endParaRPr lang="pt-BR" b="1" dirty="0" smtClean="0"/>
          </a:p>
          <a:p>
            <a:pPr lvl="2" algn="just"/>
            <a:r>
              <a:rPr lang="pt-BR" dirty="0" smtClean="0"/>
              <a:t>Processador I5 ou superior</a:t>
            </a:r>
          </a:p>
          <a:p>
            <a:pPr lvl="2" algn="just"/>
            <a:r>
              <a:rPr lang="pt-BR" dirty="0" smtClean="0"/>
              <a:t>4 GB RAM ou superior</a:t>
            </a:r>
          </a:p>
          <a:p>
            <a:pPr lvl="2" algn="just"/>
            <a:r>
              <a:rPr lang="pt-BR" dirty="0" smtClean="0"/>
              <a:t>Windows Server 2008 R2</a:t>
            </a:r>
          </a:p>
          <a:p>
            <a:pPr marL="914400" lvl="2" indent="0" algn="just">
              <a:buNone/>
            </a:pPr>
            <a:r>
              <a:rPr lang="pt-BR" dirty="0" smtClean="0"/>
              <a:t> </a:t>
            </a:r>
          </a:p>
          <a:p>
            <a:pPr lvl="2" algn="just"/>
            <a:endParaRPr lang="pt-BR" dirty="0" smtClean="0"/>
          </a:p>
          <a:p>
            <a:pPr lvl="2" algn="just"/>
            <a:endParaRPr lang="pt-BR" dirty="0" smtClean="0"/>
          </a:p>
          <a:p>
            <a:pPr lvl="2" algn="just"/>
            <a:endParaRPr lang="pt-BR" dirty="0" smtClean="0"/>
          </a:p>
          <a:p>
            <a:pPr lvl="2" algn="just"/>
            <a:endParaRPr lang="pt-BR" dirty="0" smtClean="0"/>
          </a:p>
          <a:p>
            <a:pPr lvl="1" algn="just"/>
            <a:endParaRPr lang="pt-BR" dirty="0" smtClean="0"/>
          </a:p>
          <a:p>
            <a:pPr marL="457200" lvl="1" indent="0" algn="just">
              <a:buNone/>
            </a:pPr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57" y="2847910"/>
            <a:ext cx="1992156" cy="187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584" y="1561599"/>
            <a:ext cx="11029547" cy="4989326"/>
          </a:xfrm>
        </p:spPr>
        <p:txBody>
          <a:bodyPr>
            <a:normAutofit/>
          </a:bodyPr>
          <a:lstStyle/>
          <a:p>
            <a:r>
              <a:rPr lang="pt-BR" dirty="0" smtClean="0"/>
              <a:t>Formas de implantação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Centralizada</a:t>
            </a:r>
          </a:p>
          <a:p>
            <a:pPr lvl="2" algn="just"/>
            <a:r>
              <a:rPr lang="pt-BR" dirty="0" smtClean="0"/>
              <a:t>Servidor com as aplicações do voz instalado em datacenter ou unidade similar (somente recomendada de o link entre o datacenter e o depósito for estável)</a:t>
            </a:r>
          </a:p>
          <a:p>
            <a:pPr lvl="1" algn="just"/>
            <a:r>
              <a:rPr lang="pt-BR" dirty="0" smtClean="0"/>
              <a:t>Local</a:t>
            </a:r>
          </a:p>
          <a:p>
            <a:pPr lvl="2" algn="just"/>
            <a:r>
              <a:rPr lang="pt-BR" dirty="0" smtClean="0"/>
              <a:t>Servidor instalado em cada site, ou reaproveitando algum servidor cuja especificações atendem ao especificado na proposta técnica do projeto.</a:t>
            </a:r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marL="457200" lvl="1" indent="0" algn="just">
              <a:buNone/>
            </a:pPr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4207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584" y="1561599"/>
            <a:ext cx="11029547" cy="2914867"/>
          </a:xfrm>
        </p:spPr>
        <p:txBody>
          <a:bodyPr>
            <a:normAutofit/>
          </a:bodyPr>
          <a:lstStyle/>
          <a:p>
            <a:r>
              <a:rPr lang="pt-BR" dirty="0" smtClean="0"/>
              <a:t>Formas de Integração: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Tabelas Intermediárias de banco de dados</a:t>
            </a:r>
          </a:p>
          <a:p>
            <a:pPr lvl="1" algn="just"/>
            <a:r>
              <a:rPr lang="pt-BR" dirty="0" smtClean="0"/>
              <a:t>WebServices</a:t>
            </a:r>
          </a:p>
          <a:p>
            <a:pPr lvl="1" algn="just"/>
            <a:r>
              <a:rPr lang="pt-BR" dirty="0" smtClean="0"/>
              <a:t>Acesso direto a base de dados</a:t>
            </a:r>
          </a:p>
          <a:p>
            <a:pPr lvl="1" algn="just"/>
            <a:r>
              <a:rPr lang="pt-BR" dirty="0" smtClean="0"/>
              <a:t>Stored Procedures</a:t>
            </a:r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marL="457200" lvl="1" indent="0" algn="just">
              <a:buNone/>
            </a:pPr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654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21122"/>
            <a:ext cx="8825658" cy="1167359"/>
          </a:xfrm>
        </p:spPr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391" y="5590942"/>
            <a:ext cx="2924697" cy="100367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38463" y="2636293"/>
            <a:ext cx="2381711" cy="1167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err="1" smtClean="0"/>
              <a:t>Walmart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137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21122"/>
            <a:ext cx="9422060" cy="1167359"/>
          </a:xfrm>
        </p:spPr>
        <p:txBody>
          <a:bodyPr/>
          <a:lstStyle/>
          <a:p>
            <a:r>
              <a:rPr lang="en-US" dirty="0" err="1" smtClean="0"/>
              <a:t>Processos</a:t>
            </a:r>
            <a:r>
              <a:rPr lang="en-US" dirty="0" smtClean="0"/>
              <a:t> </a:t>
            </a:r>
            <a:r>
              <a:rPr lang="en-US" dirty="0" err="1" smtClean="0"/>
              <a:t>Alterados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391" y="5590942"/>
            <a:ext cx="2924697" cy="100367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38463" y="2636293"/>
            <a:ext cx="2381711" cy="1167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err="1" smtClean="0"/>
              <a:t>Walmart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269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a serem automatizados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584" y="1561599"/>
            <a:ext cx="11029547" cy="4989326"/>
          </a:xfrm>
        </p:spPr>
        <p:txBody>
          <a:bodyPr>
            <a:normAutofit/>
          </a:bodyPr>
          <a:lstStyle/>
          <a:p>
            <a:r>
              <a:rPr lang="pt-BR" dirty="0" smtClean="0"/>
              <a:t>Os processos a serem automatizados são: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Separação de produtos</a:t>
            </a:r>
          </a:p>
          <a:p>
            <a:pPr lvl="1" algn="just"/>
            <a:r>
              <a:rPr lang="pt-BR" dirty="0" err="1" smtClean="0"/>
              <a:t>Crossdocking</a:t>
            </a:r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marL="457200" lvl="1" indent="0" algn="just">
              <a:buNone/>
            </a:pPr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09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8160"/>
          </a:xfrm>
        </p:spPr>
        <p:txBody>
          <a:bodyPr/>
          <a:lstStyle/>
          <a:p>
            <a:r>
              <a:rPr lang="pt-BR" dirty="0" smtClean="0"/>
              <a:t>Separação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73" y="1991648"/>
            <a:ext cx="4942646" cy="4444410"/>
          </a:xfrm>
        </p:spPr>
        <p:txBody>
          <a:bodyPr>
            <a:normAutofit/>
          </a:bodyPr>
          <a:lstStyle/>
          <a:p>
            <a:r>
              <a:rPr lang="pt-BR" sz="1400" b="1" dirty="0" smtClean="0"/>
              <a:t>01</a:t>
            </a:r>
            <a:r>
              <a:rPr lang="pt-BR" sz="1400" b="1" dirty="0"/>
              <a:t>. Supervisor: </a:t>
            </a:r>
            <a:r>
              <a:rPr lang="pt-BR" sz="1400" dirty="0"/>
              <a:t>faz o planejamento das lojas e separa os trabalhos para os </a:t>
            </a:r>
            <a:r>
              <a:rPr lang="pt-BR" sz="1400" dirty="0" smtClean="0"/>
              <a:t>separadores da </a:t>
            </a:r>
            <a:r>
              <a:rPr lang="pt-BR" sz="1400" dirty="0"/>
              <a:t>mesma forma que é realizada </a:t>
            </a:r>
            <a:r>
              <a:rPr lang="pt-BR" sz="1400" dirty="0" smtClean="0"/>
              <a:t>hoje no legado, </a:t>
            </a:r>
            <a:r>
              <a:rPr lang="pt-BR" sz="1400" dirty="0"/>
              <a:t>atribuindo lojas aos separadores, criando </a:t>
            </a:r>
            <a:r>
              <a:rPr lang="pt-BR" sz="1400" dirty="0" smtClean="0"/>
              <a:t>uma lista </a:t>
            </a:r>
            <a:r>
              <a:rPr lang="pt-BR" sz="1400" dirty="0"/>
              <a:t>de atividade para os separadores.</a:t>
            </a:r>
          </a:p>
          <a:p>
            <a:r>
              <a:rPr lang="pt-BR" sz="1400" b="1" dirty="0"/>
              <a:t>02. Terminal</a:t>
            </a:r>
            <a:r>
              <a:rPr lang="pt-BR" sz="1400" dirty="0"/>
              <a:t>: Para próxima trabalho diga pronto</a:t>
            </a:r>
          </a:p>
          <a:p>
            <a:r>
              <a:rPr lang="pt-BR" sz="1400" b="1" dirty="0"/>
              <a:t>03. Operador</a:t>
            </a:r>
            <a:r>
              <a:rPr lang="pt-BR" sz="1400" dirty="0"/>
              <a:t>: Pronto</a:t>
            </a:r>
          </a:p>
          <a:p>
            <a:r>
              <a:rPr lang="pt-BR" sz="1400" b="1" dirty="0"/>
              <a:t>04. Kairos</a:t>
            </a:r>
            <a:r>
              <a:rPr lang="pt-BR" sz="1400" dirty="0"/>
              <a:t>: faz a solicitação para o legado solicitando o próximo trabalho para </a:t>
            </a:r>
            <a:r>
              <a:rPr lang="pt-BR" sz="1400" dirty="0" smtClean="0"/>
              <a:t>o separador</a:t>
            </a:r>
            <a:r>
              <a:rPr lang="pt-BR" sz="1400" dirty="0"/>
              <a:t>, ou seja, a próxima </a:t>
            </a:r>
            <a:r>
              <a:rPr lang="pt-BR" sz="1400" dirty="0" smtClean="0"/>
              <a:t>rua/posição/quantidade </a:t>
            </a:r>
            <a:r>
              <a:rPr lang="pt-BR" sz="1400" dirty="0"/>
              <a:t>a ser visitada e separada </a:t>
            </a:r>
            <a:r>
              <a:rPr lang="pt-BR" sz="1400" dirty="0" smtClean="0"/>
              <a:t>de acordo </a:t>
            </a:r>
            <a:r>
              <a:rPr lang="pt-BR" sz="1400" dirty="0"/>
              <a:t>com o planejamento realizado pelo supervisor</a:t>
            </a:r>
          </a:p>
          <a:p>
            <a:r>
              <a:rPr lang="pt-BR" sz="1400" b="1" dirty="0"/>
              <a:t>05. Terminal</a:t>
            </a:r>
            <a:r>
              <a:rPr lang="pt-BR" sz="1400" dirty="0"/>
              <a:t>: Vá para a rua 1</a:t>
            </a:r>
          </a:p>
          <a:p>
            <a:pPr lvl="1" algn="just"/>
            <a:endParaRPr lang="pt-BR" sz="1400" dirty="0" smtClean="0"/>
          </a:p>
          <a:p>
            <a:pPr lvl="1" algn="just"/>
            <a:endParaRPr lang="pt-BR" sz="1400" dirty="0" smtClean="0"/>
          </a:p>
          <a:p>
            <a:pPr marL="457200" lvl="1" indent="0" algn="just">
              <a:buNone/>
            </a:pPr>
            <a:endParaRPr lang="pt-BR" sz="1400" dirty="0" smtClean="0"/>
          </a:p>
          <a:p>
            <a:pPr lvl="1" algn="just"/>
            <a:endParaRPr lang="pt-BR" sz="1400" dirty="0" smtClean="0"/>
          </a:p>
          <a:p>
            <a:pPr lvl="1" algn="just"/>
            <a:endParaRPr lang="pt-BR" sz="1400" dirty="0" smtClean="0"/>
          </a:p>
          <a:p>
            <a:pPr lvl="1" algn="just"/>
            <a:endParaRPr lang="pt-BR" sz="1400" dirty="0" smtClean="0"/>
          </a:p>
          <a:p>
            <a:pPr lvl="1" algn="just"/>
            <a:endParaRPr lang="pt-BR" sz="1400" dirty="0" smtClean="0"/>
          </a:p>
          <a:p>
            <a:pPr lvl="1" algn="just"/>
            <a:endParaRPr lang="pt-BR" sz="1400" dirty="0" smtClean="0"/>
          </a:p>
          <a:p>
            <a:pPr lvl="1" algn="just"/>
            <a:endParaRPr lang="pt-BR" sz="1400" dirty="0" smtClean="0"/>
          </a:p>
          <a:p>
            <a:pPr lvl="1" algn="just"/>
            <a:endParaRPr lang="pt-BR" sz="1400" dirty="0"/>
          </a:p>
          <a:p>
            <a:pPr lvl="1" algn="just"/>
            <a:endParaRPr lang="pt-BR" sz="1400" dirty="0" smtClean="0"/>
          </a:p>
          <a:p>
            <a:pPr lvl="1" algn="just"/>
            <a:endParaRPr lang="pt-BR" sz="1400" dirty="0" smtClean="0"/>
          </a:p>
          <a:p>
            <a:pPr lvl="1" algn="just"/>
            <a:endParaRPr lang="pt-BR" sz="14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750257" y="1369538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/>
              <a:t>07. Terminal </a:t>
            </a:r>
            <a:r>
              <a:rPr lang="pt-BR" sz="1400" dirty="0"/>
              <a:t>: Posição </a:t>
            </a:r>
            <a:r>
              <a:rPr lang="pt-BR" sz="1400" dirty="0" smtClean="0"/>
              <a:t>234</a:t>
            </a:r>
          </a:p>
          <a:p>
            <a:endParaRPr lang="pt-BR" sz="1400" dirty="0"/>
          </a:p>
          <a:p>
            <a:r>
              <a:rPr lang="pt-BR" sz="1400" b="1" dirty="0"/>
              <a:t>08. Operador</a:t>
            </a:r>
            <a:r>
              <a:rPr lang="pt-BR" sz="1400" dirty="0"/>
              <a:t>: 346 (Confirma a posição Picking</a:t>
            </a:r>
            <a:r>
              <a:rPr lang="pt-BR" sz="1400" dirty="0" smtClean="0"/>
              <a:t>)</a:t>
            </a:r>
          </a:p>
          <a:p>
            <a:endParaRPr lang="pt-BR" sz="1400" dirty="0"/>
          </a:p>
          <a:p>
            <a:r>
              <a:rPr lang="pt-BR" sz="1400" b="1" dirty="0"/>
              <a:t>09. Terminal</a:t>
            </a:r>
            <a:r>
              <a:rPr lang="pt-BR" sz="1400" dirty="0"/>
              <a:t>: Pegue </a:t>
            </a:r>
            <a:r>
              <a:rPr lang="pt-BR" sz="1400" dirty="0" smtClean="0"/>
              <a:t>2</a:t>
            </a:r>
          </a:p>
          <a:p>
            <a:endParaRPr lang="pt-BR" sz="1400" dirty="0"/>
          </a:p>
          <a:p>
            <a:r>
              <a:rPr lang="pt-BR" sz="1400" b="1" dirty="0"/>
              <a:t>10. Operador</a:t>
            </a:r>
            <a:r>
              <a:rPr lang="pt-BR" sz="1400" dirty="0"/>
              <a:t>: </a:t>
            </a:r>
            <a:r>
              <a:rPr lang="pt-BR" sz="1400" dirty="0" smtClean="0"/>
              <a:t>2</a:t>
            </a:r>
            <a:endParaRPr lang="pt-BR" sz="1400" dirty="0"/>
          </a:p>
          <a:p>
            <a:r>
              <a:rPr lang="pt-BR" sz="1400" dirty="0"/>
              <a:t>O sistema de voz entra em loop do item 05 a 10 até o final da separação de todos os</a:t>
            </a:r>
          </a:p>
          <a:p>
            <a:r>
              <a:rPr lang="pt-BR" sz="1400" dirty="0"/>
              <a:t>itens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b="1" dirty="0" smtClean="0"/>
              <a:t>11</a:t>
            </a:r>
            <a:r>
              <a:rPr lang="pt-BR" sz="1400" b="1" dirty="0"/>
              <a:t>. Terminal: </a:t>
            </a:r>
            <a:r>
              <a:rPr lang="pt-BR" sz="1400" dirty="0"/>
              <a:t>Impressora </a:t>
            </a:r>
            <a:r>
              <a:rPr lang="pt-BR" sz="1400" dirty="0" smtClean="0"/>
              <a:t>?</a:t>
            </a:r>
            <a:endParaRPr lang="pt-BR" sz="1400" dirty="0"/>
          </a:p>
          <a:p>
            <a:endParaRPr lang="pt-BR" sz="1400" b="1" dirty="0" smtClean="0"/>
          </a:p>
          <a:p>
            <a:r>
              <a:rPr lang="pt-BR" sz="1400" b="1" dirty="0" smtClean="0"/>
              <a:t>12</a:t>
            </a:r>
            <a:r>
              <a:rPr lang="pt-BR" sz="1400" b="1" dirty="0"/>
              <a:t>. Operador: </a:t>
            </a:r>
            <a:r>
              <a:rPr lang="pt-BR" sz="1400" dirty="0"/>
              <a:t>01 (operador informa o código da impressora)</a:t>
            </a:r>
          </a:p>
          <a:p>
            <a:endParaRPr lang="pt-BR" sz="1400" dirty="0"/>
          </a:p>
          <a:p>
            <a:r>
              <a:rPr lang="pt-BR" sz="1400" b="1" dirty="0"/>
              <a:t>13. Terminal: </a:t>
            </a:r>
            <a:r>
              <a:rPr lang="pt-BR" sz="1400" dirty="0"/>
              <a:t>Entregue o pallet para a loja informada na etiqueta</a:t>
            </a:r>
          </a:p>
          <a:p>
            <a:endParaRPr lang="pt-BR" sz="1400" b="1" dirty="0" smtClean="0"/>
          </a:p>
          <a:p>
            <a:r>
              <a:rPr lang="pt-BR" sz="1400" b="1" dirty="0" smtClean="0"/>
              <a:t>14</a:t>
            </a:r>
            <a:r>
              <a:rPr lang="pt-BR" sz="1400" b="1" dirty="0"/>
              <a:t>. Operador</a:t>
            </a:r>
            <a:r>
              <a:rPr lang="pt-BR" sz="1400" dirty="0"/>
              <a:t>: 1 1 2 3 (operador informa o número da loja, confirmando que pegou a</a:t>
            </a:r>
          </a:p>
          <a:p>
            <a:r>
              <a:rPr lang="pt-BR" sz="1400" dirty="0"/>
              <a:t>etiqueta)</a:t>
            </a:r>
          </a:p>
          <a:p>
            <a:endParaRPr lang="pt-BR" sz="1400" b="1" dirty="0" smtClean="0"/>
          </a:p>
          <a:p>
            <a:r>
              <a:rPr lang="pt-BR" sz="1400" b="1" dirty="0" smtClean="0"/>
              <a:t>15</a:t>
            </a:r>
            <a:r>
              <a:rPr lang="pt-BR" sz="1400" b="1" dirty="0"/>
              <a:t>. Terminal: </a:t>
            </a:r>
            <a:r>
              <a:rPr lang="pt-BR" sz="1400" dirty="0"/>
              <a:t>Fim da tarefa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5486400" y="1369538"/>
            <a:ext cx="0" cy="5113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273073" y="1369538"/>
            <a:ext cx="4244336" cy="47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 smtClean="0"/>
              <a:t>Fluxo Básico da Separação</a:t>
            </a:r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728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8160"/>
          </a:xfrm>
        </p:spPr>
        <p:txBody>
          <a:bodyPr/>
          <a:lstStyle/>
          <a:p>
            <a:r>
              <a:rPr lang="pt-BR" dirty="0" smtClean="0"/>
              <a:t>Separação</a:t>
            </a:r>
            <a:endParaRPr lang="pt-BR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3073" y="1369538"/>
            <a:ext cx="4244336" cy="47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 smtClean="0"/>
              <a:t>Saídas Alternativas</a:t>
            </a:r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</p:txBody>
      </p:sp>
      <p:sp>
        <p:nvSpPr>
          <p:cNvPr id="7" name="Retângulo 6"/>
          <p:cNvSpPr/>
          <p:nvPr/>
        </p:nvSpPr>
        <p:spPr>
          <a:xfrm>
            <a:off x="509516" y="2019070"/>
            <a:ext cx="55864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/>
              <a:t>Itens Faltantes</a:t>
            </a:r>
          </a:p>
          <a:p>
            <a:pPr algn="just"/>
            <a:r>
              <a:rPr lang="pt-BR" sz="1400" dirty="0"/>
              <a:t>Ao chegar à posição se o sistema solicitar 5 e somente possuir 3 itens o </a:t>
            </a:r>
            <a:r>
              <a:rPr lang="pt-BR" sz="1400" dirty="0" smtClean="0"/>
              <a:t>separador deverá </a:t>
            </a:r>
            <a:r>
              <a:rPr lang="pt-BR" sz="1400" dirty="0"/>
              <a:t>ter opção confirmar a quantidade à menor e continuar a separar ou cancelar </a:t>
            </a:r>
            <a:r>
              <a:rPr lang="pt-BR" sz="1400" dirty="0" smtClean="0"/>
              <a:t>o item </a:t>
            </a:r>
            <a:r>
              <a:rPr lang="pt-BR" sz="1400" dirty="0"/>
              <a:t>caso seja um item de base (pesado) qual posteriormente não poderá ficar </a:t>
            </a:r>
            <a:r>
              <a:rPr lang="pt-BR" sz="1400" dirty="0" smtClean="0"/>
              <a:t>por cima </a:t>
            </a:r>
            <a:r>
              <a:rPr lang="pt-BR" sz="1400" dirty="0"/>
              <a:t>de outros produtos no pallet.</a:t>
            </a:r>
          </a:p>
          <a:p>
            <a:pPr algn="just"/>
            <a:r>
              <a:rPr lang="pt-BR" sz="1400" dirty="0"/>
              <a:t>Nesta condição também poderá ser sinalizado o processo de reabastecimento, </a:t>
            </a:r>
            <a:r>
              <a:rPr lang="pt-BR" sz="1400" dirty="0" smtClean="0"/>
              <a:t>o sistema </a:t>
            </a:r>
            <a:r>
              <a:rPr lang="pt-BR" sz="1400" dirty="0"/>
              <a:t>de voz deverá chamar uma transação sinalizando ao outro processo que </a:t>
            </a:r>
            <a:r>
              <a:rPr lang="pt-BR" sz="1400" dirty="0" smtClean="0"/>
              <a:t>existe uma </a:t>
            </a:r>
            <a:r>
              <a:rPr lang="pt-BR" sz="1400" dirty="0"/>
              <a:t>posição a ser reabastecida.</a:t>
            </a:r>
          </a:p>
        </p:txBody>
      </p:sp>
      <p:sp>
        <p:nvSpPr>
          <p:cNvPr id="8" name="Retângulo 7"/>
          <p:cNvSpPr/>
          <p:nvPr/>
        </p:nvSpPr>
        <p:spPr>
          <a:xfrm>
            <a:off x="509516" y="4450897"/>
            <a:ext cx="54545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Auditoria</a:t>
            </a:r>
          </a:p>
          <a:p>
            <a:r>
              <a:rPr lang="pt-BR" sz="1400" dirty="0"/>
              <a:t>No caso de avaria ou não conformidade com o produto encontrado na posição </a:t>
            </a:r>
            <a:r>
              <a:rPr lang="pt-BR" sz="1400" dirty="0" smtClean="0"/>
              <a:t>o sistema </a:t>
            </a:r>
            <a:r>
              <a:rPr lang="pt-BR" sz="1400" dirty="0"/>
              <a:t>de voz deverá ter um comando para solicitar uma auditoria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096000" y="2019070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/>
              <a:t>Consultas</a:t>
            </a:r>
          </a:p>
          <a:p>
            <a:r>
              <a:rPr lang="pt-BR" sz="1400" dirty="0"/>
              <a:t>Além das consultas básicas da informação do material (descrição, </a:t>
            </a:r>
            <a:r>
              <a:rPr lang="pt-BR" sz="1400" dirty="0" err="1"/>
              <a:t>ean</a:t>
            </a:r>
            <a:r>
              <a:rPr lang="pt-BR" sz="1400" dirty="0"/>
              <a:t>, PLU, DUN, </a:t>
            </a:r>
            <a:r>
              <a:rPr lang="pt-BR" sz="1400" dirty="0" err="1"/>
              <a:t>etc</a:t>
            </a:r>
            <a:r>
              <a:rPr lang="pt-BR" sz="1400" dirty="0" smtClean="0"/>
              <a:t>) o </a:t>
            </a:r>
            <a:r>
              <a:rPr lang="pt-BR" sz="1400" dirty="0"/>
              <a:t>sistema de voz deve possibilitar a consulta de duas informações importantes, sendo</a:t>
            </a:r>
            <a:r>
              <a:rPr lang="pt-BR" sz="1400" dirty="0" smtClean="0"/>
              <a:t>, quantidade </a:t>
            </a:r>
            <a:r>
              <a:rPr lang="pt-BR" sz="1400" dirty="0"/>
              <a:t>de produto em estoque e quantidade de produto na posição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096000" y="3449723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/>
              <a:t>Fechamento de Pallet</a:t>
            </a:r>
          </a:p>
          <a:p>
            <a:r>
              <a:rPr lang="pt-BR" sz="1400" dirty="0"/>
              <a:t>Outra função encontrada no coletor e deve estar presente no sistema de voz é </a:t>
            </a:r>
            <a:r>
              <a:rPr lang="pt-BR" sz="1400" dirty="0" smtClean="0"/>
              <a:t>o fechamento </a:t>
            </a:r>
            <a:r>
              <a:rPr lang="pt-BR" sz="1400" dirty="0"/>
              <a:t>de pallet, ao atingir certa altura analisada pelo separador, o </a:t>
            </a:r>
            <a:r>
              <a:rPr lang="pt-BR" sz="1400" dirty="0" smtClean="0"/>
              <a:t>mesmo poderá </a:t>
            </a:r>
            <a:r>
              <a:rPr lang="pt-BR" sz="1400" dirty="0"/>
              <a:t>dar um comando para o fechamento do pallet, sinalizando o sistema </a:t>
            </a:r>
            <a:r>
              <a:rPr lang="pt-BR" sz="1400" dirty="0" smtClean="0"/>
              <a:t>legado para </a:t>
            </a:r>
            <a:r>
              <a:rPr lang="pt-BR" sz="1400" dirty="0"/>
              <a:t>posterior tratativa nos processos posteriores. Deverá ser gerada uma etiqueta</a:t>
            </a:r>
          </a:p>
          <a:p>
            <a:r>
              <a:rPr lang="pt-BR" sz="1400" dirty="0"/>
              <a:t>para o pallet e posterior entrega no box da loja</a:t>
            </a:r>
          </a:p>
        </p:txBody>
      </p:sp>
    </p:spTree>
    <p:extLst>
      <p:ext uri="{BB962C8B-B14F-4D97-AF65-F5344CB8AC3E}">
        <p14:creationId xmlns:p14="http://schemas.microsoft.com/office/powerpoint/2010/main" val="38598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8160"/>
          </a:xfrm>
        </p:spPr>
        <p:txBody>
          <a:bodyPr/>
          <a:lstStyle/>
          <a:p>
            <a:r>
              <a:rPr lang="pt-BR" dirty="0" smtClean="0"/>
              <a:t>CROSSDOCKING (PBL)</a:t>
            </a:r>
            <a:endParaRPr lang="pt-BR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3073" y="1369538"/>
            <a:ext cx="4244336" cy="47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 smtClean="0"/>
              <a:t>Fluxo Básico do PBL por voz</a:t>
            </a:r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</p:txBody>
      </p:sp>
      <p:sp>
        <p:nvSpPr>
          <p:cNvPr id="7" name="Retângulo 6"/>
          <p:cNvSpPr/>
          <p:nvPr/>
        </p:nvSpPr>
        <p:spPr>
          <a:xfrm>
            <a:off x="564108" y="235645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01. Terminal: </a:t>
            </a:r>
            <a:r>
              <a:rPr lang="pt-BR" dirty="0"/>
              <a:t>Pallet ?</a:t>
            </a:r>
          </a:p>
          <a:p>
            <a:r>
              <a:rPr lang="pt-BR" b="1" dirty="0"/>
              <a:t>02. Operador</a:t>
            </a:r>
            <a:r>
              <a:rPr lang="pt-BR" dirty="0"/>
              <a:t>: 16627</a:t>
            </a:r>
          </a:p>
          <a:p>
            <a:r>
              <a:rPr lang="pt-BR" b="1" dirty="0"/>
              <a:t>03. Terminal</a:t>
            </a:r>
            <a:r>
              <a:rPr lang="pt-BR" dirty="0"/>
              <a:t>: Vá para Área 1</a:t>
            </a:r>
          </a:p>
          <a:p>
            <a:r>
              <a:rPr lang="pt-BR" b="1" dirty="0"/>
              <a:t>04. Operador</a:t>
            </a:r>
            <a:r>
              <a:rPr lang="pt-BR" dirty="0"/>
              <a:t>: Pronto</a:t>
            </a:r>
          </a:p>
          <a:p>
            <a:r>
              <a:rPr lang="pt-BR" b="1" dirty="0"/>
              <a:t>05. Terminal </a:t>
            </a:r>
            <a:r>
              <a:rPr lang="pt-BR" dirty="0"/>
              <a:t>: Box 234 Loja 3748</a:t>
            </a:r>
          </a:p>
          <a:p>
            <a:r>
              <a:rPr lang="pt-BR" b="1" dirty="0"/>
              <a:t>06. Operador</a:t>
            </a:r>
            <a:r>
              <a:rPr lang="pt-BR" dirty="0"/>
              <a:t>: 34 (Confirma a posição do box/loja)</a:t>
            </a:r>
          </a:p>
          <a:p>
            <a:r>
              <a:rPr lang="pt-BR" b="1" dirty="0"/>
              <a:t>07. Terminal</a:t>
            </a:r>
            <a:r>
              <a:rPr lang="pt-BR" dirty="0"/>
              <a:t>: Pegue 2</a:t>
            </a:r>
          </a:p>
          <a:p>
            <a:r>
              <a:rPr lang="pt-BR" b="1" dirty="0"/>
              <a:t>08. Operador</a:t>
            </a:r>
            <a:r>
              <a:rPr lang="pt-BR" dirty="0"/>
              <a:t>: 2</a:t>
            </a:r>
          </a:p>
          <a:p>
            <a:r>
              <a:rPr lang="pt-BR" dirty="0"/>
              <a:t>O processo se repete do item 03 à 08 até o final da distribuição de todos os itens.</a:t>
            </a:r>
          </a:p>
          <a:p>
            <a:r>
              <a:rPr lang="pt-BR" b="1" dirty="0"/>
              <a:t>09. Terminal</a:t>
            </a:r>
            <a:r>
              <a:rPr lang="pt-BR" dirty="0"/>
              <a:t>: Fim da tarefa</a:t>
            </a:r>
          </a:p>
        </p:txBody>
      </p:sp>
    </p:spTree>
    <p:extLst>
      <p:ext uri="{BB962C8B-B14F-4D97-AF65-F5344CB8AC3E}">
        <p14:creationId xmlns:p14="http://schemas.microsoft.com/office/powerpoint/2010/main" val="39068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8160"/>
          </a:xfrm>
        </p:spPr>
        <p:txBody>
          <a:bodyPr/>
          <a:lstStyle/>
          <a:p>
            <a:r>
              <a:rPr lang="pt-BR" dirty="0" smtClean="0"/>
              <a:t>CROSSDOCKING (PBL)</a:t>
            </a:r>
            <a:endParaRPr lang="pt-BR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3072" y="1369538"/>
            <a:ext cx="4858485" cy="472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 smtClean="0"/>
              <a:t>Saídas Alternativas  do </a:t>
            </a:r>
            <a:r>
              <a:rPr lang="pt-BR" dirty="0" err="1" smtClean="0"/>
              <a:t>Crossdocking</a:t>
            </a:r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</p:txBody>
      </p:sp>
      <p:sp>
        <p:nvSpPr>
          <p:cNvPr id="8" name="Retângulo 7"/>
          <p:cNvSpPr/>
          <p:nvPr/>
        </p:nvSpPr>
        <p:spPr>
          <a:xfrm>
            <a:off x="509516" y="2199017"/>
            <a:ext cx="54545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Auditoria</a:t>
            </a:r>
          </a:p>
          <a:p>
            <a:r>
              <a:rPr lang="pt-BR" sz="1400" dirty="0"/>
              <a:t>No caso de avaria ou não conformidade com o produto encontrado na posição </a:t>
            </a:r>
            <a:r>
              <a:rPr lang="pt-BR" sz="1400" dirty="0" smtClean="0"/>
              <a:t>o sistema </a:t>
            </a:r>
            <a:r>
              <a:rPr lang="pt-BR" sz="1400" dirty="0"/>
              <a:t>de voz deverá ter um comando para solicitar uma auditoria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09516" y="3487506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/>
              <a:t>Fechamento de Pallet</a:t>
            </a:r>
          </a:p>
          <a:p>
            <a:r>
              <a:rPr lang="pt-BR" sz="1400" dirty="0"/>
              <a:t>Outra função encontrada no coletor e deve estar presente no sistema de voz é </a:t>
            </a:r>
            <a:r>
              <a:rPr lang="pt-BR" sz="1400" dirty="0" smtClean="0"/>
              <a:t>o fechamento </a:t>
            </a:r>
            <a:r>
              <a:rPr lang="pt-BR" sz="1400" dirty="0"/>
              <a:t>de pallet, ao atingir certa altura analisada pelo separador, o </a:t>
            </a:r>
            <a:r>
              <a:rPr lang="pt-BR" sz="1400" dirty="0" smtClean="0"/>
              <a:t>mesmo poderá </a:t>
            </a:r>
            <a:r>
              <a:rPr lang="pt-BR" sz="1400" dirty="0"/>
              <a:t>dar um comando para o fechamento do pallet, sinalizando o sistema </a:t>
            </a:r>
            <a:r>
              <a:rPr lang="pt-BR" sz="1400" dirty="0" smtClean="0"/>
              <a:t>legado para </a:t>
            </a:r>
            <a:r>
              <a:rPr lang="pt-BR" sz="1400" dirty="0"/>
              <a:t>posterior tratativa nos processos posteriores. Deverá ser gerada uma etiqueta</a:t>
            </a:r>
          </a:p>
          <a:p>
            <a:r>
              <a:rPr lang="pt-BR" sz="1400" dirty="0"/>
              <a:t>para o pallet e posterior entrega no box da loja</a:t>
            </a:r>
          </a:p>
        </p:txBody>
      </p:sp>
    </p:spTree>
    <p:extLst>
      <p:ext uri="{BB962C8B-B14F-4D97-AF65-F5344CB8AC3E}">
        <p14:creationId xmlns:p14="http://schemas.microsoft.com/office/powerpoint/2010/main" val="19934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21122"/>
            <a:ext cx="8825658" cy="1167359"/>
          </a:xfrm>
        </p:spPr>
        <p:txBody>
          <a:bodyPr/>
          <a:lstStyle/>
          <a:p>
            <a:r>
              <a:rPr lang="en-US" dirty="0" smtClean="0"/>
              <a:t>Voice Picking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855" y="4485280"/>
            <a:ext cx="8825658" cy="480420"/>
          </a:xfrm>
        </p:spPr>
        <p:txBody>
          <a:bodyPr/>
          <a:lstStyle/>
          <a:p>
            <a:r>
              <a:rPr lang="en-US" dirty="0" smtClean="0"/>
              <a:t>Innovation is our passion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80355" y="5775282"/>
            <a:ext cx="8825658" cy="3174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Ricardo f. alveS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93055" y="5991181"/>
            <a:ext cx="8825658" cy="317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Software development coordinator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391" y="5590942"/>
            <a:ext cx="2924697" cy="100367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38463" y="2636293"/>
            <a:ext cx="2381711" cy="1167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err="1" smtClean="0"/>
              <a:t>Walmart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480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584" y="1561599"/>
            <a:ext cx="11029547" cy="4989326"/>
          </a:xfrm>
        </p:spPr>
        <p:txBody>
          <a:bodyPr>
            <a:normAutofit/>
          </a:bodyPr>
          <a:lstStyle/>
          <a:p>
            <a:r>
              <a:rPr lang="pt-BR" dirty="0" smtClean="0"/>
              <a:t>Principais Motivações para a escolha do sistema </a:t>
            </a:r>
            <a:r>
              <a:rPr lang="pt-BR" dirty="0" err="1" smtClean="0"/>
              <a:t>voice</a:t>
            </a:r>
            <a:r>
              <a:rPr lang="pt-BR" dirty="0" smtClean="0"/>
              <a:t> </a:t>
            </a:r>
            <a:r>
              <a:rPr lang="pt-BR" dirty="0" err="1" smtClean="0"/>
              <a:t>picking</a:t>
            </a:r>
            <a:r>
              <a:rPr lang="pt-BR" dirty="0" smtClean="0"/>
              <a:t> são: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Aumento natural da produtividade</a:t>
            </a:r>
          </a:p>
          <a:p>
            <a:pPr lvl="1" algn="just"/>
            <a:r>
              <a:rPr lang="pt-BR" dirty="0" smtClean="0"/>
              <a:t>Utilização de tecnologia de ponta</a:t>
            </a:r>
          </a:p>
          <a:p>
            <a:pPr lvl="1" algn="just"/>
            <a:r>
              <a:rPr lang="pt-BR" dirty="0" smtClean="0"/>
              <a:t>Mão Livres</a:t>
            </a:r>
          </a:p>
          <a:p>
            <a:pPr lvl="1" algn="just"/>
            <a:r>
              <a:rPr lang="pt-BR" dirty="0" smtClean="0"/>
              <a:t>Olhos Livres</a:t>
            </a:r>
          </a:p>
          <a:p>
            <a:pPr lvl="1" algn="just"/>
            <a:r>
              <a:rPr lang="pt-BR" dirty="0" err="1" smtClean="0"/>
              <a:t>Acuracidade</a:t>
            </a:r>
            <a:endParaRPr lang="pt-BR" dirty="0"/>
          </a:p>
          <a:p>
            <a:pPr lvl="1" algn="just"/>
            <a:r>
              <a:rPr lang="pt-BR" dirty="0" smtClean="0"/>
              <a:t>Simplicidade operacional</a:t>
            </a:r>
          </a:p>
          <a:p>
            <a:pPr lvl="1" algn="just"/>
            <a:r>
              <a:rPr lang="pt-BR" dirty="0" smtClean="0"/>
              <a:t>Redução de custos (Papel / Turnos / Horas Extras)</a:t>
            </a:r>
          </a:p>
          <a:p>
            <a:pPr lvl="1" algn="just"/>
            <a:r>
              <a:rPr lang="pt-BR" dirty="0" smtClean="0"/>
              <a:t>Ergonomia</a:t>
            </a:r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21122"/>
            <a:ext cx="8825658" cy="1167359"/>
          </a:xfrm>
        </p:spPr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391" y="5590942"/>
            <a:ext cx="2924697" cy="100367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38463" y="2636293"/>
            <a:ext cx="2381711" cy="1167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err="1" smtClean="0"/>
              <a:t>Walmart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973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584" y="1561599"/>
            <a:ext cx="11029547" cy="4989326"/>
          </a:xfrm>
        </p:spPr>
        <p:txBody>
          <a:bodyPr>
            <a:normAutofit/>
          </a:bodyPr>
          <a:lstStyle/>
          <a:p>
            <a:r>
              <a:rPr lang="pt-BR" dirty="0" smtClean="0"/>
              <a:t>Os principais objetivos do projeto são: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Implantar o sistema de voz antes da implantação do sistema GLS nos depósitos, o ciclo de implantação do GLS, que tem objetivo de migrar os sistemas legados atuais, é maior do que a necessidade imediata da implantação do sistema de voz.</a:t>
            </a:r>
          </a:p>
          <a:p>
            <a:pPr lvl="1" algn="just"/>
            <a:r>
              <a:rPr lang="pt-BR" dirty="0" smtClean="0"/>
              <a:t>Optar por uma solução de voz simples e robusta, minimizando o impacto sistêmico atual</a:t>
            </a:r>
          </a:p>
          <a:p>
            <a:pPr lvl="1" algn="just"/>
            <a:r>
              <a:rPr lang="pt-BR" dirty="0" smtClean="0"/>
              <a:t>Optar por uma solução de voz de integração direta com o sistema legado atual eliminando a necessidade de um software paralelo ao existente.</a:t>
            </a:r>
          </a:p>
          <a:p>
            <a:pPr lvl="1" algn="just"/>
            <a:r>
              <a:rPr lang="pt-BR" dirty="0" smtClean="0"/>
              <a:t>Minimizar o tempo de alocação de recurso e custos de TI do lado do cliente</a:t>
            </a:r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034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21122"/>
            <a:ext cx="8825658" cy="1167359"/>
          </a:xfrm>
        </p:spPr>
        <p:txBody>
          <a:bodyPr/>
          <a:lstStyle/>
          <a:p>
            <a:r>
              <a:rPr lang="en-US" dirty="0" err="1" smtClean="0"/>
              <a:t>Restrições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391" y="5590942"/>
            <a:ext cx="2924697" cy="100367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38463" y="2636293"/>
            <a:ext cx="2381711" cy="1167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err="1" smtClean="0"/>
              <a:t>Walmart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973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584" y="1561599"/>
            <a:ext cx="11029547" cy="4989326"/>
          </a:xfrm>
        </p:spPr>
        <p:txBody>
          <a:bodyPr>
            <a:normAutofit/>
          </a:bodyPr>
          <a:lstStyle/>
          <a:p>
            <a:r>
              <a:rPr lang="pt-BR" dirty="0" smtClean="0"/>
              <a:t>As restrições do Projeto, são: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É exigido que o sistema de voz converse diretamente com o sistema legado atual</a:t>
            </a:r>
          </a:p>
          <a:p>
            <a:pPr lvl="1" algn="just"/>
            <a:r>
              <a:rPr lang="pt-BR" dirty="0" smtClean="0"/>
              <a:t>O gerenciamento, planejamento e distribuição dos trabalhos continuarão a ser realizados no sistema legado atual</a:t>
            </a:r>
          </a:p>
          <a:p>
            <a:pPr lvl="1" algn="just"/>
            <a:r>
              <a:rPr lang="pt-BR" dirty="0" smtClean="0"/>
              <a:t>Integração direta por (</a:t>
            </a:r>
            <a:r>
              <a:rPr lang="pt-BR" dirty="0" err="1" smtClean="0"/>
              <a:t>stored</a:t>
            </a:r>
            <a:r>
              <a:rPr lang="pt-BR" dirty="0" smtClean="0"/>
              <a:t> Procedures, Webservices ou tabelas intermediarias)</a:t>
            </a:r>
          </a:p>
          <a:p>
            <a:pPr lvl="1" algn="just"/>
            <a:r>
              <a:rPr lang="pt-BR" dirty="0" smtClean="0"/>
              <a:t>Na implantação do sistema GLS o sistema legado e Voice Picking Seal serão desligados, visto que o sistema novo possui interface de voz implementada.</a:t>
            </a:r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65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21122"/>
            <a:ext cx="8825658" cy="1167359"/>
          </a:xfrm>
        </p:spPr>
        <p:txBody>
          <a:bodyPr/>
          <a:lstStyle/>
          <a:p>
            <a:r>
              <a:rPr lang="en-US" dirty="0" err="1" smtClean="0"/>
              <a:t>Arquitetura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391" y="5590942"/>
            <a:ext cx="2924697" cy="100367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38463" y="2636293"/>
            <a:ext cx="2381711" cy="1167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err="1" smtClean="0"/>
              <a:t>Walmart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973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103039516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TS103039516</Template>
  <TotalTime>0</TotalTime>
  <Words>1680</Words>
  <Application>Microsoft Office PowerPoint</Application>
  <PresentationFormat>Personalizar</PresentationFormat>
  <Paragraphs>525</Paragraphs>
  <Slides>36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TS103039516</vt:lpstr>
      <vt:lpstr>Voice Picking</vt:lpstr>
      <vt:lpstr>AGENDA</vt:lpstr>
      <vt:lpstr>Motivação</vt:lpstr>
      <vt:lpstr>Motivação</vt:lpstr>
      <vt:lpstr>Objetivos</vt:lpstr>
      <vt:lpstr>Objetivos</vt:lpstr>
      <vt:lpstr>Restrições</vt:lpstr>
      <vt:lpstr>Restrições</vt:lpstr>
      <vt:lpstr>Arquitetura</vt:lpstr>
      <vt:lpstr>Arquitetura</vt:lpstr>
      <vt:lpstr>Arquitetura</vt:lpstr>
      <vt:lpstr>Arquitetura</vt:lpstr>
      <vt:lpstr>KAIROS 3</vt:lpstr>
      <vt:lpstr>Tela de Acesso ao Kairos</vt:lpstr>
      <vt:lpstr>Tela de Início</vt:lpstr>
      <vt:lpstr>Administração do Sistema</vt:lpstr>
      <vt:lpstr>Processos Suportados Atualmente</vt:lpstr>
      <vt:lpstr>KAIROS 3</vt:lpstr>
      <vt:lpstr>Separação</vt:lpstr>
      <vt:lpstr>Separação</vt:lpstr>
      <vt:lpstr>Separação</vt:lpstr>
      <vt:lpstr>Separação</vt:lpstr>
      <vt:lpstr>Separação</vt:lpstr>
      <vt:lpstr>Separação</vt:lpstr>
      <vt:lpstr>Separação</vt:lpstr>
      <vt:lpstr>Arquitetura</vt:lpstr>
      <vt:lpstr>Arquitetura</vt:lpstr>
      <vt:lpstr>Arquitetura</vt:lpstr>
      <vt:lpstr>Integração</vt:lpstr>
      <vt:lpstr>Processos Alterados</vt:lpstr>
      <vt:lpstr>Processos a serem automatizados</vt:lpstr>
      <vt:lpstr>Separação</vt:lpstr>
      <vt:lpstr>Separação</vt:lpstr>
      <vt:lpstr>CROSSDOCKING (PBL)</vt:lpstr>
      <vt:lpstr>CROSSDOCKING (PBL)</vt:lpstr>
      <vt:lpstr>Voice Picking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2013-08-27T22:56:19Z</dcterms:created>
  <dcterms:modified xsi:type="dcterms:W3CDTF">2013-10-04T13:47:01Z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