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FFCC"/>
    <a:srgbClr val="FFFF99"/>
    <a:srgbClr val="0000FF"/>
    <a:srgbClr val="0000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84559" autoAdjust="0"/>
  </p:normalViewPr>
  <p:slideViewPr>
    <p:cSldViewPr snapToGrid="0">
      <p:cViewPr varScale="1">
        <p:scale>
          <a:sx n="108" d="100"/>
          <a:sy n="108" d="100"/>
        </p:scale>
        <p:origin x="108" y="150"/>
      </p:cViewPr>
      <p:guideLst>
        <p:guide orient="horz" pos="2160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10" y="84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69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0" tIns="47186" rIns="94370" bIns="47186" numCol="1" anchor="t" anchorCtr="0" compatLnSpc="1">
            <a:prstTxWarp prst="textNoShape">
              <a:avLst/>
            </a:prstTxWarp>
          </a:bodyPr>
          <a:lstStyle>
            <a:lvl1pPr defTabSz="943875">
              <a:defRPr sz="1300" dirty="0"/>
            </a:lvl1pPr>
          </a:lstStyle>
          <a:p>
            <a:pPr>
              <a:defRPr/>
            </a:pPr>
            <a:r>
              <a:rPr lang="en-US" dirty="0" smtClean="0"/>
              <a:t>BUS212 </a:t>
            </a:r>
            <a:r>
              <a:rPr lang="en-US" dirty="0"/>
              <a:t>Spring 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91" y="0"/>
            <a:ext cx="307869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0" tIns="47186" rIns="94370" bIns="47186" numCol="1" anchor="t" anchorCtr="0" compatLnSpc="1">
            <a:prstTxWarp prst="textNoShape">
              <a:avLst/>
            </a:prstTxWarp>
          </a:bodyPr>
          <a:lstStyle>
            <a:lvl1pPr algn="r" defTabSz="943875">
              <a:defRPr sz="1300" dirty="0" smtClean="0"/>
            </a:lvl1pPr>
          </a:lstStyle>
          <a:p>
            <a:pPr>
              <a:defRPr/>
            </a:pPr>
            <a:r>
              <a:rPr lang="en-US" dirty="0" smtClean="0"/>
              <a:t>16 March 2017</a:t>
            </a:r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917471"/>
            <a:ext cx="307869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0" tIns="47186" rIns="94370" bIns="47186" numCol="1" anchor="b" anchorCtr="0" compatLnSpc="1">
            <a:prstTxWarp prst="textNoShape">
              <a:avLst/>
            </a:prstTxWarp>
          </a:bodyPr>
          <a:lstStyle>
            <a:lvl1pPr defTabSz="943875">
              <a:defRPr sz="1300"/>
            </a:lvl1pPr>
          </a:lstStyle>
          <a:p>
            <a:pPr>
              <a:defRPr/>
            </a:pPr>
            <a:r>
              <a:rPr lang="en-US" dirty="0"/>
              <a:t>Session 2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91" y="8917471"/>
            <a:ext cx="307869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0" tIns="47186" rIns="94370" bIns="47186" numCol="1" anchor="b" anchorCtr="0" compatLnSpc="1">
            <a:prstTxWarp prst="textNoShape">
              <a:avLst/>
            </a:prstTxWarp>
          </a:bodyPr>
          <a:lstStyle>
            <a:lvl1pPr algn="r" defTabSz="943875">
              <a:defRPr sz="1300"/>
            </a:lvl1pPr>
          </a:lstStyle>
          <a:p>
            <a:pPr>
              <a:defRPr/>
            </a:pPr>
            <a:fld id="{1BEA3860-8001-46D4-8853-55E05126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7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69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0" tIns="47186" rIns="94370" bIns="47186" numCol="1" anchor="t" anchorCtr="0" compatLnSpc="1">
            <a:prstTxWarp prst="textNoShape">
              <a:avLst/>
            </a:prstTxWarp>
          </a:bodyPr>
          <a:lstStyle>
            <a:lvl1pPr defTabSz="943875">
              <a:defRPr sz="1300"/>
            </a:lvl1pPr>
          </a:lstStyle>
          <a:p>
            <a:pPr>
              <a:defRPr/>
            </a:pPr>
            <a:r>
              <a:rPr lang="en-US"/>
              <a:t>BUS211 Spring 2007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91" y="0"/>
            <a:ext cx="307869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0" tIns="47186" rIns="94370" bIns="47186" numCol="1" anchor="t" anchorCtr="0" compatLnSpc="1">
            <a:prstTxWarp prst="textNoShape">
              <a:avLst/>
            </a:prstTxWarp>
          </a:bodyPr>
          <a:lstStyle>
            <a:lvl1pPr algn="r" defTabSz="9438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3" y="4460316"/>
            <a:ext cx="5680071" cy="422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0" tIns="47186" rIns="94370" bIns="471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917471"/>
            <a:ext cx="307869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0" tIns="47186" rIns="94370" bIns="47186" numCol="1" anchor="b" anchorCtr="0" compatLnSpc="1">
            <a:prstTxWarp prst="textNoShape">
              <a:avLst/>
            </a:prstTxWarp>
          </a:bodyPr>
          <a:lstStyle>
            <a:lvl1pPr defTabSz="943875">
              <a:defRPr sz="1300"/>
            </a:lvl1pPr>
          </a:lstStyle>
          <a:p>
            <a:pPr>
              <a:defRPr/>
            </a:pPr>
            <a:r>
              <a:rPr lang="en-US"/>
              <a:t>Session 6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91" y="8917471"/>
            <a:ext cx="307869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70" tIns="47186" rIns="94370" bIns="47186" numCol="1" anchor="b" anchorCtr="0" compatLnSpc="1">
            <a:prstTxWarp prst="textNoShape">
              <a:avLst/>
            </a:prstTxWarp>
          </a:bodyPr>
          <a:lstStyle>
            <a:lvl1pPr algn="r" defTabSz="943875">
              <a:defRPr sz="1300"/>
            </a:lvl1pPr>
          </a:lstStyle>
          <a:p>
            <a:pPr>
              <a:defRPr/>
            </a:pPr>
            <a:fld id="{7DD98497-7E69-4B07-AB6C-CA6C0ADAE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92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/>
              <a:t>BUS211 Spring 2007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42975"/>
            <a:endParaRPr lang="en-US" smtClean="0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/>
              <a:t>Session 6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2975"/>
            <a:fld id="{5FA6AE57-3E93-417F-924F-7613E862CF81}" type="slidenum">
              <a:rPr lang="en-US" smtClean="0"/>
              <a:pPr defTabSz="942975"/>
              <a:t>1</a:t>
            </a:fld>
            <a:endParaRPr lang="en-US" smtClean="0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31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4160" indent="-2785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14091" indent="-22281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59728" indent="-22281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05365" indent="-22281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51001" indent="-2228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96638" indent="-2228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42275" indent="-2228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87912" indent="-2228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C20223-681D-45A2-93B6-55593DC140CB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357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C389F-D270-4516-944B-C10EFB3E4AE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2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BUS211 Spring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DD98497-7E69-4B07-AB6C-CA6C0ADAE5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4C4FC-D42C-426E-BF16-CBAE8699F0B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AE5A1D-465D-4171-A27C-F0389B30825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4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BUS211 Spring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DD98497-7E69-4B07-AB6C-CA6C0ADAE5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B2BE0E-F181-49FA-8F6D-93376A0AA70C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7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BUS211 Spring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DD98497-7E69-4B07-AB6C-CA6C0ADAE5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24000" y="6324600"/>
            <a:ext cx="3474720" cy="365760"/>
          </a:xfrm>
        </p:spPr>
        <p:txBody>
          <a:bodyPr/>
          <a:lstStyle/>
          <a:p>
            <a:r>
              <a:rPr lang="en-US" dirty="0" smtClean="0"/>
              <a:t>BUS212 Analyzing Big Data II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1219200" cy="365760"/>
          </a:xfrm>
        </p:spPr>
        <p:txBody>
          <a:bodyPr/>
          <a:lstStyle/>
          <a:p>
            <a:fld id="{07FB2624-3781-44D4-8125-4AE370E73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14321-A20B-48A0-B7D5-F6A54AED27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5F8B5-E34F-4DA4-90ED-97CC92355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12138" cy="976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10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A4880-645B-4AB2-A2C9-70750A84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12138" cy="976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A4880-645B-4AB2-A2C9-70750A84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12138" cy="976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16764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A4880-645B-4AB2-A2C9-70750A84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17CB5-F522-4306-8452-0F750074A9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2590800" y="6324600"/>
            <a:ext cx="32004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BUS212 Analyzing Big Data II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CA1394F1-C791-4FC8-9C86-4D122375E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7F1FC-DE94-4DBB-9A4B-4C7F9A282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98EE1-8432-4564-B726-A850587BD8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A26A7-A9DE-425F-8369-30CD30527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D4138-99ED-404A-BE04-72550F7051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18315-252A-409B-966D-F460CEA5C4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279FB-BC46-4121-A5F5-6581904784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2004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BUS212 Analyzing Big Data II</a:t>
            </a:r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8A4880-645B-4AB2-A2C9-70750A84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02" y="5984240"/>
            <a:ext cx="1375098" cy="8737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8799" y="1892300"/>
            <a:ext cx="7950201" cy="1582738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latin typeface="Trebuchet MS" pitchFamily="34" charset="0"/>
              </a:rPr>
              <a:t>Week 2 Thursday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8548" y="3794078"/>
            <a:ext cx="6686786" cy="11737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Analyzing Big Data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b="1" dirty="0" smtClean="0">
                <a:solidFill>
                  <a:srgbClr val="FF0000"/>
                </a:solidFill>
              </a:rPr>
              <a:t>Logistic Regression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BF6F6-8887-4C67-81ED-647B27E679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Logistic Regression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382237" y="1171791"/>
            <a:ext cx="8265226" cy="49826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Extends idea of linear regression to situation where outcome variable is categorical</a:t>
            </a:r>
          </a:p>
          <a:p>
            <a:pPr lvl="1"/>
            <a:r>
              <a:rPr lang="en-US" dirty="0" smtClean="0"/>
              <a:t>Dichotomous vs. Multinomial</a:t>
            </a:r>
          </a:p>
          <a:p>
            <a:pPr eaLnBrk="1" hangingPunct="1"/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Classifying customers as churn or not-churn (classification)</a:t>
            </a:r>
          </a:p>
          <a:p>
            <a:pPr lvl="1"/>
            <a:r>
              <a:rPr lang="en-US" dirty="0" smtClean="0"/>
              <a:t>Finding factors that differentiate between male and female top executives (profiling)</a:t>
            </a:r>
          </a:p>
          <a:p>
            <a:pPr lvl="1"/>
            <a:r>
              <a:rPr lang="en-US" dirty="0" smtClean="0"/>
              <a:t>Predicting the approval &amp; disapproval of a loan based on information such as credit scores (classification)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0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Fallacy of Univariate Thinking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most important cause of churn?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990600" y="2378075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Prob(churn)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1792288" y="5197475"/>
            <a:ext cx="216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International</a:t>
            </a:r>
          </a:p>
          <a:p>
            <a:pPr eaLnBrk="1" hangingPunct="1"/>
            <a:r>
              <a:rPr lang="en-US" altLang="en-US"/>
              <a:t>Usage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6364288" y="5060950"/>
            <a:ext cx="1465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Daytime</a:t>
            </a:r>
          </a:p>
          <a:p>
            <a:pPr eaLnBrk="1" hangingPunct="1"/>
            <a:r>
              <a:rPr lang="en-US" altLang="en-US"/>
              <a:t>Usage</a:t>
            </a:r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 rot="8007700" flipH="1" flipV="1">
            <a:off x="5640388" y="4930775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656" name="Picture 107" descr="C:\Documents and Settings\kaperk\Desktop\slide2_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1987550"/>
            <a:ext cx="4035425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5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Logit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b="1" dirty="0" smtClean="0"/>
              <a:t>Goal:</a:t>
            </a:r>
            <a:r>
              <a:rPr lang="en-US" dirty="0" smtClean="0"/>
              <a:t> Find a function of the predictor variables that relates them to a 0/1 outcome</a:t>
            </a:r>
          </a:p>
          <a:p>
            <a:pPr eaLnBrk="1" hangingPunct="1"/>
            <a:r>
              <a:rPr lang="en-US" dirty="0" smtClean="0"/>
              <a:t>Instead of </a:t>
            </a:r>
            <a:r>
              <a:rPr lang="en-US" i="1" dirty="0" smtClean="0"/>
              <a:t>Y</a:t>
            </a:r>
            <a:r>
              <a:rPr lang="en-US" dirty="0" smtClean="0"/>
              <a:t> as outcome variable (like in linear regression), we use a function of Y called the </a:t>
            </a:r>
            <a:r>
              <a:rPr lang="en-US" b="1" i="1" dirty="0" smtClean="0"/>
              <a:t>logit</a:t>
            </a:r>
          </a:p>
          <a:p>
            <a:pPr eaLnBrk="1" hangingPunct="1"/>
            <a:r>
              <a:rPr lang="en-US" dirty="0" smtClean="0"/>
              <a:t>Logit can be modeled as a linear function of the predictors</a:t>
            </a:r>
          </a:p>
          <a:p>
            <a:pPr eaLnBrk="1" hangingPunct="1"/>
            <a:r>
              <a:rPr lang="en-US" dirty="0" smtClean="0"/>
              <a:t>The logit can be mapped back to a probability, which, in turn, can be mapped to a class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4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Logit</a:t>
            </a:r>
            <a:endParaRPr lang="en-US" dirty="0" smtClean="0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erpetua" pitchFamily="18" charset="0"/>
            </a:endParaRPr>
          </a:p>
        </p:txBody>
      </p:sp>
      <p:graphicFrame>
        <p:nvGraphicFramePr>
          <p:cNvPr id="3074" name="Object 14"/>
          <p:cNvGraphicFramePr>
            <a:graphicFrameLocks noChangeAspect="1"/>
          </p:cNvGraphicFramePr>
          <p:nvPr>
            <p:extLst/>
          </p:nvPr>
        </p:nvGraphicFramePr>
        <p:xfrm>
          <a:off x="1964300" y="3375550"/>
          <a:ext cx="21653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300" y="3375550"/>
                        <a:ext cx="21653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5"/>
          <p:cNvSpPr txBox="1">
            <a:spLocks noChangeArrowheads="1"/>
          </p:cNvSpPr>
          <p:nvPr/>
        </p:nvSpPr>
        <p:spPr bwMode="auto">
          <a:xfrm>
            <a:off x="624450" y="2261250"/>
            <a:ext cx="6324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 dirty="0" smtClean="0">
              <a:latin typeface="Franklin Gothic Book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Franklin Gothic Book" pitchFamily="34" charset="0"/>
              </a:rPr>
              <a:t>The </a:t>
            </a:r>
            <a:r>
              <a:rPr lang="en-US" sz="2400" dirty="0">
                <a:latin typeface="Franklin Gothic Book" pitchFamily="34" charset="0"/>
              </a:rPr>
              <a:t>odds of an event are defined as:</a:t>
            </a:r>
          </a:p>
        </p:txBody>
      </p:sp>
      <p:sp>
        <p:nvSpPr>
          <p:cNvPr id="3081" name="Line 16"/>
          <p:cNvSpPr>
            <a:spLocks noChangeShapeType="1"/>
          </p:cNvSpPr>
          <p:nvPr/>
        </p:nvSpPr>
        <p:spPr bwMode="auto">
          <a:xfrm flipH="1" flipV="1">
            <a:off x="4205850" y="36041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Text Box 17"/>
          <p:cNvSpPr txBox="1">
            <a:spLocks noChangeArrowheads="1"/>
          </p:cNvSpPr>
          <p:nvPr/>
        </p:nvSpPr>
        <p:spPr bwMode="auto">
          <a:xfrm>
            <a:off x="5425050" y="337555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i="1" dirty="0">
                <a:latin typeface="Franklin Gothic Book" pitchFamily="34" charset="0"/>
              </a:rPr>
              <a:t>p</a:t>
            </a:r>
            <a:r>
              <a:rPr lang="en-US" sz="2400" dirty="0">
                <a:latin typeface="Franklin Gothic Book" pitchFamily="34" charset="0"/>
              </a:rPr>
              <a:t> = probability of event</a:t>
            </a:r>
          </a:p>
        </p:txBody>
      </p:sp>
      <p:graphicFrame>
        <p:nvGraphicFramePr>
          <p:cNvPr id="3075" name="Object 18"/>
          <p:cNvGraphicFramePr>
            <a:graphicFrameLocks noChangeAspect="1"/>
          </p:cNvGraphicFramePr>
          <p:nvPr>
            <p:extLst/>
          </p:nvPr>
        </p:nvGraphicFramePr>
        <p:xfrm>
          <a:off x="1996050" y="5436925"/>
          <a:ext cx="1905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825480" imgH="393480" progId="Equation.3">
                  <p:embed/>
                </p:oleObj>
              </mc:Choice>
              <mc:Fallback>
                <p:oleObj name="Equation" r:id="rId6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050" y="5436925"/>
                        <a:ext cx="1905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9"/>
          <p:cNvSpPr txBox="1">
            <a:spLocks noChangeArrowheads="1"/>
          </p:cNvSpPr>
          <p:nvPr/>
        </p:nvSpPr>
        <p:spPr bwMode="auto">
          <a:xfrm>
            <a:off x="624450" y="4522525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Franklin Gothic Book" pitchFamily="34" charset="0"/>
              </a:rPr>
              <a:t>Or, given the odds of an event, the probability of the event can be computed by: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897575" y="1996702"/>
          <a:ext cx="6607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2463800" imgH="241300" progId="Equation.3">
                  <p:embed/>
                </p:oleObj>
              </mc:Choice>
              <mc:Fallback>
                <p:oleObj name="Equation" r:id="rId8" imgW="246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5" y="1996702"/>
                        <a:ext cx="6607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10627" y="1258783"/>
            <a:ext cx="3235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800" b="1" dirty="0" err="1" smtClean="0">
                <a:latin typeface="Franklin Gothic Book" pitchFamily="34" charset="0"/>
              </a:rPr>
              <a:t>Logit</a:t>
            </a:r>
            <a:r>
              <a:rPr lang="en-US" sz="2800" b="1" dirty="0" smtClean="0">
                <a:latin typeface="Franklin Gothic Book" pitchFamily="34" charset="0"/>
              </a:rPr>
              <a:t>(p/1-p) =</a:t>
            </a:r>
            <a:endParaRPr lang="en-US" sz="2800" b="1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23" y="861239"/>
            <a:ext cx="4433778" cy="349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17CB5-F522-4306-8452-0F750074A9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5693" y="1038447"/>
            <a:ext cx="8442252" cy="4937760"/>
          </a:xfrm>
        </p:spPr>
        <p:txBody>
          <a:bodyPr/>
          <a:lstStyle/>
          <a:p>
            <a:pPr lvl="1"/>
            <a:r>
              <a:rPr lang="en-US" u="sng" dirty="0" smtClean="0"/>
              <a:t>Odds</a:t>
            </a:r>
            <a:r>
              <a:rPr lang="en-US" dirty="0" smtClean="0"/>
              <a:t> of success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= p / (1-p) = p / q</a:t>
            </a:r>
          </a:p>
          <a:p>
            <a:pPr lvl="1"/>
            <a:r>
              <a:rPr lang="en-US" dirty="0" err="1" smtClean="0"/>
              <a:t>Logit</a:t>
            </a:r>
            <a:r>
              <a:rPr lang="en-US" dirty="0" smtClean="0"/>
              <a:t> = log(p/q)</a:t>
            </a:r>
          </a:p>
          <a:p>
            <a:pPr lvl="1"/>
            <a:r>
              <a:rPr lang="en-US" dirty="0" err="1" smtClean="0"/>
              <a:t>Logit</a:t>
            </a:r>
            <a:r>
              <a:rPr lang="en-US" dirty="0" smtClean="0"/>
              <a:t> transformation allows</a:t>
            </a:r>
            <a:br>
              <a:rPr lang="en-US" dirty="0" smtClean="0"/>
            </a:br>
            <a:r>
              <a:rPr lang="en-US" dirty="0" smtClean="0"/>
              <a:t> for a linear model</a:t>
            </a:r>
          </a:p>
          <a:p>
            <a:r>
              <a:rPr lang="en-US" dirty="0" smtClean="0"/>
              <a:t>If </a:t>
            </a:r>
            <a:r>
              <a:rPr lang="en-US" i="1" dirty="0" smtClean="0">
                <a:latin typeface="Symbol" panose="05050102010706020507" pitchFamily="18" charset="2"/>
              </a:rPr>
              <a:t>b</a:t>
            </a:r>
            <a:r>
              <a:rPr lang="en-US" dirty="0" smtClean="0"/>
              <a:t> is the coefficient in a </a:t>
            </a:r>
            <a:br>
              <a:rPr lang="en-US" dirty="0" smtClean="0"/>
            </a:br>
            <a:r>
              <a:rPr lang="en-US" dirty="0" smtClean="0"/>
              <a:t>logistic output, can find</a:t>
            </a:r>
            <a:br>
              <a:rPr lang="en-US" dirty="0" smtClean="0"/>
            </a:br>
            <a:r>
              <a:rPr lang="en-US" dirty="0" smtClean="0"/>
              <a:t>odds = </a:t>
            </a:r>
            <a:r>
              <a:rPr lang="en-US" dirty="0" err="1" smtClean="0"/>
              <a:t>e</a:t>
            </a:r>
            <a:r>
              <a:rPr lang="en-US" baseline="30000" dirty="0" err="1" smtClean="0">
                <a:latin typeface="Symbol" panose="05050102010706020507" pitchFamily="18" charset="2"/>
              </a:rPr>
              <a:t>b</a:t>
            </a:r>
            <a:endParaRPr lang="en-US" baseline="30000" dirty="0" smtClean="0">
              <a:latin typeface="Symbol" panose="05050102010706020507" pitchFamily="18" charset="2"/>
            </a:endParaRPr>
          </a:p>
          <a:p>
            <a:r>
              <a:rPr lang="en-US" dirty="0" smtClean="0"/>
              <a:t>If whole model = L = </a:t>
            </a:r>
            <a:r>
              <a:rPr lang="en-US" i="1" dirty="0" smtClean="0">
                <a:latin typeface="Symbol" panose="05050102010706020507" pitchFamily="18" charset="2"/>
              </a:rPr>
              <a:t>b</a:t>
            </a:r>
            <a:r>
              <a:rPr lang="en-US" i="1" baseline="-25000" dirty="0" smtClean="0">
                <a:latin typeface="Symbol" panose="05050102010706020507" pitchFamily="18" charset="2"/>
              </a:rPr>
              <a:t>0</a:t>
            </a:r>
            <a:r>
              <a:rPr lang="en-US" i="1" dirty="0" smtClean="0">
                <a:latin typeface="Symbol" panose="05050102010706020507" pitchFamily="18" charset="2"/>
              </a:rPr>
              <a:t> + b</a:t>
            </a:r>
            <a:r>
              <a:rPr lang="en-US" i="1" baseline="-25000" dirty="0" smtClean="0">
                <a:latin typeface="Symbol" panose="05050102010706020507" pitchFamily="18" charset="2"/>
              </a:rPr>
              <a:t>1</a:t>
            </a:r>
            <a:r>
              <a:rPr lang="en-US" b="0" i="1" dirty="0" smtClean="0">
                <a:latin typeface="Symbol" panose="05050102010706020507" pitchFamily="18" charset="2"/>
              </a:rPr>
              <a:t> </a:t>
            </a:r>
            <a:r>
              <a:rPr lang="en-US" b="0" i="1" dirty="0"/>
              <a:t>X</a:t>
            </a:r>
            <a:r>
              <a:rPr lang="en-US" i="1" baseline="-25000" dirty="0">
                <a:latin typeface="Symbol" panose="05050102010706020507" pitchFamily="18" charset="2"/>
              </a:rPr>
              <a:t>1 </a:t>
            </a:r>
            <a:r>
              <a:rPr lang="en-US" b="0" i="1" dirty="0" smtClean="0">
                <a:latin typeface="Symbol" panose="05050102010706020507" pitchFamily="18" charset="2"/>
              </a:rPr>
              <a:t>+ </a:t>
            </a:r>
            <a:r>
              <a:rPr lang="en-US" i="1" dirty="0" smtClean="0">
                <a:latin typeface="Symbol" panose="05050102010706020507" pitchFamily="18" charset="2"/>
              </a:rPr>
              <a:t>b</a:t>
            </a:r>
            <a:r>
              <a:rPr lang="en-US" i="1" baseline="-25000" dirty="0">
                <a:latin typeface="Symbol" panose="05050102010706020507" pitchFamily="18" charset="2"/>
              </a:rPr>
              <a:t>2</a:t>
            </a:r>
            <a:r>
              <a:rPr lang="en-US" b="0" i="1" dirty="0" smtClean="0"/>
              <a:t> X</a:t>
            </a:r>
            <a:r>
              <a:rPr lang="en-US" i="1" baseline="-25000" dirty="0" smtClean="0">
                <a:latin typeface="Symbol" panose="05050102010706020507" pitchFamily="18" charset="2"/>
              </a:rPr>
              <a:t>2 </a:t>
            </a:r>
            <a:r>
              <a:rPr lang="en-US" b="0" i="1" dirty="0" smtClean="0"/>
              <a:t> + …</a:t>
            </a:r>
          </a:p>
          <a:p>
            <a:r>
              <a:rPr lang="en-US" dirty="0" smtClean="0"/>
              <a:t>Then p = </a:t>
            </a:r>
            <a:r>
              <a:rPr lang="en-US" dirty="0" err="1" smtClean="0"/>
              <a:t>e</a:t>
            </a:r>
            <a:r>
              <a:rPr lang="en-US" baseline="30000" dirty="0" err="1"/>
              <a:t>L</a:t>
            </a:r>
            <a:r>
              <a:rPr lang="en-US" dirty="0" smtClean="0"/>
              <a:t> / (1 + </a:t>
            </a:r>
            <a:r>
              <a:rPr lang="en-US" dirty="0" err="1" smtClean="0"/>
              <a:t>e</a:t>
            </a:r>
            <a:r>
              <a:rPr lang="en-US" baseline="30000" dirty="0" err="1" smtClean="0"/>
              <a:t>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2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Interpreting Odds, Probability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238693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dirty="0" smtClean="0"/>
              <a:t>For predictive classification, we typically use probability with a cutoff value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dirty="0" smtClean="0"/>
              <a:t>For explanatory purposes, odds have a useful interpretation:</a:t>
            </a:r>
          </a:p>
          <a:p>
            <a:pPr marL="571500" lvl="1" eaLnBrk="1" hangingPunct="1"/>
            <a:r>
              <a:rPr lang="en-US" dirty="0" smtClean="0"/>
              <a:t>If we increase x</a:t>
            </a:r>
            <a:r>
              <a:rPr lang="en-US" baseline="-25000" dirty="0" smtClean="0"/>
              <a:t>1</a:t>
            </a:r>
            <a:r>
              <a:rPr lang="en-US" dirty="0" smtClean="0"/>
              <a:t> by one unit, holding x</a:t>
            </a:r>
            <a:r>
              <a:rPr lang="en-US" baseline="-25000" dirty="0" smtClean="0"/>
              <a:t>2</a:t>
            </a:r>
            <a:r>
              <a:rPr lang="en-US" dirty="0" smtClean="0"/>
              <a:t>, x</a:t>
            </a:r>
            <a:r>
              <a:rPr lang="en-US" baseline="-25000" dirty="0" smtClean="0"/>
              <a:t>3</a:t>
            </a:r>
            <a:r>
              <a:rPr lang="en-US" dirty="0" smtClean="0"/>
              <a:t> …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q</a:t>
            </a:r>
            <a:r>
              <a:rPr lang="en-US" dirty="0" smtClean="0"/>
              <a:t> constant, then</a:t>
            </a:r>
          </a:p>
          <a:p>
            <a:pPr marL="571500" lvl="1" eaLnBrk="1" hangingPunct="1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is the factor by which the log(odds) of belonging to class 1 increase</a:t>
            </a:r>
          </a:p>
        </p:txBody>
      </p:sp>
    </p:spTree>
    <p:extLst>
      <p:ext uri="{BB962C8B-B14F-4D97-AF65-F5344CB8AC3E}">
        <p14:creationId xmlns:p14="http://schemas.microsoft.com/office/powerpoint/2010/main" val="14271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rebuchet MS" pitchFamily="34" charset="0"/>
              </a:rPr>
              <a:t>Multinomial 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7F1FC-DE94-4DBB-9A4B-4C7F9A28289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289" y="1371599"/>
            <a:ext cx="8680862" cy="4658149"/>
          </a:xfrm>
          <a:prstGeom prst="rect">
            <a:avLst/>
          </a:prstGeom>
        </p:spPr>
        <p:txBody>
          <a:bodyPr vert="horz" numCol="1">
            <a:noAutofit/>
          </a:bodyPr>
          <a:lstStyle>
            <a:defPPr>
              <a:defRPr lang="en-US"/>
            </a:defPPr>
            <a:lvl1pPr marL="0" indent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3200" b="1">
                <a:latin typeface="+mn-lt"/>
                <a:cs typeface="+mn-cs"/>
              </a:defRPr>
            </a:lvl1pPr>
            <a:lvl2pPr marL="548640" indent="-27432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b="1">
                <a:solidFill>
                  <a:schemeClr val="tx2"/>
                </a:solidFill>
                <a:latin typeface="+mn-lt"/>
                <a:cs typeface="+mn-cs"/>
              </a:defRPr>
            </a:lvl2pPr>
            <a:lvl3pPr marL="822960" lvl="2" indent="-22860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b="1">
                <a:latin typeface="+mn-lt"/>
                <a:cs typeface="+mn-cs"/>
              </a:defRPr>
            </a:lvl3pPr>
            <a:lvl4pPr marL="1097280" indent="-22860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b="1">
                <a:latin typeface="+mn-lt"/>
                <a:cs typeface="+mn-cs"/>
              </a:defRPr>
            </a:lvl4pPr>
            <a:lvl5pPr marL="1371600" indent="-22860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b="1">
                <a:latin typeface="+mn-lt"/>
                <a:cs typeface="+mn-cs"/>
              </a:defRPr>
            </a:lvl5pPr>
            <a:lvl6pPr marL="1645920" indent="-18288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sz="1600">
                <a:latin typeface="+mn-lt"/>
                <a:cs typeface="+mn-cs"/>
              </a:defRPr>
            </a:lvl6pPr>
            <a:lvl7pPr marL="1828800" indent="-18288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sz="1400">
                <a:latin typeface="+mn-lt"/>
                <a:cs typeface="+mn-cs"/>
              </a:defRPr>
            </a:lvl7pPr>
            <a:lvl8pPr marL="2011680" indent="-18288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sz="1400">
                <a:latin typeface="+mn-lt"/>
                <a:cs typeface="+mn-cs"/>
              </a:defRPr>
            </a:lvl8pPr>
            <a:lvl9pPr marL="2194560" indent="-18288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sz="1200">
                <a:latin typeface="+mn-lt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Read data file</a:t>
            </a:r>
          </a:p>
          <a:p>
            <a:r>
              <a:rPr lang="en-US" sz="1200" b="0" dirty="0" err="1">
                <a:latin typeface="Lucida Console" panose="020B0609040504020204" pitchFamily="49" charset="0"/>
              </a:rPr>
              <a:t>mydata</a:t>
            </a:r>
            <a:r>
              <a:rPr lang="en-US" sz="1200" b="0" dirty="0">
                <a:latin typeface="Lucida Console" panose="020B0609040504020204" pitchFamily="49" charset="0"/>
              </a:rPr>
              <a:t>&lt;-read.csv</a:t>
            </a:r>
            <a:r>
              <a:rPr lang="en-US" sz="1200" b="0" dirty="0" smtClean="0">
                <a:latin typeface="Lucida Console" panose="020B0609040504020204" pitchFamily="49" charset="0"/>
              </a:rPr>
              <a:t>(“</a:t>
            </a:r>
            <a:r>
              <a:rPr lang="en-US" sz="1200" b="0" i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your data directory path</a:t>
            </a:r>
            <a:r>
              <a:rPr lang="en-US" sz="1200" b="0" dirty="0" smtClean="0">
                <a:latin typeface="Lucida Console" panose="020B0609040504020204" pitchFamily="49" charset="0"/>
              </a:rPr>
              <a:t>/Betting.csv</a:t>
            </a:r>
            <a:r>
              <a:rPr lang="en-US" sz="1200" b="0" dirty="0">
                <a:latin typeface="Lucida Console" panose="020B0609040504020204" pitchFamily="49" charset="0"/>
              </a:rPr>
              <a:t>")</a:t>
            </a:r>
          </a:p>
          <a:p>
            <a:endParaRPr lang="en-US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#Multinomial Logistic regression</a:t>
            </a:r>
          </a:p>
          <a:p>
            <a:r>
              <a:rPr lang="en-US" sz="1200" b="0" dirty="0">
                <a:latin typeface="Lucida Console" panose="020B0609040504020204" pitchFamily="49" charset="0"/>
              </a:rPr>
              <a:t>library(</a:t>
            </a:r>
            <a:r>
              <a:rPr lang="en-US" sz="1200" b="0" dirty="0" err="1">
                <a:latin typeface="Lucida Console" panose="020B0609040504020204" pitchFamily="49" charset="0"/>
              </a:rPr>
              <a:t>nnet</a:t>
            </a:r>
            <a:r>
              <a:rPr lang="en-US" sz="1200" b="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b="0" dirty="0">
                <a:latin typeface="Lucida Console" panose="020B0609040504020204" pitchFamily="49" charset="0"/>
              </a:rPr>
              <a:t>mydata$prog2&lt;-</a:t>
            </a:r>
            <a:r>
              <a:rPr lang="en-US" sz="1200" b="0" dirty="0" err="1">
                <a:latin typeface="Lucida Console" panose="020B0609040504020204" pitchFamily="49" charset="0"/>
              </a:rPr>
              <a:t>relevel</a:t>
            </a:r>
            <a:r>
              <a:rPr lang="en-US" sz="1200" b="0" dirty="0"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latin typeface="Lucida Console" panose="020B0609040504020204" pitchFamily="49" charset="0"/>
              </a:rPr>
              <a:t>mydata$Match_O</a:t>
            </a:r>
            <a:r>
              <a:rPr lang="en-US" sz="1200" b="0" dirty="0">
                <a:latin typeface="Lucida Console" panose="020B0609040504020204" pitchFamily="49" charset="0"/>
              </a:rPr>
              <a:t>, ref="Loss")</a:t>
            </a:r>
          </a:p>
          <a:p>
            <a:r>
              <a:rPr lang="en-US" sz="1200" b="0" dirty="0">
                <a:latin typeface="Lucida Console" panose="020B0609040504020204" pitchFamily="49" charset="0"/>
              </a:rPr>
              <a:t>test&lt;-</a:t>
            </a:r>
            <a:r>
              <a:rPr lang="en-US" sz="1200" b="0" dirty="0" err="1">
                <a:latin typeface="Lucida Console" panose="020B0609040504020204" pitchFamily="49" charset="0"/>
              </a:rPr>
              <a:t>multinom</a:t>
            </a:r>
            <a:r>
              <a:rPr lang="en-US" sz="1200" b="0" dirty="0">
                <a:latin typeface="Lucida Console" panose="020B0609040504020204" pitchFamily="49" charset="0"/>
              </a:rPr>
              <a:t>(prog2~HTGD+RED.H+RED.A+POINTS_H+POINTS_A+TOTAL_H_P+TOTAL_A_P+FGS.0+FGS.1, </a:t>
            </a:r>
          </a:p>
          <a:p>
            <a:r>
              <a:rPr lang="en-US" sz="1200" b="0" dirty="0">
                <a:latin typeface="Lucida Console" panose="020B0609040504020204" pitchFamily="49" charset="0"/>
              </a:rPr>
              <a:t>               data=</a:t>
            </a:r>
            <a:r>
              <a:rPr lang="en-US" sz="1200" b="0" dirty="0" err="1">
                <a:latin typeface="Lucida Console" panose="020B0609040504020204" pitchFamily="49" charset="0"/>
              </a:rPr>
              <a:t>mydata</a:t>
            </a:r>
            <a:r>
              <a:rPr lang="en-US" sz="1200" b="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b="0" dirty="0">
                <a:latin typeface="Lucida Console" panose="020B0609040504020204" pitchFamily="49" charset="0"/>
              </a:rPr>
              <a:t>summary(test)</a:t>
            </a:r>
          </a:p>
          <a:p>
            <a:endParaRPr lang="en-US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#2-tailed z test</a:t>
            </a:r>
          </a:p>
          <a:p>
            <a:r>
              <a:rPr lang="en-US" sz="1200" b="0" dirty="0">
                <a:latin typeface="Lucida Console" panose="020B0609040504020204" pitchFamily="49" charset="0"/>
              </a:rPr>
              <a:t>z &lt;- summary(test)$coefficients/summary(test)$</a:t>
            </a:r>
            <a:r>
              <a:rPr lang="en-US" sz="1200" b="0" dirty="0" err="1">
                <a:latin typeface="Lucida Console" panose="020B0609040504020204" pitchFamily="49" charset="0"/>
              </a:rPr>
              <a:t>standard.errors</a:t>
            </a:r>
            <a:endParaRPr lang="en-US" sz="1200" b="0" dirty="0">
              <a:latin typeface="Lucida Console" panose="020B0609040504020204" pitchFamily="49" charset="0"/>
            </a:endParaRPr>
          </a:p>
          <a:p>
            <a:r>
              <a:rPr lang="en-US" sz="1200" b="0" dirty="0">
                <a:latin typeface="Lucida Console" panose="020B0609040504020204" pitchFamily="49" charset="0"/>
              </a:rPr>
              <a:t>p &lt;- (1 - </a:t>
            </a:r>
            <a:r>
              <a:rPr lang="en-US" sz="1200" b="0" dirty="0" err="1">
                <a:latin typeface="Lucida Console" panose="020B0609040504020204" pitchFamily="49" charset="0"/>
              </a:rPr>
              <a:t>pnorm</a:t>
            </a:r>
            <a:r>
              <a:rPr lang="en-US" sz="1200" b="0" dirty="0">
                <a:latin typeface="Lucida Console" panose="020B0609040504020204" pitchFamily="49" charset="0"/>
              </a:rPr>
              <a:t>(abs(z), 0, 1)) * 2</a:t>
            </a:r>
          </a:p>
          <a:p>
            <a:r>
              <a:rPr lang="en-US" sz="1200" b="0" dirty="0">
                <a:latin typeface="Lucida Console" panose="020B0609040504020204" pitchFamily="49" charset="0"/>
              </a:rPr>
              <a:t>p</a:t>
            </a:r>
          </a:p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Exponentiate</a:t>
            </a:r>
            <a:endParaRPr lang="en-US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 err="1">
                <a:latin typeface="Lucida Console" panose="020B0609040504020204" pitchFamily="49" charset="0"/>
              </a:rPr>
              <a:t>exp</a:t>
            </a:r>
            <a:r>
              <a:rPr lang="en-US" sz="1200" b="0" dirty="0"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latin typeface="Lucida Console" panose="020B0609040504020204" pitchFamily="49" charset="0"/>
              </a:rPr>
              <a:t>coef</a:t>
            </a:r>
            <a:r>
              <a:rPr lang="en-US" sz="1200" b="0" dirty="0">
                <a:latin typeface="Lucida Console" panose="020B0609040504020204" pitchFamily="49" charset="0"/>
              </a:rPr>
              <a:t>(test))</a:t>
            </a:r>
          </a:p>
        </p:txBody>
      </p:sp>
    </p:spTree>
    <p:extLst>
      <p:ext uri="{BB962C8B-B14F-4D97-AF65-F5344CB8AC3E}">
        <p14:creationId xmlns:p14="http://schemas.microsoft.com/office/powerpoint/2010/main" val="16291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21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BUS211</Template>
  <TotalTime>7584</TotalTime>
  <Words>362</Words>
  <Application>Microsoft Office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Bookman Old Style</vt:lpstr>
      <vt:lpstr>Franklin Gothic Book</vt:lpstr>
      <vt:lpstr>Gill Sans MT</vt:lpstr>
      <vt:lpstr>Lucida Console</vt:lpstr>
      <vt:lpstr>Perpetua</vt:lpstr>
      <vt:lpstr>Symbol</vt:lpstr>
      <vt:lpstr>Trebuchet MS</vt:lpstr>
      <vt:lpstr>Wingdings</vt:lpstr>
      <vt:lpstr>Wingdings 2</vt:lpstr>
      <vt:lpstr>Wingdings 3</vt:lpstr>
      <vt:lpstr>BUS211</vt:lpstr>
      <vt:lpstr>Equation</vt:lpstr>
      <vt:lpstr>Week 2 Thursday</vt:lpstr>
      <vt:lpstr>Logistic Regression</vt:lpstr>
      <vt:lpstr>Logistic Regression</vt:lpstr>
      <vt:lpstr>The Fallacy of Univariate Thinking</vt:lpstr>
      <vt:lpstr>The Logit</vt:lpstr>
      <vt:lpstr>The Logit</vt:lpstr>
      <vt:lpstr>Logistic Regression</vt:lpstr>
      <vt:lpstr>Interpreting Odds, Probability</vt:lpstr>
      <vt:lpstr>Multinomial Logistic 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01</dc:title>
  <dc:creator>Robert Carver</dc:creator>
  <cp:lastModifiedBy>Robert Carver</cp:lastModifiedBy>
  <cp:revision>86</cp:revision>
  <cp:lastPrinted>2016-03-05T23:37:25Z</cp:lastPrinted>
  <dcterms:created xsi:type="dcterms:W3CDTF">2006-03-26T15:51:03Z</dcterms:created>
  <dcterms:modified xsi:type="dcterms:W3CDTF">2017-03-19T22:26:28Z</dcterms:modified>
</cp:coreProperties>
</file>