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2" r:id="rId4"/>
    <p:sldId id="271" r:id="rId5"/>
    <p:sldId id="277" r:id="rId6"/>
    <p:sldId id="278" r:id="rId7"/>
    <p:sldId id="279" r:id="rId8"/>
    <p:sldId id="280" r:id="rId9"/>
    <p:sldId id="281" r:id="rId10"/>
    <p:sldId id="282" r:id="rId11"/>
    <p:sldId id="275" r:id="rId12"/>
    <p:sldId id="283" r:id="rId13"/>
    <p:sldId id="284" r:id="rId14"/>
    <p:sldId id="263" r:id="rId15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BA6AB12F-CDF9-40DA-A691-FDB65F8827FF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5CF91880-6823-4D74-BE64-764499AD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90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69A0CFF1-918D-45CF-A993-F1378E4CC43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5D921FA8-1DFF-4245-9BEA-5230D89B7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83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458" y="5695950"/>
            <a:ext cx="1828800" cy="1162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17115" y="211014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5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5371" y="6226175"/>
            <a:ext cx="1267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5695950"/>
            <a:ext cx="1828800" cy="1162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Optimizing Promotions with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BUS256 Marketing Analytics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849" y="1687286"/>
            <a:ext cx="10558671" cy="4038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 grid of plots</a:t>
            </a:r>
          </a:p>
          <a:p>
            <a:r>
              <a:rPr lang="en-US" sz="2400" dirty="0" smtClean="0"/>
              <a:t>Can control # rows and cols</a:t>
            </a:r>
          </a:p>
          <a:p>
            <a:r>
              <a:rPr lang="en-US" sz="2400" dirty="0" smtClean="0"/>
              <a:t>Essential syntax (example)</a:t>
            </a:r>
          </a:p>
          <a:p>
            <a:pPr marL="4572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xyplot</a:t>
            </a:r>
            <a:r>
              <a:rPr lang="en-US" sz="28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(y ~ x| z, data= , </a:t>
            </a:r>
            <a:r>
              <a:rPr lang="en-US" sz="2800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pch</a:t>
            </a:r>
            <a:r>
              <a:rPr lang="en-US" sz="28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=)</a:t>
            </a:r>
            <a:endParaRPr lang="en-US" sz="28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775" y="64999"/>
            <a:ext cx="4861561" cy="658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3739" y="272143"/>
            <a:ext cx="9875520" cy="805543"/>
          </a:xfrm>
        </p:spPr>
        <p:txBody>
          <a:bodyPr/>
          <a:lstStyle/>
          <a:p>
            <a:r>
              <a:rPr lang="en-US" dirty="0" smtClean="0"/>
              <a:t>Graph Symbols and sizes: PCH and CEX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76053" y="6050556"/>
            <a:ext cx="65843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http://www.statmethods.net/advgraphs/parameters.html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977" y="1227794"/>
            <a:ext cx="4609080" cy="46726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42857" y="2002970"/>
            <a:ext cx="64552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3"/>
                </a:solidFill>
              </a:rPr>
              <a:t>PCH</a:t>
            </a:r>
            <a:r>
              <a:rPr lang="en-US" sz="3200" dirty="0" smtClean="0">
                <a:solidFill>
                  <a:schemeClr val="accent3"/>
                </a:solidFill>
              </a:rPr>
              <a:t> </a:t>
            </a:r>
            <a:r>
              <a:rPr lang="en-US" sz="3200" dirty="0" smtClean="0"/>
              <a:t>= Plot Character</a:t>
            </a:r>
          </a:p>
          <a:p>
            <a:r>
              <a:rPr lang="en-US" sz="3200" b="1" dirty="0" smtClean="0">
                <a:solidFill>
                  <a:schemeClr val="accent3"/>
                </a:solidFill>
              </a:rPr>
              <a:t>CEX</a:t>
            </a:r>
            <a:r>
              <a:rPr lang="en-US" sz="3200" dirty="0" smtClean="0"/>
              <a:t> = Character Expansion (or </a:t>
            </a:r>
            <a:r>
              <a:rPr lang="en-US" sz="3200" dirty="0" err="1" smtClean="0"/>
              <a:t>Extention</a:t>
            </a:r>
            <a:r>
              <a:rPr lang="en-US" sz="3200" dirty="0" smtClean="0"/>
              <a:t>)…  </a:t>
            </a:r>
            <a:r>
              <a:rPr lang="en-US" sz="2800" dirty="0" smtClean="0"/>
              <a:t>Proportion by which to scale a PCH or label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503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+ Diagnostics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Basic function: lm (linear model)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sz="28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Model &lt;- lm (Y ~ x1 + x2 + x3, data= )</a:t>
            </a:r>
          </a:p>
          <a:p>
            <a:pPr marL="274320" lvl="1" indent="0">
              <a:buNone/>
            </a:pPr>
            <a:r>
              <a:rPr lang="en-US" sz="2800" dirty="0" smtClean="0"/>
              <a:t>Fitted model object contains coefficients, fitted, residuals…</a:t>
            </a:r>
            <a:br>
              <a:rPr lang="en-US" sz="2800" dirty="0" smtClean="0"/>
            </a:br>
            <a:endParaRPr lang="en-US" sz="2800" dirty="0" smtClean="0"/>
          </a:p>
          <a:p>
            <a:pPr marL="274320" lvl="1" indent="0"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Predict command:  predict(model, </a:t>
            </a:r>
            <a:r>
              <a:rPr lang="en-US" sz="2800" b="1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newdata</a:t>
            </a:r>
            <a:r>
              <a:rPr lang="en-US" sz="2800" b="1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= )</a:t>
            </a:r>
            <a:endParaRPr lang="en-US" sz="2800" b="1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2800" dirty="0" smtClean="0"/>
              <a:t>Package car adds diagnostic capabilities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1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with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270" y="1710047"/>
            <a:ext cx="10279601" cy="438595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Example: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sz="2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my.model</a:t>
            </a:r>
            <a:r>
              <a:rPr lang="en-US" sz="2800" dirty="0">
                <a:solidFill>
                  <a:srgbClr val="C00000"/>
                </a:solidFill>
                <a:latin typeface="Lucida Console" panose="020B0609040504020204" pitchFamily="49" charset="0"/>
              </a:rPr>
              <a:t> &lt;- {attend ~ </a:t>
            </a:r>
            <a:r>
              <a:rPr lang="en-US" sz="2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ordered_month</a:t>
            </a:r>
            <a:r>
              <a:rPr lang="en-US" sz="2800" dirty="0">
                <a:solidFill>
                  <a:srgbClr val="C00000"/>
                </a:solidFill>
                <a:latin typeface="Lucida Console" panose="020B0609040504020204" pitchFamily="49" charset="0"/>
              </a:rPr>
              <a:t> + </a:t>
            </a:r>
            <a:r>
              <a:rPr lang="en-US" sz="28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      </a:t>
            </a:r>
            <a:r>
              <a:rPr lang="en-US" sz="28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ordered_day_of_week</a:t>
            </a:r>
            <a:r>
              <a:rPr lang="en-US" sz="28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Lucida Console" panose="020B0609040504020204" pitchFamily="49" charset="0"/>
              </a:rPr>
              <a:t>+ </a:t>
            </a:r>
            <a:r>
              <a:rPr lang="en-US" sz="2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bobblehead</a:t>
            </a:r>
            <a:r>
              <a:rPr lang="en-US" sz="28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}</a:t>
            </a:r>
          </a:p>
          <a:p>
            <a:pPr marL="274320" lvl="1" indent="0">
              <a:buNone/>
            </a:pPr>
            <a:endParaRPr lang="en-US" sz="28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274320" lvl="1" indent="0">
              <a:buNone/>
            </a:pPr>
            <a:r>
              <a:rPr lang="en-US" sz="2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my.model</a:t>
            </a:r>
            <a:r>
              <a:rPr lang="en-US" sz="2800" dirty="0">
                <a:solidFill>
                  <a:srgbClr val="C00000"/>
                </a:solidFill>
                <a:latin typeface="Lucida Console" panose="020B0609040504020204" pitchFamily="49" charset="0"/>
              </a:rPr>
              <a:t> &lt;- {attend ~ </a:t>
            </a:r>
            <a:r>
              <a:rPr lang="en-US" sz="2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ordered_month</a:t>
            </a:r>
            <a:r>
              <a:rPr lang="en-US" sz="2800" dirty="0">
                <a:solidFill>
                  <a:srgbClr val="C00000"/>
                </a:solidFill>
                <a:latin typeface="Lucida Console" panose="020B0609040504020204" pitchFamily="49" charset="0"/>
              </a:rPr>
              <a:t> +        </a:t>
            </a:r>
            <a:r>
              <a:rPr lang="en-US" sz="2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ordered_day_of_week</a:t>
            </a:r>
            <a:r>
              <a:rPr lang="en-US" sz="2800" dirty="0">
                <a:solidFill>
                  <a:srgbClr val="C00000"/>
                </a:solidFill>
                <a:latin typeface="Lucida Console" panose="020B0609040504020204" pitchFamily="49" charset="0"/>
              </a:rPr>
              <a:t> + </a:t>
            </a:r>
            <a:r>
              <a:rPr lang="en-US" sz="28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bobblehead</a:t>
            </a:r>
            <a:r>
              <a:rPr lang="en-US" sz="28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+ </a:t>
            </a:r>
            <a:r>
              <a:rPr lang="en-US" sz="28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ordered_day_of_week</a:t>
            </a:r>
            <a:r>
              <a:rPr lang="en-US" sz="28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* </a:t>
            </a:r>
            <a:r>
              <a:rPr lang="en-US" sz="28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bobblehead</a:t>
            </a:r>
            <a:r>
              <a:rPr lang="en-US" sz="28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}</a:t>
            </a:r>
            <a:endParaRPr lang="en-US" sz="28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274320" lvl="1" indent="0">
              <a:buNone/>
            </a:pPr>
            <a:endParaRPr lang="en-US" sz="2800" dirty="0" smtClean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274320" lvl="1" indent="0">
              <a:buNone/>
            </a:pPr>
            <a:endParaRPr lang="en-US" sz="28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3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Final project question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The </a:t>
            </a:r>
            <a:r>
              <a:rPr lang="en-US" sz="4800" dirty="0" err="1" smtClean="0"/>
              <a:t>Kaggle</a:t>
            </a:r>
            <a:r>
              <a:rPr lang="en-US" sz="4800" dirty="0" smtClean="0"/>
              <a:t> possibility…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713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776" y="342472"/>
            <a:ext cx="9875520" cy="777411"/>
          </a:xfrm>
        </p:spPr>
        <p:txBody>
          <a:bodyPr/>
          <a:lstStyle/>
          <a:p>
            <a:r>
              <a:rPr lang="en-US" dirty="0" smtClean="0"/>
              <a:t>Agenda &amp;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079" y="1119883"/>
            <a:ext cx="10376898" cy="510625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3600" dirty="0" smtClean="0"/>
              <a:t>Experiments -&gt; Quasi Experiments</a:t>
            </a:r>
          </a:p>
          <a:p>
            <a:pPr>
              <a:spcAft>
                <a:spcPts val="1200"/>
              </a:spcAft>
            </a:pPr>
            <a:r>
              <a:rPr lang="en-US" sz="3600" dirty="0" smtClean="0"/>
              <a:t>Regression in R with training and test sets </a:t>
            </a:r>
          </a:p>
          <a:p>
            <a:pPr lvl="1">
              <a:spcAft>
                <a:spcPts val="1200"/>
              </a:spcAft>
            </a:pPr>
            <a:r>
              <a:rPr lang="en-US" sz="3400" dirty="0" smtClean="0"/>
              <a:t>Package </a:t>
            </a:r>
            <a:r>
              <a:rPr lang="en-US" sz="3600" b="1" dirty="0" smtClean="0">
                <a:solidFill>
                  <a:srgbClr val="FF0000"/>
                </a:solidFill>
              </a:rPr>
              <a:t>car</a:t>
            </a:r>
            <a:r>
              <a:rPr lang="en-US" sz="3400" dirty="0" smtClean="0"/>
              <a:t> – Companion t Applied Regression</a:t>
            </a:r>
          </a:p>
          <a:p>
            <a:pPr>
              <a:spcAft>
                <a:spcPts val="1200"/>
              </a:spcAft>
            </a:pPr>
            <a:r>
              <a:rPr lang="en-US" sz="3600" dirty="0" smtClean="0"/>
              <a:t>More data preparation with </a:t>
            </a:r>
            <a:r>
              <a:rPr lang="en-US" sz="3600" b="1" dirty="0" err="1" smtClean="0">
                <a:solidFill>
                  <a:srgbClr val="FF0000"/>
                </a:solidFill>
              </a:rPr>
              <a:t>dplyr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3600" b="1" dirty="0" smtClean="0">
                <a:solidFill>
                  <a:srgbClr val="0070C0"/>
                </a:solidFill>
              </a:rPr>
              <a:t>Discussion about final project</a:t>
            </a:r>
            <a:endParaRPr lang="en-US" sz="3600" b="1" dirty="0">
              <a:solidFill>
                <a:srgbClr val="0070C0"/>
              </a:solidFill>
            </a:endParaRPr>
          </a:p>
          <a:p>
            <a:pPr marL="45720" indent="0">
              <a:spcAft>
                <a:spcPts val="1200"/>
              </a:spcAft>
              <a:buNone/>
            </a:pPr>
            <a:endParaRPr lang="en-US" sz="3600" b="1" dirty="0" smtClean="0">
              <a:solidFill>
                <a:srgbClr val="FF0000"/>
              </a:solidFill>
            </a:endParaRPr>
          </a:p>
          <a:p>
            <a:pPr marL="45720" indent="0">
              <a:spcAft>
                <a:spcPts val="1200"/>
              </a:spcAft>
              <a:buNone/>
            </a:pPr>
            <a:endParaRPr lang="en-US" sz="3600" b="1" dirty="0" smtClean="0">
              <a:solidFill>
                <a:srgbClr val="FF0000"/>
              </a:solidFill>
            </a:endParaRPr>
          </a:p>
          <a:p>
            <a:pPr>
              <a:spcAft>
                <a:spcPts val="1200"/>
              </a:spcAft>
            </a:pPr>
            <a:endParaRPr lang="en-US" sz="3600" b="1" dirty="0" smtClean="0"/>
          </a:p>
          <a:p>
            <a:pPr>
              <a:spcAft>
                <a:spcPts val="1200"/>
              </a:spcAft>
            </a:pPr>
            <a:endParaRPr lang="en-US" sz="3600" dirty="0" smtClean="0"/>
          </a:p>
          <a:p>
            <a:pPr marL="4572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267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Why organizations should create experimental ecosystems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3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41" y="250004"/>
            <a:ext cx="11504488" cy="1572910"/>
          </a:xfrm>
        </p:spPr>
        <p:txBody>
          <a:bodyPr>
            <a:normAutofit/>
          </a:bodyPr>
          <a:lstStyle/>
          <a:p>
            <a:r>
              <a:rPr lang="en-US" dirty="0" smtClean="0"/>
              <a:t>The LA Dodgers – Promotions to Fill Dodger Stadium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164" y="1736567"/>
            <a:ext cx="3932905" cy="26174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3000"/>
          </a:blip>
          <a:stretch>
            <a:fillRect/>
          </a:stretch>
        </p:blipFill>
        <p:spPr>
          <a:xfrm>
            <a:off x="695781" y="1736567"/>
            <a:ext cx="4338258" cy="261741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280660" y="2623134"/>
            <a:ext cx="1520190" cy="99621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6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6203"/>
            <a:ext cx="9875520" cy="1356360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31520" y="1732563"/>
            <a:ext cx="4754880" cy="7772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Covariates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77050" y="2621742"/>
            <a:ext cx="4754880" cy="3383280"/>
          </a:xfrm>
        </p:spPr>
        <p:txBody>
          <a:bodyPr>
            <a:noAutofit/>
          </a:bodyPr>
          <a:lstStyle/>
          <a:p>
            <a:r>
              <a:rPr lang="en-US" sz="3200" dirty="0" smtClean="0"/>
              <a:t>Month</a:t>
            </a:r>
          </a:p>
          <a:p>
            <a:r>
              <a:rPr lang="en-US" sz="3200" dirty="0" smtClean="0"/>
              <a:t>Day</a:t>
            </a:r>
          </a:p>
          <a:p>
            <a:r>
              <a:rPr lang="en-US" sz="3200" dirty="0" smtClean="0"/>
              <a:t>Opponent</a:t>
            </a:r>
          </a:p>
          <a:p>
            <a:r>
              <a:rPr lang="en-US" sz="3200" dirty="0" smtClean="0"/>
              <a:t>Temp</a:t>
            </a:r>
          </a:p>
          <a:p>
            <a:r>
              <a:rPr lang="en-US" sz="3200" dirty="0" smtClean="0"/>
              <a:t>Skies</a:t>
            </a:r>
          </a:p>
          <a:p>
            <a:r>
              <a:rPr lang="en-US" sz="3200" dirty="0" smtClean="0"/>
              <a:t>Day/Night</a:t>
            </a:r>
          </a:p>
          <a:p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2340" y="2864500"/>
            <a:ext cx="2526030" cy="7772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Treatments</a:t>
            </a:r>
            <a:endParaRPr lang="en-US" sz="3200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092720" y="4187372"/>
            <a:ext cx="2189431" cy="218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179" y="2287143"/>
            <a:ext cx="2125422" cy="16026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0059" y="1732563"/>
            <a:ext cx="2432857" cy="243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639" y="4313382"/>
            <a:ext cx="3268701" cy="1846529"/>
          </a:xfrm>
          <a:prstGeom prst="rect">
            <a:avLst/>
          </a:prstGeom>
        </p:spPr>
      </p:pic>
      <p:sp>
        <p:nvSpPr>
          <p:cNvPr id="11" name="Text Placeholder 4"/>
          <p:cNvSpPr txBox="1">
            <a:spLocks/>
          </p:cNvSpPr>
          <p:nvPr/>
        </p:nvSpPr>
        <p:spPr>
          <a:xfrm>
            <a:off x="4595139" y="1123156"/>
            <a:ext cx="4754880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Target:  </a:t>
            </a:r>
            <a:r>
              <a:rPr lang="en-US" sz="3200" dirty="0" smtClean="0">
                <a:solidFill>
                  <a:srgbClr val="0070C0"/>
                </a:solidFill>
              </a:rPr>
              <a:t>Attendance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85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4375" y="295275"/>
            <a:ext cx="9875520" cy="1356360"/>
          </a:xfrm>
        </p:spPr>
        <p:txBody>
          <a:bodyPr/>
          <a:lstStyle/>
          <a:p>
            <a:r>
              <a:rPr lang="en-US" dirty="0" smtClean="0"/>
              <a:t>Design and Analysis Plan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40884" y="1651635"/>
            <a:ext cx="9872871" cy="4038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Non-random assignment of treatments across games</a:t>
            </a:r>
          </a:p>
          <a:p>
            <a:pPr lvl="1"/>
            <a:r>
              <a:rPr lang="en-US" sz="3200" dirty="0" smtClean="0"/>
              <a:t>Cap (2)</a:t>
            </a:r>
          </a:p>
          <a:p>
            <a:pPr lvl="1"/>
            <a:r>
              <a:rPr lang="en-US" sz="3200" dirty="0" smtClean="0"/>
              <a:t>Shirt (3)</a:t>
            </a:r>
          </a:p>
          <a:p>
            <a:pPr lvl="1"/>
            <a:r>
              <a:rPr lang="en-US" sz="3200" dirty="0" smtClean="0"/>
              <a:t>Fireworks (14)</a:t>
            </a:r>
          </a:p>
          <a:p>
            <a:pPr lvl="1"/>
            <a:r>
              <a:rPr lang="en-US" sz="3200" dirty="0" err="1" smtClean="0"/>
              <a:t>Bobblehead</a:t>
            </a:r>
            <a:r>
              <a:rPr lang="en-US" sz="3200" dirty="0" smtClean="0"/>
              <a:t> (11)</a:t>
            </a:r>
          </a:p>
          <a:p>
            <a:pPr lvl="1"/>
            <a:r>
              <a:rPr lang="en-US" sz="3200" dirty="0" smtClean="0"/>
              <a:t>Nothing (51)</a:t>
            </a:r>
          </a:p>
          <a:p>
            <a:r>
              <a:rPr lang="en-US" sz="3400" dirty="0" smtClean="0"/>
              <a:t>Multiple regression: Attend ~ some factors</a:t>
            </a:r>
          </a:p>
          <a:p>
            <a:pPr lvl="1"/>
            <a:endParaRPr lang="en-US" sz="3200" dirty="0" smtClean="0"/>
          </a:p>
          <a:p>
            <a:pPr lvl="1"/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52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118" y="358549"/>
            <a:ext cx="11332029" cy="4953000"/>
          </a:xfrm>
        </p:spPr>
        <p:txBody>
          <a:bodyPr>
            <a:noAutofit/>
          </a:bodyPr>
          <a:lstStyle/>
          <a:p>
            <a:pPr marL="45720" indent="0">
              <a:spcBef>
                <a:spcPts val="60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# define an ordered day-of-week variable 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# for plots and data summaries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dodgers$ordered_day_of_week</a:t>
            </a:r>
            <a:r>
              <a:rPr lang="en-US" sz="2400" dirty="0">
                <a:latin typeface="Lucida Console" panose="020B0609040504020204" pitchFamily="49" charset="0"/>
              </a:rPr>
              <a:t> &lt;- with(data=dodgers,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ifelse</a:t>
            </a:r>
            <a:r>
              <a:rPr lang="en-US" sz="2400" dirty="0">
                <a:latin typeface="Lucida Console" panose="020B0609040504020204" pitchFamily="49" charset="0"/>
              </a:rPr>
              <a:t> ((</a:t>
            </a:r>
            <a:r>
              <a:rPr lang="en-US" sz="2400" dirty="0" err="1">
                <a:latin typeface="Lucida Console" panose="020B0609040504020204" pitchFamily="49" charset="0"/>
              </a:rPr>
              <a:t>day_of_week</a:t>
            </a:r>
            <a:r>
              <a:rPr lang="en-US" sz="2400" dirty="0">
                <a:latin typeface="Lucida Console" panose="020B0609040504020204" pitchFamily="49" charset="0"/>
              </a:rPr>
              <a:t> == "Monday"),1,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 err="1">
                <a:latin typeface="Lucida Console" panose="020B0609040504020204" pitchFamily="49" charset="0"/>
              </a:rPr>
              <a:t>ifelse</a:t>
            </a:r>
            <a:r>
              <a:rPr lang="en-US" sz="2400" dirty="0">
                <a:latin typeface="Lucida Console" panose="020B0609040504020204" pitchFamily="49" charset="0"/>
              </a:rPr>
              <a:t> ((</a:t>
            </a:r>
            <a:r>
              <a:rPr lang="en-US" sz="2400" dirty="0" err="1">
                <a:latin typeface="Lucida Console" panose="020B0609040504020204" pitchFamily="49" charset="0"/>
              </a:rPr>
              <a:t>day_of_week</a:t>
            </a:r>
            <a:r>
              <a:rPr lang="en-US" sz="2400" dirty="0">
                <a:latin typeface="Lucida Console" panose="020B0609040504020204" pitchFamily="49" charset="0"/>
              </a:rPr>
              <a:t> == "Tuesday"),2,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 err="1">
                <a:latin typeface="Lucida Console" panose="020B0609040504020204" pitchFamily="49" charset="0"/>
              </a:rPr>
              <a:t>ifelse</a:t>
            </a:r>
            <a:r>
              <a:rPr lang="en-US" sz="2400" dirty="0">
                <a:latin typeface="Lucida Console" panose="020B0609040504020204" pitchFamily="49" charset="0"/>
              </a:rPr>
              <a:t> ((</a:t>
            </a:r>
            <a:r>
              <a:rPr lang="en-US" sz="2400" dirty="0" err="1">
                <a:latin typeface="Lucida Console" panose="020B0609040504020204" pitchFamily="49" charset="0"/>
              </a:rPr>
              <a:t>day_of_week</a:t>
            </a:r>
            <a:r>
              <a:rPr lang="en-US" sz="2400" dirty="0">
                <a:latin typeface="Lucida Console" panose="020B0609040504020204" pitchFamily="49" charset="0"/>
              </a:rPr>
              <a:t> == "Wednesday"),3,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 err="1">
                <a:latin typeface="Lucida Console" panose="020B0609040504020204" pitchFamily="49" charset="0"/>
              </a:rPr>
              <a:t>ifelse</a:t>
            </a:r>
            <a:r>
              <a:rPr lang="en-US" sz="2400" dirty="0">
                <a:latin typeface="Lucida Console" panose="020B0609040504020204" pitchFamily="49" charset="0"/>
              </a:rPr>
              <a:t> ((</a:t>
            </a:r>
            <a:r>
              <a:rPr lang="en-US" sz="2400" dirty="0" err="1">
                <a:latin typeface="Lucida Console" panose="020B0609040504020204" pitchFamily="49" charset="0"/>
              </a:rPr>
              <a:t>day_of_week</a:t>
            </a:r>
            <a:r>
              <a:rPr lang="en-US" sz="2400" dirty="0">
                <a:latin typeface="Lucida Console" panose="020B0609040504020204" pitchFamily="49" charset="0"/>
              </a:rPr>
              <a:t> == "Thursday"),4,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 err="1">
                <a:latin typeface="Lucida Console" panose="020B0609040504020204" pitchFamily="49" charset="0"/>
              </a:rPr>
              <a:t>ifelse</a:t>
            </a:r>
            <a:r>
              <a:rPr lang="en-US" sz="2400" dirty="0">
                <a:latin typeface="Lucida Console" panose="020B0609040504020204" pitchFamily="49" charset="0"/>
              </a:rPr>
              <a:t> ((</a:t>
            </a:r>
            <a:r>
              <a:rPr lang="en-US" sz="2400" dirty="0" err="1">
                <a:latin typeface="Lucida Console" panose="020B0609040504020204" pitchFamily="49" charset="0"/>
              </a:rPr>
              <a:t>day_of_week</a:t>
            </a:r>
            <a:r>
              <a:rPr lang="en-US" sz="2400" dirty="0">
                <a:latin typeface="Lucida Console" panose="020B0609040504020204" pitchFamily="49" charset="0"/>
              </a:rPr>
              <a:t> == "Friday"),5,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 err="1">
                <a:latin typeface="Lucida Console" panose="020B0609040504020204" pitchFamily="49" charset="0"/>
              </a:rPr>
              <a:t>ifelse</a:t>
            </a:r>
            <a:r>
              <a:rPr lang="en-US" sz="2400" dirty="0">
                <a:latin typeface="Lucida Console" panose="020B0609040504020204" pitchFamily="49" charset="0"/>
              </a:rPr>
              <a:t> ((</a:t>
            </a:r>
            <a:r>
              <a:rPr lang="en-US" sz="2400" dirty="0" err="1">
                <a:latin typeface="Lucida Console" panose="020B0609040504020204" pitchFamily="49" charset="0"/>
              </a:rPr>
              <a:t>day_of_week</a:t>
            </a:r>
            <a:r>
              <a:rPr lang="en-US" sz="2400" dirty="0">
                <a:latin typeface="Lucida Console" panose="020B0609040504020204" pitchFamily="49" charset="0"/>
              </a:rPr>
              <a:t> == "Saturday"),6,7)))))))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dodgers$ordered_day_of_week</a:t>
            </a:r>
            <a:r>
              <a:rPr lang="en-US" sz="2400" dirty="0">
                <a:latin typeface="Lucida Console" panose="020B0609040504020204" pitchFamily="49" charset="0"/>
              </a:rPr>
              <a:t> &lt;- </a:t>
            </a:r>
            <a:r>
              <a:rPr 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factor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dodgers$ordered_day_of_week</a:t>
            </a:r>
            <a:r>
              <a:rPr lang="en-US" sz="2400" dirty="0">
                <a:latin typeface="Lucida Console" panose="020B0609040504020204" pitchFamily="49" charset="0"/>
              </a:rPr>
              <a:t>, levels=1:7,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labels=c("Mon", "Tue", "Wed", "</a:t>
            </a:r>
            <a:r>
              <a:rPr lang="en-US" sz="2400" dirty="0" err="1">
                <a:latin typeface="Lucida Console" panose="020B0609040504020204" pitchFamily="49" charset="0"/>
              </a:rPr>
              <a:t>Thur</a:t>
            </a:r>
            <a:r>
              <a:rPr lang="en-US" sz="2400" dirty="0">
                <a:latin typeface="Lucida Console" panose="020B0609040504020204" pitchFamily="49" charset="0"/>
              </a:rPr>
              <a:t>", "Fri", "Sat", "Sun"))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32663" y="0"/>
            <a:ext cx="2625961" cy="240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7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951" y="228600"/>
            <a:ext cx="10855705" cy="1356360"/>
          </a:xfrm>
        </p:spPr>
        <p:txBody>
          <a:bodyPr/>
          <a:lstStyle/>
          <a:p>
            <a:r>
              <a:rPr lang="en-US" dirty="0" smtClean="0"/>
              <a:t>An alternative from package </a:t>
            </a:r>
            <a:r>
              <a:rPr lang="en-US" b="1" dirty="0" err="1" smtClean="0">
                <a:solidFill>
                  <a:schemeClr val="accent2"/>
                </a:solidFill>
              </a:rPr>
              <a:t>plyr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  <a:r>
              <a:rPr lang="en-US" b="1" dirty="0" err="1" smtClean="0">
                <a:solidFill>
                  <a:schemeClr val="accent2"/>
                </a:solidFill>
              </a:rPr>
              <a:t>mapvalues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86" y="1341120"/>
            <a:ext cx="11223169" cy="4130040"/>
          </a:xfrm>
        </p:spPr>
        <p:txBody>
          <a:bodyPr>
            <a:noAutofit/>
          </a:bodyPr>
          <a:lstStyle/>
          <a:p>
            <a:pPr marL="4572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days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&lt;- </a:t>
            </a:r>
            <a:r>
              <a:rPr 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levels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dodgers$day_of_week</a:t>
            </a:r>
            <a:r>
              <a:rPr lang="en-US" sz="2400" dirty="0">
                <a:latin typeface="Lucida Console" panose="020B0609040504020204" pitchFamily="49" charset="0"/>
              </a:rPr>
              <a:t>) # </a:t>
            </a:r>
            <a:r>
              <a:rPr lang="en-US" sz="2400" dirty="0" err="1">
                <a:latin typeface="Lucida Console" panose="020B0609040504020204" pitchFamily="49" charset="0"/>
              </a:rPr>
              <a:t>daynames</a:t>
            </a:r>
            <a:r>
              <a:rPr lang="en-US" sz="2400" dirty="0">
                <a:latin typeface="Lucida Console" panose="020B0609040504020204" pitchFamily="49" charset="0"/>
              </a:rPr>
              <a:t> alphabetically</a:t>
            </a:r>
          </a:p>
          <a:p>
            <a:pPr marL="4572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# we want Mon = 1, Tues = 2, </a:t>
            </a:r>
            <a:r>
              <a:rPr lang="en-US" sz="2400" dirty="0" err="1">
                <a:latin typeface="Lucida Console" panose="020B0609040504020204" pitchFamily="49" charset="0"/>
              </a:rPr>
              <a:t>etc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daynum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&lt;- c(5, 1, 6, 7, 4, 2, 3</a:t>
            </a:r>
            <a:r>
              <a:rPr lang="en-US" sz="2400" dirty="0" smtClean="0">
                <a:latin typeface="Lucida Console" panose="020B0609040504020204" pitchFamily="49" charset="0"/>
              </a:rPr>
              <a:t>) # Fri = 5, Mon = 1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 smtClean="0">
                <a:latin typeface="Lucida Console" panose="020B0609040504020204" pitchFamily="49" charset="0"/>
              </a:rPr>
              <a:t>dodgers$ordered_day_of_week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&lt;- </a:t>
            </a:r>
            <a:r>
              <a:rPr lang="en-US" sz="2400" b="1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mapvalues</a:t>
            </a:r>
            <a:r>
              <a:rPr lang="en-US" sz="24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(</a:t>
            </a:r>
            <a:r>
              <a:rPr lang="en-US" sz="2400" b="1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dodgers$day_of_week</a:t>
            </a:r>
            <a:r>
              <a:rPr 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, from = 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days</a:t>
            </a:r>
            <a:r>
              <a:rPr 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, to </a:t>
            </a:r>
            <a:r>
              <a:rPr lang="en-US" sz="24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= </a:t>
            </a:r>
            <a:r>
              <a:rPr lang="en-US" sz="24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daynum</a:t>
            </a:r>
            <a:r>
              <a:rPr 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)</a:t>
            </a:r>
          </a:p>
          <a:p>
            <a:pPr marL="4572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mydodger$ordered_day_of_week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&lt;- </a:t>
            </a:r>
            <a:br>
              <a:rPr lang="en-US" sz="2400" dirty="0" smtClean="0">
                <a:latin typeface="Lucida Console" panose="020B06090405040202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factor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dodgers$ordered_day_of_week</a:t>
            </a:r>
            <a:r>
              <a:rPr lang="en-US" sz="2400" dirty="0">
                <a:latin typeface="Lucida Console" panose="020B0609040504020204" pitchFamily="49" charset="0"/>
              </a:rPr>
              <a:t>, levels=1:7,</a:t>
            </a:r>
          </a:p>
          <a:p>
            <a:pPr marL="4572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labels=c</a:t>
            </a:r>
            <a:r>
              <a:rPr lang="en-US" sz="2400" dirty="0">
                <a:latin typeface="Lucida Console" panose="020B0609040504020204" pitchFamily="49" charset="0"/>
              </a:rPr>
              <a:t>("Mon", "Tue", "Wed", "</a:t>
            </a:r>
            <a:r>
              <a:rPr lang="en-US" sz="2400" dirty="0" err="1">
                <a:latin typeface="Lucida Console" panose="020B0609040504020204" pitchFamily="49" charset="0"/>
              </a:rPr>
              <a:t>Thur</a:t>
            </a:r>
            <a:r>
              <a:rPr lang="en-US" sz="2400" dirty="0">
                <a:latin typeface="Lucida Console" panose="020B0609040504020204" pitchFamily="49" charset="0"/>
              </a:rPr>
              <a:t>", "Fri</a:t>
            </a:r>
            <a:r>
              <a:rPr lang="en-US" sz="2400" dirty="0" smtClean="0">
                <a:latin typeface="Lucida Console" panose="020B0609040504020204" pitchFamily="49" charset="0"/>
              </a:rPr>
              <a:t>", </a:t>
            </a:r>
            <a:r>
              <a:rPr lang="en-US" sz="2400" dirty="0">
                <a:latin typeface="Lucida Console" panose="020B0609040504020204" pitchFamily="49" charset="0"/>
              </a:rPr>
              <a:t>"</a:t>
            </a:r>
            <a:r>
              <a:rPr lang="en-US" sz="2400" dirty="0" err="1" smtClean="0">
                <a:latin typeface="Lucida Console" panose="020B0609040504020204" pitchFamily="49" charset="0"/>
              </a:rPr>
              <a:t>Sat","</a:t>
            </a:r>
            <a:r>
              <a:rPr lang="en-US" sz="2400" dirty="0" err="1">
                <a:latin typeface="Lucida Console" panose="020B0609040504020204" pitchFamily="49" charset="0"/>
              </a:rPr>
              <a:t>Sun</a:t>
            </a:r>
            <a:r>
              <a:rPr lang="en-US" sz="2400" dirty="0">
                <a:latin typeface="Lucida Console" panose="020B0609040504020204" pitchFamily="49" charset="0"/>
              </a:rPr>
              <a:t>"))</a:t>
            </a:r>
          </a:p>
          <a:p>
            <a:pPr marL="4572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56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Graphics and Lattice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8" y="1728787"/>
            <a:ext cx="9872871" cy="4038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See Miller 08 lines 22 – 44 for Standard</a:t>
            </a:r>
          </a:p>
          <a:p>
            <a:r>
              <a:rPr lang="en-US" sz="3200" dirty="0" smtClean="0"/>
              <a:t>Lattice:  for comparative plots– small multiple graphs</a:t>
            </a:r>
          </a:p>
          <a:p>
            <a:r>
              <a:rPr lang="en-US" sz="3200" dirty="0" smtClean="0"/>
              <a:t>See lines 46 – 64 and handout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933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2748</TotalTime>
  <Words>434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Corbel</vt:lpstr>
      <vt:lpstr>Lucida Console</vt:lpstr>
      <vt:lpstr>Basis</vt:lpstr>
      <vt:lpstr>Optimizing Promotions with Analytics</vt:lpstr>
      <vt:lpstr>Agenda &amp; Goals</vt:lpstr>
      <vt:lpstr>Why organizations should create experimental ecosystems </vt:lpstr>
      <vt:lpstr>The LA Dodgers – Promotions to Fill Dodger Stadium</vt:lpstr>
      <vt:lpstr>Variables</vt:lpstr>
      <vt:lpstr>Design and Analysis Plan</vt:lpstr>
      <vt:lpstr>PowerPoint Presentation</vt:lpstr>
      <vt:lpstr>An alternative from package plyr: mapvalues</vt:lpstr>
      <vt:lpstr>Standard Graphics and Lattice Graphics</vt:lpstr>
      <vt:lpstr>LATTICE basics</vt:lpstr>
      <vt:lpstr>Graph Symbols and sizes: PCH and CEX</vt:lpstr>
      <vt:lpstr>Regression + Diagnostics</vt:lpstr>
      <vt:lpstr>Regression with Interaction</vt:lpstr>
      <vt:lpstr>Final project question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Carver</dc:creator>
  <cp:lastModifiedBy>Robert Carver</cp:lastModifiedBy>
  <cp:revision>35</cp:revision>
  <cp:lastPrinted>2017-03-19T20:29:44Z</cp:lastPrinted>
  <dcterms:created xsi:type="dcterms:W3CDTF">2017-01-15T17:50:48Z</dcterms:created>
  <dcterms:modified xsi:type="dcterms:W3CDTF">2017-03-19T20:30:49Z</dcterms:modified>
</cp:coreProperties>
</file>