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Corbel"/>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918E14-C187-4681-8706-0DD42B5952FE}">
  <a:tblStyle styleId="{6F918E14-C187-4681-8706-0DD42B5952FE}"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lastCol>
    <a:firstCol>
      <a:tcTxStyle b="on" i="off"/>
    </a:firstCol>
    <a:lastRow>
      <a:tcTxStyle b="on" i="off"/>
      <a:tcStyle>
        <a:tcBdr>
          <a:top>
            <a:ln cap="flat" cmpd="sng" w="25400">
              <a:solidFill>
                <a:schemeClr val="accent5"/>
              </a:solidFill>
              <a:prstDash val="solid"/>
              <a:round/>
              <a:headEnd len="sm" w="sm" type="none"/>
              <a:tailEnd len="sm" w="sm" type="none"/>
            </a:ln>
          </a:top>
        </a:tcBdr>
        <a:fill>
          <a:solidFill>
            <a:srgbClr val="E9EFF7"/>
          </a:solidFill>
        </a:fill>
      </a:tcStyle>
    </a:lastRow>
    <a:seCell>
      <a:tcTxStyle/>
    </a:seCell>
    <a:swCell>
      <a:tcTxStyle/>
    </a:swCell>
    <a:firstRow>
      <a:tcTxStyle b="on" i="off"/>
      <a:tcStyle>
        <a:fill>
          <a:solidFill>
            <a:srgbClr val="E9EFF7"/>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Corbel-regular.fntdata"/><Relationship Id="rId47" Type="http://schemas.openxmlformats.org/officeDocument/2006/relationships/slide" Target="slides/slide40.xml"/><Relationship Id="rId49" Type="http://schemas.openxmlformats.org/officeDocument/2006/relationships/font" Target="fonts/Corbel-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orbel-boldItalic.fntdata"/><Relationship Id="rId50" Type="http://schemas.openxmlformats.org/officeDocument/2006/relationships/font" Target="fonts/Corbel-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d0fc8b31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73d0fc8b31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73d0fc8b31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3d0fc8b31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73d0fc8b31_2_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73d0fc8b31_2_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d0fc8b31_2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73d0fc8b31_2_1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73d0fc8b31_2_1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3d0fc8b31_2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73d0fc8b31_2_2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73d0fc8b31_2_2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3d0fc8b31_2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73d0fc8b31_2_2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73d0fc8b31_2_2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3d0fc8b31_2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73d0fc8b31_2_2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Similarly, a no response with confidence of 3 is produced by clicking on 3 on the left hand side, combined response value being minus 3</a:t>
            </a:r>
            <a:endParaRPr/>
          </a:p>
        </p:txBody>
      </p:sp>
      <p:sp>
        <p:nvSpPr>
          <p:cNvPr id="248" name="Google Shape;248;g73d0fc8b31_2_2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3d0fc8b31_2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73d0fc8b31_2_2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73d0fc8b31_2_2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3d0fc8b31_2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73d0fc8b31_2_2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73d0fc8b31_2_2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3d0fc8b31_2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73d0fc8b31_2_2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Similarly, a no response with confidence of 3 is produced by clicking on 3 on the left hand side, combined response value being minus 3</a:t>
            </a:r>
            <a:endParaRPr/>
          </a:p>
        </p:txBody>
      </p:sp>
      <p:sp>
        <p:nvSpPr>
          <p:cNvPr id="266" name="Google Shape;266;g73d0fc8b31_2_2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3d0fc8b31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73d0fc8b31_2_2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So that was the short demo, and this is how the experiment would actually look like. We present the image briefly, then mask it, and then present a patch, also very briefly.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then they are asked to judge whether a patch comes from the image, repeatedly</a:t>
            </a:r>
            <a:endParaRPr/>
          </a:p>
          <a:p>
            <a:pPr indent="0" lvl="0" marL="0" rtl="0" algn="l">
              <a:spcBef>
                <a:spcPts val="0"/>
              </a:spcBef>
              <a:spcAft>
                <a:spcPts val="0"/>
              </a:spcAft>
              <a:buNone/>
            </a:pPr>
            <a:r>
              <a:t/>
            </a:r>
            <a:endParaRPr/>
          </a:p>
        </p:txBody>
      </p:sp>
      <p:sp>
        <p:nvSpPr>
          <p:cNvPr id="272" name="Google Shape;272;g73d0fc8b31_2_2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3d0fc8b31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73d0fc8b31_2_2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And their accuracy in judging what actually comes from the image as present, and what are not part of the image as absent tells us how well they differentiate between contents present and absent in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Which stands for the informativeness of their brief visual experience of that image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got 15 participants, each completed 80 trials of such task.</a:t>
            </a:r>
            <a:endParaRPr/>
          </a:p>
          <a:p>
            <a:pPr indent="0" lvl="0" marL="0" rtl="0" algn="l">
              <a:spcBef>
                <a:spcPts val="0"/>
              </a:spcBef>
              <a:spcAft>
                <a:spcPts val="0"/>
              </a:spcAft>
              <a:buNone/>
            </a:pPr>
            <a:r>
              <a:t/>
            </a:r>
            <a:endParaRPr/>
          </a:p>
        </p:txBody>
      </p:sp>
      <p:sp>
        <p:nvSpPr>
          <p:cNvPr id="283" name="Google Shape;283;g73d0fc8b31_2_2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d0fc8b31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73d0fc8b31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information we get from our visual experience has traditionally been defined as what we see, namely, the objects, along with the details and features of them, that enter our perception.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example, I see a lot of people here, the people I see is some of the information I get from my experience right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so the more objects and details that I happen to be seeing, the more information I get.</a:t>
            </a:r>
            <a:endParaRPr/>
          </a:p>
          <a:p>
            <a:pPr indent="0" lvl="0" marL="0" rtl="0" algn="l">
              <a:spcBef>
                <a:spcPts val="0"/>
              </a:spcBef>
              <a:spcAft>
                <a:spcPts val="0"/>
              </a:spcAft>
              <a:buNone/>
            </a:pPr>
            <a:r>
              <a:t/>
            </a:r>
            <a:endParaRPr/>
          </a:p>
        </p:txBody>
      </p:sp>
      <p:sp>
        <p:nvSpPr>
          <p:cNvPr id="136" name="Google Shape;136;g73d0fc8b31_2_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3d0fc8b31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73d0fc8b31_2_2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So far we know that this task consist of discriminating between patches from the image and patches not from the image.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what are the absent patches exactly? How different are they from the present patches?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we used two types of patches, one looks quite different from patches from the image, which is like how different those animals are from pandas.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other type looks a lot more similar than the present patches, which is similar to panda-panda comparison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that by comparing your responses to present patches with your responses to the two types of absent patches, we can examine your general (panda-animal differentiation) differentiation and differentiation between contents differing in fine-grained details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will explain to you each level of the differentiation, and show you the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g73d0fc8b31_2_2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3d0fc8b31_2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73d0fc8b31_2_2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73d0fc8b31_2_2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3d0fc8b31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73d0fc8b31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General differentiation, we compare participants’ responses to patches directly cut from the original image, so assume this is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we cut them into 9 equal-size patches</a:t>
            </a:r>
            <a:endParaRPr/>
          </a:p>
          <a:p>
            <a:pPr indent="0" lvl="0" marL="0" rtl="0" algn="l">
              <a:spcBef>
                <a:spcPts val="0"/>
              </a:spcBef>
              <a:spcAft>
                <a:spcPts val="0"/>
              </a:spcAft>
              <a:buNone/>
            </a:pPr>
            <a:r>
              <a:t/>
            </a:r>
            <a:endParaRPr/>
          </a:p>
        </p:txBody>
      </p:sp>
      <p:sp>
        <p:nvSpPr>
          <p:cNvPr id="306" name="Google Shape;306;g73d0fc8b31_2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3d0fc8b31_2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73d0fc8b31_2_2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take four of them, and we compare participants’ response to each of the four patches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each of 15 patches randomly selected from images from a different natural image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how well did participants perform this differentiation?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can be similar</a:t>
            </a:r>
            <a:endParaRPr/>
          </a:p>
        </p:txBody>
      </p:sp>
      <p:sp>
        <p:nvSpPr>
          <p:cNvPr id="324" name="Google Shape;324;g73d0fc8b31_2_2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3d0fc8b31_2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73d0fc8b31_2_3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figure here shows mean percentage of “present” judgments given to patches coming from the image, and patches from different image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Error bars for within-subject standard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we can see, participants did quite well at differentiating between what they see and what they dont., as they are very accurate in judging what they see in the image as present, and rejecting what they did not see.</a:t>
            </a:r>
            <a:endParaRPr/>
          </a:p>
        </p:txBody>
      </p:sp>
      <p:sp>
        <p:nvSpPr>
          <p:cNvPr id="347" name="Google Shape;347;g73d0fc8b31_2_3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3d0fc8b31_2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73d0fc8b31_2_3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73d0fc8b31_2_3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3d0fc8b31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73d0fc8b31_2_3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Recognizing the envelope among other patches looking like this can be easy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what about a patch like this? Is your visual experience sensitive enough to endorse the envelope as the exact object from the photo, while reject the CD?</a:t>
            </a:r>
            <a:endParaRPr/>
          </a:p>
        </p:txBody>
      </p:sp>
      <p:sp>
        <p:nvSpPr>
          <p:cNvPr id="364" name="Google Shape;364;g73d0fc8b31_2_3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3d0fc8b31_2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73d0fc8b31_2_3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So this is the fine-grained differentiation we wanted to look at. One of the 20 patches are modified from the original patch by replacing an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that the modified version of it looks very similar to the original, yet it is not part of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well did participants do such differentiation?</a:t>
            </a:r>
            <a:endParaRPr/>
          </a:p>
        </p:txBody>
      </p:sp>
      <p:sp>
        <p:nvSpPr>
          <p:cNvPr id="382" name="Google Shape;382;g73d0fc8b31_2_3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3d0fc8b31_2_3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73d0fc8b31_2_3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They can still distinguish the fine-grained patches</a:t>
            </a:r>
            <a:endParaRPr/>
          </a:p>
          <a:p>
            <a:pPr indent="0" lvl="0" marL="0" rtl="0" algn="l">
              <a:spcBef>
                <a:spcPts val="0"/>
              </a:spcBef>
              <a:spcAft>
                <a:spcPts val="0"/>
              </a:spcAft>
              <a:buNone/>
            </a:pPr>
            <a:r>
              <a:rPr lang="en-GB"/>
              <a:t>And we can see they are not so good at doing this task, given the high proportion of present judgments given to patches showing a different object.</a:t>
            </a:r>
            <a:endParaRPr/>
          </a:p>
        </p:txBody>
      </p:sp>
      <p:sp>
        <p:nvSpPr>
          <p:cNvPr id="392" name="Google Shape;392;g73d0fc8b31_2_3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3d0fc8b31_2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73d0fc8b31_2_3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And if we summarise our findings together here, we see that they are very good at general differentiation, but not so good at fine-grained differentiation</a:t>
            </a:r>
            <a:endParaRPr/>
          </a:p>
        </p:txBody>
      </p:sp>
      <p:sp>
        <p:nvSpPr>
          <p:cNvPr id="402" name="Google Shape;402;g73d0fc8b31_2_3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3d0fc8b31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73d0fc8b31_2_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If we accept this definition of information, consider this photo.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one and only information we get, then, is panda, given our perception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Does this mean everyone get the exact same amount of information from the perception of this panda?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Instead of looking at the signals coming from the environment, we should also look at how such perception is internally represented in us.</a:t>
            </a:r>
            <a:endParaRPr/>
          </a:p>
        </p:txBody>
      </p:sp>
      <p:sp>
        <p:nvSpPr>
          <p:cNvPr id="149" name="Google Shape;149;g73d0fc8b31_2_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3d0fc8b31_2_3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73d0fc8b31_2_3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Given our results, we know that our visual experience at a glance is very informative, as we can easily distinguish between contents present, and a lot of contents absent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this differentiation ability has a limit; when the present and absent contents are perceptually very similar, then it is difficult to differentiate between the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exactly the scenario where we are good at differentiating between the panda we see with other animals, but we are not as good in finding out that one panda we saw from different pandas.</a:t>
            </a:r>
            <a:endParaRPr/>
          </a:p>
        </p:txBody>
      </p:sp>
      <p:sp>
        <p:nvSpPr>
          <p:cNvPr id="412" name="Google Shape;412;g73d0fc8b31_2_3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3d0fc8b31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73d0fc8b31_2_3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know that upon a brief glance, people can easily reject many contents absent from their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only ask participant to reject 15 absent patches, but how many patches can they possibly reject? 30, 50…?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Potentially, by asking participants to reject many many absent patches, we can expand this absent content space for our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and explore the upper bound of differentiation</a:t>
            </a:r>
            <a:endParaRPr/>
          </a:p>
          <a:p>
            <a:pPr indent="0" lvl="0" marL="0" rtl="0" algn="l">
              <a:spcBef>
                <a:spcPts val="0"/>
              </a:spcBef>
              <a:spcAft>
                <a:spcPts val="0"/>
              </a:spcAft>
              <a:buNone/>
            </a:pPr>
            <a:r>
              <a:t/>
            </a:r>
            <a:endParaRPr/>
          </a:p>
        </p:txBody>
      </p:sp>
      <p:sp>
        <p:nvSpPr>
          <p:cNvPr id="428" name="Google Shape;428;g73d0fc8b31_2_3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3d0fc8b31_2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73d0fc8b31_2_4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Also, we knowed that participants are not quite good at differentiating between present and absent contents, when they look similar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Manipulate the degree of perceptual difference between content present in the image, and contents absent in the image, and explore how different the contents absent needs to be, to be distinguished from present contents</a:t>
            </a:r>
            <a:endParaRPr/>
          </a:p>
        </p:txBody>
      </p:sp>
      <p:sp>
        <p:nvSpPr>
          <p:cNvPr id="450" name="Google Shape;450;g73d0fc8b31_2_4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3d0fc8b31_2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73d0fc8b31_2_4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This study uses a very simple differentiation task, but it provides a novel perspective for understanding visual experience.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Compared to how visual information is traditionally defined, it takes into account both contents that enters our perception, and contents absent in our experience that we can distinguish from.</a:t>
            </a:r>
            <a:endParaRPr/>
          </a:p>
          <a:p>
            <a:pPr indent="0" lvl="0" marL="0" rtl="0" algn="l">
              <a:spcBef>
                <a:spcPts val="0"/>
              </a:spcBef>
              <a:spcAft>
                <a:spcPts val="0"/>
              </a:spcAft>
              <a:buNone/>
            </a:pPr>
            <a:r>
              <a:t/>
            </a:r>
            <a:endParaRPr/>
          </a:p>
        </p:txBody>
      </p:sp>
      <p:sp>
        <p:nvSpPr>
          <p:cNvPr id="469" name="Google Shape;469;g73d0fc8b31_2_4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3d0fc8b31_2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73d0fc8b31_2_4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73d0fc8b31_2_4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3d0fc8b31_2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g73d0fc8b31_2_4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73d0fc8b31_2_4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3d0fc8b31_2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73d0fc8b31_2_4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73d0fc8b31_2_4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3d0fc8b31_2_4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73d0fc8b31_2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3d0fc8b31_2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73d0fc8b31_2_4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For example, we can understand distorted perception in mental disorders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a schizophrenia patient sees a cat that does not actually exist, which is a visual hallucination this does not mean seeing more things, and get more information from the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Rather, according to recent studies, it comes from an impaired ability to differentiate between what is actually perceived in the environment, and their internal imagery of a cat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its an impaired ability to rule out this specific kind of possibilities </a:t>
            </a:r>
            <a:endParaRPr/>
          </a:p>
        </p:txBody>
      </p:sp>
      <p:sp>
        <p:nvSpPr>
          <p:cNvPr id="509" name="Google Shape;509;g73d0fc8b31_2_4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73d0fc8b31_2_4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g73d0fc8b31_2_4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In each session, a participant will complete 40 incongruent trials and 30 congruent trial.</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In an incongruent trial, an incongruent image like the wedding photo with a dynamite, will be presented. We will test participants on both the incongruent and congruent P patches.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the A will be selected in a way that A and P patches are not in contiguous locations in the image. the critical object is in location 5, then the A patches we choose will be 1, 3, 7, 9; similarly, if in another photo, the critical object is in one of 2,4,6,8, then we choose the A patches from 2,4,6,8</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Each N patch an observer see will be different from other N patches he/she see in the whole session, as well as patches that other subjects see. Each of the N patches will only be presented once across our whole experiment testing.</a:t>
            </a:r>
            <a:endParaRPr/>
          </a:p>
          <a:p>
            <a:pPr indent="0" lvl="0" marL="0" rtl="0" algn="l">
              <a:spcBef>
                <a:spcPts val="0"/>
              </a:spcBef>
              <a:spcAft>
                <a:spcPts val="0"/>
              </a:spcAft>
              <a:buNone/>
            </a:pPr>
            <a:r>
              <a:rPr lang="en-GB"/>
              <a:t>I will explain to you later why we do this in a minute</a:t>
            </a:r>
            <a:endParaRPr/>
          </a:p>
        </p:txBody>
      </p:sp>
      <p:sp>
        <p:nvSpPr>
          <p:cNvPr id="529" name="Google Shape;529;g73d0fc8b31_2_4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d0fc8b31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73d0fc8b31_2_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Rather than focusing on the panda itself, lets consider what are the things that we can distinguish it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us, with some common knowledge about animals, as soon as we have a perception of this panda, we automatically know it is not all these animals; that is, this panda, for us, distinguishsed from other animals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for a huge fan of panda, in addition to all the animals here, she can also distinguish this panda from all these pandas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that the same perception of panda can be represented differently in each one of us</a:t>
            </a:r>
            <a:endParaRPr/>
          </a:p>
        </p:txBody>
      </p:sp>
      <p:sp>
        <p:nvSpPr>
          <p:cNvPr id="156" name="Google Shape;156;g73d0fc8b31_2_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73d0fc8b31_2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g73d0fc8b31_2_5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congruent trials follows the same structure as the incongruent trial, except that the image presented is a congruent one.</a:t>
            </a:r>
            <a:endParaRPr/>
          </a:p>
        </p:txBody>
      </p:sp>
      <p:sp>
        <p:nvSpPr>
          <p:cNvPr id="561" name="Google Shape;561;g73d0fc8b31_2_5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d0fc8b31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73d0fc8b31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And differentiation game is not just a battle between you and a fan of panda, but is in fact, the theoretical basis to information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According to information theory, the amount of information that an event has is characterized by the number of alternatives it can exclude </a:t>
            </a:r>
            <a:endParaRPr/>
          </a:p>
        </p:txBody>
      </p:sp>
      <p:sp>
        <p:nvSpPr>
          <p:cNvPr id="181" name="Google Shape;181;g73d0fc8b31_2_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d0fc8b31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73d0fc8b31_2_1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If we translate this to our visual experience, it means that the informat…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Is not only what you see, which are the contents present in your experience, but also the things you don’t see, that you can discriminate from the things you see</a:t>
            </a:r>
            <a:endParaRPr/>
          </a:p>
        </p:txBody>
      </p:sp>
      <p:sp>
        <p:nvSpPr>
          <p:cNvPr id="188" name="Google Shape;188;g73d0fc8b31_2_1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3d0fc8b31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73d0fc8b31_2_1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As we know from the animal differentiation game, differentiating present and absent contents seems so easy and quick, and we can do it almost at the first glance of whatever we 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research question for my experiemtn is, </a:t>
            </a:r>
            <a:endParaRPr/>
          </a:p>
        </p:txBody>
      </p:sp>
      <p:sp>
        <p:nvSpPr>
          <p:cNvPr id="202" name="Google Shape;202;g73d0fc8b31_2_1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3d0fc8b31_2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73d0fc8b31_2_1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to address this question, we developed a paradigm. Instead of verbally explaining it, I prefer to show you a demo directly.</a:t>
            </a:r>
            <a:endParaRPr/>
          </a:p>
          <a:p>
            <a:pPr indent="0" lvl="0" marL="0" rtl="0" algn="l">
              <a:spcBef>
                <a:spcPts val="0"/>
              </a:spcBef>
              <a:spcAft>
                <a:spcPts val="0"/>
              </a:spcAft>
              <a:buNone/>
            </a:pPr>
            <a:r>
              <a:rPr lang="en-GB"/>
              <a:t>I will flash an image on the screen very briefly, and then flash a patch, and you can tell me whether the patch is a part of the image</a:t>
            </a:r>
            <a:endParaRPr/>
          </a:p>
        </p:txBody>
      </p:sp>
      <p:sp>
        <p:nvSpPr>
          <p:cNvPr id="209" name="Google Shape;209;g73d0fc8b31_2_1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d0fc8b31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73d0fc8b31_2_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73d0fc8b31_2_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1" Type="http://schemas.openxmlformats.org/officeDocument/2006/relationships/image" Target="../media/image27.jpg"/><Relationship Id="rId10" Type="http://schemas.openxmlformats.org/officeDocument/2006/relationships/image" Target="../media/image24.jpg"/><Relationship Id="rId12" Type="http://schemas.openxmlformats.org/officeDocument/2006/relationships/image" Target="../media/image5.jpg"/><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30.jpg"/><Relationship Id="rId9" Type="http://schemas.openxmlformats.org/officeDocument/2006/relationships/image" Target="../media/image31.jpg"/><Relationship Id="rId5" Type="http://schemas.openxmlformats.org/officeDocument/2006/relationships/image" Target="../media/image19.jpg"/><Relationship Id="rId6" Type="http://schemas.openxmlformats.org/officeDocument/2006/relationships/image" Target="../media/image18.jpg"/><Relationship Id="rId7" Type="http://schemas.openxmlformats.org/officeDocument/2006/relationships/image" Target="../media/image21.jpg"/><Relationship Id="rId8" Type="http://schemas.openxmlformats.org/officeDocument/2006/relationships/image" Target="../media/image40.jpg"/></Relationships>
</file>

<file path=ppt/slides/_rels/slide23.xml.rels><?xml version="1.0" encoding="UTF-8" standalone="yes"?><Relationships xmlns="http://schemas.openxmlformats.org/package/2006/relationships"><Relationship Id="rId11" Type="http://schemas.openxmlformats.org/officeDocument/2006/relationships/image" Target="../media/image18.jpg"/><Relationship Id="rId10" Type="http://schemas.openxmlformats.org/officeDocument/2006/relationships/image" Target="../media/image33.jpg"/><Relationship Id="rId13" Type="http://schemas.openxmlformats.org/officeDocument/2006/relationships/image" Target="../media/image24.jpg"/><Relationship Id="rId12" Type="http://schemas.openxmlformats.org/officeDocument/2006/relationships/image" Target="../media/image40.jpg"/><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28.jpg"/><Relationship Id="rId9" Type="http://schemas.openxmlformats.org/officeDocument/2006/relationships/image" Target="../media/image36.jpg"/><Relationship Id="rId14" Type="http://schemas.openxmlformats.org/officeDocument/2006/relationships/image" Target="../media/image5.jpg"/><Relationship Id="rId5" Type="http://schemas.openxmlformats.org/officeDocument/2006/relationships/image" Target="../media/image32.jpg"/><Relationship Id="rId6" Type="http://schemas.openxmlformats.org/officeDocument/2006/relationships/image" Target="../media/image34.jpg"/><Relationship Id="rId7" Type="http://schemas.openxmlformats.org/officeDocument/2006/relationships/image" Target="../media/image25.jpg"/><Relationship Id="rId8"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7.jpg"/><Relationship Id="rId4" Type="http://schemas.openxmlformats.org/officeDocument/2006/relationships/image" Target="../media/image18.jpg"/><Relationship Id="rId5" Type="http://schemas.openxmlformats.org/officeDocument/2006/relationships/image" Target="../media/image3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3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9.jp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8.jpg"/><Relationship Id="rId4" Type="http://schemas.openxmlformats.org/officeDocument/2006/relationships/image" Target="../media/image5.jpg"/><Relationship Id="rId5" Type="http://schemas.openxmlformats.org/officeDocument/2006/relationships/image" Target="../media/image3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39.jpg"/><Relationship Id="rId5" Type="http://schemas.openxmlformats.org/officeDocument/2006/relationships/image" Target="../media/image36.jpg"/><Relationship Id="rId6" Type="http://schemas.openxmlformats.org/officeDocument/2006/relationships/image" Target="../media/image4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42.jpg"/><Relationship Id="rId4" Type="http://schemas.openxmlformats.org/officeDocument/2006/relationships/image" Target="../media/image4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4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2.jpg"/><Relationship Id="rId4" Type="http://schemas.openxmlformats.org/officeDocument/2006/relationships/image" Target="../media/image48.png"/><Relationship Id="rId5" Type="http://schemas.openxmlformats.org/officeDocument/2006/relationships/image" Target="../media/image46.jpg"/><Relationship Id="rId6" Type="http://schemas.openxmlformats.org/officeDocument/2006/relationships/image" Target="../media/image56.jpg"/></Relationships>
</file>

<file path=ppt/slides/_rels/slide39.xml.rels><?xml version="1.0" encoding="UTF-8" standalone="yes"?><Relationships xmlns="http://schemas.openxmlformats.org/package/2006/relationships"><Relationship Id="rId11" Type="http://schemas.openxmlformats.org/officeDocument/2006/relationships/image" Target="../media/image51.jpg"/><Relationship Id="rId10" Type="http://schemas.openxmlformats.org/officeDocument/2006/relationships/image" Target="../media/image47.jpg"/><Relationship Id="rId13" Type="http://schemas.openxmlformats.org/officeDocument/2006/relationships/image" Target="../media/image58.jpg"/><Relationship Id="rId12" Type="http://schemas.openxmlformats.org/officeDocument/2006/relationships/image" Target="../media/image53.jpg"/><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62.jpg"/><Relationship Id="rId4" Type="http://schemas.openxmlformats.org/officeDocument/2006/relationships/image" Target="../media/image49.jpg"/><Relationship Id="rId9" Type="http://schemas.openxmlformats.org/officeDocument/2006/relationships/image" Target="../media/image57.jpg"/><Relationship Id="rId5" Type="http://schemas.openxmlformats.org/officeDocument/2006/relationships/image" Target="../media/image55.jpg"/><Relationship Id="rId6" Type="http://schemas.openxmlformats.org/officeDocument/2006/relationships/image" Target="../media/image54.jpg"/><Relationship Id="rId7" Type="http://schemas.openxmlformats.org/officeDocument/2006/relationships/image" Target="../media/image50.jpg"/><Relationship Id="rId8" Type="http://schemas.openxmlformats.org/officeDocument/2006/relationships/image" Target="../media/image60.jpg"/></Relationships>
</file>

<file path=ppt/slides/_rels/slide4.xml.rels><?xml version="1.0" encoding="UTF-8" standalone="yes"?><Relationships xmlns="http://schemas.openxmlformats.org/package/2006/relationships"><Relationship Id="rId11" Type="http://schemas.openxmlformats.org/officeDocument/2006/relationships/image" Target="../media/image9.jpg"/><Relationship Id="rId10" Type="http://schemas.openxmlformats.org/officeDocument/2006/relationships/image" Target="../media/image17.png"/><Relationship Id="rId13" Type="http://schemas.openxmlformats.org/officeDocument/2006/relationships/image" Target="../media/image2.png"/><Relationship Id="rId12" Type="http://schemas.openxmlformats.org/officeDocument/2006/relationships/image" Target="../media/image1.jpg"/><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1.jpg"/><Relationship Id="rId9" Type="http://schemas.openxmlformats.org/officeDocument/2006/relationships/image" Target="../media/image14.jpg"/><Relationship Id="rId15" Type="http://schemas.openxmlformats.org/officeDocument/2006/relationships/image" Target="../media/image13.png"/><Relationship Id="rId14" Type="http://schemas.openxmlformats.org/officeDocument/2006/relationships/image" Target="../media/image12.png"/><Relationship Id="rId17" Type="http://schemas.openxmlformats.org/officeDocument/2006/relationships/image" Target="../media/image6.jpg"/><Relationship Id="rId16" Type="http://schemas.openxmlformats.org/officeDocument/2006/relationships/image" Target="../media/image20.png"/><Relationship Id="rId5" Type="http://schemas.openxmlformats.org/officeDocument/2006/relationships/image" Target="../media/image8.jpg"/><Relationship Id="rId6" Type="http://schemas.openxmlformats.org/officeDocument/2006/relationships/image" Target="../media/image7.jpg"/><Relationship Id="rId7" Type="http://schemas.openxmlformats.org/officeDocument/2006/relationships/image" Target="../media/image22.jpg"/><Relationship Id="rId8"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6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Google Shape;130;p25"/>
          <p:cNvSpPr txBox="1"/>
          <p:nvPr>
            <p:ph type="ctrTitle"/>
          </p:nvPr>
        </p:nvSpPr>
        <p:spPr>
          <a:xfrm>
            <a:off x="633161" y="1449904"/>
            <a:ext cx="7877677" cy="130302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GB" sz="3300">
                <a:latin typeface="Calibri"/>
                <a:ea typeface="Calibri"/>
                <a:cs typeface="Calibri"/>
                <a:sym typeface="Calibri"/>
              </a:rPr>
              <a:t>The information capacity of visual experience at a brief glance</a:t>
            </a:r>
            <a:endParaRPr sz="1100"/>
          </a:p>
        </p:txBody>
      </p:sp>
      <p:sp>
        <p:nvSpPr>
          <p:cNvPr id="131" name="Google Shape;131;p25"/>
          <p:cNvSpPr txBox="1"/>
          <p:nvPr>
            <p:ph idx="1" type="subTitle"/>
          </p:nvPr>
        </p:nvSpPr>
        <p:spPr>
          <a:xfrm>
            <a:off x="842779" y="3042086"/>
            <a:ext cx="7458440" cy="130302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GB" sz="1100">
                <a:latin typeface="Calibri"/>
                <a:ea typeface="Calibri"/>
                <a:cs typeface="Calibri"/>
                <a:sym typeface="Calibri"/>
              </a:rPr>
              <a:t>Qianchen Liang</a:t>
            </a:r>
            <a:endParaRPr sz="1100"/>
          </a:p>
          <a:p>
            <a:pPr indent="0" lvl="0" marL="0" rtl="0" algn="ctr">
              <a:lnSpc>
                <a:spcPct val="90000"/>
              </a:lnSpc>
              <a:spcBef>
                <a:spcPts val="800"/>
              </a:spcBef>
              <a:spcAft>
                <a:spcPts val="0"/>
              </a:spcAft>
              <a:buClr>
                <a:schemeClr val="dk1"/>
              </a:buClr>
              <a:buSzPts val="1800"/>
              <a:buNone/>
            </a:pPr>
            <a:r>
              <a:rPr lang="en-GB" sz="1100">
                <a:latin typeface="Calibri"/>
                <a:ea typeface="Calibri"/>
                <a:cs typeface="Calibri"/>
                <a:sym typeface="Calibri"/>
              </a:rPr>
              <a:t>Supervisors: Naotsugu Tsuchiya, Regan Gallagher, and Liad Mudrik</a:t>
            </a:r>
            <a:endParaRPr sz="1100">
              <a:latin typeface="Calibri"/>
              <a:ea typeface="Calibri"/>
              <a:cs typeface="Calibri"/>
              <a:sym typeface="Calibri"/>
            </a:endParaRPr>
          </a:p>
        </p:txBody>
      </p:sp>
      <p:pic>
        <p:nvPicPr>
          <p:cNvPr descr="Related image" id="132" name="Google Shape;132;p25"/>
          <p:cNvPicPr preferRelativeResize="0"/>
          <p:nvPr/>
        </p:nvPicPr>
        <p:blipFill rotWithShape="1">
          <a:blip r:embed="rId3">
            <a:alphaModFix/>
          </a:blip>
          <a:srcRect b="0" l="0" r="0" t="0"/>
          <a:stretch/>
        </p:blipFill>
        <p:spPr>
          <a:xfrm>
            <a:off x="6981825" y="226219"/>
            <a:ext cx="1952625" cy="8430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p:nvPr/>
        </p:nvSpPr>
        <p:spPr>
          <a:xfrm>
            <a:off x="4292266" y="2301039"/>
            <a:ext cx="559469" cy="541421"/>
          </a:xfrm>
          <a:prstGeom prst="plus">
            <a:avLst>
              <a:gd fmla="val 4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sz="1100"/>
          </a:p>
        </p:txBody>
      </p:sp>
      <p:sp>
        <p:nvSpPr>
          <p:cNvPr id="231" name="Google Shape;231;p3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232" name="Google Shape;232;p35"/>
          <p:cNvPicPr preferRelativeResize="0"/>
          <p:nvPr/>
        </p:nvPicPr>
        <p:blipFill rotWithShape="1">
          <a:blip r:embed="rId3">
            <a:alphaModFix/>
          </a:blip>
          <a:srcRect b="0" l="0" r="0" t="0"/>
          <a:stretch/>
        </p:blipFill>
        <p:spPr>
          <a:xfrm>
            <a:off x="2657475" y="657225"/>
            <a:ext cx="3829050" cy="382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p:nvPr/>
        </p:nvSpPr>
        <p:spPr>
          <a:xfrm>
            <a:off x="4292266" y="2301039"/>
            <a:ext cx="559469" cy="541421"/>
          </a:xfrm>
          <a:prstGeom prst="plus">
            <a:avLst>
              <a:gd fmla="val 4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7"/>
          <p:cNvPicPr preferRelativeResize="0"/>
          <p:nvPr/>
        </p:nvPicPr>
        <p:blipFill rotWithShape="1">
          <a:blip r:embed="rId3">
            <a:alphaModFix/>
          </a:blip>
          <a:srcRect b="0" l="0" r="0" t="0"/>
          <a:stretch/>
        </p:blipFill>
        <p:spPr>
          <a:xfrm>
            <a:off x="5219701" y="657225"/>
            <a:ext cx="1266825" cy="126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nvSpPr>
        <p:spPr>
          <a:xfrm>
            <a:off x="1032953" y="2013917"/>
            <a:ext cx="8820150" cy="4385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orbel"/>
                <a:ea typeface="Corbel"/>
                <a:cs typeface="Corbel"/>
                <a:sym typeface="Corbel"/>
              </a:rPr>
              <a:t>Do you think the presented patch belongs to the image?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p:nvPr/>
        </p:nvSpPr>
        <p:spPr>
          <a:xfrm>
            <a:off x="4292266" y="2301039"/>
            <a:ext cx="559469" cy="541421"/>
          </a:xfrm>
          <a:prstGeom prst="plus">
            <a:avLst>
              <a:gd fmla="val 4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40"/>
          <p:cNvPicPr preferRelativeResize="0"/>
          <p:nvPr/>
        </p:nvPicPr>
        <p:blipFill rotWithShape="1">
          <a:blip r:embed="rId3">
            <a:alphaModFix/>
          </a:blip>
          <a:srcRect b="0" l="0" r="0" t="0"/>
          <a:stretch/>
        </p:blipFill>
        <p:spPr>
          <a:xfrm>
            <a:off x="3933229" y="3276242"/>
            <a:ext cx="1277541" cy="12862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nvSpPr>
        <p:spPr>
          <a:xfrm>
            <a:off x="911929" y="2133169"/>
            <a:ext cx="8820150" cy="4385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orbel"/>
                <a:ea typeface="Corbel"/>
                <a:cs typeface="Corbel"/>
                <a:sym typeface="Corbel"/>
              </a:rPr>
              <a:t>Do you think the presented patch belongs to the image?</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t/>
            </a:r>
            <a:endParaRPr sz="1100"/>
          </a:p>
        </p:txBody>
      </p:sp>
      <p:sp>
        <p:nvSpPr>
          <p:cNvPr id="275" name="Google Shape;275;p4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276" name="Google Shape;276;p42"/>
          <p:cNvPicPr preferRelativeResize="0"/>
          <p:nvPr/>
        </p:nvPicPr>
        <p:blipFill rotWithShape="1">
          <a:blip r:embed="rId3">
            <a:alphaModFix/>
          </a:blip>
          <a:srcRect b="0" l="0" r="0" t="0"/>
          <a:stretch/>
        </p:blipFill>
        <p:spPr>
          <a:xfrm>
            <a:off x="800716" y="154250"/>
            <a:ext cx="7714633" cy="4989250"/>
          </a:xfrm>
          <a:prstGeom prst="rect">
            <a:avLst/>
          </a:prstGeom>
          <a:noFill/>
          <a:ln>
            <a:noFill/>
          </a:ln>
        </p:spPr>
      </p:pic>
      <p:sp>
        <p:nvSpPr>
          <p:cNvPr id="277" name="Google Shape;277;p42"/>
          <p:cNvSpPr txBox="1"/>
          <p:nvPr/>
        </p:nvSpPr>
        <p:spPr>
          <a:xfrm>
            <a:off x="4972050" y="1714500"/>
            <a:ext cx="1828800" cy="276999"/>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Decision</a:t>
            </a:r>
            <a:endParaRPr sz="1100"/>
          </a:p>
        </p:txBody>
      </p:sp>
      <p:sp>
        <p:nvSpPr>
          <p:cNvPr id="278" name="Google Shape;278;p42"/>
          <p:cNvSpPr txBox="1"/>
          <p:nvPr/>
        </p:nvSpPr>
        <p:spPr>
          <a:xfrm>
            <a:off x="6000750" y="2760703"/>
            <a:ext cx="1828800" cy="276999"/>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Decision</a:t>
            </a:r>
            <a:endParaRPr sz="1100"/>
          </a:p>
        </p:txBody>
      </p:sp>
      <p:sp>
        <p:nvSpPr>
          <p:cNvPr id="279" name="Google Shape;279;p42"/>
          <p:cNvSpPr txBox="1"/>
          <p:nvPr/>
        </p:nvSpPr>
        <p:spPr>
          <a:xfrm>
            <a:off x="7038975" y="3696713"/>
            <a:ext cx="1828800" cy="276999"/>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Decision</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General methods</a:t>
            </a:r>
            <a:endParaRPr sz="1100"/>
          </a:p>
        </p:txBody>
      </p:sp>
      <p:sp>
        <p:nvSpPr>
          <p:cNvPr id="286" name="Google Shape;286;p43"/>
          <p:cNvSpPr txBox="1"/>
          <p:nvPr>
            <p:ph idx="1" type="body"/>
          </p:nvPr>
        </p:nvSpPr>
        <p:spPr>
          <a:xfrm>
            <a:off x="800100" y="1759743"/>
            <a:ext cx="7886700" cy="2455070"/>
          </a:xfrm>
          <a:prstGeom prst="rect">
            <a:avLst/>
          </a:prstGeom>
          <a:noFill/>
          <a:ln>
            <a:noFill/>
          </a:ln>
        </p:spPr>
        <p:txBody>
          <a:bodyPr anchorCtr="0" anchor="t" bIns="34275" lIns="68575" spcFirstLastPara="1" rIns="68575" wrap="square" tIns="34275">
            <a:noAutofit/>
          </a:bodyPr>
          <a:lstStyle/>
          <a:p>
            <a:pPr indent="-171450" lvl="0" marL="177800" rtl="0" algn="l">
              <a:lnSpc>
                <a:spcPct val="100000"/>
              </a:lnSpc>
              <a:spcBef>
                <a:spcPts val="0"/>
              </a:spcBef>
              <a:spcAft>
                <a:spcPts val="0"/>
              </a:spcAft>
              <a:buClr>
                <a:schemeClr val="dk1"/>
              </a:buClr>
              <a:buSzPts val="1300"/>
              <a:buFont typeface="Noto Sans Symbols"/>
              <a:buChar char="❖"/>
            </a:pPr>
            <a:r>
              <a:rPr lang="en-GB" sz="2000">
                <a:latin typeface="Corbel"/>
                <a:ea typeface="Corbel"/>
                <a:cs typeface="Corbel"/>
                <a:sym typeface="Corbel"/>
              </a:rPr>
              <a:t>Each trial, we present one image, and ask 20 questions </a:t>
            </a:r>
            <a:endParaRPr sz="1100"/>
          </a:p>
          <a:p>
            <a:pPr indent="-171450" lvl="0" marL="177800" rtl="0" algn="l">
              <a:lnSpc>
                <a:spcPct val="100000"/>
              </a:lnSpc>
              <a:spcBef>
                <a:spcPts val="900"/>
              </a:spcBef>
              <a:spcAft>
                <a:spcPts val="0"/>
              </a:spcAft>
              <a:buClr>
                <a:schemeClr val="dk1"/>
              </a:buClr>
              <a:buSzPts val="1300"/>
              <a:buFont typeface="Noto Sans Symbols"/>
              <a:buChar char="❖"/>
            </a:pPr>
            <a:r>
              <a:rPr lang="en-GB" sz="2000">
                <a:latin typeface="Corbel"/>
                <a:ea typeface="Corbel"/>
                <a:cs typeface="Corbel"/>
                <a:sym typeface="Corbel"/>
              </a:rPr>
              <a:t>Accuracy in endorsing patches from the image, and rejecting patches not from the image 🡪 informativeness of image perception</a:t>
            </a:r>
            <a:endParaRPr sz="2000">
              <a:latin typeface="Corbel"/>
              <a:ea typeface="Corbel"/>
              <a:cs typeface="Corbel"/>
              <a:sym typeface="Corbel"/>
            </a:endParaRPr>
          </a:p>
          <a:p>
            <a:pPr indent="-171450" lvl="0" marL="177800" rtl="0" algn="l">
              <a:lnSpc>
                <a:spcPct val="100000"/>
              </a:lnSpc>
              <a:spcBef>
                <a:spcPts val="900"/>
              </a:spcBef>
              <a:spcAft>
                <a:spcPts val="0"/>
              </a:spcAft>
              <a:buClr>
                <a:schemeClr val="dk1"/>
              </a:buClr>
              <a:buSzPts val="1300"/>
              <a:buFont typeface="Noto Sans Symbols"/>
              <a:buChar char="❖"/>
            </a:pPr>
            <a:r>
              <a:rPr lang="en-GB" sz="2000">
                <a:latin typeface="Corbel"/>
                <a:ea typeface="Corbel"/>
                <a:cs typeface="Corbel"/>
                <a:sym typeface="Corbel"/>
              </a:rPr>
              <a:t>15 participants, each completed 80 trials of computer-based patch recognition task</a:t>
            </a:r>
            <a:endParaRPr sz="1100"/>
          </a:p>
          <a:p>
            <a:pPr indent="-88900" lvl="0" marL="177800" rtl="0" algn="l">
              <a:lnSpc>
                <a:spcPct val="100000"/>
              </a:lnSpc>
              <a:spcBef>
                <a:spcPts val="900"/>
              </a:spcBef>
              <a:spcAft>
                <a:spcPts val="0"/>
              </a:spcAft>
              <a:buClr>
                <a:schemeClr val="dk1"/>
              </a:buClr>
              <a:buSzPts val="1300"/>
              <a:buFont typeface="Noto Sans Symbols"/>
              <a:buNone/>
            </a:pPr>
            <a:r>
              <a:t/>
            </a:r>
            <a:endParaRPr sz="2000">
              <a:latin typeface="Corbel"/>
              <a:ea typeface="Corbel"/>
              <a:cs typeface="Corbel"/>
              <a:sym typeface="Corbel"/>
            </a:endParaRPr>
          </a:p>
          <a:p>
            <a:pPr indent="-114300" lvl="0" marL="177800" rtl="0" algn="l">
              <a:lnSpc>
                <a:spcPct val="100000"/>
              </a:lnSpc>
              <a:spcBef>
                <a:spcPts val="900"/>
              </a:spcBef>
              <a:spcAft>
                <a:spcPts val="0"/>
              </a:spcAft>
              <a:buClr>
                <a:schemeClr val="dk1"/>
              </a:buClr>
              <a:buSzPts val="1000"/>
              <a:buFont typeface="Noto Sans Symbols"/>
              <a:buNone/>
            </a:pPr>
            <a:r>
              <a:t/>
            </a:r>
            <a:endParaRPr sz="1500">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Information as contents of perception</a:t>
            </a:r>
            <a:endParaRPr sz="1100"/>
          </a:p>
        </p:txBody>
      </p:sp>
      <p:sp>
        <p:nvSpPr>
          <p:cNvPr id="139" name="Google Shape;139;p26"/>
          <p:cNvSpPr txBox="1"/>
          <p:nvPr>
            <p:ph idx="1" type="body"/>
          </p:nvPr>
        </p:nvSpPr>
        <p:spPr>
          <a:xfrm>
            <a:off x="1197894" y="1666727"/>
            <a:ext cx="6748212" cy="743138"/>
          </a:xfrm>
          <a:prstGeom prst="rect">
            <a:avLst/>
          </a:prstGeom>
          <a:solidFill>
            <a:srgbClr val="FBE4D4"/>
          </a:solid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None/>
            </a:pPr>
            <a:r>
              <a:rPr lang="en-GB" sz="2400">
                <a:latin typeface="Corbel"/>
                <a:ea typeface="Corbel"/>
                <a:cs typeface="Corbel"/>
                <a:sym typeface="Corbel"/>
              </a:rPr>
              <a:t>Visual information is what we see: objects, visual details and features that enter our perception</a:t>
            </a:r>
            <a:endParaRPr sz="1100"/>
          </a:p>
          <a:p>
            <a:pPr indent="0" lvl="0" marL="0" rtl="0" algn="ctr">
              <a:lnSpc>
                <a:spcPct val="90000"/>
              </a:lnSpc>
              <a:spcBef>
                <a:spcPts val="800"/>
              </a:spcBef>
              <a:spcAft>
                <a:spcPts val="0"/>
              </a:spcAft>
              <a:buClr>
                <a:schemeClr val="dk1"/>
              </a:buClr>
              <a:buSzPts val="2400"/>
              <a:buNone/>
            </a:pPr>
            <a:r>
              <a:t/>
            </a:r>
            <a:endParaRPr sz="2400">
              <a:latin typeface="Corbel"/>
              <a:ea typeface="Corbel"/>
              <a:cs typeface="Corbel"/>
              <a:sym typeface="Corbel"/>
            </a:endParaRPr>
          </a:p>
        </p:txBody>
      </p:sp>
      <p:sp>
        <p:nvSpPr>
          <p:cNvPr id="140" name="Google Shape;140;p26"/>
          <p:cNvSpPr txBox="1"/>
          <p:nvPr/>
        </p:nvSpPr>
        <p:spPr>
          <a:xfrm>
            <a:off x="5773655" y="4866501"/>
            <a:ext cx="37711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GB" sz="1400" u="none" cap="none" strike="noStrike">
                <a:solidFill>
                  <a:schemeClr val="dk1"/>
                </a:solidFill>
                <a:latin typeface="Corbel"/>
                <a:ea typeface="Corbel"/>
                <a:cs typeface="Corbel"/>
                <a:sym typeface="Corbel"/>
              </a:rPr>
              <a:t>Alvarez &amp; Cavanagh, 2004; Cohen et al., 2016</a:t>
            </a:r>
            <a:endParaRPr sz="1400">
              <a:solidFill>
                <a:schemeClr val="dk1"/>
              </a:solidFill>
              <a:latin typeface="Calibri"/>
              <a:ea typeface="Calibri"/>
              <a:cs typeface="Calibri"/>
              <a:sym typeface="Calibri"/>
            </a:endParaRPr>
          </a:p>
        </p:txBody>
      </p:sp>
      <p:grpSp>
        <p:nvGrpSpPr>
          <p:cNvPr id="141" name="Google Shape;141;p26"/>
          <p:cNvGrpSpPr/>
          <p:nvPr/>
        </p:nvGrpSpPr>
        <p:grpSpPr>
          <a:xfrm>
            <a:off x="1197894" y="2571750"/>
            <a:ext cx="6730165" cy="1400132"/>
            <a:chOff x="1597192" y="3429000"/>
            <a:chExt cx="8973553" cy="1866843"/>
          </a:xfrm>
        </p:grpSpPr>
        <p:sp>
          <p:nvSpPr>
            <p:cNvPr id="142" name="Google Shape;142;p26"/>
            <p:cNvSpPr/>
            <p:nvPr/>
          </p:nvSpPr>
          <p:spPr>
            <a:xfrm>
              <a:off x="5947609" y="3429000"/>
              <a:ext cx="272716" cy="712370"/>
            </a:xfrm>
            <a:prstGeom prst="downArrow">
              <a:avLst>
                <a:gd fmla="val 50000" name="adj1"/>
                <a:gd fmla="val 50000" name="adj2"/>
              </a:avLst>
            </a:prstGeom>
            <a:solidFill>
              <a:srgbClr val="2F549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43" name="Google Shape;143;p26"/>
            <p:cNvGrpSpPr/>
            <p:nvPr/>
          </p:nvGrpSpPr>
          <p:grpSpPr>
            <a:xfrm>
              <a:off x="1597192" y="4304992"/>
              <a:ext cx="8973553" cy="990851"/>
              <a:chOff x="1721518" y="5279745"/>
              <a:chExt cx="8973553" cy="990851"/>
            </a:xfrm>
          </p:grpSpPr>
          <p:sp>
            <p:nvSpPr>
              <p:cNvPr id="144" name="Google Shape;144;p26"/>
              <p:cNvSpPr/>
              <p:nvPr/>
            </p:nvSpPr>
            <p:spPr>
              <a:xfrm>
                <a:off x="1721518" y="5279745"/>
                <a:ext cx="8973553" cy="990851"/>
              </a:xfrm>
              <a:prstGeom prst="rect">
                <a:avLst/>
              </a:prstGeom>
              <a:solidFill>
                <a:srgbClr val="FBE4D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5" name="Google Shape;145;p26"/>
              <p:cNvSpPr txBox="1"/>
              <p:nvPr/>
            </p:nvSpPr>
            <p:spPr>
              <a:xfrm>
                <a:off x="1783680" y="5497816"/>
                <a:ext cx="8849227" cy="712371"/>
              </a:xfrm>
              <a:prstGeom prst="rect">
                <a:avLst/>
              </a:prstGeom>
              <a:solidFill>
                <a:srgbClr val="FBE4D4"/>
              </a:solid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2400"/>
                  <a:buFont typeface="Arial"/>
                  <a:buNone/>
                </a:pPr>
                <a:r>
                  <a:rPr b="0" lang="en-GB" sz="2400" u="none">
                    <a:solidFill>
                      <a:schemeClr val="dk1"/>
                    </a:solidFill>
                    <a:latin typeface="Corbel"/>
                    <a:ea typeface="Corbel"/>
                    <a:cs typeface="Corbel"/>
                    <a:sym typeface="Corbel"/>
                  </a:rPr>
                  <a:t>The more we see, the more information we get!</a:t>
                </a:r>
                <a:endParaRPr sz="1100"/>
              </a:p>
              <a:p>
                <a:pPr indent="0" lvl="0" marL="0" marR="0" rtl="0" algn="ctr">
                  <a:lnSpc>
                    <a:spcPct val="90000"/>
                  </a:lnSpc>
                  <a:spcBef>
                    <a:spcPts val="800"/>
                  </a:spcBef>
                  <a:spcAft>
                    <a:spcPts val="0"/>
                  </a:spcAft>
                  <a:buClr>
                    <a:schemeClr val="dk1"/>
                  </a:buClr>
                  <a:buSzPts val="2400"/>
                  <a:buFont typeface="Arial"/>
                  <a:buNone/>
                </a:pPr>
                <a:r>
                  <a:t/>
                </a:r>
                <a:endParaRPr b="0" sz="2400" u="none">
                  <a:solidFill>
                    <a:schemeClr val="dk1"/>
                  </a:solidFill>
                  <a:latin typeface="Corbel"/>
                  <a:ea typeface="Corbel"/>
                  <a:cs typeface="Corbel"/>
                  <a:sym typeface="Corbe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628650" y="226353"/>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Levels of differentiation</a:t>
            </a:r>
            <a:endParaRPr sz="1100"/>
          </a:p>
        </p:txBody>
      </p:sp>
      <p:sp>
        <p:nvSpPr>
          <p:cNvPr id="293" name="Google Shape;293;p44"/>
          <p:cNvSpPr txBox="1"/>
          <p:nvPr/>
        </p:nvSpPr>
        <p:spPr>
          <a:xfrm>
            <a:off x="628650" y="1240900"/>
            <a:ext cx="7981950" cy="738664"/>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800"/>
              <a:buFont typeface="Arial"/>
              <a:buChar char="•"/>
            </a:pPr>
            <a:r>
              <a:rPr lang="en-GB" sz="1800">
                <a:solidFill>
                  <a:schemeClr val="dk1"/>
                </a:solidFill>
                <a:latin typeface="Corbel"/>
                <a:ea typeface="Corbel"/>
                <a:cs typeface="Corbel"/>
                <a:sym typeface="Corbel"/>
              </a:rPr>
              <a:t>Two types of patches absent in the image, to be compared with present patches</a:t>
            </a:r>
            <a:endParaRPr sz="1100"/>
          </a:p>
          <a:p>
            <a:pPr indent="-215900" lvl="0" marL="215900" marR="0" rtl="0" algn="l">
              <a:spcBef>
                <a:spcPts val="900"/>
              </a:spcBef>
              <a:spcAft>
                <a:spcPts val="0"/>
              </a:spcAft>
              <a:buClr>
                <a:schemeClr val="dk1"/>
              </a:buClr>
              <a:buSzPts val="1800"/>
              <a:buFont typeface="Arial"/>
              <a:buChar char="•"/>
            </a:pPr>
            <a:r>
              <a:rPr lang="en-GB" sz="1800">
                <a:solidFill>
                  <a:schemeClr val="dk1"/>
                </a:solidFill>
                <a:latin typeface="Corbel"/>
                <a:ea typeface="Corbel"/>
                <a:cs typeface="Corbel"/>
                <a:sym typeface="Corbel"/>
              </a:rPr>
              <a:t>Examine general and fine-grained differentiation ability </a:t>
            </a:r>
            <a:endParaRPr sz="1100"/>
          </a:p>
        </p:txBody>
      </p:sp>
      <p:pic>
        <p:nvPicPr>
          <p:cNvPr id="294" name="Google Shape;294;p44"/>
          <p:cNvPicPr preferRelativeResize="0"/>
          <p:nvPr/>
        </p:nvPicPr>
        <p:blipFill rotWithShape="1">
          <a:blip r:embed="rId3">
            <a:alphaModFix/>
          </a:blip>
          <a:srcRect b="0" l="0" r="0" t="0"/>
          <a:stretch/>
        </p:blipFill>
        <p:spPr>
          <a:xfrm>
            <a:off x="3644067" y="2398289"/>
            <a:ext cx="4709918" cy="2518858"/>
          </a:xfrm>
          <a:prstGeom prst="rect">
            <a:avLst/>
          </a:prstGeom>
          <a:noFill/>
          <a:ln>
            <a:noFill/>
          </a:ln>
        </p:spPr>
      </p:pic>
      <p:pic>
        <p:nvPicPr>
          <p:cNvPr id="295" name="Google Shape;295;p44"/>
          <p:cNvPicPr preferRelativeResize="0"/>
          <p:nvPr/>
        </p:nvPicPr>
        <p:blipFill rotWithShape="1">
          <a:blip r:embed="rId4">
            <a:alphaModFix/>
          </a:blip>
          <a:srcRect b="0" l="0" r="0" t="0"/>
          <a:stretch/>
        </p:blipFill>
        <p:spPr>
          <a:xfrm>
            <a:off x="1146922" y="2227950"/>
            <a:ext cx="2669501" cy="26114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393492" y="226353"/>
            <a:ext cx="8121858"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General differentiation</a:t>
            </a:r>
            <a:endParaRPr sz="1100"/>
          </a:p>
        </p:txBody>
      </p:sp>
      <p:pic>
        <p:nvPicPr>
          <p:cNvPr id="302" name="Google Shape;302;p45"/>
          <p:cNvPicPr preferRelativeResize="0"/>
          <p:nvPr/>
        </p:nvPicPr>
        <p:blipFill rotWithShape="1">
          <a:blip r:embed="rId3">
            <a:alphaModFix/>
          </a:blip>
          <a:srcRect b="0" l="0" r="0" t="0"/>
          <a:stretch/>
        </p:blipFill>
        <p:spPr>
          <a:xfrm>
            <a:off x="1461370" y="1287200"/>
            <a:ext cx="6373661" cy="340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628650" y="209341"/>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General differentiation</a:t>
            </a:r>
            <a:endParaRPr sz="1100"/>
          </a:p>
        </p:txBody>
      </p:sp>
      <p:sp>
        <p:nvSpPr>
          <p:cNvPr id="309" name="Google Shape;309;p46"/>
          <p:cNvSpPr txBox="1"/>
          <p:nvPr>
            <p:ph idx="1" type="body"/>
          </p:nvPr>
        </p:nvSpPr>
        <p:spPr>
          <a:xfrm>
            <a:off x="583680" y="1112498"/>
            <a:ext cx="8023611" cy="1076793"/>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GB" sz="1100">
                <a:latin typeface="Corbel"/>
                <a:ea typeface="Corbel"/>
                <a:cs typeface="Corbel"/>
                <a:sym typeface="Corbel"/>
              </a:rPr>
              <a:t>Patches cut from the image (i.e. contents present) v.s. patches cut from images from a different image set (i.e. contents absent)</a:t>
            </a:r>
            <a:endParaRPr sz="1100"/>
          </a:p>
        </p:txBody>
      </p:sp>
      <p:pic>
        <p:nvPicPr>
          <p:cNvPr id="310" name="Google Shape;310;p46"/>
          <p:cNvPicPr preferRelativeResize="0"/>
          <p:nvPr/>
        </p:nvPicPr>
        <p:blipFill rotWithShape="1">
          <a:blip r:embed="rId3">
            <a:alphaModFix/>
          </a:blip>
          <a:srcRect b="0" l="0" r="0" t="0"/>
          <a:stretch/>
        </p:blipFill>
        <p:spPr>
          <a:xfrm>
            <a:off x="1171294" y="2086499"/>
            <a:ext cx="2477355" cy="2477355"/>
          </a:xfrm>
          <a:prstGeom prst="rect">
            <a:avLst/>
          </a:prstGeom>
          <a:noFill/>
          <a:ln>
            <a:noFill/>
          </a:ln>
        </p:spPr>
      </p:pic>
      <p:grpSp>
        <p:nvGrpSpPr>
          <p:cNvPr id="311" name="Google Shape;311;p46"/>
          <p:cNvGrpSpPr/>
          <p:nvPr/>
        </p:nvGrpSpPr>
        <p:grpSpPr>
          <a:xfrm>
            <a:off x="1091237" y="1976105"/>
            <a:ext cx="2637469" cy="2630360"/>
            <a:chOff x="1198561" y="2540000"/>
            <a:chExt cx="3896705" cy="3886201"/>
          </a:xfrm>
        </p:grpSpPr>
        <p:pic>
          <p:nvPicPr>
            <p:cNvPr id="312" name="Google Shape;312;p46"/>
            <p:cNvPicPr preferRelativeResize="0"/>
            <p:nvPr/>
          </p:nvPicPr>
          <p:blipFill rotWithShape="1">
            <a:blip r:embed="rId4">
              <a:alphaModFix/>
            </a:blip>
            <a:srcRect b="0" l="0" r="0" t="0"/>
            <a:stretch/>
          </p:blipFill>
          <p:spPr>
            <a:xfrm>
              <a:off x="3887785" y="5237069"/>
              <a:ext cx="1189132" cy="1189132"/>
            </a:xfrm>
            <a:prstGeom prst="rect">
              <a:avLst/>
            </a:prstGeom>
            <a:noFill/>
            <a:ln>
              <a:noFill/>
            </a:ln>
          </p:spPr>
        </p:pic>
        <p:pic>
          <p:nvPicPr>
            <p:cNvPr id="313" name="Google Shape;313;p46"/>
            <p:cNvPicPr preferRelativeResize="0"/>
            <p:nvPr/>
          </p:nvPicPr>
          <p:blipFill rotWithShape="1">
            <a:blip r:embed="rId5">
              <a:alphaModFix/>
            </a:blip>
            <a:srcRect b="0" l="0" r="0" t="0"/>
            <a:stretch/>
          </p:blipFill>
          <p:spPr>
            <a:xfrm>
              <a:off x="1198562" y="2540001"/>
              <a:ext cx="1181097" cy="1181097"/>
            </a:xfrm>
            <a:prstGeom prst="rect">
              <a:avLst/>
            </a:prstGeom>
            <a:noFill/>
            <a:ln>
              <a:noFill/>
            </a:ln>
          </p:spPr>
        </p:pic>
        <p:pic>
          <p:nvPicPr>
            <p:cNvPr id="314" name="Google Shape;314;p46"/>
            <p:cNvPicPr preferRelativeResize="0"/>
            <p:nvPr/>
          </p:nvPicPr>
          <p:blipFill rotWithShape="1">
            <a:blip r:embed="rId6">
              <a:alphaModFix/>
            </a:blip>
            <a:srcRect b="0" l="0" r="0" t="0"/>
            <a:stretch/>
          </p:blipFill>
          <p:spPr>
            <a:xfrm>
              <a:off x="2563812" y="2540001"/>
              <a:ext cx="1181097" cy="1181097"/>
            </a:xfrm>
            <a:prstGeom prst="rect">
              <a:avLst/>
            </a:prstGeom>
            <a:noFill/>
            <a:ln>
              <a:noFill/>
            </a:ln>
          </p:spPr>
        </p:pic>
        <p:pic>
          <p:nvPicPr>
            <p:cNvPr id="315" name="Google Shape;315;p46"/>
            <p:cNvPicPr preferRelativeResize="0"/>
            <p:nvPr/>
          </p:nvPicPr>
          <p:blipFill rotWithShape="1">
            <a:blip r:embed="rId7">
              <a:alphaModFix/>
            </a:blip>
            <a:srcRect b="0" l="0" r="0" t="0"/>
            <a:stretch/>
          </p:blipFill>
          <p:spPr>
            <a:xfrm>
              <a:off x="3906134" y="2540000"/>
              <a:ext cx="1189132" cy="1181097"/>
            </a:xfrm>
            <a:prstGeom prst="rect">
              <a:avLst/>
            </a:prstGeom>
            <a:noFill/>
            <a:ln>
              <a:noFill/>
            </a:ln>
          </p:spPr>
        </p:pic>
        <p:pic>
          <p:nvPicPr>
            <p:cNvPr id="316" name="Google Shape;316;p46"/>
            <p:cNvPicPr preferRelativeResize="0"/>
            <p:nvPr/>
          </p:nvPicPr>
          <p:blipFill rotWithShape="1">
            <a:blip r:embed="rId8">
              <a:alphaModFix/>
            </a:blip>
            <a:srcRect b="0" l="0" r="0" t="0"/>
            <a:stretch/>
          </p:blipFill>
          <p:spPr>
            <a:xfrm>
              <a:off x="1198561" y="3888492"/>
              <a:ext cx="1181097" cy="1181097"/>
            </a:xfrm>
            <a:prstGeom prst="rect">
              <a:avLst/>
            </a:prstGeom>
            <a:noFill/>
            <a:ln>
              <a:noFill/>
            </a:ln>
          </p:spPr>
        </p:pic>
        <p:pic>
          <p:nvPicPr>
            <p:cNvPr id="317" name="Google Shape;317;p46"/>
            <p:cNvPicPr preferRelativeResize="0"/>
            <p:nvPr/>
          </p:nvPicPr>
          <p:blipFill rotWithShape="1">
            <a:blip r:embed="rId9">
              <a:alphaModFix/>
            </a:blip>
            <a:srcRect b="0" l="0" r="0" t="0"/>
            <a:stretch/>
          </p:blipFill>
          <p:spPr>
            <a:xfrm>
              <a:off x="2563811" y="3888492"/>
              <a:ext cx="1181097" cy="1181097"/>
            </a:xfrm>
            <a:prstGeom prst="rect">
              <a:avLst/>
            </a:prstGeom>
            <a:noFill/>
            <a:ln>
              <a:noFill/>
            </a:ln>
          </p:spPr>
        </p:pic>
        <p:pic>
          <p:nvPicPr>
            <p:cNvPr id="318" name="Google Shape;318;p46"/>
            <p:cNvPicPr preferRelativeResize="0"/>
            <p:nvPr/>
          </p:nvPicPr>
          <p:blipFill rotWithShape="1">
            <a:blip r:embed="rId10">
              <a:alphaModFix/>
            </a:blip>
            <a:srcRect b="0" l="0" r="0" t="0"/>
            <a:stretch/>
          </p:blipFill>
          <p:spPr>
            <a:xfrm>
              <a:off x="3906134" y="3888492"/>
              <a:ext cx="1189132" cy="1181097"/>
            </a:xfrm>
            <a:prstGeom prst="rect">
              <a:avLst/>
            </a:prstGeom>
            <a:noFill/>
            <a:ln>
              <a:noFill/>
            </a:ln>
          </p:spPr>
        </p:pic>
        <p:pic>
          <p:nvPicPr>
            <p:cNvPr id="319" name="Google Shape;319;p46"/>
            <p:cNvPicPr preferRelativeResize="0"/>
            <p:nvPr/>
          </p:nvPicPr>
          <p:blipFill rotWithShape="1">
            <a:blip r:embed="rId11">
              <a:alphaModFix/>
            </a:blip>
            <a:srcRect b="0" l="0" r="0" t="0"/>
            <a:stretch/>
          </p:blipFill>
          <p:spPr>
            <a:xfrm>
              <a:off x="1198561" y="5237069"/>
              <a:ext cx="1181097" cy="1189132"/>
            </a:xfrm>
            <a:prstGeom prst="rect">
              <a:avLst/>
            </a:prstGeom>
            <a:noFill/>
            <a:ln>
              <a:noFill/>
            </a:ln>
          </p:spPr>
        </p:pic>
        <p:pic>
          <p:nvPicPr>
            <p:cNvPr id="320" name="Google Shape;320;p46"/>
            <p:cNvPicPr preferRelativeResize="0"/>
            <p:nvPr/>
          </p:nvPicPr>
          <p:blipFill rotWithShape="1">
            <a:blip r:embed="rId12">
              <a:alphaModFix/>
            </a:blip>
            <a:srcRect b="0" l="0" r="0" t="0"/>
            <a:stretch/>
          </p:blipFill>
          <p:spPr>
            <a:xfrm>
              <a:off x="2543173" y="5237069"/>
              <a:ext cx="1181097" cy="1189132"/>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0"/>
                                        </p:tgtEl>
                                      </p:cBhvr>
                                    </p:animEffect>
                                    <p:set>
                                      <p:cBhvr>
                                        <p:cTn dur="1" fill="hold">
                                          <p:stCondLst>
                                            <p:cond delay="500"/>
                                          </p:stCondLst>
                                        </p:cTn>
                                        <p:tgtEl>
                                          <p:spTgt spid="3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28650" y="209341"/>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General differentiation</a:t>
            </a:r>
            <a:endParaRPr sz="1100"/>
          </a:p>
        </p:txBody>
      </p:sp>
      <p:sp>
        <p:nvSpPr>
          <p:cNvPr id="327" name="Google Shape;327;p47"/>
          <p:cNvSpPr txBox="1"/>
          <p:nvPr>
            <p:ph idx="1" type="body"/>
          </p:nvPr>
        </p:nvSpPr>
        <p:spPr>
          <a:xfrm>
            <a:off x="583680" y="1112498"/>
            <a:ext cx="8023611" cy="1076793"/>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GB" sz="1100">
                <a:latin typeface="Corbel"/>
                <a:ea typeface="Corbel"/>
                <a:cs typeface="Corbel"/>
                <a:sym typeface="Corbel"/>
              </a:rPr>
              <a:t>Patches cut from the image (i.e. contents present) v.s. patches cut from images from a different image set (i.e. contents absent)</a:t>
            </a:r>
            <a:endParaRPr sz="1100"/>
          </a:p>
        </p:txBody>
      </p:sp>
      <p:grpSp>
        <p:nvGrpSpPr>
          <p:cNvPr id="328" name="Google Shape;328;p47"/>
          <p:cNvGrpSpPr/>
          <p:nvPr/>
        </p:nvGrpSpPr>
        <p:grpSpPr>
          <a:xfrm>
            <a:off x="4182743" y="2014205"/>
            <a:ext cx="4147230" cy="2557715"/>
            <a:chOff x="5910976" y="3057433"/>
            <a:chExt cx="5867445" cy="3618619"/>
          </a:xfrm>
        </p:grpSpPr>
        <p:sp>
          <p:nvSpPr>
            <p:cNvPr id="329" name="Google Shape;329;p47"/>
            <p:cNvSpPr txBox="1"/>
            <p:nvPr/>
          </p:nvSpPr>
          <p:spPr>
            <a:xfrm>
              <a:off x="5910976" y="4386827"/>
              <a:ext cx="1057898" cy="52322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GB" sz="2100">
                  <a:solidFill>
                    <a:srgbClr val="2F5496"/>
                  </a:solidFill>
                  <a:latin typeface="Calibri"/>
                  <a:ea typeface="Calibri"/>
                  <a:cs typeface="Calibri"/>
                  <a:sym typeface="Calibri"/>
                </a:rPr>
                <a:t>V.S.</a:t>
              </a:r>
              <a:endParaRPr sz="1100"/>
            </a:p>
          </p:txBody>
        </p:sp>
        <p:pic>
          <p:nvPicPr>
            <p:cNvPr id="330" name="Google Shape;330;p47"/>
            <p:cNvPicPr preferRelativeResize="0"/>
            <p:nvPr/>
          </p:nvPicPr>
          <p:blipFill rotWithShape="1">
            <a:blip r:embed="rId3">
              <a:alphaModFix/>
            </a:blip>
            <a:srcRect b="0" l="0" r="0" t="0"/>
            <a:stretch/>
          </p:blipFill>
          <p:spPr>
            <a:xfrm>
              <a:off x="8121501" y="3230237"/>
              <a:ext cx="1038335" cy="1038335"/>
            </a:xfrm>
            <a:prstGeom prst="rect">
              <a:avLst/>
            </a:prstGeom>
            <a:noFill/>
            <a:ln>
              <a:noFill/>
            </a:ln>
          </p:spPr>
        </p:pic>
        <p:pic>
          <p:nvPicPr>
            <p:cNvPr id="331" name="Google Shape;331;p47"/>
            <p:cNvPicPr preferRelativeResize="0"/>
            <p:nvPr/>
          </p:nvPicPr>
          <p:blipFill rotWithShape="1">
            <a:blip r:embed="rId4">
              <a:alphaModFix/>
            </a:blip>
            <a:srcRect b="0" l="0" r="0" t="0"/>
            <a:stretch/>
          </p:blipFill>
          <p:spPr>
            <a:xfrm>
              <a:off x="6904905" y="5306907"/>
              <a:ext cx="1038336" cy="1038336"/>
            </a:xfrm>
            <a:prstGeom prst="rect">
              <a:avLst/>
            </a:prstGeom>
            <a:noFill/>
            <a:ln>
              <a:noFill/>
            </a:ln>
          </p:spPr>
        </p:pic>
        <p:pic>
          <p:nvPicPr>
            <p:cNvPr id="332" name="Google Shape;332;p47"/>
            <p:cNvPicPr preferRelativeResize="0"/>
            <p:nvPr/>
          </p:nvPicPr>
          <p:blipFill rotWithShape="1">
            <a:blip r:embed="rId5">
              <a:alphaModFix/>
            </a:blip>
            <a:srcRect b="0" l="0" r="0" t="0"/>
            <a:stretch/>
          </p:blipFill>
          <p:spPr>
            <a:xfrm>
              <a:off x="9489901" y="3057433"/>
              <a:ext cx="1038335" cy="1038335"/>
            </a:xfrm>
            <a:prstGeom prst="rect">
              <a:avLst/>
            </a:prstGeom>
            <a:noFill/>
            <a:ln>
              <a:noFill/>
            </a:ln>
          </p:spPr>
        </p:pic>
        <p:pic>
          <p:nvPicPr>
            <p:cNvPr id="333" name="Google Shape;333;p47"/>
            <p:cNvPicPr preferRelativeResize="0"/>
            <p:nvPr/>
          </p:nvPicPr>
          <p:blipFill rotWithShape="1">
            <a:blip r:embed="rId6">
              <a:alphaModFix/>
            </a:blip>
            <a:srcRect b="0" l="0" r="0" t="0"/>
            <a:stretch/>
          </p:blipFill>
          <p:spPr>
            <a:xfrm>
              <a:off x="9473278" y="4419368"/>
              <a:ext cx="1038335" cy="1038335"/>
            </a:xfrm>
            <a:prstGeom prst="rect">
              <a:avLst/>
            </a:prstGeom>
            <a:noFill/>
            <a:ln>
              <a:noFill/>
            </a:ln>
          </p:spPr>
        </p:pic>
        <p:pic>
          <p:nvPicPr>
            <p:cNvPr id="334" name="Google Shape;334;p47"/>
            <p:cNvPicPr preferRelativeResize="0"/>
            <p:nvPr/>
          </p:nvPicPr>
          <p:blipFill rotWithShape="1">
            <a:blip r:embed="rId7">
              <a:alphaModFix/>
            </a:blip>
            <a:srcRect b="0" l="0" r="0" t="0"/>
            <a:stretch/>
          </p:blipFill>
          <p:spPr>
            <a:xfrm>
              <a:off x="6977864" y="3791536"/>
              <a:ext cx="1038335" cy="1038335"/>
            </a:xfrm>
            <a:prstGeom prst="rect">
              <a:avLst/>
            </a:prstGeom>
            <a:noFill/>
            <a:ln>
              <a:noFill/>
            </a:ln>
          </p:spPr>
        </p:pic>
        <p:pic>
          <p:nvPicPr>
            <p:cNvPr id="335" name="Google Shape;335;p47"/>
            <p:cNvPicPr preferRelativeResize="0"/>
            <p:nvPr/>
          </p:nvPicPr>
          <p:blipFill rotWithShape="1">
            <a:blip r:embed="rId8">
              <a:alphaModFix/>
            </a:blip>
            <a:srcRect b="0" l="0" r="0" t="0"/>
            <a:stretch/>
          </p:blipFill>
          <p:spPr>
            <a:xfrm>
              <a:off x="10670494" y="3429000"/>
              <a:ext cx="1038336" cy="1038336"/>
            </a:xfrm>
            <a:prstGeom prst="rect">
              <a:avLst/>
            </a:prstGeom>
            <a:noFill/>
            <a:ln>
              <a:noFill/>
            </a:ln>
          </p:spPr>
        </p:pic>
        <p:pic>
          <p:nvPicPr>
            <p:cNvPr id="336" name="Google Shape;336;p47"/>
            <p:cNvPicPr preferRelativeResize="0"/>
            <p:nvPr/>
          </p:nvPicPr>
          <p:blipFill rotWithShape="1">
            <a:blip r:embed="rId9">
              <a:alphaModFix/>
            </a:blip>
            <a:srcRect b="0" l="0" r="0" t="0"/>
            <a:stretch/>
          </p:blipFill>
          <p:spPr>
            <a:xfrm>
              <a:off x="10654151" y="4741719"/>
              <a:ext cx="1038335" cy="1038335"/>
            </a:xfrm>
            <a:prstGeom prst="rect">
              <a:avLst/>
            </a:prstGeom>
            <a:noFill/>
            <a:ln>
              <a:noFill/>
            </a:ln>
          </p:spPr>
        </p:pic>
        <p:pic>
          <p:nvPicPr>
            <p:cNvPr id="337" name="Google Shape;337;p47"/>
            <p:cNvPicPr preferRelativeResize="0"/>
            <p:nvPr/>
          </p:nvPicPr>
          <p:blipFill rotWithShape="1">
            <a:blip r:embed="rId10">
              <a:alphaModFix/>
            </a:blip>
            <a:srcRect b="0" l="0" r="0" t="0"/>
            <a:stretch/>
          </p:blipFill>
          <p:spPr>
            <a:xfrm>
              <a:off x="8252310" y="4622845"/>
              <a:ext cx="972769" cy="972746"/>
            </a:xfrm>
            <a:prstGeom prst="rect">
              <a:avLst/>
            </a:prstGeom>
            <a:noFill/>
            <a:ln>
              <a:noFill/>
            </a:ln>
          </p:spPr>
        </p:pic>
        <p:sp>
          <p:nvSpPr>
            <p:cNvPr id="338" name="Google Shape;338;p47"/>
            <p:cNvSpPr txBox="1"/>
            <p:nvPr/>
          </p:nvSpPr>
          <p:spPr>
            <a:xfrm>
              <a:off x="7972389" y="5859606"/>
              <a:ext cx="3806032" cy="81644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700">
                  <a:solidFill>
                    <a:srgbClr val="C00000"/>
                  </a:solidFill>
                  <a:latin typeface="Calibri"/>
                  <a:ea typeface="Calibri"/>
                  <a:cs typeface="Calibri"/>
                  <a:sym typeface="Calibri"/>
                </a:rPr>
                <a:t>15 Patches from a different image set (Nishimoto, 2015)</a:t>
              </a:r>
              <a:endParaRPr sz="1100"/>
            </a:p>
          </p:txBody>
        </p:sp>
      </p:grpSp>
      <p:grpSp>
        <p:nvGrpSpPr>
          <p:cNvPr id="339" name="Google Shape;339;p47"/>
          <p:cNvGrpSpPr/>
          <p:nvPr/>
        </p:nvGrpSpPr>
        <p:grpSpPr>
          <a:xfrm>
            <a:off x="956989" y="2126268"/>
            <a:ext cx="2932120" cy="2266949"/>
            <a:chOff x="550861" y="2690111"/>
            <a:chExt cx="3909493" cy="3022598"/>
          </a:xfrm>
        </p:grpSpPr>
        <p:pic>
          <p:nvPicPr>
            <p:cNvPr id="340" name="Google Shape;340;p47"/>
            <p:cNvPicPr preferRelativeResize="0"/>
            <p:nvPr/>
          </p:nvPicPr>
          <p:blipFill rotWithShape="1">
            <a:blip r:embed="rId11">
              <a:alphaModFix/>
            </a:blip>
            <a:srcRect b="0" l="0" r="0" t="0"/>
            <a:stretch/>
          </p:blipFill>
          <p:spPr>
            <a:xfrm>
              <a:off x="1904646" y="2690111"/>
              <a:ext cx="1193799" cy="1193799"/>
            </a:xfrm>
            <a:prstGeom prst="rect">
              <a:avLst/>
            </a:prstGeom>
            <a:noFill/>
            <a:ln>
              <a:noFill/>
            </a:ln>
          </p:spPr>
        </p:pic>
        <p:pic>
          <p:nvPicPr>
            <p:cNvPr id="341" name="Google Shape;341;p47"/>
            <p:cNvPicPr preferRelativeResize="0"/>
            <p:nvPr/>
          </p:nvPicPr>
          <p:blipFill rotWithShape="1">
            <a:blip r:embed="rId12">
              <a:alphaModFix/>
            </a:blip>
            <a:srcRect b="0" l="0" r="0" t="0"/>
            <a:stretch/>
          </p:blipFill>
          <p:spPr>
            <a:xfrm>
              <a:off x="550861" y="3761490"/>
              <a:ext cx="1193799" cy="1193799"/>
            </a:xfrm>
            <a:prstGeom prst="rect">
              <a:avLst/>
            </a:prstGeom>
            <a:noFill/>
            <a:ln>
              <a:noFill/>
            </a:ln>
          </p:spPr>
        </p:pic>
        <p:pic>
          <p:nvPicPr>
            <p:cNvPr id="342" name="Google Shape;342;p47"/>
            <p:cNvPicPr preferRelativeResize="0"/>
            <p:nvPr/>
          </p:nvPicPr>
          <p:blipFill rotWithShape="1">
            <a:blip r:embed="rId13">
              <a:alphaModFix/>
            </a:blip>
            <a:srcRect b="0" l="0" r="0" t="0"/>
            <a:stretch/>
          </p:blipFill>
          <p:spPr>
            <a:xfrm>
              <a:off x="3258434" y="3761490"/>
              <a:ext cx="1201920" cy="1193799"/>
            </a:xfrm>
            <a:prstGeom prst="rect">
              <a:avLst/>
            </a:prstGeom>
            <a:noFill/>
            <a:ln>
              <a:noFill/>
            </a:ln>
          </p:spPr>
        </p:pic>
        <p:pic>
          <p:nvPicPr>
            <p:cNvPr id="343" name="Google Shape;343;p47"/>
            <p:cNvPicPr preferRelativeResize="0"/>
            <p:nvPr/>
          </p:nvPicPr>
          <p:blipFill rotWithShape="1">
            <a:blip r:embed="rId14">
              <a:alphaModFix/>
            </a:blip>
            <a:srcRect b="0" l="0" r="0" t="0"/>
            <a:stretch/>
          </p:blipFill>
          <p:spPr>
            <a:xfrm>
              <a:off x="1904646" y="4510789"/>
              <a:ext cx="1193799" cy="120192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General differentiation: Results</a:t>
            </a:r>
            <a:endParaRPr sz="1100"/>
          </a:p>
        </p:txBody>
      </p:sp>
      <p:pic>
        <p:nvPicPr>
          <p:cNvPr id="350" name="Google Shape;350;p48"/>
          <p:cNvPicPr preferRelativeResize="0"/>
          <p:nvPr/>
        </p:nvPicPr>
        <p:blipFill rotWithShape="1">
          <a:blip r:embed="rId3">
            <a:alphaModFix/>
          </a:blip>
          <a:srcRect b="0" l="0" r="0" t="0"/>
          <a:stretch/>
        </p:blipFill>
        <p:spPr>
          <a:xfrm>
            <a:off x="1876425" y="1047641"/>
            <a:ext cx="5536090" cy="3095735"/>
          </a:xfrm>
          <a:prstGeom prst="rect">
            <a:avLst/>
          </a:prstGeom>
          <a:noFill/>
          <a:ln>
            <a:noFill/>
          </a:ln>
        </p:spPr>
      </p:pic>
      <p:pic>
        <p:nvPicPr>
          <p:cNvPr id="351" name="Google Shape;351;p48"/>
          <p:cNvPicPr preferRelativeResize="0"/>
          <p:nvPr/>
        </p:nvPicPr>
        <p:blipFill rotWithShape="1">
          <a:blip r:embed="rId4">
            <a:alphaModFix/>
          </a:blip>
          <a:srcRect b="0" l="0" r="0" t="0"/>
          <a:stretch/>
        </p:blipFill>
        <p:spPr>
          <a:xfrm>
            <a:off x="3648728" y="4143375"/>
            <a:ext cx="895349" cy="895349"/>
          </a:xfrm>
          <a:prstGeom prst="rect">
            <a:avLst/>
          </a:prstGeom>
          <a:noFill/>
          <a:ln>
            <a:noFill/>
          </a:ln>
        </p:spPr>
      </p:pic>
      <p:pic>
        <p:nvPicPr>
          <p:cNvPr id="352" name="Google Shape;352;p48"/>
          <p:cNvPicPr preferRelativeResize="0"/>
          <p:nvPr/>
        </p:nvPicPr>
        <p:blipFill rotWithShape="1">
          <a:blip r:embed="rId5">
            <a:alphaModFix/>
          </a:blip>
          <a:srcRect b="0" l="0" r="0" t="0"/>
          <a:stretch/>
        </p:blipFill>
        <p:spPr>
          <a:xfrm>
            <a:off x="4944516" y="4143375"/>
            <a:ext cx="895349" cy="895350"/>
          </a:xfrm>
          <a:prstGeom prst="rect">
            <a:avLst/>
          </a:prstGeom>
          <a:noFill/>
          <a:ln>
            <a:noFill/>
          </a:ln>
        </p:spPr>
      </p:pic>
      <p:sp>
        <p:nvSpPr>
          <p:cNvPr id="353" name="Google Shape;353;p48"/>
          <p:cNvSpPr txBox="1"/>
          <p:nvPr/>
        </p:nvSpPr>
        <p:spPr>
          <a:xfrm>
            <a:off x="4316760" y="1542566"/>
            <a:ext cx="929580"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orbel"/>
                <a:ea typeface="Corbel"/>
                <a:cs typeface="Corbel"/>
                <a:sym typeface="Corbel"/>
              </a:rPr>
              <a:t>p&lt;.001</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628650" y="226353"/>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Fine-grained differentiation?</a:t>
            </a:r>
            <a:endParaRPr sz="1100"/>
          </a:p>
        </p:txBody>
      </p:sp>
      <p:pic>
        <p:nvPicPr>
          <p:cNvPr id="360" name="Google Shape;360;p49"/>
          <p:cNvPicPr preferRelativeResize="0"/>
          <p:nvPr/>
        </p:nvPicPr>
        <p:blipFill rotWithShape="1">
          <a:blip r:embed="rId3">
            <a:alphaModFix/>
          </a:blip>
          <a:srcRect b="0" l="0" r="0" t="0"/>
          <a:stretch/>
        </p:blipFill>
        <p:spPr>
          <a:xfrm>
            <a:off x="2085892" y="1003466"/>
            <a:ext cx="5457908" cy="39965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447675" y="277047"/>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Fine-grained differentiation?</a:t>
            </a:r>
            <a:endParaRPr sz="1100"/>
          </a:p>
        </p:txBody>
      </p:sp>
      <p:sp>
        <p:nvSpPr>
          <p:cNvPr id="367" name="Google Shape;367;p50"/>
          <p:cNvSpPr txBox="1"/>
          <p:nvPr/>
        </p:nvSpPr>
        <p:spPr>
          <a:xfrm>
            <a:off x="4876251" y="4794369"/>
            <a:ext cx="4481179"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Image adopted from Shir, Levy and Mudrik (in preparation)</a:t>
            </a:r>
            <a:endParaRPr sz="1100"/>
          </a:p>
        </p:txBody>
      </p:sp>
      <p:pic>
        <p:nvPicPr>
          <p:cNvPr id="368" name="Google Shape;368;p50"/>
          <p:cNvPicPr preferRelativeResize="0"/>
          <p:nvPr/>
        </p:nvPicPr>
        <p:blipFill rotWithShape="1">
          <a:blip r:embed="rId3">
            <a:alphaModFix/>
          </a:blip>
          <a:srcRect b="0" l="0" r="0" t="0"/>
          <a:stretch/>
        </p:blipFill>
        <p:spPr>
          <a:xfrm>
            <a:off x="758093" y="1425074"/>
            <a:ext cx="2993093" cy="2993093"/>
          </a:xfrm>
          <a:prstGeom prst="rect">
            <a:avLst/>
          </a:prstGeom>
          <a:noFill/>
          <a:ln>
            <a:noFill/>
          </a:ln>
        </p:spPr>
      </p:pic>
      <p:pic>
        <p:nvPicPr>
          <p:cNvPr id="369" name="Google Shape;369;p50"/>
          <p:cNvPicPr preferRelativeResize="0"/>
          <p:nvPr/>
        </p:nvPicPr>
        <p:blipFill rotWithShape="1">
          <a:blip r:embed="rId4">
            <a:alphaModFix/>
          </a:blip>
          <a:srcRect b="0" l="0" r="0" t="0"/>
          <a:stretch/>
        </p:blipFill>
        <p:spPr>
          <a:xfrm>
            <a:off x="4724400" y="2484377"/>
            <a:ext cx="1098101" cy="1105572"/>
          </a:xfrm>
          <a:prstGeom prst="rect">
            <a:avLst/>
          </a:prstGeom>
          <a:noFill/>
          <a:ln>
            <a:noFill/>
          </a:ln>
        </p:spPr>
      </p:pic>
      <p:grpSp>
        <p:nvGrpSpPr>
          <p:cNvPr id="370" name="Google Shape;370;p50"/>
          <p:cNvGrpSpPr/>
          <p:nvPr/>
        </p:nvGrpSpPr>
        <p:grpSpPr>
          <a:xfrm>
            <a:off x="5881317" y="2444778"/>
            <a:ext cx="2544386" cy="1105571"/>
            <a:chOff x="8921256" y="2942204"/>
            <a:chExt cx="3392515" cy="1474095"/>
          </a:xfrm>
        </p:grpSpPr>
        <p:sp>
          <p:nvSpPr>
            <p:cNvPr id="371" name="Google Shape;371;p50"/>
            <p:cNvSpPr txBox="1"/>
            <p:nvPr/>
          </p:nvSpPr>
          <p:spPr>
            <a:xfrm>
              <a:off x="8921256" y="3397394"/>
              <a:ext cx="1010652" cy="64633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700">
                  <a:solidFill>
                    <a:schemeClr val="dk1"/>
                  </a:solidFill>
                  <a:latin typeface="Arial"/>
                  <a:ea typeface="Arial"/>
                  <a:cs typeface="Arial"/>
                  <a:sym typeface="Arial"/>
                </a:rPr>
                <a:t>v.s.</a:t>
              </a:r>
              <a:endParaRPr sz="2700">
                <a:solidFill>
                  <a:schemeClr val="dk1"/>
                </a:solidFill>
                <a:latin typeface="Arial"/>
                <a:ea typeface="Arial"/>
                <a:cs typeface="Arial"/>
                <a:sym typeface="Arial"/>
              </a:endParaRPr>
            </a:p>
          </p:txBody>
        </p:sp>
        <p:grpSp>
          <p:nvGrpSpPr>
            <p:cNvPr id="372" name="Google Shape;372;p50"/>
            <p:cNvGrpSpPr/>
            <p:nvPr/>
          </p:nvGrpSpPr>
          <p:grpSpPr>
            <a:xfrm>
              <a:off x="9833368" y="2942204"/>
              <a:ext cx="2480403" cy="1474095"/>
              <a:chOff x="9884049" y="2852023"/>
              <a:chExt cx="2480403" cy="1474095"/>
            </a:xfrm>
          </p:grpSpPr>
          <p:sp>
            <p:nvSpPr>
              <p:cNvPr id="373" name="Google Shape;373;p50"/>
              <p:cNvSpPr txBox="1"/>
              <p:nvPr/>
            </p:nvSpPr>
            <p:spPr>
              <a:xfrm>
                <a:off x="11353800" y="3235128"/>
                <a:ext cx="1010652" cy="70788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sz="3000">
                  <a:solidFill>
                    <a:srgbClr val="C00000"/>
                  </a:solidFill>
                  <a:latin typeface="Corbel"/>
                  <a:ea typeface="Corbel"/>
                  <a:cs typeface="Corbel"/>
                  <a:sym typeface="Corbel"/>
                </a:endParaRPr>
              </a:p>
            </p:txBody>
          </p:sp>
          <p:pic>
            <p:nvPicPr>
              <p:cNvPr id="374" name="Google Shape;374;p50"/>
              <p:cNvPicPr preferRelativeResize="0"/>
              <p:nvPr/>
            </p:nvPicPr>
            <p:blipFill rotWithShape="1">
              <a:blip r:embed="rId5">
                <a:alphaModFix/>
              </a:blip>
              <a:srcRect b="0" l="0" r="0" t="0"/>
              <a:stretch/>
            </p:blipFill>
            <p:spPr>
              <a:xfrm>
                <a:off x="9884049" y="2852023"/>
                <a:ext cx="1464135" cy="1474095"/>
              </a:xfrm>
              <a:prstGeom prst="rect">
                <a:avLst/>
              </a:prstGeom>
              <a:noFill/>
              <a:ln>
                <a:noFill/>
              </a:ln>
            </p:spPr>
          </p:pic>
        </p:grpSp>
      </p:grpSp>
      <p:sp>
        <p:nvSpPr>
          <p:cNvPr id="375" name="Google Shape;375;p50"/>
          <p:cNvSpPr txBox="1"/>
          <p:nvPr/>
        </p:nvSpPr>
        <p:spPr>
          <a:xfrm>
            <a:off x="4583191" y="3628780"/>
            <a:ext cx="1724025"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500">
                <a:solidFill>
                  <a:schemeClr val="dk1"/>
                </a:solidFill>
                <a:latin typeface="Arial"/>
                <a:ea typeface="Arial"/>
                <a:cs typeface="Arial"/>
                <a:sym typeface="Arial"/>
              </a:rPr>
              <a:t>Original object</a:t>
            </a:r>
            <a:endParaRPr sz="1100"/>
          </a:p>
        </p:txBody>
      </p:sp>
      <p:sp>
        <p:nvSpPr>
          <p:cNvPr id="376" name="Google Shape;376;p50"/>
          <p:cNvSpPr txBox="1"/>
          <p:nvPr/>
        </p:nvSpPr>
        <p:spPr>
          <a:xfrm>
            <a:off x="6488191" y="3612814"/>
            <a:ext cx="1724025"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500">
                <a:solidFill>
                  <a:schemeClr val="dk1"/>
                </a:solidFill>
                <a:latin typeface="Arial"/>
                <a:ea typeface="Arial"/>
                <a:cs typeface="Arial"/>
                <a:sym typeface="Arial"/>
              </a:rPr>
              <a:t>Replaced object</a:t>
            </a:r>
            <a:endParaRPr sz="1100"/>
          </a:p>
        </p:txBody>
      </p:sp>
      <p:sp>
        <p:nvSpPr>
          <p:cNvPr id="377" name="Google Shape;377;p50"/>
          <p:cNvSpPr/>
          <p:nvPr/>
        </p:nvSpPr>
        <p:spPr>
          <a:xfrm>
            <a:off x="1676400" y="3254119"/>
            <a:ext cx="1295400" cy="1335976"/>
          </a:xfrm>
          <a:prstGeom prst="ellipse">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78" name="Google Shape;378;p50"/>
          <p:cNvCxnSpPr/>
          <p:nvPr/>
        </p:nvCxnSpPr>
        <p:spPr>
          <a:xfrm flipH="1" rot="10800000">
            <a:off x="2912984" y="3100264"/>
            <a:ext cx="1659016" cy="542288"/>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Fine-grained differentiation</a:t>
            </a:r>
            <a:endParaRPr sz="1100"/>
          </a:p>
        </p:txBody>
      </p:sp>
      <p:sp>
        <p:nvSpPr>
          <p:cNvPr id="385" name="Google Shape;385;p51"/>
          <p:cNvSpPr txBox="1"/>
          <p:nvPr>
            <p:ph idx="1" type="body"/>
          </p:nvPr>
        </p:nvSpPr>
        <p:spPr>
          <a:xfrm>
            <a:off x="342449" y="1474725"/>
            <a:ext cx="8459099" cy="566466"/>
          </a:xfrm>
          <a:prstGeom prst="rect">
            <a:avLst/>
          </a:prstGeom>
          <a:noFill/>
          <a:ln>
            <a:noFill/>
          </a:ln>
        </p:spPr>
        <p:txBody>
          <a:bodyPr anchorCtr="0" anchor="t" bIns="34275" lIns="68575" spcFirstLastPara="1" rIns="68575" wrap="square" tIns="34275">
            <a:noAutofit/>
          </a:bodyPr>
          <a:lstStyle/>
          <a:p>
            <a:pPr indent="-171450" lvl="1" marL="520700" rtl="0" algn="l">
              <a:lnSpc>
                <a:spcPct val="90000"/>
              </a:lnSpc>
              <a:spcBef>
                <a:spcPts val="0"/>
              </a:spcBef>
              <a:spcAft>
                <a:spcPts val="0"/>
              </a:spcAft>
              <a:buClr>
                <a:schemeClr val="dk1"/>
              </a:buClr>
              <a:buSzPts val="2100"/>
              <a:buChar char="•"/>
            </a:pPr>
            <a:r>
              <a:rPr lang="en-GB" sz="2100">
                <a:latin typeface="Corbel"/>
                <a:ea typeface="Corbel"/>
                <a:cs typeface="Corbel"/>
                <a:sym typeface="Corbel"/>
              </a:rPr>
              <a:t>Same object in the image v.s. a different object</a:t>
            </a:r>
            <a:endParaRPr sz="1100"/>
          </a:p>
          <a:p>
            <a:pPr indent="0" lvl="2" marL="685800" rtl="0" algn="l">
              <a:lnSpc>
                <a:spcPct val="90000"/>
              </a:lnSpc>
              <a:spcBef>
                <a:spcPts val="400"/>
              </a:spcBef>
              <a:spcAft>
                <a:spcPts val="0"/>
              </a:spcAft>
              <a:buClr>
                <a:schemeClr val="dk1"/>
              </a:buClr>
              <a:buSzPts val="1800"/>
              <a:buNone/>
            </a:pPr>
            <a:r>
              <a:t/>
            </a:r>
            <a:endParaRPr sz="1800">
              <a:latin typeface="Corbel"/>
              <a:ea typeface="Corbel"/>
              <a:cs typeface="Corbel"/>
              <a:sym typeface="Corbel"/>
            </a:endParaRPr>
          </a:p>
        </p:txBody>
      </p:sp>
      <p:pic>
        <p:nvPicPr>
          <p:cNvPr id="386" name="Google Shape;386;p51"/>
          <p:cNvPicPr preferRelativeResize="0"/>
          <p:nvPr/>
        </p:nvPicPr>
        <p:blipFill rotWithShape="1">
          <a:blip r:embed="rId3">
            <a:alphaModFix/>
          </a:blip>
          <a:srcRect b="0" l="0" r="0" t="0"/>
          <a:stretch/>
        </p:blipFill>
        <p:spPr>
          <a:xfrm>
            <a:off x="5074583" y="2484467"/>
            <a:ext cx="1430994" cy="1440728"/>
          </a:xfrm>
          <a:prstGeom prst="rect">
            <a:avLst/>
          </a:prstGeom>
          <a:noFill/>
          <a:ln>
            <a:noFill/>
          </a:ln>
        </p:spPr>
      </p:pic>
      <p:pic>
        <p:nvPicPr>
          <p:cNvPr id="387" name="Google Shape;387;p51"/>
          <p:cNvPicPr preferRelativeResize="0"/>
          <p:nvPr/>
        </p:nvPicPr>
        <p:blipFill rotWithShape="1">
          <a:blip r:embed="rId4">
            <a:alphaModFix/>
          </a:blip>
          <a:srcRect b="0" l="0" r="0" t="0"/>
          <a:stretch/>
        </p:blipFill>
        <p:spPr>
          <a:xfrm>
            <a:off x="2510719" y="2503141"/>
            <a:ext cx="1430993" cy="1440728"/>
          </a:xfrm>
          <a:prstGeom prst="rect">
            <a:avLst/>
          </a:prstGeom>
          <a:noFill/>
          <a:ln>
            <a:noFill/>
          </a:ln>
        </p:spPr>
      </p:pic>
      <p:sp>
        <p:nvSpPr>
          <p:cNvPr id="388" name="Google Shape;388;p51"/>
          <p:cNvSpPr txBox="1"/>
          <p:nvPr/>
        </p:nvSpPr>
        <p:spPr>
          <a:xfrm>
            <a:off x="4210167" y="3135128"/>
            <a:ext cx="708017"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GB" sz="2700">
                <a:solidFill>
                  <a:srgbClr val="2F5496"/>
                </a:solidFill>
                <a:latin typeface="Calibri"/>
                <a:ea typeface="Calibri"/>
                <a:cs typeface="Calibri"/>
                <a:sym typeface="Calibri"/>
              </a:rPr>
              <a:t>V.S.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Google Shape;394;p52"/>
          <p:cNvPicPr preferRelativeResize="0"/>
          <p:nvPr/>
        </p:nvPicPr>
        <p:blipFill rotWithShape="1">
          <a:blip r:embed="rId3">
            <a:alphaModFix/>
          </a:blip>
          <a:srcRect b="0" l="0" r="0" t="0"/>
          <a:stretch/>
        </p:blipFill>
        <p:spPr>
          <a:xfrm>
            <a:off x="1593226" y="1116284"/>
            <a:ext cx="6036299" cy="3088475"/>
          </a:xfrm>
          <a:prstGeom prst="rect">
            <a:avLst/>
          </a:prstGeom>
          <a:noFill/>
          <a:ln>
            <a:noFill/>
          </a:ln>
        </p:spPr>
      </p:pic>
      <p:sp>
        <p:nvSpPr>
          <p:cNvPr id="395" name="Google Shape;395;p5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Fine-grained differentiation</a:t>
            </a:r>
            <a:endParaRPr sz="1100"/>
          </a:p>
        </p:txBody>
      </p:sp>
      <p:pic>
        <p:nvPicPr>
          <p:cNvPr id="396" name="Google Shape;396;p52"/>
          <p:cNvPicPr preferRelativeResize="0"/>
          <p:nvPr/>
        </p:nvPicPr>
        <p:blipFill rotWithShape="1">
          <a:blip r:embed="rId4">
            <a:alphaModFix/>
          </a:blip>
          <a:srcRect b="0" l="0" r="0" t="0"/>
          <a:stretch/>
        </p:blipFill>
        <p:spPr>
          <a:xfrm>
            <a:off x="3563977" y="4204759"/>
            <a:ext cx="858975" cy="864819"/>
          </a:xfrm>
          <a:prstGeom prst="rect">
            <a:avLst/>
          </a:prstGeom>
          <a:noFill/>
          <a:ln>
            <a:noFill/>
          </a:ln>
        </p:spPr>
      </p:pic>
      <p:pic>
        <p:nvPicPr>
          <p:cNvPr id="397" name="Google Shape;397;p52"/>
          <p:cNvPicPr preferRelativeResize="0"/>
          <p:nvPr/>
        </p:nvPicPr>
        <p:blipFill rotWithShape="1">
          <a:blip r:embed="rId5">
            <a:alphaModFix/>
          </a:blip>
          <a:srcRect b="0" l="0" r="0" t="0"/>
          <a:stretch/>
        </p:blipFill>
        <p:spPr>
          <a:xfrm>
            <a:off x="4968437" y="4204759"/>
            <a:ext cx="858976" cy="864819"/>
          </a:xfrm>
          <a:prstGeom prst="rect">
            <a:avLst/>
          </a:prstGeom>
          <a:noFill/>
          <a:ln>
            <a:noFill/>
          </a:ln>
        </p:spPr>
      </p:pic>
      <p:sp>
        <p:nvSpPr>
          <p:cNvPr id="398" name="Google Shape;398;p52"/>
          <p:cNvSpPr txBox="1"/>
          <p:nvPr/>
        </p:nvSpPr>
        <p:spPr>
          <a:xfrm>
            <a:off x="4394377" y="1590675"/>
            <a:ext cx="857250"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P &lt;.001</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53"/>
          <p:cNvPicPr preferRelativeResize="0"/>
          <p:nvPr/>
        </p:nvPicPr>
        <p:blipFill rotWithShape="1">
          <a:blip r:embed="rId3">
            <a:alphaModFix/>
          </a:blip>
          <a:srcRect b="0" l="0" r="0" t="0"/>
          <a:stretch/>
        </p:blipFill>
        <p:spPr>
          <a:xfrm>
            <a:off x="3148894" y="4004152"/>
            <a:ext cx="823075" cy="828675"/>
          </a:xfrm>
          <a:prstGeom prst="rect">
            <a:avLst/>
          </a:prstGeom>
          <a:noFill/>
          <a:ln>
            <a:noFill/>
          </a:ln>
        </p:spPr>
      </p:pic>
      <p:pic>
        <p:nvPicPr>
          <p:cNvPr id="405" name="Google Shape;405;p53"/>
          <p:cNvPicPr preferRelativeResize="0"/>
          <p:nvPr/>
        </p:nvPicPr>
        <p:blipFill rotWithShape="1">
          <a:blip r:embed="rId4">
            <a:alphaModFix/>
          </a:blip>
          <a:srcRect b="0" l="0" r="0" t="0"/>
          <a:stretch/>
        </p:blipFill>
        <p:spPr>
          <a:xfrm>
            <a:off x="4497738" y="3985496"/>
            <a:ext cx="823076" cy="828675"/>
          </a:xfrm>
          <a:prstGeom prst="rect">
            <a:avLst/>
          </a:prstGeom>
          <a:noFill/>
          <a:ln>
            <a:noFill/>
          </a:ln>
        </p:spPr>
      </p:pic>
      <p:pic>
        <p:nvPicPr>
          <p:cNvPr id="406" name="Google Shape;406;p53"/>
          <p:cNvPicPr preferRelativeResize="0"/>
          <p:nvPr/>
        </p:nvPicPr>
        <p:blipFill rotWithShape="1">
          <a:blip r:embed="rId5">
            <a:alphaModFix/>
          </a:blip>
          <a:srcRect b="0" l="0" r="0" t="0"/>
          <a:stretch/>
        </p:blipFill>
        <p:spPr>
          <a:xfrm>
            <a:off x="5866193" y="4004152"/>
            <a:ext cx="828674" cy="828675"/>
          </a:xfrm>
          <a:prstGeom prst="rect">
            <a:avLst/>
          </a:prstGeom>
          <a:noFill/>
          <a:ln>
            <a:noFill/>
          </a:ln>
        </p:spPr>
      </p:pic>
      <p:pic>
        <p:nvPicPr>
          <p:cNvPr id="407" name="Google Shape;407;p53"/>
          <p:cNvPicPr preferRelativeResize="0"/>
          <p:nvPr/>
        </p:nvPicPr>
        <p:blipFill rotWithShape="1">
          <a:blip r:embed="rId6">
            <a:alphaModFix/>
          </a:blip>
          <a:srcRect b="0" l="0" r="0" t="0"/>
          <a:stretch/>
        </p:blipFill>
        <p:spPr>
          <a:xfrm>
            <a:off x="951309" y="310672"/>
            <a:ext cx="7622381" cy="3657600"/>
          </a:xfrm>
          <a:prstGeom prst="rect">
            <a:avLst/>
          </a:prstGeom>
          <a:noFill/>
          <a:ln>
            <a:noFill/>
          </a:ln>
        </p:spPr>
      </p:pic>
      <p:cxnSp>
        <p:nvCxnSpPr>
          <p:cNvPr id="408" name="Google Shape;408;p53"/>
          <p:cNvCxnSpPr/>
          <p:nvPr/>
        </p:nvCxnSpPr>
        <p:spPr>
          <a:xfrm>
            <a:off x="5070855" y="1790700"/>
            <a:ext cx="1209675" cy="1314450"/>
          </a:xfrm>
          <a:prstGeom prst="straightConnector1">
            <a:avLst/>
          </a:prstGeom>
          <a:noFill/>
          <a:ln cap="flat" cmpd="sng" w="57150">
            <a:solidFill>
              <a:srgbClr val="FF0000"/>
            </a:solidFill>
            <a:prstDash val="solid"/>
            <a:miter lim="800000"/>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Information as contents of perception?</a:t>
            </a:r>
            <a:endParaRPr sz="1100"/>
          </a:p>
        </p:txBody>
      </p:sp>
      <p:pic>
        <p:nvPicPr>
          <p:cNvPr descr="Image result for å¤§çç«" id="152" name="Google Shape;152;p27"/>
          <p:cNvPicPr preferRelativeResize="0"/>
          <p:nvPr/>
        </p:nvPicPr>
        <p:blipFill rotWithShape="1">
          <a:blip r:embed="rId3">
            <a:alphaModFix/>
          </a:blip>
          <a:srcRect b="0" l="0" r="0" t="0"/>
          <a:stretch/>
        </p:blipFill>
        <p:spPr>
          <a:xfrm>
            <a:off x="3755256" y="1822472"/>
            <a:ext cx="1633488" cy="18562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327860" y="12544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Discussion</a:t>
            </a:r>
            <a:endParaRPr sz="1100"/>
          </a:p>
        </p:txBody>
      </p:sp>
      <p:grpSp>
        <p:nvGrpSpPr>
          <p:cNvPr id="415" name="Google Shape;415;p54"/>
          <p:cNvGrpSpPr/>
          <p:nvPr/>
        </p:nvGrpSpPr>
        <p:grpSpPr>
          <a:xfrm>
            <a:off x="4270687" y="542798"/>
            <a:ext cx="4648894" cy="4278731"/>
            <a:chOff x="3943350" y="1555393"/>
            <a:chExt cx="5364635" cy="4937482"/>
          </a:xfrm>
        </p:grpSpPr>
        <p:sp>
          <p:nvSpPr>
            <p:cNvPr id="416" name="Google Shape;416;p54"/>
            <p:cNvSpPr/>
            <p:nvPr/>
          </p:nvSpPr>
          <p:spPr>
            <a:xfrm>
              <a:off x="3943350" y="1555393"/>
              <a:ext cx="5041900" cy="4937482"/>
            </a:xfrm>
            <a:prstGeom prst="ellipse">
              <a:avLst/>
            </a:prstGeom>
            <a:solidFill>
              <a:srgbClr val="D8E2F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54"/>
            <p:cNvSpPr txBox="1"/>
            <p:nvPr/>
          </p:nvSpPr>
          <p:spPr>
            <a:xfrm>
              <a:off x="6953643" y="3504709"/>
              <a:ext cx="2354342" cy="10388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absent and perceptually different</a:t>
              </a:r>
              <a:endParaRPr sz="1100"/>
            </a:p>
          </p:txBody>
        </p:sp>
      </p:grpSp>
      <p:grpSp>
        <p:nvGrpSpPr>
          <p:cNvPr id="418" name="Google Shape;418;p54"/>
          <p:cNvGrpSpPr/>
          <p:nvPr/>
        </p:nvGrpSpPr>
        <p:grpSpPr>
          <a:xfrm>
            <a:off x="4270687" y="1711782"/>
            <a:ext cx="2559307" cy="2516209"/>
            <a:chOff x="3640860" y="2544231"/>
            <a:chExt cx="3162635" cy="3109376"/>
          </a:xfrm>
        </p:grpSpPr>
        <p:sp>
          <p:nvSpPr>
            <p:cNvPr id="419" name="Google Shape;419;p54"/>
            <p:cNvSpPr/>
            <p:nvPr/>
          </p:nvSpPr>
          <p:spPr>
            <a:xfrm>
              <a:off x="3640860" y="2544231"/>
              <a:ext cx="3162635" cy="3109376"/>
            </a:xfrm>
            <a:prstGeom prst="ellipse">
              <a:avLst/>
            </a:prstGeom>
            <a:solidFill>
              <a:srgbClr val="FBE4D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54"/>
            <p:cNvSpPr txBox="1"/>
            <p:nvPr/>
          </p:nvSpPr>
          <p:spPr>
            <a:xfrm>
              <a:off x="5285840" y="3351172"/>
              <a:ext cx="1454170" cy="111247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absent but similar</a:t>
              </a:r>
              <a:endParaRPr sz="1100"/>
            </a:p>
          </p:txBody>
        </p:sp>
      </p:grpSp>
      <p:grpSp>
        <p:nvGrpSpPr>
          <p:cNvPr id="421" name="Google Shape;421;p54"/>
          <p:cNvGrpSpPr/>
          <p:nvPr/>
        </p:nvGrpSpPr>
        <p:grpSpPr>
          <a:xfrm>
            <a:off x="4318814" y="2571750"/>
            <a:ext cx="1253536" cy="1289911"/>
            <a:chOff x="3962400" y="3285984"/>
            <a:chExt cx="1422400" cy="1463675"/>
          </a:xfrm>
        </p:grpSpPr>
        <p:sp>
          <p:nvSpPr>
            <p:cNvPr id="422" name="Google Shape;422;p54"/>
            <p:cNvSpPr/>
            <p:nvPr/>
          </p:nvSpPr>
          <p:spPr>
            <a:xfrm>
              <a:off x="3962400" y="3285984"/>
              <a:ext cx="1422400" cy="1463675"/>
            </a:xfrm>
            <a:prstGeom prst="ellipse">
              <a:avLst/>
            </a:prstGeom>
            <a:solidFill>
              <a:srgbClr val="F7CA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54"/>
            <p:cNvSpPr txBox="1"/>
            <p:nvPr/>
          </p:nvSpPr>
          <p:spPr>
            <a:xfrm>
              <a:off x="4168535" y="3716832"/>
              <a:ext cx="1111386" cy="70720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present</a:t>
              </a:r>
              <a:endParaRPr sz="1100"/>
            </a:p>
          </p:txBody>
        </p:sp>
      </p:grpSp>
      <p:sp>
        <p:nvSpPr>
          <p:cNvPr id="424" name="Google Shape;424;p54"/>
          <p:cNvSpPr txBox="1"/>
          <p:nvPr/>
        </p:nvSpPr>
        <p:spPr>
          <a:xfrm>
            <a:off x="485196" y="2278206"/>
            <a:ext cx="3344779" cy="80791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orbel"/>
                <a:ea typeface="Corbel"/>
                <a:cs typeface="Corbel"/>
                <a:sym typeface="Corbel"/>
              </a:rPr>
              <a:t>Our visual experience: informative but with limit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Future directions</a:t>
            </a:r>
            <a:endParaRPr sz="1100"/>
          </a:p>
        </p:txBody>
      </p:sp>
      <p:grpSp>
        <p:nvGrpSpPr>
          <p:cNvPr id="431" name="Google Shape;431;p55"/>
          <p:cNvGrpSpPr/>
          <p:nvPr/>
        </p:nvGrpSpPr>
        <p:grpSpPr>
          <a:xfrm>
            <a:off x="4211101" y="734395"/>
            <a:ext cx="4600598" cy="4135261"/>
            <a:chOff x="5326043" y="930444"/>
            <a:chExt cx="6134131" cy="5513681"/>
          </a:xfrm>
        </p:grpSpPr>
        <p:cxnSp>
          <p:nvCxnSpPr>
            <p:cNvPr id="432" name="Google Shape;432;p55"/>
            <p:cNvCxnSpPr/>
            <p:nvPr/>
          </p:nvCxnSpPr>
          <p:spPr>
            <a:xfrm rot="10800000">
              <a:off x="8508887" y="930444"/>
              <a:ext cx="0" cy="660812"/>
            </a:xfrm>
            <a:prstGeom prst="straightConnector1">
              <a:avLst/>
            </a:prstGeom>
            <a:noFill/>
            <a:ln cap="flat" cmpd="sng" w="57150">
              <a:solidFill>
                <a:schemeClr val="accent1"/>
              </a:solidFill>
              <a:prstDash val="solid"/>
              <a:miter lim="800000"/>
              <a:headEnd len="sm" w="sm" type="none"/>
              <a:tailEnd len="med" w="med" type="triangle"/>
            </a:ln>
          </p:spPr>
        </p:cxnSp>
        <p:grpSp>
          <p:nvGrpSpPr>
            <p:cNvPr id="433" name="Google Shape;433;p55"/>
            <p:cNvGrpSpPr/>
            <p:nvPr/>
          </p:nvGrpSpPr>
          <p:grpSpPr>
            <a:xfrm>
              <a:off x="5326043" y="1591256"/>
              <a:ext cx="6134131" cy="4852869"/>
              <a:chOff x="5326043" y="1591256"/>
              <a:chExt cx="6134131" cy="4852869"/>
            </a:xfrm>
          </p:grpSpPr>
          <p:grpSp>
            <p:nvGrpSpPr>
              <p:cNvPr id="434" name="Google Shape;434;p55"/>
              <p:cNvGrpSpPr/>
              <p:nvPr/>
            </p:nvGrpSpPr>
            <p:grpSpPr>
              <a:xfrm>
                <a:off x="5918843" y="1591256"/>
                <a:ext cx="4955498" cy="4852869"/>
                <a:chOff x="3943350" y="1555393"/>
                <a:chExt cx="5041900" cy="4937482"/>
              </a:xfrm>
            </p:grpSpPr>
            <p:sp>
              <p:nvSpPr>
                <p:cNvPr id="435" name="Google Shape;435;p55"/>
                <p:cNvSpPr/>
                <p:nvPr/>
              </p:nvSpPr>
              <p:spPr>
                <a:xfrm>
                  <a:off x="3943350" y="1555393"/>
                  <a:ext cx="5041900" cy="4937482"/>
                </a:xfrm>
                <a:prstGeom prst="ellipse">
                  <a:avLst/>
                </a:prstGeom>
                <a:solidFill>
                  <a:srgbClr val="D8E2F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6" name="Google Shape;436;p55"/>
                <p:cNvSpPr txBox="1"/>
                <p:nvPr/>
              </p:nvSpPr>
              <p:spPr>
                <a:xfrm>
                  <a:off x="5663626" y="3414263"/>
                  <a:ext cx="2877107" cy="71920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absent and perceptually different</a:t>
                  </a:r>
                  <a:endParaRPr sz="1100"/>
                </a:p>
              </p:txBody>
            </p:sp>
          </p:grpSp>
          <p:grpSp>
            <p:nvGrpSpPr>
              <p:cNvPr id="437" name="Google Shape;437;p55"/>
              <p:cNvGrpSpPr/>
              <p:nvPr/>
            </p:nvGrpSpPr>
            <p:grpSpPr>
              <a:xfrm>
                <a:off x="5918843" y="3140244"/>
                <a:ext cx="1596401" cy="1642725"/>
                <a:chOff x="3962400" y="3285984"/>
                <a:chExt cx="1422400" cy="1463675"/>
              </a:xfrm>
            </p:grpSpPr>
            <p:sp>
              <p:nvSpPr>
                <p:cNvPr id="438" name="Google Shape;438;p55"/>
                <p:cNvSpPr/>
                <p:nvPr/>
              </p:nvSpPr>
              <p:spPr>
                <a:xfrm>
                  <a:off x="3962400" y="3285984"/>
                  <a:ext cx="1422400" cy="1463675"/>
                </a:xfrm>
                <a:prstGeom prst="ellipse">
                  <a:avLst/>
                </a:prstGeom>
                <a:solidFill>
                  <a:srgbClr val="F7CA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9" name="Google Shape;439;p55"/>
                <p:cNvSpPr txBox="1"/>
                <p:nvPr/>
              </p:nvSpPr>
              <p:spPr>
                <a:xfrm>
                  <a:off x="4168535" y="3716832"/>
                  <a:ext cx="1111386" cy="74042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 present</a:t>
                  </a:r>
                  <a:endParaRPr sz="1100"/>
                </a:p>
              </p:txBody>
            </p:sp>
          </p:grpSp>
          <p:cxnSp>
            <p:nvCxnSpPr>
              <p:cNvPr id="440" name="Google Shape;440;p55"/>
              <p:cNvCxnSpPr>
                <a:stCxn id="435" idx="7"/>
              </p:cNvCxnSpPr>
              <p:nvPr/>
            </p:nvCxnSpPr>
            <p:spPr>
              <a:xfrm flipH="1" rot="10800000">
                <a:off x="10148625" y="1773642"/>
                <a:ext cx="535500" cy="5283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441" name="Google Shape;441;p55"/>
              <p:cNvCxnSpPr/>
              <p:nvPr/>
            </p:nvCxnSpPr>
            <p:spPr>
              <a:xfrm>
                <a:off x="10874341" y="3961607"/>
                <a:ext cx="585833" cy="0"/>
              </a:xfrm>
              <a:prstGeom prst="straightConnector1">
                <a:avLst/>
              </a:prstGeom>
              <a:noFill/>
              <a:ln cap="flat" cmpd="sng" w="57150">
                <a:solidFill>
                  <a:schemeClr val="accent1"/>
                </a:solidFill>
                <a:prstDash val="solid"/>
                <a:miter lim="800000"/>
                <a:headEnd len="sm" w="sm" type="none"/>
                <a:tailEnd len="med" w="med" type="triangle"/>
              </a:ln>
            </p:spPr>
          </p:cxnSp>
          <p:cxnSp>
            <p:nvCxnSpPr>
              <p:cNvPr id="442" name="Google Shape;442;p55"/>
              <p:cNvCxnSpPr>
                <a:stCxn id="435" idx="5"/>
              </p:cNvCxnSpPr>
              <p:nvPr/>
            </p:nvCxnSpPr>
            <p:spPr>
              <a:xfrm>
                <a:off x="10148625" y="5733439"/>
                <a:ext cx="728100" cy="4059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443" name="Google Shape;443;p55"/>
              <p:cNvCxnSpPr>
                <a:stCxn id="435" idx="1"/>
              </p:cNvCxnSpPr>
              <p:nvPr/>
            </p:nvCxnSpPr>
            <p:spPr>
              <a:xfrm rot="10800000">
                <a:off x="6215859" y="1773642"/>
                <a:ext cx="428700" cy="5283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444" name="Google Shape;444;p55"/>
              <p:cNvCxnSpPr>
                <a:stCxn id="438" idx="2"/>
              </p:cNvCxnSpPr>
              <p:nvPr/>
            </p:nvCxnSpPr>
            <p:spPr>
              <a:xfrm flipH="1">
                <a:off x="5326043" y="3961607"/>
                <a:ext cx="592800" cy="87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445" name="Google Shape;445;p55"/>
              <p:cNvCxnSpPr/>
              <p:nvPr/>
            </p:nvCxnSpPr>
            <p:spPr>
              <a:xfrm flipH="1">
                <a:off x="6161060" y="5644138"/>
                <a:ext cx="467772" cy="559981"/>
              </a:xfrm>
              <a:prstGeom prst="straightConnector1">
                <a:avLst/>
              </a:prstGeom>
              <a:noFill/>
              <a:ln cap="flat" cmpd="sng" w="57150">
                <a:solidFill>
                  <a:schemeClr val="accent1"/>
                </a:solidFill>
                <a:prstDash val="solid"/>
                <a:miter lim="800000"/>
                <a:headEnd len="sm" w="sm" type="none"/>
                <a:tailEnd len="med" w="med" type="triangle"/>
              </a:ln>
            </p:spPr>
          </p:cxnSp>
        </p:grpSp>
      </p:grpSp>
      <p:sp>
        <p:nvSpPr>
          <p:cNvPr id="446" name="Google Shape;446;p55"/>
          <p:cNvSpPr txBox="1"/>
          <p:nvPr/>
        </p:nvSpPr>
        <p:spPr>
          <a:xfrm>
            <a:off x="239047" y="1652268"/>
            <a:ext cx="3909560" cy="2677656"/>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Upon a brief glance, people can easily reject 15 contents absent</a:t>
            </a:r>
            <a:endParaRPr sz="1100"/>
          </a:p>
          <a:p>
            <a:pPr indent="-209550" lvl="0" marL="215900" marR="0" rtl="0" algn="l">
              <a:spcBef>
                <a:spcPts val="9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How many absent contents can they possibly reject, 30, 50, 80, …300?</a:t>
            </a:r>
            <a:endParaRPr sz="1100"/>
          </a:p>
          <a:p>
            <a:pPr indent="-209550" lvl="0" marL="215900" marR="0" rtl="0" algn="l">
              <a:spcBef>
                <a:spcPts val="9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Upper bound of differentiation</a:t>
            </a:r>
            <a:endParaRPr sz="1100"/>
          </a:p>
          <a:p>
            <a:pPr indent="-76200" lvl="0" marL="215900" marR="0" rtl="0" algn="l">
              <a:spcBef>
                <a:spcPts val="90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Future directions</a:t>
            </a:r>
            <a:endParaRPr sz="1100"/>
          </a:p>
        </p:txBody>
      </p:sp>
      <p:grpSp>
        <p:nvGrpSpPr>
          <p:cNvPr id="453" name="Google Shape;453;p56"/>
          <p:cNvGrpSpPr/>
          <p:nvPr/>
        </p:nvGrpSpPr>
        <p:grpSpPr>
          <a:xfrm>
            <a:off x="4415068" y="542798"/>
            <a:ext cx="4648894" cy="4278731"/>
            <a:chOff x="3943350" y="1555393"/>
            <a:chExt cx="5364635" cy="4937482"/>
          </a:xfrm>
        </p:grpSpPr>
        <p:sp>
          <p:nvSpPr>
            <p:cNvPr id="454" name="Google Shape;454;p56"/>
            <p:cNvSpPr/>
            <p:nvPr/>
          </p:nvSpPr>
          <p:spPr>
            <a:xfrm>
              <a:off x="3943350" y="1555393"/>
              <a:ext cx="5041900" cy="4937482"/>
            </a:xfrm>
            <a:prstGeom prst="ellipse">
              <a:avLst/>
            </a:prstGeom>
            <a:solidFill>
              <a:srgbClr val="D8E2F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56"/>
            <p:cNvSpPr txBox="1"/>
            <p:nvPr/>
          </p:nvSpPr>
          <p:spPr>
            <a:xfrm>
              <a:off x="6953643" y="3504709"/>
              <a:ext cx="2354342" cy="10388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absent and perceptually different</a:t>
              </a:r>
              <a:endParaRPr sz="1100"/>
            </a:p>
          </p:txBody>
        </p:sp>
      </p:grpSp>
      <p:grpSp>
        <p:nvGrpSpPr>
          <p:cNvPr id="456" name="Google Shape;456;p56"/>
          <p:cNvGrpSpPr/>
          <p:nvPr/>
        </p:nvGrpSpPr>
        <p:grpSpPr>
          <a:xfrm>
            <a:off x="4415068" y="1711782"/>
            <a:ext cx="2559307" cy="2516209"/>
            <a:chOff x="3640860" y="2544231"/>
            <a:chExt cx="3162635" cy="3109376"/>
          </a:xfrm>
        </p:grpSpPr>
        <p:sp>
          <p:nvSpPr>
            <p:cNvPr id="457" name="Google Shape;457;p56"/>
            <p:cNvSpPr/>
            <p:nvPr/>
          </p:nvSpPr>
          <p:spPr>
            <a:xfrm>
              <a:off x="3640860" y="2544231"/>
              <a:ext cx="3162635" cy="3109376"/>
            </a:xfrm>
            <a:prstGeom prst="ellipse">
              <a:avLst/>
            </a:prstGeom>
            <a:solidFill>
              <a:srgbClr val="FBE4D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8" name="Google Shape;458;p56"/>
            <p:cNvSpPr txBox="1"/>
            <p:nvPr/>
          </p:nvSpPr>
          <p:spPr>
            <a:xfrm>
              <a:off x="4886295" y="2749098"/>
              <a:ext cx="1454170" cy="111247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absent but similar</a:t>
              </a:r>
              <a:endParaRPr sz="1100"/>
            </a:p>
          </p:txBody>
        </p:sp>
      </p:grpSp>
      <p:grpSp>
        <p:nvGrpSpPr>
          <p:cNvPr id="459" name="Google Shape;459;p56"/>
          <p:cNvGrpSpPr/>
          <p:nvPr/>
        </p:nvGrpSpPr>
        <p:grpSpPr>
          <a:xfrm>
            <a:off x="4463195" y="2571750"/>
            <a:ext cx="1253536" cy="1289911"/>
            <a:chOff x="3962400" y="3285984"/>
            <a:chExt cx="1422400" cy="1463675"/>
          </a:xfrm>
        </p:grpSpPr>
        <p:sp>
          <p:nvSpPr>
            <p:cNvPr id="460" name="Google Shape;460;p56"/>
            <p:cNvSpPr/>
            <p:nvPr/>
          </p:nvSpPr>
          <p:spPr>
            <a:xfrm>
              <a:off x="3962400" y="3285984"/>
              <a:ext cx="1422400" cy="1463675"/>
            </a:xfrm>
            <a:prstGeom prst="ellipse">
              <a:avLst/>
            </a:prstGeom>
            <a:solidFill>
              <a:srgbClr val="F7CA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1" name="Google Shape;461;p56"/>
            <p:cNvSpPr txBox="1"/>
            <p:nvPr/>
          </p:nvSpPr>
          <p:spPr>
            <a:xfrm>
              <a:off x="4168535" y="3716832"/>
              <a:ext cx="1111386" cy="70720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present</a:t>
              </a:r>
              <a:endParaRPr sz="1100"/>
            </a:p>
          </p:txBody>
        </p:sp>
      </p:grpSp>
      <p:grpSp>
        <p:nvGrpSpPr>
          <p:cNvPr id="462" name="Google Shape;462;p56"/>
          <p:cNvGrpSpPr/>
          <p:nvPr/>
        </p:nvGrpSpPr>
        <p:grpSpPr>
          <a:xfrm>
            <a:off x="5739839" y="3046769"/>
            <a:ext cx="1211429" cy="582481"/>
            <a:chOff x="2085213" y="4404324"/>
            <a:chExt cx="1615239" cy="776641"/>
          </a:xfrm>
        </p:grpSpPr>
        <p:cxnSp>
          <p:nvCxnSpPr>
            <p:cNvPr id="463" name="Google Shape;463;p56"/>
            <p:cNvCxnSpPr/>
            <p:nvPr/>
          </p:nvCxnSpPr>
          <p:spPr>
            <a:xfrm rot="10800000">
              <a:off x="2085213" y="4404324"/>
              <a:ext cx="1615239" cy="2552"/>
            </a:xfrm>
            <a:prstGeom prst="straightConnector1">
              <a:avLst/>
            </a:prstGeom>
            <a:noFill/>
            <a:ln cap="flat" cmpd="sng" w="57150">
              <a:solidFill>
                <a:schemeClr val="accent1"/>
              </a:solidFill>
              <a:prstDash val="solid"/>
              <a:miter lim="800000"/>
              <a:headEnd len="med" w="med" type="triangle"/>
              <a:tailEnd len="med" w="med" type="triangle"/>
            </a:ln>
          </p:spPr>
        </p:cxnSp>
        <p:sp>
          <p:nvSpPr>
            <p:cNvPr id="464" name="Google Shape;464;p56"/>
            <p:cNvSpPr txBox="1"/>
            <p:nvPr/>
          </p:nvSpPr>
          <p:spPr>
            <a:xfrm>
              <a:off x="2664097" y="4473079"/>
              <a:ext cx="580710" cy="70788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3000">
                  <a:solidFill>
                    <a:schemeClr val="dk1"/>
                  </a:solidFill>
                  <a:latin typeface="Calibri"/>
                  <a:ea typeface="Calibri"/>
                  <a:cs typeface="Calibri"/>
                  <a:sym typeface="Calibri"/>
                </a:rPr>
                <a:t>?</a:t>
              </a:r>
              <a:endParaRPr sz="1100"/>
            </a:p>
          </p:txBody>
        </p:sp>
      </p:grpSp>
      <p:sp>
        <p:nvSpPr>
          <p:cNvPr id="465" name="Google Shape;465;p56"/>
          <p:cNvSpPr txBox="1"/>
          <p:nvPr/>
        </p:nvSpPr>
        <p:spPr>
          <a:xfrm>
            <a:off x="559872" y="2325046"/>
            <a:ext cx="3265720" cy="1038746"/>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What is the perceptual difference threshold for effective differentiation?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Significance and innovation</a:t>
            </a:r>
            <a:endParaRPr sz="1100"/>
          </a:p>
        </p:txBody>
      </p:sp>
      <p:sp>
        <p:nvSpPr>
          <p:cNvPr id="472" name="Google Shape;472;p57"/>
          <p:cNvSpPr txBox="1"/>
          <p:nvPr/>
        </p:nvSpPr>
        <p:spPr>
          <a:xfrm>
            <a:off x="833186" y="1740753"/>
            <a:ext cx="7841581" cy="166199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orbel"/>
                <a:ea typeface="Corbel"/>
                <a:cs typeface="Corbel"/>
                <a:sym typeface="Corbel"/>
              </a:rPr>
              <a:t>Novel conceptualisation of visual experience</a:t>
            </a:r>
            <a:r>
              <a:rPr lang="en-GB" sz="2100">
                <a:solidFill>
                  <a:schemeClr val="dk1"/>
                </a:solidFill>
                <a:latin typeface="Corbel"/>
                <a:ea typeface="Corbel"/>
                <a:cs typeface="Corbel"/>
                <a:sym typeface="Corbel"/>
              </a:rPr>
              <a:t>: </a:t>
            </a:r>
            <a:endParaRPr sz="1100"/>
          </a:p>
          <a:p>
            <a:pPr indent="-215900" lvl="0" marL="215900" marR="0" rtl="0" algn="l">
              <a:spcBef>
                <a:spcPts val="900"/>
              </a:spcBef>
              <a:spcAft>
                <a:spcPts val="0"/>
              </a:spcAft>
              <a:buClr>
                <a:schemeClr val="dk1"/>
              </a:buClr>
              <a:buSzPts val="2400"/>
              <a:buFont typeface="Arial"/>
              <a:buChar char="•"/>
            </a:pPr>
            <a:r>
              <a:rPr lang="en-GB" sz="2400">
                <a:solidFill>
                  <a:schemeClr val="dk1"/>
                </a:solidFill>
                <a:latin typeface="Corbel"/>
                <a:ea typeface="Corbel"/>
                <a:cs typeface="Corbel"/>
                <a:sym typeface="Corbel"/>
              </a:rPr>
              <a:t>The information of visual experience concerns both the what we perceived from the environment, and also how the perception is internally represented (differentiation)</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8"/>
          <p:cNvSpPr txBox="1"/>
          <p:nvPr>
            <p:ph type="title"/>
          </p:nvPr>
        </p:nvSpPr>
        <p:spPr>
          <a:xfrm>
            <a:off x="628650" y="130969"/>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GB" sz="3000"/>
              <a:t>Acknowledgement</a:t>
            </a:r>
            <a:endParaRPr sz="1100"/>
          </a:p>
        </p:txBody>
      </p:sp>
      <p:pic>
        <p:nvPicPr>
          <p:cNvPr descr="Image result for liad mudrik" id="479" name="Google Shape;479;p58"/>
          <p:cNvPicPr preferRelativeResize="0"/>
          <p:nvPr/>
        </p:nvPicPr>
        <p:blipFill rotWithShape="1">
          <a:blip r:embed="rId3">
            <a:alphaModFix/>
          </a:blip>
          <a:srcRect b="0" l="0" r="0" t="0"/>
          <a:stretch/>
        </p:blipFill>
        <p:spPr>
          <a:xfrm>
            <a:off x="6217466" y="1556574"/>
            <a:ext cx="1821635" cy="1821635"/>
          </a:xfrm>
          <a:prstGeom prst="rect">
            <a:avLst/>
          </a:prstGeom>
          <a:noFill/>
          <a:ln>
            <a:noFill/>
          </a:ln>
        </p:spPr>
      </p:pic>
      <p:pic>
        <p:nvPicPr>
          <p:cNvPr descr="Image result for Regan Gallagher" id="480" name="Google Shape;480;p58"/>
          <p:cNvPicPr preferRelativeResize="0"/>
          <p:nvPr/>
        </p:nvPicPr>
        <p:blipFill rotWithShape="1">
          <a:blip r:embed="rId4">
            <a:alphaModFix/>
          </a:blip>
          <a:srcRect b="0" l="0" r="0" t="0"/>
          <a:stretch/>
        </p:blipFill>
        <p:spPr>
          <a:xfrm>
            <a:off x="3731440" y="1556575"/>
            <a:ext cx="1821635" cy="1821635"/>
          </a:xfrm>
          <a:prstGeom prst="rect">
            <a:avLst/>
          </a:prstGeom>
          <a:noFill/>
          <a:ln>
            <a:noFill/>
          </a:ln>
        </p:spPr>
      </p:pic>
      <p:pic>
        <p:nvPicPr>
          <p:cNvPr id="481" name="Google Shape;481;p58"/>
          <p:cNvPicPr preferRelativeResize="0"/>
          <p:nvPr/>
        </p:nvPicPr>
        <p:blipFill/>
        <p:spPr>
          <a:xfrm>
            <a:off x="1158364" y="1556574"/>
            <a:ext cx="1861061" cy="1827946"/>
          </a:xfrm>
          <a:prstGeom prst="rect">
            <a:avLst/>
          </a:prstGeom>
          <a:noFill/>
          <a:ln>
            <a:noFill/>
          </a:ln>
        </p:spPr>
      </p:pic>
      <p:sp>
        <p:nvSpPr>
          <p:cNvPr id="482" name="Google Shape;482;p58"/>
          <p:cNvSpPr txBox="1"/>
          <p:nvPr/>
        </p:nvSpPr>
        <p:spPr>
          <a:xfrm>
            <a:off x="824988" y="3506345"/>
            <a:ext cx="2632587"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orbel"/>
                <a:ea typeface="Corbel"/>
                <a:cs typeface="Corbel"/>
                <a:sym typeface="Corbel"/>
              </a:rPr>
              <a:t>A/Prof Naotsugu Tsuchiya</a:t>
            </a:r>
            <a:endParaRPr sz="1100"/>
          </a:p>
        </p:txBody>
      </p:sp>
      <p:sp>
        <p:nvSpPr>
          <p:cNvPr id="483" name="Google Shape;483;p58"/>
          <p:cNvSpPr txBox="1"/>
          <p:nvPr/>
        </p:nvSpPr>
        <p:spPr>
          <a:xfrm>
            <a:off x="3520566" y="3506345"/>
            <a:ext cx="2242061"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800">
                <a:solidFill>
                  <a:schemeClr val="dk1"/>
                </a:solidFill>
                <a:latin typeface="Corbel"/>
                <a:ea typeface="Corbel"/>
                <a:cs typeface="Corbel"/>
                <a:sym typeface="Corbel"/>
              </a:rPr>
              <a:t>Dr. Regan Gallagher</a:t>
            </a:r>
            <a:endParaRPr sz="1100"/>
          </a:p>
        </p:txBody>
      </p:sp>
      <p:sp>
        <p:nvSpPr>
          <p:cNvPr id="484" name="Google Shape;484;p58"/>
          <p:cNvSpPr txBox="1"/>
          <p:nvPr/>
        </p:nvSpPr>
        <p:spPr>
          <a:xfrm>
            <a:off x="6007253" y="3506345"/>
            <a:ext cx="2242061"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800">
                <a:solidFill>
                  <a:schemeClr val="dk1"/>
                </a:solidFill>
                <a:latin typeface="Corbel"/>
                <a:ea typeface="Corbel"/>
                <a:cs typeface="Corbel"/>
                <a:sym typeface="Corbel"/>
              </a:rPr>
              <a:t>Dr. Liad Mudrik</a:t>
            </a:r>
            <a:endParaRPr sz="1800">
              <a:solidFill>
                <a:schemeClr val="dk1"/>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9"/>
          <p:cNvSpPr txBox="1"/>
          <p:nvPr>
            <p:ph type="title"/>
          </p:nvPr>
        </p:nvSpPr>
        <p:spPr>
          <a:xfrm>
            <a:off x="628650" y="130969"/>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GB" sz="3000"/>
              <a:t>Acknowledgement</a:t>
            </a:r>
            <a:endParaRPr sz="1100"/>
          </a:p>
        </p:txBody>
      </p:sp>
      <p:pic>
        <p:nvPicPr>
          <p:cNvPr id="491" name="Google Shape;491;p59"/>
          <p:cNvPicPr preferRelativeResize="0"/>
          <p:nvPr/>
        </p:nvPicPr>
        <p:blipFill rotWithShape="1">
          <a:blip r:embed="rId3">
            <a:alphaModFix/>
          </a:blip>
          <a:srcRect b="0" l="0" r="0" t="0"/>
          <a:stretch/>
        </p:blipFill>
        <p:spPr>
          <a:xfrm>
            <a:off x="4031610" y="1221581"/>
            <a:ext cx="4302765" cy="3227074"/>
          </a:xfrm>
          <a:prstGeom prst="rect">
            <a:avLst/>
          </a:prstGeom>
          <a:noFill/>
          <a:ln>
            <a:noFill/>
          </a:ln>
        </p:spPr>
      </p:pic>
      <p:sp>
        <p:nvSpPr>
          <p:cNvPr id="492" name="Google Shape;492;p59"/>
          <p:cNvSpPr txBox="1"/>
          <p:nvPr/>
        </p:nvSpPr>
        <p:spPr>
          <a:xfrm>
            <a:off x="628650" y="2571750"/>
            <a:ext cx="2971800" cy="71558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100">
                <a:solidFill>
                  <a:schemeClr val="dk1"/>
                </a:solidFill>
                <a:latin typeface="Corbel"/>
                <a:ea typeface="Corbel"/>
                <a:cs typeface="Corbel"/>
                <a:sym typeface="Corbel"/>
              </a:rPr>
              <a:t>And all members of the Tsuchiya Lab!</a:t>
            </a:r>
            <a:endParaRPr sz="1400">
              <a:solidFill>
                <a:schemeClr val="dk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lang="en-GB" sz="1100"/>
              <a:t>Thank you</a:t>
            </a:r>
            <a:endParaRPr sz="1100"/>
          </a:p>
        </p:txBody>
      </p:sp>
      <p:sp>
        <p:nvSpPr>
          <p:cNvPr id="499" name="Google Shape;499;p60"/>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Supplementary slide</a:t>
            </a:r>
            <a:endParaRPr sz="1100"/>
          </a:p>
        </p:txBody>
      </p:sp>
      <p:pic>
        <p:nvPicPr>
          <p:cNvPr id="505" name="Google Shape;505;p61"/>
          <p:cNvPicPr preferRelativeResize="0"/>
          <p:nvPr/>
        </p:nvPicPr>
        <p:blipFill rotWithShape="1">
          <a:blip r:embed="rId3">
            <a:alphaModFix/>
          </a:blip>
          <a:srcRect b="0" l="0" r="0" t="0"/>
          <a:stretch/>
        </p:blipFill>
        <p:spPr>
          <a:xfrm>
            <a:off x="2083594" y="1046559"/>
            <a:ext cx="5300663" cy="390763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Supplementary slide</a:t>
            </a:r>
            <a:endParaRPr sz="1100"/>
          </a:p>
        </p:txBody>
      </p:sp>
      <p:sp>
        <p:nvSpPr>
          <p:cNvPr id="512" name="Google Shape;512;p62"/>
          <p:cNvSpPr txBox="1"/>
          <p:nvPr>
            <p:ph idx="1" type="body"/>
          </p:nvPr>
        </p:nvSpPr>
        <p:spPr>
          <a:xfrm>
            <a:off x="628650" y="1312520"/>
            <a:ext cx="8019439" cy="418255"/>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GB" sz="1100">
                <a:latin typeface="Corbel"/>
                <a:ea typeface="Corbel"/>
                <a:cs typeface="Corbel"/>
                <a:sym typeface="Corbel"/>
              </a:rPr>
              <a:t>Distorted perception = impaired ability to rule out certain possibilities?</a:t>
            </a:r>
            <a:endParaRPr sz="1100"/>
          </a:p>
        </p:txBody>
      </p:sp>
      <p:pic>
        <p:nvPicPr>
          <p:cNvPr descr="Image result for hallucination cat painting" id="513" name="Google Shape;513;p62"/>
          <p:cNvPicPr preferRelativeResize="0"/>
          <p:nvPr/>
        </p:nvPicPr>
        <p:blipFill rotWithShape="1">
          <a:blip r:embed="rId3">
            <a:alphaModFix/>
          </a:blip>
          <a:srcRect b="0" l="0" r="0" t="0"/>
          <a:stretch/>
        </p:blipFill>
        <p:spPr>
          <a:xfrm>
            <a:off x="1268022" y="2353081"/>
            <a:ext cx="2111542" cy="2111542"/>
          </a:xfrm>
          <a:prstGeom prst="rect">
            <a:avLst/>
          </a:prstGeom>
          <a:noFill/>
          <a:ln>
            <a:noFill/>
          </a:ln>
        </p:spPr>
      </p:pic>
      <p:sp>
        <p:nvSpPr>
          <p:cNvPr id="514" name="Google Shape;514;p62"/>
          <p:cNvSpPr txBox="1"/>
          <p:nvPr/>
        </p:nvSpPr>
        <p:spPr>
          <a:xfrm>
            <a:off x="1504950" y="2028641"/>
            <a:ext cx="1657350"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500">
                <a:solidFill>
                  <a:schemeClr val="dk1"/>
                </a:solidFill>
                <a:latin typeface="Calibri"/>
                <a:ea typeface="Calibri"/>
                <a:cs typeface="Calibri"/>
                <a:sym typeface="Calibri"/>
              </a:rPr>
              <a:t>Visual hallucination</a:t>
            </a:r>
            <a:endParaRPr sz="1100"/>
          </a:p>
        </p:txBody>
      </p:sp>
      <p:grpSp>
        <p:nvGrpSpPr>
          <p:cNvPr id="515" name="Google Shape;515;p62"/>
          <p:cNvGrpSpPr/>
          <p:nvPr/>
        </p:nvGrpSpPr>
        <p:grpSpPr>
          <a:xfrm>
            <a:off x="3568066" y="1796643"/>
            <a:ext cx="5066883" cy="3382957"/>
            <a:chOff x="4757422" y="2395524"/>
            <a:chExt cx="6755844" cy="4510610"/>
          </a:xfrm>
        </p:grpSpPr>
        <p:grpSp>
          <p:nvGrpSpPr>
            <p:cNvPr id="516" name="Google Shape;516;p62"/>
            <p:cNvGrpSpPr/>
            <p:nvPr/>
          </p:nvGrpSpPr>
          <p:grpSpPr>
            <a:xfrm>
              <a:off x="4757422" y="3052193"/>
              <a:ext cx="6755844" cy="3853941"/>
              <a:chOff x="4757422" y="2968718"/>
              <a:chExt cx="6817795" cy="3889282"/>
            </a:xfrm>
          </p:grpSpPr>
          <p:grpSp>
            <p:nvGrpSpPr>
              <p:cNvPr id="517" name="Google Shape;517;p62"/>
              <p:cNvGrpSpPr/>
              <p:nvPr/>
            </p:nvGrpSpPr>
            <p:grpSpPr>
              <a:xfrm>
                <a:off x="4757422" y="3236562"/>
                <a:ext cx="5603830" cy="3621438"/>
                <a:chOff x="4757422" y="3236562"/>
                <a:chExt cx="5603830" cy="3621438"/>
              </a:xfrm>
            </p:grpSpPr>
            <p:pic>
              <p:nvPicPr>
                <p:cNvPr descr="Image result for think about" id="518" name="Google Shape;518;p62"/>
                <p:cNvPicPr preferRelativeResize="0"/>
                <p:nvPr/>
              </p:nvPicPr>
              <p:blipFill rotWithShape="1">
                <a:blip r:embed="rId4">
                  <a:alphaModFix/>
                </a:blip>
                <a:srcRect b="0" l="0" r="0" t="0"/>
                <a:stretch/>
              </p:blipFill>
              <p:spPr>
                <a:xfrm>
                  <a:off x="6766743" y="4055981"/>
                  <a:ext cx="3594509" cy="2802019"/>
                </a:xfrm>
                <a:prstGeom prst="rect">
                  <a:avLst/>
                </a:prstGeom>
                <a:noFill/>
                <a:ln>
                  <a:noFill/>
                </a:ln>
              </p:spPr>
            </p:pic>
            <p:pic>
              <p:nvPicPr>
                <p:cNvPr descr="Image result for orange cat" id="519" name="Google Shape;519;p62"/>
                <p:cNvPicPr preferRelativeResize="0"/>
                <p:nvPr/>
              </p:nvPicPr>
              <p:blipFill rotWithShape="1">
                <a:blip r:embed="rId5">
                  <a:alphaModFix/>
                </a:blip>
                <a:srcRect b="0" l="0" r="0" t="0"/>
                <a:stretch/>
              </p:blipFill>
              <p:spPr>
                <a:xfrm>
                  <a:off x="9161774" y="4490452"/>
                  <a:ext cx="677900" cy="915737"/>
                </a:xfrm>
                <a:prstGeom prst="rect">
                  <a:avLst/>
                </a:prstGeom>
                <a:noFill/>
                <a:ln>
                  <a:noFill/>
                </a:ln>
              </p:spPr>
            </p:pic>
            <p:cxnSp>
              <p:nvCxnSpPr>
                <p:cNvPr id="520" name="Google Shape;520;p62"/>
                <p:cNvCxnSpPr/>
                <p:nvPr/>
              </p:nvCxnSpPr>
              <p:spPr>
                <a:xfrm flipH="1" rot="10800000">
                  <a:off x="4772577" y="3236562"/>
                  <a:ext cx="2006658" cy="626981"/>
                </a:xfrm>
                <a:prstGeom prst="straightConnector1">
                  <a:avLst/>
                </a:prstGeom>
                <a:noFill/>
                <a:ln cap="flat" cmpd="sng" w="57150">
                  <a:solidFill>
                    <a:srgbClr val="2F5496"/>
                  </a:solidFill>
                  <a:prstDash val="solid"/>
                  <a:miter lim="800000"/>
                  <a:headEnd len="sm" w="sm" type="none"/>
                  <a:tailEnd len="med" w="med" type="triangle"/>
                </a:ln>
              </p:spPr>
            </p:cxnSp>
            <p:cxnSp>
              <p:nvCxnSpPr>
                <p:cNvPr id="521" name="Google Shape;521;p62"/>
                <p:cNvCxnSpPr/>
                <p:nvPr/>
              </p:nvCxnSpPr>
              <p:spPr>
                <a:xfrm>
                  <a:off x="4757422" y="5062957"/>
                  <a:ext cx="2006658" cy="686465"/>
                </a:xfrm>
                <a:prstGeom prst="straightConnector1">
                  <a:avLst/>
                </a:prstGeom>
                <a:noFill/>
                <a:ln cap="flat" cmpd="sng" w="57150">
                  <a:solidFill>
                    <a:srgbClr val="2F5496"/>
                  </a:solidFill>
                  <a:prstDash val="solid"/>
                  <a:miter lim="800000"/>
                  <a:headEnd len="sm" w="sm" type="none"/>
                  <a:tailEnd len="med" w="med" type="triangle"/>
                </a:ln>
              </p:spPr>
            </p:cxnSp>
          </p:grpSp>
          <p:sp>
            <p:nvSpPr>
              <p:cNvPr id="522" name="Google Shape;522;p62"/>
              <p:cNvSpPr txBox="1"/>
              <p:nvPr/>
            </p:nvSpPr>
            <p:spPr>
              <a:xfrm>
                <a:off x="9365417" y="2968718"/>
                <a:ext cx="2209800" cy="40011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500">
                    <a:solidFill>
                      <a:schemeClr val="dk1"/>
                    </a:solidFill>
                    <a:latin typeface="Corbel"/>
                    <a:ea typeface="Corbel"/>
                    <a:cs typeface="Corbel"/>
                    <a:sym typeface="Corbel"/>
                  </a:rPr>
                  <a:t>External stimuli</a:t>
                </a:r>
                <a:endParaRPr sz="1100"/>
              </a:p>
            </p:txBody>
          </p:sp>
          <p:sp>
            <p:nvSpPr>
              <p:cNvPr id="523" name="Google Shape;523;p62"/>
              <p:cNvSpPr txBox="1"/>
              <p:nvPr/>
            </p:nvSpPr>
            <p:spPr>
              <a:xfrm>
                <a:off x="8669033" y="5684769"/>
                <a:ext cx="2209800" cy="40011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500">
                    <a:solidFill>
                      <a:schemeClr val="dk1"/>
                    </a:solidFill>
                    <a:latin typeface="Corbel"/>
                    <a:ea typeface="Corbel"/>
                    <a:cs typeface="Corbel"/>
                    <a:sym typeface="Corbel"/>
                  </a:rPr>
                  <a:t>Internal imagery</a:t>
                </a:r>
                <a:endParaRPr sz="1100"/>
              </a:p>
            </p:txBody>
          </p:sp>
        </p:grpSp>
        <p:pic>
          <p:nvPicPr>
            <p:cNvPr descr="Image result for study room" id="524" name="Google Shape;524;p62"/>
            <p:cNvPicPr preferRelativeResize="0"/>
            <p:nvPr/>
          </p:nvPicPr>
          <p:blipFill rotWithShape="1">
            <a:blip r:embed="rId6">
              <a:alphaModFix/>
            </a:blip>
            <a:srcRect b="0" l="0" r="0" t="0"/>
            <a:stretch/>
          </p:blipFill>
          <p:spPr>
            <a:xfrm>
              <a:off x="6892807" y="2395524"/>
              <a:ext cx="2388957" cy="1696859"/>
            </a:xfrm>
            <a:prstGeom prst="rect">
              <a:avLst/>
            </a:prstGeom>
            <a:noFill/>
            <a:ln>
              <a:noFill/>
            </a:ln>
          </p:spPr>
        </p:pic>
      </p:grpSp>
      <p:sp>
        <p:nvSpPr>
          <p:cNvPr id="525" name="Google Shape;525;p62"/>
          <p:cNvSpPr txBox="1"/>
          <p:nvPr/>
        </p:nvSpPr>
        <p:spPr>
          <a:xfrm>
            <a:off x="7125543" y="4812066"/>
            <a:ext cx="3018814"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Stephan-Otto et al., 2017</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3"/>
          <p:cNvSpPr txBox="1"/>
          <p:nvPr>
            <p:ph type="title"/>
          </p:nvPr>
        </p:nvSpPr>
        <p:spPr>
          <a:xfrm>
            <a:off x="628650" y="162812"/>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Methods: Images and patches</a:t>
            </a:r>
            <a:endParaRPr sz="1100"/>
          </a:p>
        </p:txBody>
      </p:sp>
      <p:sp>
        <p:nvSpPr>
          <p:cNvPr id="532" name="Google Shape;532;p63"/>
          <p:cNvSpPr txBox="1"/>
          <p:nvPr/>
        </p:nvSpPr>
        <p:spPr>
          <a:xfrm>
            <a:off x="628650" y="846866"/>
            <a:ext cx="2155398"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Incongruent trial × 40</a:t>
            </a:r>
            <a:endParaRPr sz="1100"/>
          </a:p>
        </p:txBody>
      </p:sp>
      <p:grpSp>
        <p:nvGrpSpPr>
          <p:cNvPr id="533" name="Google Shape;533;p63"/>
          <p:cNvGrpSpPr/>
          <p:nvPr/>
        </p:nvGrpSpPr>
        <p:grpSpPr>
          <a:xfrm>
            <a:off x="4051392" y="3165728"/>
            <a:ext cx="1827434" cy="1814961"/>
            <a:chOff x="3193738" y="1171935"/>
            <a:chExt cx="4554735" cy="4523650"/>
          </a:xfrm>
        </p:grpSpPr>
        <p:pic>
          <p:nvPicPr>
            <p:cNvPr id="534" name="Google Shape;534;p63"/>
            <p:cNvPicPr preferRelativeResize="0"/>
            <p:nvPr/>
          </p:nvPicPr>
          <p:blipFill rotWithShape="1">
            <a:blip r:embed="rId3">
              <a:alphaModFix/>
            </a:blip>
            <a:srcRect b="0" l="0" r="0" t="0"/>
            <a:stretch/>
          </p:blipFill>
          <p:spPr>
            <a:xfrm>
              <a:off x="3193739" y="1171937"/>
              <a:ext cx="1400175" cy="1400175"/>
            </a:xfrm>
            <a:prstGeom prst="rect">
              <a:avLst/>
            </a:prstGeom>
            <a:noFill/>
            <a:ln>
              <a:noFill/>
            </a:ln>
          </p:spPr>
        </p:pic>
        <p:pic>
          <p:nvPicPr>
            <p:cNvPr id="535" name="Google Shape;535;p63"/>
            <p:cNvPicPr preferRelativeResize="0"/>
            <p:nvPr/>
          </p:nvPicPr>
          <p:blipFill rotWithShape="1">
            <a:blip r:embed="rId4">
              <a:alphaModFix/>
            </a:blip>
            <a:srcRect b="0" l="0" r="0" t="0"/>
            <a:stretch/>
          </p:blipFill>
          <p:spPr>
            <a:xfrm>
              <a:off x="4766256" y="1171936"/>
              <a:ext cx="1400175" cy="1400175"/>
            </a:xfrm>
            <a:prstGeom prst="rect">
              <a:avLst/>
            </a:prstGeom>
            <a:noFill/>
            <a:ln>
              <a:noFill/>
            </a:ln>
          </p:spPr>
        </p:pic>
        <p:pic>
          <p:nvPicPr>
            <p:cNvPr id="536" name="Google Shape;536;p63"/>
            <p:cNvPicPr preferRelativeResize="0"/>
            <p:nvPr/>
          </p:nvPicPr>
          <p:blipFill rotWithShape="1">
            <a:blip r:embed="rId5">
              <a:alphaModFix/>
            </a:blip>
            <a:srcRect b="0" l="0" r="0" t="0"/>
            <a:stretch/>
          </p:blipFill>
          <p:spPr>
            <a:xfrm>
              <a:off x="6338773" y="1171935"/>
              <a:ext cx="1409700" cy="1400175"/>
            </a:xfrm>
            <a:prstGeom prst="rect">
              <a:avLst/>
            </a:prstGeom>
            <a:noFill/>
            <a:ln>
              <a:noFill/>
            </a:ln>
          </p:spPr>
        </p:pic>
        <p:pic>
          <p:nvPicPr>
            <p:cNvPr id="537" name="Google Shape;537;p63"/>
            <p:cNvPicPr preferRelativeResize="0"/>
            <p:nvPr/>
          </p:nvPicPr>
          <p:blipFill rotWithShape="1">
            <a:blip r:embed="rId6">
              <a:alphaModFix/>
            </a:blip>
            <a:srcRect b="0" l="0" r="0" t="0"/>
            <a:stretch/>
          </p:blipFill>
          <p:spPr>
            <a:xfrm>
              <a:off x="3193738" y="2728911"/>
              <a:ext cx="1400175" cy="1400175"/>
            </a:xfrm>
            <a:prstGeom prst="rect">
              <a:avLst/>
            </a:prstGeom>
            <a:noFill/>
            <a:ln>
              <a:noFill/>
            </a:ln>
          </p:spPr>
        </p:pic>
        <p:pic>
          <p:nvPicPr>
            <p:cNvPr id="538" name="Google Shape;538;p63"/>
            <p:cNvPicPr preferRelativeResize="0"/>
            <p:nvPr/>
          </p:nvPicPr>
          <p:blipFill rotWithShape="1">
            <a:blip r:embed="rId7">
              <a:alphaModFix/>
            </a:blip>
            <a:srcRect b="0" l="0" r="0" t="0"/>
            <a:stretch/>
          </p:blipFill>
          <p:spPr>
            <a:xfrm>
              <a:off x="4783603" y="2748987"/>
              <a:ext cx="1400175" cy="1400175"/>
            </a:xfrm>
            <a:prstGeom prst="rect">
              <a:avLst/>
            </a:prstGeom>
            <a:noFill/>
            <a:ln>
              <a:noFill/>
            </a:ln>
          </p:spPr>
        </p:pic>
        <p:pic>
          <p:nvPicPr>
            <p:cNvPr id="539" name="Google Shape;539;p63"/>
            <p:cNvPicPr preferRelativeResize="0"/>
            <p:nvPr/>
          </p:nvPicPr>
          <p:blipFill rotWithShape="1">
            <a:blip r:embed="rId8">
              <a:alphaModFix/>
            </a:blip>
            <a:srcRect b="0" l="0" r="0" t="0"/>
            <a:stretch/>
          </p:blipFill>
          <p:spPr>
            <a:xfrm>
              <a:off x="6338773" y="2728911"/>
              <a:ext cx="1409700" cy="1400175"/>
            </a:xfrm>
            <a:prstGeom prst="rect">
              <a:avLst/>
            </a:prstGeom>
            <a:noFill/>
            <a:ln>
              <a:noFill/>
            </a:ln>
          </p:spPr>
        </p:pic>
        <p:pic>
          <p:nvPicPr>
            <p:cNvPr id="540" name="Google Shape;540;p63"/>
            <p:cNvPicPr preferRelativeResize="0"/>
            <p:nvPr/>
          </p:nvPicPr>
          <p:blipFill rotWithShape="1">
            <a:blip r:embed="rId9">
              <a:alphaModFix/>
            </a:blip>
            <a:srcRect b="0" l="0" r="0" t="0"/>
            <a:stretch/>
          </p:blipFill>
          <p:spPr>
            <a:xfrm>
              <a:off x="3193738" y="4285885"/>
              <a:ext cx="1400175" cy="1409700"/>
            </a:xfrm>
            <a:prstGeom prst="rect">
              <a:avLst/>
            </a:prstGeom>
            <a:noFill/>
            <a:ln>
              <a:noFill/>
            </a:ln>
          </p:spPr>
        </p:pic>
        <p:pic>
          <p:nvPicPr>
            <p:cNvPr id="541" name="Google Shape;541;p63"/>
            <p:cNvPicPr preferRelativeResize="0"/>
            <p:nvPr/>
          </p:nvPicPr>
          <p:blipFill rotWithShape="1">
            <a:blip r:embed="rId10">
              <a:alphaModFix/>
            </a:blip>
            <a:srcRect b="0" l="0" r="0" t="0"/>
            <a:stretch/>
          </p:blipFill>
          <p:spPr>
            <a:xfrm>
              <a:off x="6338773" y="4285885"/>
              <a:ext cx="1400175" cy="1409700"/>
            </a:xfrm>
            <a:prstGeom prst="rect">
              <a:avLst/>
            </a:prstGeom>
            <a:noFill/>
            <a:ln>
              <a:noFill/>
            </a:ln>
          </p:spPr>
        </p:pic>
        <p:pic>
          <p:nvPicPr>
            <p:cNvPr id="542" name="Google Shape;542;p63"/>
            <p:cNvPicPr preferRelativeResize="0"/>
            <p:nvPr/>
          </p:nvPicPr>
          <p:blipFill rotWithShape="1">
            <a:blip r:embed="rId11">
              <a:alphaModFix/>
            </a:blip>
            <a:srcRect b="0" l="0" r="0" t="0"/>
            <a:stretch/>
          </p:blipFill>
          <p:spPr>
            <a:xfrm>
              <a:off x="4783603" y="4285885"/>
              <a:ext cx="1409700" cy="1409700"/>
            </a:xfrm>
            <a:prstGeom prst="rect">
              <a:avLst/>
            </a:prstGeom>
            <a:noFill/>
            <a:ln>
              <a:noFill/>
            </a:ln>
          </p:spPr>
        </p:pic>
      </p:grpSp>
      <p:grpSp>
        <p:nvGrpSpPr>
          <p:cNvPr id="543" name="Google Shape;543;p63"/>
          <p:cNvGrpSpPr/>
          <p:nvPr/>
        </p:nvGrpSpPr>
        <p:grpSpPr>
          <a:xfrm>
            <a:off x="4203370" y="3165728"/>
            <a:ext cx="1518576" cy="1444909"/>
            <a:chOff x="1573679" y="579888"/>
            <a:chExt cx="5728506" cy="5375788"/>
          </a:xfrm>
        </p:grpSpPr>
        <p:sp>
          <p:nvSpPr>
            <p:cNvPr id="544" name="Google Shape;544;p63"/>
            <p:cNvSpPr txBox="1"/>
            <p:nvPr/>
          </p:nvSpPr>
          <p:spPr>
            <a:xfrm>
              <a:off x="3794245" y="579888"/>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2</a:t>
              </a:r>
              <a:endParaRPr sz="1100"/>
            </a:p>
          </p:txBody>
        </p:sp>
        <p:sp>
          <p:nvSpPr>
            <p:cNvPr id="545" name="Google Shape;545;p63"/>
            <p:cNvSpPr txBox="1"/>
            <p:nvPr/>
          </p:nvSpPr>
          <p:spPr>
            <a:xfrm>
              <a:off x="1573679" y="579888"/>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1</a:t>
              </a:r>
              <a:endParaRPr sz="1100"/>
            </a:p>
          </p:txBody>
        </p:sp>
        <p:sp>
          <p:nvSpPr>
            <p:cNvPr id="546" name="Google Shape;546;p63"/>
            <p:cNvSpPr txBox="1"/>
            <p:nvPr/>
          </p:nvSpPr>
          <p:spPr>
            <a:xfrm>
              <a:off x="5904460" y="579888"/>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3</a:t>
              </a:r>
              <a:endParaRPr sz="1100"/>
            </a:p>
          </p:txBody>
        </p:sp>
        <p:sp>
          <p:nvSpPr>
            <p:cNvPr id="547" name="Google Shape;547;p63"/>
            <p:cNvSpPr txBox="1"/>
            <p:nvPr/>
          </p:nvSpPr>
          <p:spPr>
            <a:xfrm>
              <a:off x="1647250" y="3007020"/>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chemeClr val="dk1"/>
                  </a:solidFill>
                  <a:latin typeface="Calibri"/>
                  <a:ea typeface="Calibri"/>
                  <a:cs typeface="Calibri"/>
                  <a:sym typeface="Calibri"/>
                </a:rPr>
                <a:t>4</a:t>
              </a:r>
              <a:endParaRPr sz="1100"/>
            </a:p>
          </p:txBody>
        </p:sp>
        <p:sp>
          <p:nvSpPr>
            <p:cNvPr id="548" name="Google Shape;548;p63"/>
            <p:cNvSpPr txBox="1"/>
            <p:nvPr/>
          </p:nvSpPr>
          <p:spPr>
            <a:xfrm>
              <a:off x="3808887" y="3000538"/>
              <a:ext cx="1397726" cy="231879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5</a:t>
              </a:r>
              <a:endParaRPr sz="1100"/>
            </a:p>
          </p:txBody>
        </p:sp>
        <p:sp>
          <p:nvSpPr>
            <p:cNvPr id="549" name="Google Shape;549;p63"/>
            <p:cNvSpPr txBox="1"/>
            <p:nvPr/>
          </p:nvSpPr>
          <p:spPr>
            <a:xfrm>
              <a:off x="5904460" y="3000538"/>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6</a:t>
              </a:r>
              <a:endParaRPr sz="1100"/>
            </a:p>
          </p:txBody>
        </p:sp>
        <p:sp>
          <p:nvSpPr>
            <p:cNvPr id="550" name="Google Shape;550;p63"/>
            <p:cNvSpPr txBox="1"/>
            <p:nvPr/>
          </p:nvSpPr>
          <p:spPr>
            <a:xfrm>
              <a:off x="1598651" y="5124679"/>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chemeClr val="dk1"/>
                  </a:solidFill>
                  <a:latin typeface="Calibri"/>
                  <a:ea typeface="Calibri"/>
                  <a:cs typeface="Calibri"/>
                  <a:sym typeface="Calibri"/>
                </a:rPr>
                <a:t>7</a:t>
              </a:r>
              <a:endParaRPr sz="1100"/>
            </a:p>
          </p:txBody>
        </p:sp>
        <p:sp>
          <p:nvSpPr>
            <p:cNvPr id="551" name="Google Shape;551;p63"/>
            <p:cNvSpPr txBox="1"/>
            <p:nvPr/>
          </p:nvSpPr>
          <p:spPr>
            <a:xfrm>
              <a:off x="3748314" y="5124678"/>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8</a:t>
              </a:r>
              <a:endParaRPr sz="1100"/>
            </a:p>
          </p:txBody>
        </p:sp>
        <p:sp>
          <p:nvSpPr>
            <p:cNvPr id="552" name="Google Shape;552;p63"/>
            <p:cNvSpPr txBox="1"/>
            <p:nvPr/>
          </p:nvSpPr>
          <p:spPr>
            <a:xfrm>
              <a:off x="5904460" y="5124678"/>
              <a:ext cx="1397725" cy="83099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rgbClr val="F2F2F2"/>
                  </a:solidFill>
                  <a:latin typeface="Calibri"/>
                  <a:ea typeface="Calibri"/>
                  <a:cs typeface="Calibri"/>
                  <a:sym typeface="Calibri"/>
                </a:rPr>
                <a:t>9</a:t>
              </a:r>
              <a:endParaRPr sz="1100"/>
            </a:p>
          </p:txBody>
        </p:sp>
      </p:grpSp>
      <p:grpSp>
        <p:nvGrpSpPr>
          <p:cNvPr id="553" name="Google Shape;553;p63"/>
          <p:cNvGrpSpPr/>
          <p:nvPr/>
        </p:nvGrpSpPr>
        <p:grpSpPr>
          <a:xfrm>
            <a:off x="2208931" y="3226975"/>
            <a:ext cx="1248469" cy="589377"/>
            <a:chOff x="2509194" y="4431056"/>
            <a:chExt cx="2318965" cy="1094736"/>
          </a:xfrm>
        </p:grpSpPr>
        <p:pic>
          <p:nvPicPr>
            <p:cNvPr id="554" name="Google Shape;554;p63"/>
            <p:cNvPicPr preferRelativeResize="0"/>
            <p:nvPr/>
          </p:nvPicPr>
          <p:blipFill rotWithShape="1">
            <a:blip r:embed="rId7">
              <a:alphaModFix/>
            </a:blip>
            <a:srcRect b="0" l="0" r="0" t="0"/>
            <a:stretch/>
          </p:blipFill>
          <p:spPr>
            <a:xfrm>
              <a:off x="2509194" y="4431058"/>
              <a:ext cx="1094734" cy="1094734"/>
            </a:xfrm>
            <a:prstGeom prst="rect">
              <a:avLst/>
            </a:prstGeom>
            <a:noFill/>
            <a:ln>
              <a:noFill/>
            </a:ln>
          </p:spPr>
        </p:pic>
        <p:pic>
          <p:nvPicPr>
            <p:cNvPr id="555" name="Google Shape;555;p63"/>
            <p:cNvPicPr preferRelativeResize="0"/>
            <p:nvPr/>
          </p:nvPicPr>
          <p:blipFill rotWithShape="1">
            <a:blip r:embed="rId12">
              <a:alphaModFix/>
            </a:blip>
            <a:srcRect b="0" l="0" r="0" t="0"/>
            <a:stretch/>
          </p:blipFill>
          <p:spPr>
            <a:xfrm>
              <a:off x="3733424" y="4431056"/>
              <a:ext cx="1094735" cy="1094735"/>
            </a:xfrm>
            <a:prstGeom prst="rect">
              <a:avLst/>
            </a:prstGeom>
            <a:noFill/>
            <a:ln>
              <a:noFill/>
            </a:ln>
          </p:spPr>
        </p:pic>
      </p:grpSp>
      <p:pic>
        <p:nvPicPr>
          <p:cNvPr id="556" name="Google Shape;556;p63"/>
          <p:cNvPicPr preferRelativeResize="0"/>
          <p:nvPr/>
        </p:nvPicPr>
        <p:blipFill rotWithShape="1">
          <a:blip r:embed="rId13">
            <a:alphaModFix/>
          </a:blip>
          <a:srcRect b="0" l="0" r="0" t="0"/>
          <a:stretch/>
        </p:blipFill>
        <p:spPr>
          <a:xfrm>
            <a:off x="277673" y="3226975"/>
            <a:ext cx="1528904" cy="1528904"/>
          </a:xfrm>
          <a:prstGeom prst="rect">
            <a:avLst/>
          </a:prstGeom>
          <a:noFill/>
          <a:ln>
            <a:noFill/>
          </a:ln>
        </p:spPr>
      </p:pic>
      <p:graphicFrame>
        <p:nvGraphicFramePr>
          <p:cNvPr id="557" name="Google Shape;557;p63"/>
          <p:cNvGraphicFramePr/>
          <p:nvPr/>
        </p:nvGraphicFramePr>
        <p:xfrm>
          <a:off x="277673" y="1174870"/>
          <a:ext cx="3000000" cy="3000000"/>
        </p:xfrm>
        <a:graphic>
          <a:graphicData uri="http://schemas.openxmlformats.org/drawingml/2006/table">
            <a:tbl>
              <a:tblPr bandRow="1">
                <a:noFill/>
                <a:tableStyleId>{6F918E14-C187-4681-8706-0DD42B5952FE}</a:tableStyleId>
              </a:tblPr>
              <a:tblGrid>
                <a:gridCol w="1348175"/>
                <a:gridCol w="2328300"/>
                <a:gridCol w="2088450"/>
                <a:gridCol w="1259075"/>
                <a:gridCol w="1505375"/>
              </a:tblGrid>
              <a:tr h="916500">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Presented Image</a:t>
                      </a:r>
                      <a:endParaRPr sz="1100"/>
                    </a:p>
                  </a:txBody>
                  <a:tcPr marT="34300" marB="34300" marR="68600" marL="68600"/>
                </a:tc>
                <a:tc gridSpan="3">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Test probes (presented in randomised order)</a:t>
                      </a:r>
                      <a:endParaRPr i="0" sz="1500" u="none" cap="none" strike="noStrike"/>
                    </a:p>
                  </a:txBody>
                  <a:tcPr marT="34300" marB="34300" marR="68600" marL="68600"/>
                </a:tc>
                <a:tc hMerge="1"/>
                <a:tc hMerge="1"/>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Total number of test probes</a:t>
                      </a:r>
                      <a:endParaRPr sz="1100"/>
                    </a:p>
                  </a:txBody>
                  <a:tcPr marT="34300" marB="34300" marR="68600" marL="68600"/>
                </a:tc>
              </a:tr>
              <a:tr h="967000">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Congruent</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500"/>
                        <a:buFont typeface="Calibri"/>
                        <a:buNone/>
                      </a:pPr>
                      <a:r>
                        <a:t/>
                      </a:r>
                      <a:endParaRPr sz="1500" u="none" cap="none" strike="noStrike"/>
                    </a:p>
                    <a:p>
                      <a:pPr indent="0" lvl="0" marL="0" marR="0" rtl="0" algn="ctr">
                        <a:lnSpc>
                          <a:spcPct val="100000"/>
                        </a:lnSpc>
                        <a:spcBef>
                          <a:spcPts val="0"/>
                        </a:spcBef>
                        <a:spcAft>
                          <a:spcPts val="0"/>
                        </a:spcAft>
                        <a:buClr>
                          <a:schemeClr val="dk1"/>
                        </a:buClr>
                        <a:buSzPts val="1500"/>
                        <a:buFont typeface="Calibri"/>
                        <a:buNone/>
                      </a:pPr>
                      <a:r>
                        <a:rPr lang="en-GB" sz="1500" u="none" cap="none" strike="noStrike"/>
                        <a:t>Congruent P1 &amp; incongruent P1</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500"/>
                        <a:buFont typeface="Calibri"/>
                        <a:buNone/>
                      </a:pPr>
                      <a:r>
                        <a:t/>
                      </a:r>
                      <a:endParaRPr sz="1500" u="none" cap="none" strike="noStrike"/>
                    </a:p>
                    <a:p>
                      <a:pPr indent="0" lvl="0" marL="0" marR="0" rtl="0" algn="ctr">
                        <a:lnSpc>
                          <a:spcPct val="100000"/>
                        </a:lnSpc>
                        <a:spcBef>
                          <a:spcPts val="0"/>
                        </a:spcBef>
                        <a:spcAft>
                          <a:spcPts val="0"/>
                        </a:spcAft>
                        <a:buClr>
                          <a:schemeClr val="dk1"/>
                        </a:buClr>
                        <a:buSzPts val="1500"/>
                        <a:buFont typeface="Calibri"/>
                        <a:buNone/>
                      </a:pPr>
                      <a:r>
                        <a:rPr lang="en-GB" sz="1500" u="none" cap="none" strike="noStrike"/>
                        <a:t>4/5 P2 patches</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500"/>
                        <a:buFont typeface="Calibri"/>
                        <a:buNone/>
                      </a:pPr>
                      <a:r>
                        <a:rPr lang="en-GB" sz="1500" u="none" cap="none" strike="noStrike"/>
                        <a:t> </a:t>
                      </a:r>
                      <a:endParaRPr sz="1100"/>
                    </a:p>
                    <a:p>
                      <a:pPr indent="0" lvl="0" marL="0" marR="0" rtl="0" algn="ctr">
                        <a:lnSpc>
                          <a:spcPct val="100000"/>
                        </a:lnSpc>
                        <a:spcBef>
                          <a:spcPts val="0"/>
                        </a:spcBef>
                        <a:spcAft>
                          <a:spcPts val="0"/>
                        </a:spcAft>
                        <a:buClr>
                          <a:schemeClr val="dk1"/>
                        </a:buClr>
                        <a:buSzPts val="1500"/>
                        <a:buFont typeface="Calibri"/>
                        <a:buNone/>
                      </a:pPr>
                      <a:r>
                        <a:rPr lang="en-GB" sz="1500" u="none" cap="none" strike="noStrike"/>
                        <a:t>15 N patches</a:t>
                      </a:r>
                      <a:endParaRPr sz="1100"/>
                    </a:p>
                  </a:txBody>
                  <a:tcPr marT="34300" marB="34300" marR="68600" marL="68600"/>
                </a:tc>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20/21</a:t>
                      </a:r>
                      <a:endParaRPr sz="1100"/>
                    </a:p>
                  </a:txBody>
                  <a:tcPr marT="34300" marB="34300" marR="68600" marL="686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grpSp>
        <p:nvGrpSpPr>
          <p:cNvPr id="158" name="Google Shape;158;p28"/>
          <p:cNvGrpSpPr/>
          <p:nvPr/>
        </p:nvGrpSpPr>
        <p:grpSpPr>
          <a:xfrm>
            <a:off x="1990646" y="972815"/>
            <a:ext cx="3449725" cy="4170686"/>
            <a:chOff x="3081976" y="978898"/>
            <a:chExt cx="4599633" cy="5560914"/>
          </a:xfrm>
        </p:grpSpPr>
        <p:pic>
          <p:nvPicPr>
            <p:cNvPr descr="Image result for tiger" id="159" name="Google Shape;159;p28"/>
            <p:cNvPicPr preferRelativeResize="0"/>
            <p:nvPr/>
          </p:nvPicPr>
          <p:blipFill rotWithShape="1">
            <a:blip r:embed="rId3">
              <a:alphaModFix/>
            </a:blip>
            <a:srcRect b="0" l="0" r="0" t="0"/>
            <a:stretch/>
          </p:blipFill>
          <p:spPr>
            <a:xfrm>
              <a:off x="3081976" y="978898"/>
              <a:ext cx="1380279" cy="1380279"/>
            </a:xfrm>
            <a:prstGeom prst="rect">
              <a:avLst/>
            </a:prstGeom>
            <a:noFill/>
            <a:ln>
              <a:noFill/>
            </a:ln>
          </p:spPr>
        </p:pic>
        <p:pic>
          <p:nvPicPr>
            <p:cNvPr descr="Image result for beagle" id="160" name="Google Shape;160;p28"/>
            <p:cNvPicPr preferRelativeResize="0"/>
            <p:nvPr/>
          </p:nvPicPr>
          <p:blipFill rotWithShape="1">
            <a:blip r:embed="rId4">
              <a:alphaModFix/>
            </a:blip>
            <a:srcRect b="0" l="0" r="0" t="0"/>
            <a:stretch/>
          </p:blipFill>
          <p:spPr>
            <a:xfrm>
              <a:off x="3136812" y="2766218"/>
              <a:ext cx="2102618" cy="1325564"/>
            </a:xfrm>
            <a:prstGeom prst="rect">
              <a:avLst/>
            </a:prstGeom>
            <a:noFill/>
            <a:ln>
              <a:noFill/>
            </a:ln>
          </p:spPr>
        </p:pic>
        <p:pic>
          <p:nvPicPr>
            <p:cNvPr descr="Image result for cat" id="161" name="Google Shape;161;p28"/>
            <p:cNvPicPr preferRelativeResize="0"/>
            <p:nvPr/>
          </p:nvPicPr>
          <p:blipFill rotWithShape="1">
            <a:blip r:embed="rId5">
              <a:alphaModFix/>
            </a:blip>
            <a:srcRect b="0" l="0" r="0" t="0"/>
            <a:stretch/>
          </p:blipFill>
          <p:spPr>
            <a:xfrm>
              <a:off x="4929721" y="2515622"/>
              <a:ext cx="1195178" cy="1601785"/>
            </a:xfrm>
            <a:prstGeom prst="rect">
              <a:avLst/>
            </a:prstGeom>
            <a:noFill/>
            <a:ln>
              <a:noFill/>
            </a:ln>
          </p:spPr>
        </p:pic>
        <p:pic>
          <p:nvPicPr>
            <p:cNvPr descr="Image result for snake" id="162" name="Google Shape;162;p28"/>
            <p:cNvPicPr preferRelativeResize="0"/>
            <p:nvPr/>
          </p:nvPicPr>
          <p:blipFill rotWithShape="1">
            <a:blip r:embed="rId6">
              <a:alphaModFix/>
            </a:blip>
            <a:srcRect b="0" l="0" r="0" t="0"/>
            <a:stretch/>
          </p:blipFill>
          <p:spPr>
            <a:xfrm flipH="1">
              <a:off x="6420524" y="3000276"/>
              <a:ext cx="1223629" cy="1062950"/>
            </a:xfrm>
            <a:prstGeom prst="rect">
              <a:avLst/>
            </a:prstGeom>
            <a:noFill/>
            <a:ln>
              <a:noFill/>
            </a:ln>
          </p:spPr>
        </p:pic>
        <p:pic>
          <p:nvPicPr>
            <p:cNvPr descr="Image result for bear" id="163" name="Google Shape;163;p28"/>
            <p:cNvPicPr preferRelativeResize="0"/>
            <p:nvPr/>
          </p:nvPicPr>
          <p:blipFill rotWithShape="1">
            <a:blip r:embed="rId7">
              <a:alphaModFix/>
            </a:blip>
            <a:srcRect b="0" l="0" r="0" t="0"/>
            <a:stretch/>
          </p:blipFill>
          <p:spPr>
            <a:xfrm>
              <a:off x="3528677" y="4496097"/>
              <a:ext cx="1998633" cy="1325564"/>
            </a:xfrm>
            <a:prstGeom prst="rect">
              <a:avLst/>
            </a:prstGeom>
            <a:noFill/>
            <a:ln>
              <a:noFill/>
            </a:ln>
          </p:spPr>
        </p:pic>
        <p:pic>
          <p:nvPicPr>
            <p:cNvPr id="164" name="Google Shape;164;p28"/>
            <p:cNvPicPr preferRelativeResize="0"/>
            <p:nvPr/>
          </p:nvPicPr>
          <p:blipFill rotWithShape="1">
            <a:blip r:embed="rId8">
              <a:alphaModFix/>
            </a:blip>
            <a:srcRect b="0" l="0" r="0" t="0"/>
            <a:stretch/>
          </p:blipFill>
          <p:spPr>
            <a:xfrm>
              <a:off x="5726875" y="4441380"/>
              <a:ext cx="1954734" cy="1380281"/>
            </a:xfrm>
            <a:prstGeom prst="rect">
              <a:avLst/>
            </a:prstGeom>
            <a:noFill/>
            <a:ln>
              <a:noFill/>
            </a:ln>
          </p:spPr>
        </p:pic>
        <p:pic>
          <p:nvPicPr>
            <p:cNvPr descr="Image result for parrot" id="165" name="Google Shape;165;p28"/>
            <p:cNvPicPr preferRelativeResize="0"/>
            <p:nvPr/>
          </p:nvPicPr>
          <p:blipFill rotWithShape="1">
            <a:blip r:embed="rId9">
              <a:alphaModFix/>
            </a:blip>
            <a:srcRect b="0" l="0" r="0" t="0"/>
            <a:stretch/>
          </p:blipFill>
          <p:spPr>
            <a:xfrm>
              <a:off x="4749573" y="1009548"/>
              <a:ext cx="1275293" cy="1275293"/>
            </a:xfrm>
            <a:prstGeom prst="rect">
              <a:avLst/>
            </a:prstGeom>
            <a:noFill/>
            <a:ln>
              <a:noFill/>
            </a:ln>
          </p:spPr>
        </p:pic>
        <p:pic>
          <p:nvPicPr>
            <p:cNvPr id="166" name="Google Shape;166;p28"/>
            <p:cNvPicPr preferRelativeResize="0"/>
            <p:nvPr/>
          </p:nvPicPr>
          <p:blipFill rotWithShape="1">
            <a:blip r:embed="rId10">
              <a:alphaModFix/>
            </a:blip>
            <a:srcRect b="0" l="0" r="0" t="0"/>
            <a:stretch/>
          </p:blipFill>
          <p:spPr>
            <a:xfrm>
              <a:off x="6255164" y="1118476"/>
              <a:ext cx="1223630" cy="1143059"/>
            </a:xfrm>
            <a:prstGeom prst="rect">
              <a:avLst/>
            </a:prstGeom>
            <a:noFill/>
            <a:ln>
              <a:noFill/>
            </a:ln>
          </p:spPr>
        </p:pic>
        <p:sp>
          <p:nvSpPr>
            <p:cNvPr id="167" name="Google Shape;167;p28"/>
            <p:cNvSpPr txBox="1"/>
            <p:nvPr/>
          </p:nvSpPr>
          <p:spPr>
            <a:xfrm>
              <a:off x="4929721" y="5955037"/>
              <a:ext cx="2089229" cy="58477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a:t>
              </a:r>
              <a:endParaRPr sz="1100"/>
            </a:p>
          </p:txBody>
        </p:sp>
      </p:grpSp>
      <p:grpSp>
        <p:nvGrpSpPr>
          <p:cNvPr id="168" name="Google Shape;168;p28"/>
          <p:cNvGrpSpPr/>
          <p:nvPr/>
        </p:nvGrpSpPr>
        <p:grpSpPr>
          <a:xfrm>
            <a:off x="5662090" y="660155"/>
            <a:ext cx="3078700" cy="4454597"/>
            <a:chOff x="7642599" y="872206"/>
            <a:chExt cx="4104933" cy="5939463"/>
          </a:xfrm>
        </p:grpSpPr>
        <p:pic>
          <p:nvPicPr>
            <p:cNvPr descr="Image result for ä¸äº¬å¤§çç«" id="169" name="Google Shape;169;p28"/>
            <p:cNvPicPr preferRelativeResize="0"/>
            <p:nvPr/>
          </p:nvPicPr>
          <p:blipFill rotWithShape="1">
            <a:blip r:embed="rId11">
              <a:alphaModFix/>
            </a:blip>
            <a:srcRect b="0" l="0" r="0" t="0"/>
            <a:stretch/>
          </p:blipFill>
          <p:spPr>
            <a:xfrm>
              <a:off x="10244803" y="3166095"/>
              <a:ext cx="1415075" cy="1510117"/>
            </a:xfrm>
            <a:prstGeom prst="rect">
              <a:avLst/>
            </a:prstGeom>
            <a:noFill/>
            <a:ln>
              <a:noFill/>
            </a:ln>
          </p:spPr>
        </p:pic>
        <p:pic>
          <p:nvPicPr>
            <p:cNvPr descr="Image result for æ°å å¡å¤§çç«" id="170" name="Google Shape;170;p28"/>
            <p:cNvPicPr preferRelativeResize="0"/>
            <p:nvPr/>
          </p:nvPicPr>
          <p:blipFill rotWithShape="1">
            <a:blip r:embed="rId12">
              <a:alphaModFix/>
            </a:blip>
            <a:srcRect b="0" l="0" r="0" t="0"/>
            <a:stretch/>
          </p:blipFill>
          <p:spPr>
            <a:xfrm>
              <a:off x="7657710" y="2814164"/>
              <a:ext cx="2306529" cy="1435174"/>
            </a:xfrm>
            <a:prstGeom prst="rect">
              <a:avLst/>
            </a:prstGeom>
            <a:noFill/>
            <a:ln>
              <a:noFill/>
            </a:ln>
          </p:spPr>
        </p:pic>
        <p:pic>
          <p:nvPicPr>
            <p:cNvPr id="171" name="Google Shape;171;p28"/>
            <p:cNvPicPr preferRelativeResize="0"/>
            <p:nvPr/>
          </p:nvPicPr>
          <p:blipFill rotWithShape="1">
            <a:blip r:embed="rId13">
              <a:alphaModFix/>
            </a:blip>
            <a:srcRect b="0" l="0" r="0" t="0"/>
            <a:stretch/>
          </p:blipFill>
          <p:spPr>
            <a:xfrm>
              <a:off x="9607473" y="976966"/>
              <a:ext cx="2140060" cy="1682836"/>
            </a:xfrm>
            <a:prstGeom prst="rect">
              <a:avLst/>
            </a:prstGeom>
            <a:noFill/>
            <a:ln>
              <a:noFill/>
            </a:ln>
          </p:spPr>
        </p:pic>
        <p:pic>
          <p:nvPicPr>
            <p:cNvPr id="172" name="Google Shape;172;p28"/>
            <p:cNvPicPr preferRelativeResize="0"/>
            <p:nvPr/>
          </p:nvPicPr>
          <p:blipFill rotWithShape="1">
            <a:blip r:embed="rId14">
              <a:alphaModFix/>
            </a:blip>
            <a:srcRect b="0" l="0" r="0" t="0"/>
            <a:stretch/>
          </p:blipFill>
          <p:spPr>
            <a:xfrm>
              <a:off x="7642599" y="872206"/>
              <a:ext cx="1924149" cy="1435174"/>
            </a:xfrm>
            <a:prstGeom prst="rect">
              <a:avLst/>
            </a:prstGeom>
            <a:noFill/>
            <a:ln>
              <a:noFill/>
            </a:ln>
          </p:spPr>
        </p:pic>
        <p:pic>
          <p:nvPicPr>
            <p:cNvPr id="173" name="Google Shape;173;p28"/>
            <p:cNvPicPr preferRelativeResize="0"/>
            <p:nvPr/>
          </p:nvPicPr>
          <p:blipFill rotWithShape="1">
            <a:blip r:embed="rId15">
              <a:alphaModFix/>
            </a:blip>
            <a:srcRect b="0" l="0" r="0" t="0"/>
            <a:stretch/>
          </p:blipFill>
          <p:spPr>
            <a:xfrm>
              <a:off x="7974491" y="4722168"/>
              <a:ext cx="1511546" cy="1571212"/>
            </a:xfrm>
            <a:prstGeom prst="rect">
              <a:avLst/>
            </a:prstGeom>
            <a:noFill/>
            <a:ln>
              <a:noFill/>
            </a:ln>
          </p:spPr>
        </p:pic>
        <p:pic>
          <p:nvPicPr>
            <p:cNvPr id="174" name="Google Shape;174;p28"/>
            <p:cNvPicPr preferRelativeResize="0"/>
            <p:nvPr/>
          </p:nvPicPr>
          <p:blipFill rotWithShape="1">
            <a:blip r:embed="rId16">
              <a:alphaModFix/>
            </a:blip>
            <a:srcRect b="0" l="0" r="0" t="0"/>
            <a:stretch/>
          </p:blipFill>
          <p:spPr>
            <a:xfrm>
              <a:off x="9778919" y="4862932"/>
              <a:ext cx="1682359" cy="1510117"/>
            </a:xfrm>
            <a:prstGeom prst="rect">
              <a:avLst/>
            </a:prstGeom>
            <a:noFill/>
            <a:ln>
              <a:noFill/>
            </a:ln>
          </p:spPr>
        </p:pic>
        <p:sp>
          <p:nvSpPr>
            <p:cNvPr id="175" name="Google Shape;175;p28"/>
            <p:cNvSpPr txBox="1"/>
            <p:nvPr/>
          </p:nvSpPr>
          <p:spPr>
            <a:xfrm>
              <a:off x="9200188" y="6226894"/>
              <a:ext cx="2089229" cy="58477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a:t>
              </a:r>
              <a:endParaRPr sz="1100"/>
            </a:p>
          </p:txBody>
        </p:sp>
      </p:grpSp>
      <p:sp>
        <p:nvSpPr>
          <p:cNvPr id="176" name="Google Shape;176;p28"/>
          <p:cNvSpPr txBox="1"/>
          <p:nvPr>
            <p:ph type="title"/>
          </p:nvPr>
        </p:nvSpPr>
        <p:spPr>
          <a:xfrm>
            <a:off x="185651" y="88999"/>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GB" sz="3000"/>
              <a:t>Information as differentiation</a:t>
            </a:r>
            <a:endParaRPr sz="1100"/>
          </a:p>
        </p:txBody>
      </p:sp>
      <p:pic>
        <p:nvPicPr>
          <p:cNvPr descr="Image result for å¤§çç«" id="177" name="Google Shape;177;p28"/>
          <p:cNvPicPr preferRelativeResize="0"/>
          <p:nvPr/>
        </p:nvPicPr>
        <p:blipFill rotWithShape="1">
          <a:blip r:embed="rId17">
            <a:alphaModFix/>
          </a:blip>
          <a:srcRect b="0" l="0" r="0" t="0"/>
          <a:stretch/>
        </p:blipFill>
        <p:spPr>
          <a:xfrm>
            <a:off x="385812" y="2125357"/>
            <a:ext cx="1459697" cy="16587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4"/>
          <p:cNvSpPr txBox="1"/>
          <p:nvPr>
            <p:ph type="title"/>
          </p:nvPr>
        </p:nvSpPr>
        <p:spPr>
          <a:xfrm>
            <a:off x="628650" y="162812"/>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Methods: Images and patches</a:t>
            </a:r>
            <a:endParaRPr sz="1100"/>
          </a:p>
        </p:txBody>
      </p:sp>
      <p:graphicFrame>
        <p:nvGraphicFramePr>
          <p:cNvPr id="564" name="Google Shape;564;p64"/>
          <p:cNvGraphicFramePr/>
          <p:nvPr/>
        </p:nvGraphicFramePr>
        <p:xfrm>
          <a:off x="307298" y="1264569"/>
          <a:ext cx="3000000" cy="3000000"/>
        </p:xfrm>
        <a:graphic>
          <a:graphicData uri="http://schemas.openxmlformats.org/drawingml/2006/table">
            <a:tbl>
              <a:tblPr bandRow="1">
                <a:noFill/>
                <a:tableStyleId>{6F918E14-C187-4681-8706-0DD42B5952FE}</a:tableStyleId>
              </a:tblPr>
              <a:tblGrid>
                <a:gridCol w="1348175"/>
                <a:gridCol w="2328300"/>
                <a:gridCol w="2088450"/>
                <a:gridCol w="1259075"/>
                <a:gridCol w="1505375"/>
              </a:tblGrid>
              <a:tr h="916500">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Presented Image</a:t>
                      </a:r>
                      <a:endParaRPr sz="1100"/>
                    </a:p>
                  </a:txBody>
                  <a:tcPr marT="34300" marB="34300" marR="68600" marL="68600"/>
                </a:tc>
                <a:tc gridSpan="3">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Test probes (presented in randomised order)</a:t>
                      </a:r>
                      <a:endParaRPr i="0" sz="1500" u="none" cap="none" strike="noStrike"/>
                    </a:p>
                  </a:txBody>
                  <a:tcPr marT="34300" marB="34300" marR="68600" marL="68600"/>
                </a:tc>
                <a:tc hMerge="1"/>
                <a:tc hMerge="1"/>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Total number of test probes</a:t>
                      </a:r>
                      <a:endParaRPr sz="1100"/>
                    </a:p>
                  </a:txBody>
                  <a:tcPr marT="34300" marB="34300" marR="68600" marL="68600"/>
                </a:tc>
              </a:tr>
              <a:tr h="967000">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Congruent</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500"/>
                        <a:buFont typeface="Calibri"/>
                        <a:buNone/>
                      </a:pPr>
                      <a:r>
                        <a:t/>
                      </a:r>
                      <a:endParaRPr sz="1500" u="none" cap="none" strike="noStrike"/>
                    </a:p>
                    <a:p>
                      <a:pPr indent="0" lvl="0" marL="0" marR="0" rtl="0" algn="ctr">
                        <a:lnSpc>
                          <a:spcPct val="100000"/>
                        </a:lnSpc>
                        <a:spcBef>
                          <a:spcPts val="0"/>
                        </a:spcBef>
                        <a:spcAft>
                          <a:spcPts val="0"/>
                        </a:spcAft>
                        <a:buClr>
                          <a:schemeClr val="dk1"/>
                        </a:buClr>
                        <a:buSzPts val="1500"/>
                        <a:buFont typeface="Calibri"/>
                        <a:buNone/>
                      </a:pPr>
                      <a:r>
                        <a:rPr lang="en-GB" sz="1500" u="none" cap="none" strike="noStrike"/>
                        <a:t>Congruent P1 &amp; incongruent P1</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500"/>
                        <a:buFont typeface="Calibri"/>
                        <a:buNone/>
                      </a:pPr>
                      <a:r>
                        <a:t/>
                      </a:r>
                      <a:endParaRPr sz="1500" u="none" cap="none" strike="noStrike"/>
                    </a:p>
                    <a:p>
                      <a:pPr indent="0" lvl="0" marL="0" marR="0" rtl="0" algn="ctr">
                        <a:lnSpc>
                          <a:spcPct val="100000"/>
                        </a:lnSpc>
                        <a:spcBef>
                          <a:spcPts val="0"/>
                        </a:spcBef>
                        <a:spcAft>
                          <a:spcPts val="0"/>
                        </a:spcAft>
                        <a:buClr>
                          <a:schemeClr val="dk1"/>
                        </a:buClr>
                        <a:buSzPts val="1500"/>
                        <a:buFont typeface="Calibri"/>
                        <a:buNone/>
                      </a:pPr>
                      <a:r>
                        <a:rPr lang="en-GB" sz="1500" u="none" cap="none" strike="noStrike"/>
                        <a:t>4/5 P2 patches</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500"/>
                        <a:buFont typeface="Calibri"/>
                        <a:buNone/>
                      </a:pPr>
                      <a:r>
                        <a:rPr lang="en-GB" sz="1500" u="none" cap="none" strike="noStrike"/>
                        <a:t> </a:t>
                      </a:r>
                      <a:endParaRPr sz="1100"/>
                    </a:p>
                    <a:p>
                      <a:pPr indent="0" lvl="0" marL="0" marR="0" rtl="0" algn="ctr">
                        <a:lnSpc>
                          <a:spcPct val="100000"/>
                        </a:lnSpc>
                        <a:spcBef>
                          <a:spcPts val="0"/>
                        </a:spcBef>
                        <a:spcAft>
                          <a:spcPts val="0"/>
                        </a:spcAft>
                        <a:buClr>
                          <a:schemeClr val="dk1"/>
                        </a:buClr>
                        <a:buSzPts val="1500"/>
                        <a:buFont typeface="Calibri"/>
                        <a:buNone/>
                      </a:pPr>
                      <a:r>
                        <a:rPr lang="en-GB" sz="1500" u="none" cap="none" strike="noStrike"/>
                        <a:t>15 N patches</a:t>
                      </a:r>
                      <a:endParaRPr sz="1100"/>
                    </a:p>
                  </a:txBody>
                  <a:tcPr marT="34300" marB="34300" marR="68600" marL="68600"/>
                </a:tc>
                <a:tc>
                  <a:txBody>
                    <a:bodyPr/>
                    <a:lstStyle/>
                    <a:p>
                      <a:pPr indent="0" lvl="0" marL="0" marR="0" rtl="0" algn="ctr">
                        <a:spcBef>
                          <a:spcPts val="0"/>
                        </a:spcBef>
                        <a:spcAft>
                          <a:spcPts val="0"/>
                        </a:spcAft>
                        <a:buNone/>
                      </a:pPr>
                      <a:r>
                        <a:t/>
                      </a:r>
                      <a:endParaRPr sz="1500" u="none" cap="none" strike="noStrike"/>
                    </a:p>
                    <a:p>
                      <a:pPr indent="0" lvl="0" marL="0" marR="0" rtl="0" algn="ctr">
                        <a:spcBef>
                          <a:spcPts val="0"/>
                        </a:spcBef>
                        <a:spcAft>
                          <a:spcPts val="0"/>
                        </a:spcAft>
                        <a:buNone/>
                      </a:pPr>
                      <a:r>
                        <a:rPr lang="en-GB" sz="1500" u="none" cap="none" strike="noStrike"/>
                        <a:t>20/21</a:t>
                      </a:r>
                      <a:endParaRPr sz="1100"/>
                    </a:p>
                  </a:txBody>
                  <a:tcPr marT="34300" marB="34300" marR="68600" marL="68600"/>
                </a:tc>
              </a:tr>
            </a:tbl>
          </a:graphicData>
        </a:graphic>
      </p:graphicFrame>
      <p:sp>
        <p:nvSpPr>
          <p:cNvPr id="565" name="Google Shape;565;p64"/>
          <p:cNvSpPr txBox="1"/>
          <p:nvPr/>
        </p:nvSpPr>
        <p:spPr>
          <a:xfrm>
            <a:off x="710270" y="918320"/>
            <a:ext cx="2003433"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Congruent trial × 40</a:t>
            </a:r>
            <a:endParaRPr sz="1100"/>
          </a:p>
        </p:txBody>
      </p:sp>
      <p:pic>
        <p:nvPicPr>
          <p:cNvPr id="566" name="Google Shape;566;p64"/>
          <p:cNvPicPr preferRelativeResize="0"/>
          <p:nvPr/>
        </p:nvPicPr>
        <p:blipFill rotWithShape="1">
          <a:blip r:embed="rId3">
            <a:alphaModFix/>
          </a:blip>
          <a:srcRect b="0" l="0" r="0" t="0"/>
          <a:stretch/>
        </p:blipFill>
        <p:spPr>
          <a:xfrm>
            <a:off x="142261" y="3211112"/>
            <a:ext cx="1769577" cy="17695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6"/>
                                        </p:tgtEl>
                                      </p:cBhvr>
                                    </p:animEffect>
                                    <p:set>
                                      <p:cBhvr>
                                        <p:cTn dur="1" fill="hold">
                                          <p:stCondLst>
                                            <p:cond delay="500"/>
                                          </p:stCondLst>
                                        </p:cTn>
                                        <p:tgtEl>
                                          <p:spTgt spid="5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Information and differentiation</a:t>
            </a:r>
            <a:endParaRPr sz="1100"/>
          </a:p>
        </p:txBody>
      </p:sp>
      <p:sp>
        <p:nvSpPr>
          <p:cNvPr id="184" name="Google Shape;184;p29"/>
          <p:cNvSpPr txBox="1"/>
          <p:nvPr>
            <p:ph idx="1" type="body"/>
          </p:nvPr>
        </p:nvSpPr>
        <p:spPr>
          <a:xfrm>
            <a:off x="915903" y="1985429"/>
            <a:ext cx="7370847" cy="1129246"/>
          </a:xfrm>
          <a:prstGeom prst="rect">
            <a:avLst/>
          </a:prstGeom>
          <a:solidFill>
            <a:srgbClr val="D8E2F3"/>
          </a:solid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2100"/>
              <a:buNone/>
            </a:pPr>
            <a:r>
              <a:rPr lang="en-GB" sz="1100">
                <a:latin typeface="Corbel"/>
                <a:ea typeface="Corbel"/>
                <a:cs typeface="Corbel"/>
                <a:sym typeface="Corbel"/>
              </a:rPr>
              <a:t>Information theory (Shannon, 1948): The amount of information that an event carries is characterized by the number of alternatives it can exclude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Information and differentiation</a:t>
            </a:r>
            <a:endParaRPr sz="1100"/>
          </a:p>
        </p:txBody>
      </p:sp>
      <p:sp>
        <p:nvSpPr>
          <p:cNvPr id="191" name="Google Shape;191;p30"/>
          <p:cNvSpPr txBox="1"/>
          <p:nvPr/>
        </p:nvSpPr>
        <p:spPr>
          <a:xfrm>
            <a:off x="438150" y="2544633"/>
            <a:ext cx="2266950" cy="71558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100">
                <a:solidFill>
                  <a:schemeClr val="dk1"/>
                </a:solidFill>
                <a:latin typeface="Calibri"/>
                <a:ea typeface="Calibri"/>
                <a:cs typeface="Calibri"/>
                <a:sym typeface="Calibri"/>
              </a:rPr>
              <a:t>Information of a visual experience</a:t>
            </a:r>
            <a:endParaRPr sz="1100"/>
          </a:p>
        </p:txBody>
      </p:sp>
      <p:sp>
        <p:nvSpPr>
          <p:cNvPr id="192" name="Google Shape;192;p30"/>
          <p:cNvSpPr txBox="1"/>
          <p:nvPr/>
        </p:nvSpPr>
        <p:spPr>
          <a:xfrm>
            <a:off x="2424113" y="2683132"/>
            <a:ext cx="1066800" cy="4385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grpSp>
        <p:nvGrpSpPr>
          <p:cNvPr id="193" name="Google Shape;193;p30"/>
          <p:cNvGrpSpPr/>
          <p:nvPr/>
        </p:nvGrpSpPr>
        <p:grpSpPr>
          <a:xfrm>
            <a:off x="2957513" y="1166545"/>
            <a:ext cx="3781425" cy="3703111"/>
            <a:chOff x="3943350" y="1555393"/>
            <a:chExt cx="5041900" cy="4937482"/>
          </a:xfrm>
        </p:grpSpPr>
        <p:sp>
          <p:nvSpPr>
            <p:cNvPr id="194" name="Google Shape;194;p30"/>
            <p:cNvSpPr/>
            <p:nvPr/>
          </p:nvSpPr>
          <p:spPr>
            <a:xfrm>
              <a:off x="3943350" y="1555393"/>
              <a:ext cx="5041900" cy="4937482"/>
            </a:xfrm>
            <a:prstGeom prst="ellipse">
              <a:avLst/>
            </a:prstGeom>
            <a:solidFill>
              <a:srgbClr val="D8E2F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30"/>
            <p:cNvSpPr txBox="1"/>
            <p:nvPr/>
          </p:nvSpPr>
          <p:spPr>
            <a:xfrm>
              <a:off x="5527677" y="3700619"/>
              <a:ext cx="2349500" cy="46166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Contents absent</a:t>
              </a:r>
              <a:endParaRPr sz="1100"/>
            </a:p>
          </p:txBody>
        </p:sp>
      </p:grpSp>
      <p:grpSp>
        <p:nvGrpSpPr>
          <p:cNvPr id="196" name="Google Shape;196;p30"/>
          <p:cNvGrpSpPr/>
          <p:nvPr/>
        </p:nvGrpSpPr>
        <p:grpSpPr>
          <a:xfrm>
            <a:off x="2957513" y="2399710"/>
            <a:ext cx="1145381" cy="1097756"/>
            <a:chOff x="3962400" y="3285984"/>
            <a:chExt cx="1527175" cy="1463675"/>
          </a:xfrm>
        </p:grpSpPr>
        <p:sp>
          <p:nvSpPr>
            <p:cNvPr id="197" name="Google Shape;197;p30"/>
            <p:cNvSpPr/>
            <p:nvPr/>
          </p:nvSpPr>
          <p:spPr>
            <a:xfrm>
              <a:off x="3962400" y="3285984"/>
              <a:ext cx="1422400" cy="1463675"/>
            </a:xfrm>
            <a:prstGeom prst="ellipse">
              <a:avLst/>
            </a:prstGeom>
            <a:solidFill>
              <a:srgbClr val="F7CA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0"/>
            <p:cNvSpPr txBox="1"/>
            <p:nvPr/>
          </p:nvSpPr>
          <p:spPr>
            <a:xfrm>
              <a:off x="4159250" y="3681955"/>
              <a:ext cx="1330325" cy="70788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500">
                  <a:solidFill>
                    <a:schemeClr val="dk1"/>
                  </a:solidFill>
                  <a:latin typeface="Calibri"/>
                  <a:ea typeface="Calibri"/>
                  <a:cs typeface="Calibri"/>
                  <a:sym typeface="Calibri"/>
                </a:rPr>
                <a:t>Contents present</a:t>
              </a:r>
              <a:endParaRPr sz="11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GB" sz="1100"/>
              <a:t>Research question</a:t>
            </a:r>
            <a:endParaRPr sz="1100"/>
          </a:p>
        </p:txBody>
      </p:sp>
      <p:sp>
        <p:nvSpPr>
          <p:cNvPr id="205" name="Google Shape;205;p31"/>
          <p:cNvSpPr txBox="1"/>
          <p:nvPr>
            <p:ph idx="1" type="body"/>
          </p:nvPr>
        </p:nvSpPr>
        <p:spPr>
          <a:xfrm>
            <a:off x="628650" y="1268016"/>
            <a:ext cx="7886700" cy="284973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t/>
            </a:r>
            <a:endParaRPr sz="1200">
              <a:latin typeface="Corbel"/>
              <a:ea typeface="Corbel"/>
              <a:cs typeface="Corbel"/>
              <a:sym typeface="Corbel"/>
            </a:endParaRPr>
          </a:p>
          <a:p>
            <a:pPr indent="0" lvl="0" marL="0" rtl="0" algn="l">
              <a:lnSpc>
                <a:spcPct val="150000"/>
              </a:lnSpc>
              <a:spcBef>
                <a:spcPts val="1700"/>
              </a:spcBef>
              <a:spcAft>
                <a:spcPts val="0"/>
              </a:spcAft>
              <a:buClr>
                <a:schemeClr val="dk1"/>
              </a:buClr>
              <a:buSzPts val="2100"/>
              <a:buNone/>
            </a:pPr>
            <a:r>
              <a:rPr lang="en-GB" sz="1200">
                <a:latin typeface="Corbel"/>
                <a:ea typeface="Corbel"/>
                <a:cs typeface="Corbel"/>
                <a:sym typeface="Corbel"/>
              </a:rPr>
              <a:t>How informative is a moment of visual experience, as characterized by observers’ ability to differentiate contents present and absent in a briefly-presented image?</a:t>
            </a:r>
            <a:endParaRPr sz="1200"/>
          </a:p>
          <a:p>
            <a:pPr indent="-63500" lvl="1" marL="520700" rtl="0" algn="l">
              <a:lnSpc>
                <a:spcPct val="90000"/>
              </a:lnSpc>
              <a:spcBef>
                <a:spcPts val="1300"/>
              </a:spcBef>
              <a:spcAft>
                <a:spcPts val="0"/>
              </a:spcAft>
              <a:buClr>
                <a:schemeClr val="dk1"/>
              </a:buClr>
              <a:buSzPts val="1800"/>
              <a:buNone/>
            </a:pPr>
            <a:r>
              <a:t/>
            </a:r>
            <a:endParaRPr sz="1100">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ctrTitle"/>
          </p:nvPr>
        </p:nvSpPr>
        <p:spPr>
          <a:xfrm>
            <a:off x="819150" y="910828"/>
            <a:ext cx="75057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lang="en-GB" sz="1100"/>
              <a:t>Experiment task demo</a:t>
            </a:r>
            <a:endParaRPr sz="1100"/>
          </a:p>
        </p:txBody>
      </p:sp>
      <p:sp>
        <p:nvSpPr>
          <p:cNvPr id="212" name="Google Shape;212;p32"/>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idx="1" type="body"/>
          </p:nvPr>
        </p:nvSpPr>
        <p:spPr>
          <a:xfrm>
            <a:off x="628650" y="1968208"/>
            <a:ext cx="7886700" cy="861802"/>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100"/>
              <a:buNone/>
            </a:pPr>
            <a:r>
              <a:rPr lang="en-GB" sz="1100">
                <a:latin typeface="Corbel"/>
                <a:ea typeface="Corbel"/>
                <a:cs typeface="Corbel"/>
                <a:sym typeface="Corbel"/>
              </a:rPr>
              <a:t>Shout “Yes!” if you think the patch is part of the image</a:t>
            </a:r>
            <a:endParaRPr sz="1100"/>
          </a:p>
          <a:p>
            <a:pPr indent="0" lvl="0" marL="0" rtl="0" algn="ctr">
              <a:lnSpc>
                <a:spcPct val="90000"/>
              </a:lnSpc>
              <a:spcBef>
                <a:spcPts val="800"/>
              </a:spcBef>
              <a:spcAft>
                <a:spcPts val="0"/>
              </a:spcAft>
              <a:buClr>
                <a:schemeClr val="dk1"/>
              </a:buClr>
              <a:buSzPts val="2100"/>
              <a:buNone/>
            </a:pPr>
            <a:r>
              <a:rPr lang="en-GB" sz="1100">
                <a:latin typeface="Corbel"/>
                <a:ea typeface="Corbel"/>
                <a:cs typeface="Corbel"/>
                <a:sym typeface="Corbel"/>
              </a:rPr>
              <a:t>And shout “No!” if you think it is not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