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Catamaran"/>
      <p:regular r:id="rId31"/>
      <p:bold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897D4F-7E81-4ACA-80F0-88A0AAD72D14}">
  <a:tblStyle styleId="{D5897D4F-7E81-4ACA-80F0-88A0AAD72D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tamaran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Catamaran-bold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f9ca34e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f9ca34e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f9b86d2e7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f9b86d2e7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low power requirements because no active source (leveraging existing source)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188c4481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188c4481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Talk about low power requirements because no active source (leveraging existing source)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f9b86d2e7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f9b86d2e7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188c4481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188c4481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f9b86d2e7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f9b86d2e7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f9b86d2e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f9b86d2e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188c44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188c44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188c448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188c448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f9b86d2e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f9b86d2e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f9b86d2e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f9b86d2e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188c448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188c448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f9b86d2e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f9b86d2e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f9b86d2e7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f9b86d2e7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f9b86d2e7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f9b86d2e7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f9b86d2e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f9b86d2e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f9ca34e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f9ca34e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f9b86d2e7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f9b86d2e7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f9ca34e5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f9ca34e5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553825" y="629700"/>
            <a:ext cx="61302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rPr>
              <a:t>Project #48</a:t>
            </a:r>
            <a:endParaRPr sz="4000">
              <a:solidFill>
                <a:schemeClr val="dk2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00">
                <a:latin typeface="Catamaran"/>
                <a:ea typeface="Catamaran"/>
                <a:cs typeface="Catamaran"/>
                <a:sym typeface="Catamaran"/>
              </a:rPr>
              <a:t>Sunlink II: Light-Based Wireless Communication Using Sunlight</a:t>
            </a:r>
            <a:endParaRPr sz="4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486725" y="3306350"/>
            <a:ext cx="6551700" cy="692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Presented by Ryan Farrell and Vivek Chauhan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Visible Light Communication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1263125" y="504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Ambient Light Backscattering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1263125" y="1313275"/>
            <a:ext cx="6752700" cy="2678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07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896"/>
              <a:t>What is </a:t>
            </a:r>
            <a:r>
              <a:rPr b="1" lang="en-GB" sz="6896">
                <a:solidFill>
                  <a:schemeClr val="dk1"/>
                </a:solidFill>
              </a:rPr>
              <a:t>Ambient Light Backscattering (ALB)</a:t>
            </a:r>
            <a:r>
              <a:rPr lang="en-GB" sz="6896"/>
              <a:t>?</a:t>
            </a:r>
            <a:endParaRPr sz="6896"/>
          </a:p>
          <a:p>
            <a:pPr indent="-334899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696"/>
              <a:t>The idea of </a:t>
            </a:r>
            <a:r>
              <a:rPr lang="en-GB" sz="6696"/>
              <a:t>embedding</a:t>
            </a:r>
            <a:r>
              <a:rPr lang="en-GB" sz="6696"/>
              <a:t> data into existing ambient light</a:t>
            </a:r>
            <a:endParaRPr sz="6696"/>
          </a:p>
          <a:p>
            <a:pPr indent="-338074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6896"/>
              <a:t>Why not</a:t>
            </a:r>
            <a:r>
              <a:rPr b="1" lang="en-GB" sz="6896"/>
              <a:t> </a:t>
            </a:r>
            <a:r>
              <a:rPr b="1" lang="en-GB" sz="6896">
                <a:solidFill>
                  <a:schemeClr val="dk1"/>
                </a:solidFill>
              </a:rPr>
              <a:t>Radio Frequency (RF)?</a:t>
            </a:r>
            <a:endParaRPr b="1" sz="6896">
              <a:solidFill>
                <a:schemeClr val="dk1"/>
              </a:solidFill>
            </a:endParaRPr>
          </a:p>
          <a:p>
            <a:pPr indent="-33807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896"/>
              <a:t>Passive transmission source </a:t>
            </a:r>
            <a:r>
              <a:rPr b="1" lang="en-GB" sz="6896"/>
              <a:t>-&gt; Low power</a:t>
            </a:r>
            <a:endParaRPr b="1" sz="6896"/>
          </a:p>
          <a:p>
            <a:pPr indent="-33807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896"/>
              <a:t>No powerful transmitter required</a:t>
            </a:r>
            <a:r>
              <a:rPr b="1" lang="en-GB" sz="6896"/>
              <a:t> -&gt; Cheaper</a:t>
            </a:r>
            <a:endParaRPr b="1" sz="6896"/>
          </a:p>
          <a:p>
            <a:pPr indent="-338074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6896"/>
              <a:t>RF spectrum </a:t>
            </a:r>
            <a:r>
              <a:rPr b="1" lang="en-GB" sz="6896"/>
              <a:t>-&gt; Clustered</a:t>
            </a:r>
            <a:endParaRPr b="1" sz="6896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1263125" y="5045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Ambient Light Backscattering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1118650" y="1139900"/>
            <a:ext cx="6321600" cy="334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>
                <a:solidFill>
                  <a:schemeClr val="dk1"/>
                </a:solidFill>
              </a:rPr>
              <a:t>How are we utilising this</a:t>
            </a:r>
            <a:r>
              <a:rPr lang="en-GB" sz="1600">
                <a:solidFill>
                  <a:schemeClr val="dk1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technology</a:t>
            </a:r>
            <a:r>
              <a:rPr lang="en-GB" sz="1600"/>
              <a:t>?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4709" l="0" r="0" t="4199"/>
          <a:stretch/>
        </p:blipFill>
        <p:spPr>
          <a:xfrm>
            <a:off x="2091250" y="2249800"/>
            <a:ext cx="5626248" cy="242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7562" y="1549000"/>
            <a:ext cx="6832726" cy="31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134400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Access and Interface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1278437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node has a </a:t>
            </a:r>
            <a:r>
              <a:rPr b="1" lang="en-GB">
                <a:solidFill>
                  <a:schemeClr val="dk1"/>
                </a:solidFill>
              </a:rPr>
              <a:t>Bluetooth module </a:t>
            </a:r>
            <a:r>
              <a:rPr lang="en-GB"/>
              <a:t>for local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can connect to download the most recent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allows </a:t>
            </a:r>
            <a:r>
              <a:rPr b="1" lang="en-GB">
                <a:solidFill>
                  <a:schemeClr val="dk1"/>
                </a:solidFill>
              </a:rPr>
              <a:t>decentralised, resilient access</a:t>
            </a:r>
            <a:r>
              <a:rPr lang="en-GB"/>
              <a:t> - even if some nodes fail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650" y="2703775"/>
            <a:ext cx="3393801" cy="198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1411200" y="519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Multi-Nodal Communication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1298050" y="130342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a </a:t>
            </a:r>
            <a:r>
              <a:rPr b="1" lang="en-GB">
                <a:solidFill>
                  <a:schemeClr val="dk1"/>
                </a:solidFill>
              </a:rPr>
              <a:t>multi-nodal communication system</a:t>
            </a:r>
            <a:r>
              <a:rPr lang="en-GB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38" y="2614075"/>
            <a:ext cx="3373176" cy="205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5625" y="1996675"/>
            <a:ext cx="3486426" cy="266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1411200" y="519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Multi-Nodal Communication 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1298050" y="12279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Motivation</a:t>
            </a:r>
            <a:r>
              <a:rPr lang="en-GB"/>
              <a:t> for multi-nodal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Any similar or existing platforms in research field?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63" y="2418000"/>
            <a:ext cx="7897726" cy="218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155025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</a:t>
            </a:r>
            <a:r>
              <a:rPr lang="en-GB"/>
              <a:t>Challenges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362950" y="1682475"/>
            <a:ext cx="6321600" cy="23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</a:rPr>
              <a:t>Challenges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Sensor alignment for light paths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Ambient noise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Weather dependence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00" y="504050"/>
            <a:ext cx="2058151" cy="2067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1183825" y="431475"/>
            <a:ext cx="7780500" cy="11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System Integration &amp; Evaluation Strategies </a:t>
            </a:r>
            <a:endParaRPr sz="3200"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{D5897D4F-7E81-4ACA-80F0-88A0AAD72D14}</a:tableStyleId>
              </a:tblPr>
              <a:tblGrid>
                <a:gridCol w="3619500"/>
                <a:gridCol w="3619500"/>
              </a:tblGrid>
              <a:tr h="68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Sun- Tracking </a:t>
                      </a: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Subsystem</a:t>
                      </a: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b="1" sz="1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Communication </a:t>
                      </a: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Subsystem</a:t>
                      </a: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 </a:t>
                      </a:r>
                      <a:endParaRPr b="1" sz="1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4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aleway"/>
                        <a:buChar char="●"/>
                      </a:pPr>
                      <a:r>
                        <a:rPr lang="en-GB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Accuracy 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aleway"/>
                        <a:buChar char="●"/>
                      </a:pPr>
                      <a:r>
                        <a:rPr lang="en-GB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Range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591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aleway"/>
                        <a:buChar char="●"/>
                      </a:pPr>
                      <a:r>
                        <a:rPr lang="en-GB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Responsiveness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6524">
                        <a:alpha val="2893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aleway"/>
                        <a:buChar char="●"/>
                      </a:pPr>
                      <a:r>
                        <a:rPr lang="en-GB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Message Accuracy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6524">
                        <a:alpha val="28930"/>
                      </a:srgbClr>
                    </a:solidFill>
                  </a:tcPr>
                </a:tc>
              </a:tr>
              <a:tr h="65915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Raleway"/>
                        <a:buChar char="●"/>
                      </a:pPr>
                      <a:r>
                        <a:rPr lang="en-GB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Angular Deviation </a:t>
                      </a:r>
                      <a:endParaRPr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GB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Variable Lighting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193" name="Google Shape;193;p29" title="set_of_glyph_suns.jpg"/>
          <p:cNvPicPr preferRelativeResize="0"/>
          <p:nvPr/>
        </p:nvPicPr>
        <p:blipFill rotWithShape="1">
          <a:blip r:embed="rId3">
            <a:alphaModFix/>
          </a:blip>
          <a:srcRect b="0" l="0" r="77153" t="54046"/>
          <a:stretch/>
        </p:blipFill>
        <p:spPr>
          <a:xfrm rot="10800000">
            <a:off x="1" y="677800"/>
            <a:ext cx="771149" cy="155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1183825" y="431475"/>
            <a:ext cx="77805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System Integration &amp; Evaluation Strategies </a:t>
            </a:r>
            <a:endParaRPr sz="3200"/>
          </a:p>
        </p:txBody>
      </p:sp>
      <p:graphicFrame>
        <p:nvGraphicFramePr>
          <p:cNvPr id="199" name="Google Shape;199;p3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{D5897D4F-7E81-4ACA-80F0-88A0AAD72D14}</a:tableStyleId>
              </a:tblPr>
              <a:tblGrid>
                <a:gridCol w="7247525"/>
              </a:tblGrid>
              <a:tr h="685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FULL SYSTEM INTEGRATION</a:t>
                      </a:r>
                      <a:endParaRPr b="1" sz="1800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8545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Raleway"/>
                        <a:buChar char="●"/>
                      </a:pPr>
                      <a:r>
                        <a:rPr lang="en-GB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Power consumption</a:t>
                      </a:r>
                      <a:endParaRPr sz="2000">
                        <a:highlight>
                          <a:schemeClr val="accent6"/>
                        </a:highlight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5915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Raleway"/>
                        <a:buChar char="●"/>
                      </a:pPr>
                      <a:r>
                        <a:rPr lang="en-GB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Range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6524">
                        <a:alpha val="28930"/>
                      </a:srgbClr>
                    </a:solidFill>
                  </a:tcPr>
                </a:tc>
              </a:tr>
              <a:tr h="659150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Raleway"/>
                        <a:buChar char="●"/>
                      </a:pPr>
                      <a:r>
                        <a:rPr lang="en-GB" sz="2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Reliability under different lighting conditions</a:t>
                      </a:r>
                      <a:endParaRPr sz="2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200" name="Google Shape;200;p30" title="set_of_glyph_suns.jpg"/>
          <p:cNvPicPr preferRelativeResize="0"/>
          <p:nvPr/>
        </p:nvPicPr>
        <p:blipFill rotWithShape="1">
          <a:blip r:embed="rId3">
            <a:alphaModFix/>
          </a:blip>
          <a:srcRect b="0" l="0" r="77153" t="54046"/>
          <a:stretch/>
        </p:blipFill>
        <p:spPr>
          <a:xfrm>
            <a:off x="8372851" y="979900"/>
            <a:ext cx="771149" cy="155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014750" y="406225"/>
            <a:ext cx="77070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77"/>
              <a:t>Conclusion</a:t>
            </a:r>
            <a:endParaRPr sz="3777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1157025" y="1826550"/>
            <a:ext cx="73344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Low Power - </a:t>
            </a:r>
            <a:r>
              <a:rPr lang="en-GB" sz="2100"/>
              <a:t>For remote sensing applications</a:t>
            </a:r>
            <a:endParaRPr b="1"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Sun Tracking - </a:t>
            </a:r>
            <a:r>
              <a:rPr lang="en-GB" sz="2100"/>
              <a:t>For maximised light signal strength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Multi-Node - </a:t>
            </a:r>
            <a:r>
              <a:rPr lang="en-GB" sz="2100"/>
              <a:t>Allows for a signal chain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GB" sz="2100"/>
              <a:t>Local Access - </a:t>
            </a:r>
            <a:r>
              <a:rPr lang="en-GB" sz="2100"/>
              <a:t>Decentralised, resilient access</a:t>
            </a:r>
            <a:endParaRPr sz="21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207" name="Google Shape;207;p31"/>
          <p:cNvSpPr txBox="1"/>
          <p:nvPr/>
        </p:nvSpPr>
        <p:spPr>
          <a:xfrm>
            <a:off x="1014750" y="1101813"/>
            <a:ext cx="80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Bringing it All Together: A </a:t>
            </a:r>
            <a:r>
              <a:rPr b="1"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Low-Power</a:t>
            </a: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-GB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Light-Based</a:t>
            </a:r>
            <a:r>
              <a:rPr b="1" lang="en-GB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Sensing Network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 title="set_of_glyph_suns.jpg"/>
          <p:cNvPicPr preferRelativeResize="0"/>
          <p:nvPr/>
        </p:nvPicPr>
        <p:blipFill rotWithShape="1">
          <a:blip r:embed="rId3">
            <a:alphaModFix/>
          </a:blip>
          <a:srcRect b="45551" l="0" r="47434" t="0"/>
          <a:stretch/>
        </p:blipFill>
        <p:spPr>
          <a:xfrm rot="1355007">
            <a:off x="807127" y="328623"/>
            <a:ext cx="1353700" cy="14021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1149875" y="583900"/>
            <a:ext cx="71226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Catamaran"/>
                <a:ea typeface="Catamaran"/>
                <a:cs typeface="Catamaran"/>
                <a:sym typeface="Catamaran"/>
              </a:rPr>
              <a:t>Research Question </a:t>
            </a:r>
            <a:endParaRPr sz="40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89800" y="1936950"/>
            <a:ext cx="7964400" cy="24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latin typeface="Catamaran"/>
                <a:ea typeface="Catamaran"/>
                <a:cs typeface="Catamaran"/>
                <a:sym typeface="Catamaran"/>
              </a:rPr>
              <a:t>How can</a:t>
            </a:r>
            <a:r>
              <a:rPr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sun-tracking</a:t>
            </a:r>
            <a:r>
              <a:rPr lang="en-GB" sz="2400"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light based communication systems</a:t>
            </a:r>
            <a:r>
              <a:rPr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GB" sz="2400">
                <a:latin typeface="Catamaran"/>
                <a:ea typeface="Catamaran"/>
                <a:cs typeface="Catamaran"/>
                <a:sym typeface="Catamaran"/>
              </a:rPr>
              <a:t>be designed to provide reliable</a:t>
            </a:r>
            <a:r>
              <a:rPr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system-to-system</a:t>
            </a:r>
            <a:r>
              <a:rPr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1"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 transmission</a:t>
            </a:r>
            <a:r>
              <a:rPr lang="en-GB" sz="2400">
                <a:latin typeface="Catamaran"/>
                <a:ea typeface="Catamaran"/>
                <a:cs typeface="Catamaran"/>
                <a:sym typeface="Catamaran"/>
              </a:rPr>
              <a:t> using direct sunlight, while expanding on existing </a:t>
            </a:r>
            <a:r>
              <a:rPr b="1" lang="en-GB" sz="24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ambient light-based technologies</a:t>
            </a:r>
            <a:r>
              <a:rPr lang="en-GB" sz="2400">
                <a:latin typeface="Catamaran"/>
                <a:ea typeface="Catamaran"/>
                <a:cs typeface="Catamaran"/>
                <a:sym typeface="Catamaran"/>
              </a:rPr>
              <a:t>?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81" name="Google Shape;81;p14" title="Question M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7895">
            <a:off x="7808076" y="3159499"/>
            <a:ext cx="1271222" cy="12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 sz="3000"/>
              <a:t>Q&amp;A </a:t>
            </a:r>
            <a:endParaRPr sz="3000"/>
          </a:p>
        </p:txBody>
      </p:sp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125" y="257175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51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latin typeface="Catamaran"/>
                <a:ea typeface="Catamaran"/>
                <a:cs typeface="Catamaran"/>
                <a:sym typeface="Catamaran"/>
              </a:rPr>
              <a:t>Project Introduction </a:t>
            </a:r>
            <a:endParaRPr sz="302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091275"/>
            <a:ext cx="6095400" cy="3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GB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What is Sunlink II ? </a:t>
            </a:r>
            <a:endParaRPr b="1" sz="2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-GB" sz="2000">
                <a:latin typeface="Catamaran"/>
                <a:ea typeface="Catamaran"/>
                <a:cs typeface="Catamaran"/>
                <a:sym typeface="Catamaran"/>
              </a:rPr>
              <a:t>A passive, sunlight-based </a:t>
            </a:r>
            <a:r>
              <a:rPr lang="en-GB" sz="2000">
                <a:latin typeface="Catamaran"/>
                <a:ea typeface="Catamaran"/>
                <a:cs typeface="Catamaran"/>
                <a:sym typeface="Catamaran"/>
              </a:rPr>
              <a:t>wireless</a:t>
            </a:r>
            <a:r>
              <a:rPr lang="en-GB" sz="2000">
                <a:latin typeface="Catamaran"/>
                <a:ea typeface="Catamaran"/>
                <a:cs typeface="Catamaran"/>
                <a:sym typeface="Catamaran"/>
              </a:rPr>
              <a:t> communication system.</a:t>
            </a:r>
            <a:r>
              <a:rPr lang="en-GB"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GB" sz="2000">
                <a:solidFill>
                  <a:schemeClr val="dk1"/>
                </a:solidFill>
              </a:rPr>
              <a:t>Motivation: 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-GB" sz="2000"/>
              <a:t>Avoid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b="1" lang="en-GB" sz="2000">
                <a:solidFill>
                  <a:schemeClr val="dk1"/>
                </a:solidFill>
              </a:rPr>
              <a:t>RF congestion</a:t>
            </a:r>
            <a:r>
              <a:rPr lang="en-GB" sz="2000"/>
              <a:t>, enabling </a:t>
            </a:r>
            <a:r>
              <a:rPr b="1" lang="en-GB" sz="2000">
                <a:solidFill>
                  <a:schemeClr val="dk1"/>
                </a:solidFill>
              </a:rPr>
              <a:t>low-power</a:t>
            </a:r>
            <a:r>
              <a:rPr b="1" lang="en-GB" sz="2000"/>
              <a:t>, </a:t>
            </a:r>
            <a:r>
              <a:rPr b="1" lang="en-GB" sz="2000">
                <a:solidFill>
                  <a:schemeClr val="dk1"/>
                </a:solidFill>
              </a:rPr>
              <a:t>remote sensing data links</a:t>
            </a:r>
            <a:br>
              <a:rPr lang="en-GB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-GB" sz="2000">
                <a:solidFill>
                  <a:schemeClr val="dk1"/>
                </a:solidFill>
              </a:rPr>
              <a:t>Reliable VLC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lang="en-GB" sz="2000"/>
              <a:t>through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b="1" lang="en-GB" sz="2000">
                <a:solidFill>
                  <a:schemeClr val="dk1"/>
                </a:solidFill>
              </a:rPr>
              <a:t>Sun tracking </a:t>
            </a:r>
            <a:r>
              <a:rPr lang="en-GB" sz="2000"/>
              <a:t>and</a:t>
            </a:r>
            <a:r>
              <a:rPr lang="en-GB" sz="2000">
                <a:solidFill>
                  <a:schemeClr val="dk1"/>
                </a:solidFill>
              </a:rPr>
              <a:t> </a:t>
            </a:r>
            <a:r>
              <a:rPr b="1" lang="en-GB" sz="2000">
                <a:solidFill>
                  <a:schemeClr val="dk1"/>
                </a:solidFill>
              </a:rPr>
              <a:t>multi-node communication </a:t>
            </a:r>
            <a:br>
              <a:rPr lang="en-GB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  <p:pic>
        <p:nvPicPr>
          <p:cNvPr id="88" name="Google Shape;88;p15" title="Screenshot 2025-07-25 at 11.31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963" y="1788000"/>
            <a:ext cx="2259675" cy="262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title="set_of_glyph_suns.jpg"/>
          <p:cNvPicPr preferRelativeResize="0"/>
          <p:nvPr/>
        </p:nvPicPr>
        <p:blipFill rotWithShape="1">
          <a:blip r:embed="rId4">
            <a:alphaModFix/>
          </a:blip>
          <a:srcRect b="45061" l="-1177" r="48612" t="490"/>
          <a:stretch/>
        </p:blipFill>
        <p:spPr>
          <a:xfrm rot="30">
            <a:off x="7001869" y="455349"/>
            <a:ext cx="1177892" cy="122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25550" y="4058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 Overview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639350" y="3050375"/>
            <a:ext cx="2680800" cy="1134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Sun Tracking Subsystem 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938325" y="3050375"/>
            <a:ext cx="2680800" cy="1134000"/>
          </a:xfrm>
          <a:prstGeom prst="roundRect">
            <a:avLst>
              <a:gd fmla="val 16667" name="adj"/>
            </a:avLst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Multi-Nodal Subsystem </a:t>
            </a:r>
            <a:endParaRPr b="1"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2954400" y="1349375"/>
            <a:ext cx="3235200" cy="7710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Sunlink II </a:t>
            </a:r>
            <a:endParaRPr b="1" sz="24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8" name="Google Shape;98;p16"/>
          <p:cNvCxnSpPr>
            <a:stCxn id="97" idx="2"/>
            <a:endCxn id="96" idx="0"/>
          </p:cNvCxnSpPr>
          <p:nvPr/>
        </p:nvCxnSpPr>
        <p:spPr>
          <a:xfrm>
            <a:off x="4572000" y="2120375"/>
            <a:ext cx="1706700" cy="93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6"/>
          <p:cNvCxnSpPr>
            <a:stCxn id="97" idx="2"/>
            <a:endCxn id="95" idx="0"/>
          </p:cNvCxnSpPr>
          <p:nvPr/>
        </p:nvCxnSpPr>
        <p:spPr>
          <a:xfrm flipH="1">
            <a:off x="2979600" y="2120375"/>
            <a:ext cx="1592400" cy="93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Sun- Tracking Subsystem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 title="set_of_glyph_suns.jpg"/>
          <p:cNvPicPr preferRelativeResize="0"/>
          <p:nvPr/>
        </p:nvPicPr>
        <p:blipFill rotWithShape="1">
          <a:blip r:embed="rId3">
            <a:alphaModFix/>
          </a:blip>
          <a:srcRect b="-67600" l="-69680" r="69680" t="67600"/>
          <a:stretch/>
        </p:blipFill>
        <p:spPr>
          <a:xfrm rot="-5400000">
            <a:off x="0" y="-2"/>
            <a:ext cx="4729651" cy="4729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1784250" y="750350"/>
            <a:ext cx="69474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Sun tracking Problem &amp; Requirements 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1784249" y="1595775"/>
            <a:ext cx="694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tracking is needed: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Sun light azimuth/elevation changes over time.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Maximising Optical Alignment Improving signal strength 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Tracking range required: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Azimuth: ~180°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Elevation: ~0-90°</a:t>
            </a:r>
            <a:endParaRPr/>
          </a:p>
        </p:txBody>
      </p:sp>
      <p:pic>
        <p:nvPicPr>
          <p:cNvPr id="112" name="Google Shape;112;p18" title="Screenshot 2025-07-25 at 11.02.1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2300" y="3164775"/>
            <a:ext cx="2856513" cy="1433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8"/>
          <p:cNvCxnSpPr>
            <a:stCxn id="112" idx="1"/>
            <a:endCxn id="112" idx="3"/>
          </p:cNvCxnSpPr>
          <p:nvPr/>
        </p:nvCxnSpPr>
        <p:spPr>
          <a:xfrm>
            <a:off x="5722300" y="3881475"/>
            <a:ext cx="2856600" cy="600"/>
          </a:xfrm>
          <a:prstGeom prst="curvedConnector5">
            <a:avLst>
              <a:gd fmla="val -8336" name="adj1"/>
              <a:gd fmla="val -143054164" name="adj2"/>
              <a:gd fmla="val 108333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675" y="1409625"/>
            <a:ext cx="1675949" cy="1675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Mechanical System Design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200600" y="1335700"/>
            <a:ext cx="6531000" cy="3262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Dual- axis pan-tilt platform 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Stepper Motor  + Driver for Azimuth &amp; Elevation </a:t>
            </a:r>
            <a:br>
              <a:rPr lang="en-GB"/>
            </a:b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Why a Stepper and Servo set-up? </a:t>
            </a:r>
            <a:br>
              <a:rPr lang="en-GB"/>
            </a:b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 of 3D </a:t>
            </a:r>
            <a:r>
              <a:rPr lang="en-GB"/>
              <a:t>printing</a:t>
            </a:r>
            <a:r>
              <a:rPr lang="en-GB"/>
              <a:t> for Mock Design, and frame to allow for modular component placement.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25" y="378875"/>
            <a:ext cx="1285275" cy="12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Sensor &amp; Sun Detection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135275" y="1595775"/>
            <a:ext cx="67311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Sensor Array: </a:t>
            </a:r>
            <a:br>
              <a:rPr lang="en-GB" sz="2000"/>
            </a:br>
            <a:r>
              <a:rPr lang="en-GB" sz="2000"/>
              <a:t>- Hybrid Light Light Dependent Resistor (LDR) + </a:t>
            </a:r>
            <a:r>
              <a:rPr lang="en-GB" sz="2000"/>
              <a:t>Photodiode Design</a:t>
            </a:r>
            <a:r>
              <a:rPr lang="en-GB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Directional Error Logic: </a:t>
            </a:r>
            <a:br>
              <a:rPr lang="en-GB" sz="2000"/>
            </a:br>
            <a:r>
              <a:rPr lang="en-GB" sz="2000"/>
              <a:t>- Quadrant sensor layout for azimuth/ elevation correction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Liquid Crystal (LC) shutter </a:t>
            </a:r>
            <a:r>
              <a:rPr lang="en-GB" sz="2000"/>
              <a:t>modulator placed along light axis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8" name="Google Shape;128;p20" title="set_of_glyph_suns.jpg"/>
          <p:cNvPicPr preferRelativeResize="0"/>
          <p:nvPr/>
        </p:nvPicPr>
        <p:blipFill rotWithShape="1">
          <a:blip r:embed="rId3">
            <a:alphaModFix/>
          </a:blip>
          <a:srcRect b="-4" l="0" r="48076" t="54050"/>
          <a:stretch/>
        </p:blipFill>
        <p:spPr>
          <a:xfrm>
            <a:off x="382675" y="847825"/>
            <a:ext cx="1752602" cy="155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40550" y="524075"/>
            <a:ext cx="5317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 System Design (PID) 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34700" y="1232725"/>
            <a:ext cx="59289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Proportional–Integral–Derivative</a:t>
            </a:r>
            <a:r>
              <a:rPr b="1" lang="en-GB"/>
              <a:t> controller: </a:t>
            </a:r>
            <a:br>
              <a:rPr b="1" lang="en-GB"/>
            </a:br>
            <a:br>
              <a:rPr lang="en-GB"/>
            </a:b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Input  </a:t>
            </a:r>
            <a:r>
              <a:rPr b="1" lang="en-GB"/>
              <a:t>:</a:t>
            </a:r>
            <a:r>
              <a:rPr lang="en-GB"/>
              <a:t>  Light Imbalance Error </a:t>
            </a:r>
            <a:br>
              <a:rPr lang="en-GB"/>
            </a:br>
            <a:br>
              <a:rPr lang="en-GB"/>
            </a:br>
            <a:r>
              <a:rPr b="1" lang="en-GB">
                <a:solidFill>
                  <a:schemeClr val="dk1"/>
                </a:solidFill>
              </a:rPr>
              <a:t>Output</a:t>
            </a:r>
            <a:r>
              <a:rPr b="1" lang="en-GB"/>
              <a:t>  : </a:t>
            </a:r>
            <a:r>
              <a:rPr lang="en-GB"/>
              <a:t> Stepper motor commands ( Step logic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Microcontroller</a:t>
            </a:r>
            <a:r>
              <a:rPr b="1" lang="en-GB"/>
              <a:t> :</a:t>
            </a:r>
            <a:r>
              <a:rPr lang="en-GB"/>
              <a:t> MSP-430 </a:t>
            </a:r>
            <a:endParaRPr/>
          </a:p>
        </p:txBody>
      </p:sp>
      <p:pic>
        <p:nvPicPr>
          <p:cNvPr id="135" name="Google Shape;135;p21" title="Screenshot 2025-07-25 at 11.44.28 pm.png"/>
          <p:cNvPicPr preferRelativeResize="0"/>
          <p:nvPr/>
        </p:nvPicPr>
        <p:blipFill rotWithShape="1">
          <a:blip r:embed="rId3">
            <a:alphaModFix/>
          </a:blip>
          <a:srcRect b="18099" l="0" r="0" t="0"/>
          <a:stretch/>
        </p:blipFill>
        <p:spPr>
          <a:xfrm>
            <a:off x="640550" y="1795325"/>
            <a:ext cx="4730450" cy="69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21" title="Screenshot 2025-07-25 at 11.53.1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7325" y="927625"/>
            <a:ext cx="1696525" cy="328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5">
            <a:alphaModFix/>
          </a:blip>
          <a:srcRect b="19210" l="7103" r="8028" t="18316"/>
          <a:stretch/>
        </p:blipFill>
        <p:spPr>
          <a:xfrm>
            <a:off x="6200425" y="1119425"/>
            <a:ext cx="638475" cy="47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6">
            <a:alphaModFix/>
          </a:blip>
          <a:srcRect b="18812" l="14886" r="15388" t="23390"/>
          <a:stretch/>
        </p:blipFill>
        <p:spPr>
          <a:xfrm>
            <a:off x="6077350" y="3457425"/>
            <a:ext cx="839987" cy="6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