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notesMasterIdLst>
    <p:notesMasterId r:id="rId25"/>
  </p:notesMasterIdLst>
  <p:sldIdLst>
    <p:sldId id="256" r:id="rId2"/>
    <p:sldId id="280" r:id="rId3"/>
    <p:sldId id="281" r:id="rId4"/>
    <p:sldId id="283" r:id="rId5"/>
    <p:sldId id="261" r:id="rId6"/>
    <p:sldId id="279" r:id="rId7"/>
    <p:sldId id="264" r:id="rId8"/>
    <p:sldId id="265" r:id="rId9"/>
    <p:sldId id="266" r:id="rId10"/>
    <p:sldId id="285" r:id="rId11"/>
    <p:sldId id="262" r:id="rId12"/>
    <p:sldId id="268" r:id="rId13"/>
    <p:sldId id="284" r:id="rId14"/>
    <p:sldId id="263" r:id="rId15"/>
    <p:sldId id="282" r:id="rId16"/>
    <p:sldId id="267" r:id="rId17"/>
    <p:sldId id="269" r:id="rId18"/>
    <p:sldId id="271" r:id="rId19"/>
    <p:sldId id="270" r:id="rId20"/>
    <p:sldId id="272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DEF"/>
    <a:srgbClr val="2A92F0"/>
    <a:srgbClr val="28A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436FD-8C2C-4DE3-9C17-E9DD6B69AF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00D01-3F96-438A-AC26-B5B93FEA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classify stars to learn something about their physical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http://frasesparatatuajes.club/estrellas-nombres/25496/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fit – fit (make this two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fit – fit (make this two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https://datafloq.com/read/machine-learning-explained-understanding-learning/4478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http://i.imgur.com/gu3Fa6w.png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00D01-3F96-438A-AC26-B5B93FEA6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2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9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87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5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19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7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0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7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5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48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2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2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4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0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8E1-695E-4731-A416-B39A3D450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Stars using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B2BF-9D38-4B03-B8CC-0F8AB30B4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Rosie Fasullo</a:t>
            </a:r>
          </a:p>
        </p:txBody>
      </p:sp>
    </p:spTree>
    <p:extLst>
      <p:ext uri="{BB962C8B-B14F-4D97-AF65-F5344CB8AC3E}">
        <p14:creationId xmlns:p14="http://schemas.microsoft.com/office/powerpoint/2010/main" val="425392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E38-8033-448C-8D7F-21D7320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92" y="0"/>
            <a:ext cx="10280708" cy="1238599"/>
          </a:xfrm>
        </p:spPr>
        <p:txBody>
          <a:bodyPr>
            <a:normAutofit/>
          </a:bodyPr>
          <a:lstStyle/>
          <a:p>
            <a:r>
              <a:rPr lang="en-US" dirty="0"/>
              <a:t>Stars are usually classified by comparing their spectra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1370C-771E-4DB9-BEBD-A5A18CE39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4" t="9210" r="8803" b="7831"/>
          <a:stretch/>
        </p:blipFill>
        <p:spPr>
          <a:xfrm>
            <a:off x="1464816" y="1168695"/>
            <a:ext cx="9654092" cy="56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6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E38-8033-448C-8D7F-21D7320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92" y="0"/>
            <a:ext cx="10280708" cy="1238599"/>
          </a:xfrm>
        </p:spPr>
        <p:txBody>
          <a:bodyPr>
            <a:normAutofit/>
          </a:bodyPr>
          <a:lstStyle/>
          <a:p>
            <a:r>
              <a:rPr lang="en-US" dirty="0"/>
              <a:t>Stars are usually classified by comparing their spectra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F792E-4C69-4F8C-85DF-8C2719C30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5" t="9484" r="8802" b="6020"/>
          <a:stretch/>
        </p:blipFill>
        <p:spPr>
          <a:xfrm>
            <a:off x="1324256" y="1063260"/>
            <a:ext cx="9778380" cy="57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19612D-032B-4E89-92AF-30871E4B6CE0}"/>
              </a:ext>
            </a:extLst>
          </p:cNvPr>
          <p:cNvSpPr/>
          <p:nvPr/>
        </p:nvSpPr>
        <p:spPr>
          <a:xfrm>
            <a:off x="984011" y="1353090"/>
            <a:ext cx="5459767" cy="42967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5DE9-D45E-4E6C-91A2-043E990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Lorentz distribution describes the shape and strength of the hydrogen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CD79B-F64D-476A-AFAA-1570A7A7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009" t="9194" r="35372" b="51233"/>
          <a:stretch/>
        </p:blipFill>
        <p:spPr>
          <a:xfrm>
            <a:off x="1163119" y="1375410"/>
            <a:ext cx="5280659" cy="410717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DD8CF-E87C-4518-A5F2-980E1F92D03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086169" y="2718554"/>
            <a:ext cx="655320" cy="52578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FA934-8A49-4B46-9C68-7EE2540FEAC9}"/>
              </a:ext>
            </a:extLst>
          </p:cNvPr>
          <p:cNvSpPr txBox="1"/>
          <p:nvPr/>
        </p:nvSpPr>
        <p:spPr>
          <a:xfrm>
            <a:off x="2331789" y="3244334"/>
            <a:ext cx="15087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Lorentz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294FE-D100-499F-868C-F6B65324E1AB}"/>
              </a:ext>
            </a:extLst>
          </p:cNvPr>
          <p:cNvSpPr txBox="1"/>
          <p:nvPr/>
        </p:nvSpPr>
        <p:spPr>
          <a:xfrm>
            <a:off x="3458570" y="5328404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9DCC-8FFD-4889-9B7B-7FD2422ACE4C}"/>
              </a:ext>
            </a:extLst>
          </p:cNvPr>
          <p:cNvSpPr txBox="1"/>
          <p:nvPr/>
        </p:nvSpPr>
        <p:spPr>
          <a:xfrm rot="16200000">
            <a:off x="667372" y="3322013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Luminosity (ADU)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/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+ 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00ED26-ADE9-48D9-AAB0-44F9D661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96" y="2981444"/>
                <a:ext cx="5043973" cy="923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62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5FA7-931B-465A-8A38-3A9836F2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233"/>
          </a:xfrm>
        </p:spPr>
        <p:txBody>
          <a:bodyPr>
            <a:normAutofit fontScale="90000"/>
          </a:bodyPr>
          <a:lstStyle/>
          <a:p>
            <a:r>
              <a:rPr lang="en-US" dirty="0"/>
              <a:t>A computer can work much faster than a human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02F66-439C-43AE-818D-1A48E7FC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912" y="1510907"/>
            <a:ext cx="6477000" cy="431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9A442-558E-4ECE-AC06-FC7644334677}"/>
              </a:ext>
            </a:extLst>
          </p:cNvPr>
          <p:cNvSpPr txBox="1"/>
          <p:nvPr/>
        </p:nvSpPr>
        <p:spPr>
          <a:xfrm>
            <a:off x="7474998" y="6581001"/>
            <a:ext cx="478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https://becominghuman.ai/what-is-artificial-intelligence-ai-4bde325e5462</a:t>
            </a:r>
          </a:p>
        </p:txBody>
      </p:sp>
    </p:spTree>
    <p:extLst>
      <p:ext uri="{BB962C8B-B14F-4D97-AF65-F5344CB8AC3E}">
        <p14:creationId xmlns:p14="http://schemas.microsoft.com/office/powerpoint/2010/main" val="377001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09A2-5C3C-4BBD-AE42-ABB76CF9D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-19050" y="0"/>
            <a:ext cx="12227719" cy="6883124"/>
          </a:xfrm>
        </p:spPr>
      </p:pic>
    </p:spTree>
    <p:extLst>
      <p:ext uri="{BB962C8B-B14F-4D97-AF65-F5344CB8AC3E}">
        <p14:creationId xmlns:p14="http://schemas.microsoft.com/office/powerpoint/2010/main" val="171078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4769-CBAE-4B10-8416-6FCF809D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725"/>
            <a:ext cx="9905998" cy="1253059"/>
          </a:xfrm>
        </p:spPr>
        <p:txBody>
          <a:bodyPr/>
          <a:lstStyle/>
          <a:p>
            <a:r>
              <a:rPr lang="en-US" dirty="0"/>
              <a:t>Decision trees are used to group items by classification based on a set of features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46F022-4757-4B6B-AAC3-D25799B81C5D}"/>
              </a:ext>
            </a:extLst>
          </p:cNvPr>
          <p:cNvGrpSpPr/>
          <p:nvPr/>
        </p:nvGrpSpPr>
        <p:grpSpPr>
          <a:xfrm>
            <a:off x="846161" y="1163782"/>
            <a:ext cx="10382607" cy="5220927"/>
            <a:chOff x="846161" y="1066224"/>
            <a:chExt cx="10382607" cy="50790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0DC189-1CB4-47D5-B996-6D9410590300}"/>
                </a:ext>
              </a:extLst>
            </p:cNvPr>
            <p:cNvSpPr/>
            <p:nvPr/>
          </p:nvSpPr>
          <p:spPr>
            <a:xfrm>
              <a:off x="846161" y="1066224"/>
              <a:ext cx="10382607" cy="5079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691766-E9AB-43E8-9940-84AF2B743A18}"/>
                </a:ext>
              </a:extLst>
            </p:cNvPr>
            <p:cNvSpPr/>
            <p:nvPr/>
          </p:nvSpPr>
          <p:spPr>
            <a:xfrm>
              <a:off x="5049672" y="1861318"/>
              <a:ext cx="2101755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ε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FDF81C-D624-47BC-81B2-FCF3878B7B6C}"/>
                </a:ext>
              </a:extLst>
            </p:cNvPr>
            <p:cNvSpPr/>
            <p:nvPr/>
          </p:nvSpPr>
          <p:spPr>
            <a:xfrm>
              <a:off x="7952323" y="2721258"/>
              <a:ext cx="2047193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ε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L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E19768-ABAD-4138-BBAA-96B8C3D26861}"/>
                </a:ext>
              </a:extLst>
            </p:cNvPr>
            <p:cNvSpPr/>
            <p:nvPr/>
          </p:nvSpPr>
          <p:spPr>
            <a:xfrm>
              <a:off x="2110798" y="2721258"/>
              <a:ext cx="2128881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5BDB53-4845-47B5-B03F-9751CA28B20C}"/>
                </a:ext>
              </a:extLst>
            </p:cNvPr>
            <p:cNvSpPr/>
            <p:nvPr/>
          </p:nvSpPr>
          <p:spPr>
            <a:xfrm>
              <a:off x="9185734" y="3745003"/>
              <a:ext cx="2001167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ε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L Gamma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322B2E-1B08-4DF5-BFF2-5B8C2A1C36EB}"/>
                </a:ext>
              </a:extLst>
            </p:cNvPr>
            <p:cNvSpPr/>
            <p:nvPr/>
          </p:nvSpPr>
          <p:spPr>
            <a:xfrm>
              <a:off x="6791961" y="3745003"/>
              <a:ext cx="209455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γ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783F33-B867-4C3F-967B-2070BE5A69E3}"/>
                </a:ext>
              </a:extLst>
            </p:cNvPr>
            <p:cNvSpPr/>
            <p:nvPr/>
          </p:nvSpPr>
          <p:spPr>
            <a:xfrm>
              <a:off x="3313722" y="3745003"/>
              <a:ext cx="209455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δ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3A41C-5292-4645-BC74-89A3C72445DA}"/>
                </a:ext>
              </a:extLst>
            </p:cNvPr>
            <p:cNvSpPr/>
            <p:nvPr/>
          </p:nvSpPr>
          <p:spPr>
            <a:xfrm>
              <a:off x="958407" y="3745003"/>
              <a:ext cx="209455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 R Strength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63E8A6-7DB0-47E8-90CA-33E7C9FA8A3A}"/>
                </a:ext>
              </a:extLst>
            </p:cNvPr>
            <p:cNvSpPr/>
            <p:nvPr/>
          </p:nvSpPr>
          <p:spPr>
            <a:xfrm>
              <a:off x="10468672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E4696D-60E5-464C-A8EF-444B51BF6B70}"/>
                </a:ext>
              </a:extLst>
            </p:cNvPr>
            <p:cNvSpPr/>
            <p:nvPr/>
          </p:nvSpPr>
          <p:spPr>
            <a:xfrm>
              <a:off x="1141413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03195D-EC64-40DD-B20A-2168D9BA8B4E}"/>
                </a:ext>
              </a:extLst>
            </p:cNvPr>
            <p:cNvSpPr/>
            <p:nvPr/>
          </p:nvSpPr>
          <p:spPr>
            <a:xfrm>
              <a:off x="2274442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529703-92CB-41D7-B7A5-F677D5FC0BCB}"/>
                </a:ext>
              </a:extLst>
            </p:cNvPr>
            <p:cNvSpPr/>
            <p:nvPr/>
          </p:nvSpPr>
          <p:spPr>
            <a:xfrm>
              <a:off x="3507868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3158AAA-92FB-410D-B5C7-8C4F18AA0366}"/>
                </a:ext>
              </a:extLst>
            </p:cNvPr>
            <p:cNvSpPr/>
            <p:nvPr/>
          </p:nvSpPr>
          <p:spPr>
            <a:xfrm>
              <a:off x="9266746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3CC1D4-05A7-4BA7-906D-FEC087ED35E3}"/>
                </a:ext>
              </a:extLst>
            </p:cNvPr>
            <p:cNvSpPr/>
            <p:nvPr/>
          </p:nvSpPr>
          <p:spPr>
            <a:xfrm>
              <a:off x="8154609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21FB1C-C694-4742-A11B-F11BDBDCBD22}"/>
                </a:ext>
              </a:extLst>
            </p:cNvPr>
            <p:cNvSpPr/>
            <p:nvPr/>
          </p:nvSpPr>
          <p:spPr>
            <a:xfrm>
              <a:off x="6947601" y="5238977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87F7A0-89E4-49B1-8A32-0AB930CA95E1}"/>
                </a:ext>
              </a:extLst>
            </p:cNvPr>
            <p:cNvSpPr/>
            <p:nvPr/>
          </p:nvSpPr>
          <p:spPr>
            <a:xfrm>
              <a:off x="4640897" y="5229298"/>
              <a:ext cx="603504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292FC-A6EA-4F94-845F-D9496F4D71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 flipH="1">
              <a:off x="3175239" y="2409957"/>
              <a:ext cx="2925311" cy="3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3CDD09-8227-4E61-955A-8D082D982CD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6100550" y="2409957"/>
              <a:ext cx="2875370" cy="3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2B0DD9-6BD8-409E-AAAE-C278C718A78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flipH="1">
              <a:off x="2005682" y="3269898"/>
              <a:ext cx="1169557" cy="4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DE2227-6653-4952-80DB-DFAB29B1A9AA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3175239" y="3269898"/>
              <a:ext cx="1185758" cy="4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D0FD2DA-21E3-464A-B950-D501349C3D61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7839236" y="3269898"/>
              <a:ext cx="1136684" cy="4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FE9462C-2AC3-497A-A5CD-ED58FC986D0E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75920" y="3269898"/>
              <a:ext cx="1210398" cy="4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60245E-72FC-40D3-90C3-51C1743A55FC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 flipH="1">
              <a:off x="1443165" y="4293643"/>
              <a:ext cx="562517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0C336F4-1AFD-42A5-BAA1-AE13736B3679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>
              <a:off x="2005682" y="4293643"/>
              <a:ext cx="570512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5500A96-2C3D-4833-82D6-51E0F85A63DD}"/>
                </a:ext>
              </a:extLst>
            </p:cNvPr>
            <p:cNvCxnSpPr>
              <a:cxnSpLocks/>
              <a:stCxn id="11" idx="4"/>
              <a:endCxn id="16" idx="0"/>
            </p:cNvCxnSpPr>
            <p:nvPr/>
          </p:nvCxnSpPr>
          <p:spPr>
            <a:xfrm flipH="1">
              <a:off x="3809620" y="4293643"/>
              <a:ext cx="551377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F173537-1B88-4949-86E3-4F8936B60814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>
              <a:off x="4360997" y="4293643"/>
              <a:ext cx="581652" cy="935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93413C-9A62-4274-830C-23325335823F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7249353" y="4293643"/>
              <a:ext cx="589883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EF5A3D6-FD5B-476A-819C-47D94E33A3CD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7839236" y="4293643"/>
              <a:ext cx="617125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25D051-F4B6-433A-A2BB-1BD2CCCE2B43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9568498" y="4293643"/>
              <a:ext cx="617820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81BF116-8F94-404C-8A49-203438C373B9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0186318" y="4293643"/>
              <a:ext cx="584106" cy="94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D1E52FE-414F-4FB5-84B5-4FA0A5ADD876}"/>
              </a:ext>
            </a:extLst>
          </p:cNvPr>
          <p:cNvSpPr txBox="1"/>
          <p:nvPr/>
        </p:nvSpPr>
        <p:spPr>
          <a:xfrm>
            <a:off x="4828236" y="1220263"/>
            <a:ext cx="2532352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Spectrum to Be Classified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C6C94D-2CD0-4007-B6F1-87076FC6B7C6}"/>
              </a:ext>
            </a:extLst>
          </p:cNvPr>
          <p:cNvCxnSpPr>
            <a:cxnSpLocks/>
            <a:stCxn id="61" idx="2"/>
            <a:endCxn id="5" idx="0"/>
          </p:cNvCxnSpPr>
          <p:nvPr/>
        </p:nvCxnSpPr>
        <p:spPr>
          <a:xfrm>
            <a:off x="6094412" y="1589595"/>
            <a:ext cx="6138" cy="39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5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068B-E74F-47C8-A1B3-FF43C631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11" y="89629"/>
            <a:ext cx="9905998" cy="1080991"/>
          </a:xfrm>
        </p:spPr>
        <p:txBody>
          <a:bodyPr/>
          <a:lstStyle/>
          <a:p>
            <a:r>
              <a:rPr lang="en-US" dirty="0"/>
              <a:t>A Random forest classifier uses a series of randomly generated decision Trees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4054970-C4CB-43C3-9CCE-3C13E9750BF3}"/>
              </a:ext>
            </a:extLst>
          </p:cNvPr>
          <p:cNvGrpSpPr/>
          <p:nvPr/>
        </p:nvGrpSpPr>
        <p:grpSpPr>
          <a:xfrm>
            <a:off x="972770" y="1170621"/>
            <a:ext cx="10241280" cy="5263230"/>
            <a:chOff x="950976" y="1170621"/>
            <a:chExt cx="10241280" cy="526323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5E188DC-951B-40FC-A659-F80E20A8C4DE}"/>
                </a:ext>
              </a:extLst>
            </p:cNvPr>
            <p:cNvSpPr/>
            <p:nvPr/>
          </p:nvSpPr>
          <p:spPr>
            <a:xfrm>
              <a:off x="950976" y="1170621"/>
              <a:ext cx="10241280" cy="52632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030C90C-EFA8-4DD5-B8A2-0458444C1D01}"/>
                </a:ext>
              </a:extLst>
            </p:cNvPr>
            <p:cNvSpPr txBox="1"/>
            <p:nvPr/>
          </p:nvSpPr>
          <p:spPr>
            <a:xfrm>
              <a:off x="2300942" y="4568208"/>
              <a:ext cx="908382" cy="369332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D172C2-DD1B-4B30-9B32-6F971D3F9B14}"/>
                </a:ext>
              </a:extLst>
            </p:cNvPr>
            <p:cNvSpPr txBox="1"/>
            <p:nvPr/>
          </p:nvSpPr>
          <p:spPr>
            <a:xfrm>
              <a:off x="8963511" y="4572895"/>
              <a:ext cx="908382" cy="369332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4A17D87-B2DA-4C76-B88E-9615C48B8A37}"/>
                </a:ext>
              </a:extLst>
            </p:cNvPr>
            <p:cNvSpPr txBox="1"/>
            <p:nvPr/>
          </p:nvSpPr>
          <p:spPr>
            <a:xfrm>
              <a:off x="5143180" y="4568208"/>
              <a:ext cx="908382" cy="369332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 B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BCAD18A-24A9-42E9-9163-8B6183E9AB71}"/>
                </a:ext>
              </a:extLst>
            </p:cNvPr>
            <p:cNvGrpSpPr/>
            <p:nvPr/>
          </p:nvGrpSpPr>
          <p:grpSpPr>
            <a:xfrm>
              <a:off x="1461953" y="2590142"/>
              <a:ext cx="9219325" cy="1677715"/>
              <a:chOff x="1376711" y="2567255"/>
              <a:chExt cx="9219325" cy="1677715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34192B0-CBBC-41A5-9670-AF5ADE0C5E87}"/>
                  </a:ext>
                </a:extLst>
              </p:cNvPr>
              <p:cNvSpPr txBox="1"/>
              <p:nvPr/>
            </p:nvSpPr>
            <p:spPr>
              <a:xfrm>
                <a:off x="6940296" y="2797791"/>
                <a:ext cx="10247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2068AD1-3C25-4EE3-B11D-5DB13A5C87EC}"/>
                  </a:ext>
                </a:extLst>
              </p:cNvPr>
              <p:cNvGrpSpPr/>
              <p:nvPr/>
            </p:nvGrpSpPr>
            <p:grpSpPr>
              <a:xfrm>
                <a:off x="1376711" y="2578287"/>
                <a:ext cx="2563330" cy="1655652"/>
                <a:chOff x="1376711" y="2578287"/>
                <a:chExt cx="2563330" cy="165565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5A7A236-8494-4E2D-9605-9FDCBEBC0257}"/>
                    </a:ext>
                  </a:extLst>
                </p:cNvPr>
                <p:cNvGrpSpPr/>
                <p:nvPr/>
              </p:nvGrpSpPr>
              <p:grpSpPr>
                <a:xfrm>
                  <a:off x="1399741" y="2624059"/>
                  <a:ext cx="2540300" cy="1609880"/>
                  <a:chOff x="960056" y="1344703"/>
                  <a:chExt cx="10268712" cy="4800600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2279F1A-DA51-4C05-A476-CB44BB08C360}"/>
                      </a:ext>
                    </a:extLst>
                  </p:cNvPr>
                  <p:cNvSpPr/>
                  <p:nvPr/>
                </p:nvSpPr>
                <p:spPr>
                  <a:xfrm>
                    <a:off x="960056" y="1344703"/>
                    <a:ext cx="10268712" cy="4800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C603159-496E-4C47-A766-251E1857FAD6}"/>
                      </a:ext>
                    </a:extLst>
                  </p:cNvPr>
                  <p:cNvSpPr/>
                  <p:nvPr/>
                </p:nvSpPr>
                <p:spPr>
                  <a:xfrm>
                    <a:off x="5792660" y="1555550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44A12A23-70DE-4543-887C-0DB9FE375489}"/>
                      </a:ext>
                    </a:extLst>
                  </p:cNvPr>
                  <p:cNvSpPr/>
                  <p:nvPr/>
                </p:nvSpPr>
                <p:spPr>
                  <a:xfrm>
                    <a:off x="8709724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9BC6B74F-DB64-4ADE-9FA4-A262EFC5D0DE}"/>
                      </a:ext>
                    </a:extLst>
                  </p:cNvPr>
                  <p:cNvSpPr/>
                  <p:nvPr/>
                </p:nvSpPr>
                <p:spPr>
                  <a:xfrm>
                    <a:off x="2878772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9BFF3435-CDC2-4F13-875F-ABDDC899329D}"/>
                      </a:ext>
                    </a:extLst>
                  </p:cNvPr>
                  <p:cNvSpPr/>
                  <p:nvPr/>
                </p:nvSpPr>
                <p:spPr>
                  <a:xfrm>
                    <a:off x="9870250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01A39F0-BA8C-4F12-A4EE-D346D11310FC}"/>
                      </a:ext>
                    </a:extLst>
                  </p:cNvPr>
                  <p:cNvSpPr/>
                  <p:nvPr/>
                </p:nvSpPr>
                <p:spPr>
                  <a:xfrm>
                    <a:off x="7551105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88DC565-07F1-4E6B-BAEC-E5E5945964B7}"/>
                      </a:ext>
                    </a:extLst>
                  </p:cNvPr>
                  <p:cNvSpPr/>
                  <p:nvPr/>
                </p:nvSpPr>
                <p:spPr>
                  <a:xfrm>
                    <a:off x="4037393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6890BFA2-F0AB-421E-8276-B4B45D4D81E6}"/>
                      </a:ext>
                    </a:extLst>
                  </p:cNvPr>
                  <p:cNvSpPr/>
                  <p:nvPr/>
                </p:nvSpPr>
                <p:spPr>
                  <a:xfrm>
                    <a:off x="1718246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31EB1366-E91E-4922-AFA5-26550840A166}"/>
                      </a:ext>
                    </a:extLst>
                  </p:cNvPr>
                  <p:cNvSpPr/>
                  <p:nvPr/>
                </p:nvSpPr>
                <p:spPr>
                  <a:xfrm>
                    <a:off x="1046867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F06E2E3B-1646-40D3-B1C9-F84DF2D4E2EF}"/>
                      </a:ext>
                    </a:extLst>
                  </p:cNvPr>
                  <p:cNvSpPr/>
                  <p:nvPr/>
                </p:nvSpPr>
                <p:spPr>
                  <a:xfrm>
                    <a:off x="1141413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735FB21A-AB67-46EC-80AA-10469AC4353C}"/>
                      </a:ext>
                    </a:extLst>
                  </p:cNvPr>
                  <p:cNvSpPr/>
                  <p:nvPr/>
                </p:nvSpPr>
                <p:spPr>
                  <a:xfrm>
                    <a:off x="227444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3CA8895B-BE19-4A3C-8669-89E763BA66A8}"/>
                      </a:ext>
                    </a:extLst>
                  </p:cNvPr>
                  <p:cNvSpPr/>
                  <p:nvPr/>
                </p:nvSpPr>
                <p:spPr>
                  <a:xfrm>
                    <a:off x="3507868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3C5B2CB4-B0FE-4291-AA1E-ED4BAE23E601}"/>
                      </a:ext>
                    </a:extLst>
                  </p:cNvPr>
                  <p:cNvSpPr/>
                  <p:nvPr/>
                </p:nvSpPr>
                <p:spPr>
                  <a:xfrm>
                    <a:off x="9266746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48AC1DE9-AA25-4E60-B0CB-2EAC3814BAB3}"/>
                      </a:ext>
                    </a:extLst>
                  </p:cNvPr>
                  <p:cNvSpPr/>
                  <p:nvPr/>
                </p:nvSpPr>
                <p:spPr>
                  <a:xfrm>
                    <a:off x="8154609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2D2421C7-DBDB-4A7A-BD50-FE89EB8206AC}"/>
                      </a:ext>
                    </a:extLst>
                  </p:cNvPr>
                  <p:cNvSpPr/>
                  <p:nvPr/>
                </p:nvSpPr>
                <p:spPr>
                  <a:xfrm>
                    <a:off x="6947601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DD26C8EE-A323-4258-A2A6-C2837690DDA5}"/>
                      </a:ext>
                    </a:extLst>
                  </p:cNvPr>
                  <p:cNvSpPr/>
                  <p:nvPr/>
                </p:nvSpPr>
                <p:spPr>
                  <a:xfrm>
                    <a:off x="4640897" y="522929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69BC23F-7064-474D-BC1E-AD6778F2E338}"/>
                      </a:ext>
                    </a:extLst>
                  </p:cNvPr>
                  <p:cNvCxnSpPr>
                    <a:cxnSpLocks/>
                    <a:stCxn id="37" idx="4"/>
                  </p:cNvCxnSpPr>
                  <p:nvPr/>
                </p:nvCxnSpPr>
                <p:spPr>
                  <a:xfrm flipH="1">
                    <a:off x="3180524" y="2104190"/>
                    <a:ext cx="2913888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A7167B0B-096A-4A48-9DEE-F4144DACB0F4}"/>
                      </a:ext>
                    </a:extLst>
                  </p:cNvPr>
                  <p:cNvCxnSpPr>
                    <a:cxnSpLocks/>
                    <a:stCxn id="37" idx="4"/>
                    <a:endCxn id="38" idx="0"/>
                  </p:cNvCxnSpPr>
                  <p:nvPr/>
                </p:nvCxnSpPr>
                <p:spPr>
                  <a:xfrm>
                    <a:off x="6094412" y="2104190"/>
                    <a:ext cx="2917064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0019B061-E089-48BA-8F53-BFC80FA71C88}"/>
                      </a:ext>
                    </a:extLst>
                  </p:cNvPr>
                  <p:cNvCxnSpPr>
                    <a:stCxn id="39" idx="4"/>
                    <a:endCxn id="43" idx="0"/>
                  </p:cNvCxnSpPr>
                  <p:nvPr/>
                </p:nvCxnSpPr>
                <p:spPr>
                  <a:xfrm flipH="1">
                    <a:off x="2019998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CED414C8-9F59-4FBA-A7A3-F5FA774D63B6}"/>
                      </a:ext>
                    </a:extLst>
                  </p:cNvPr>
                  <p:cNvCxnSpPr>
                    <a:stCxn id="39" idx="4"/>
                    <a:endCxn id="42" idx="0"/>
                  </p:cNvCxnSpPr>
                  <p:nvPr/>
                </p:nvCxnSpPr>
                <p:spPr>
                  <a:xfrm>
                    <a:off x="3180524" y="2997748"/>
                    <a:ext cx="1158621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EE7239C-8D44-4572-9784-238F63A19DC3}"/>
                      </a:ext>
                    </a:extLst>
                  </p:cNvPr>
                  <p:cNvCxnSpPr>
                    <a:stCxn id="38" idx="4"/>
                    <a:endCxn id="41" idx="0"/>
                  </p:cNvCxnSpPr>
                  <p:nvPr/>
                </p:nvCxnSpPr>
                <p:spPr>
                  <a:xfrm flipH="1">
                    <a:off x="7852857" y="2997748"/>
                    <a:ext cx="1158619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F19359A5-76F9-4D61-B438-726499E3F500}"/>
                      </a:ext>
                    </a:extLst>
                  </p:cNvPr>
                  <p:cNvCxnSpPr>
                    <a:stCxn id="38" idx="4"/>
                    <a:endCxn id="40" idx="0"/>
                  </p:cNvCxnSpPr>
                  <p:nvPr/>
                </p:nvCxnSpPr>
                <p:spPr>
                  <a:xfrm>
                    <a:off x="9011476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05D1DE56-69ED-48CD-AE6B-B6AE41CE9BAE}"/>
                      </a:ext>
                    </a:extLst>
                  </p:cNvPr>
                  <p:cNvCxnSpPr>
                    <a:stCxn id="43" idx="4"/>
                    <a:endCxn id="45" idx="0"/>
                  </p:cNvCxnSpPr>
                  <p:nvPr/>
                </p:nvCxnSpPr>
                <p:spPr>
                  <a:xfrm flipH="1">
                    <a:off x="1443165" y="4293643"/>
                    <a:ext cx="576833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5BD1E89D-E770-4B02-AFB2-430BCE18CBC1}"/>
                      </a:ext>
                    </a:extLst>
                  </p:cNvPr>
                  <p:cNvCxnSpPr>
                    <a:stCxn id="43" idx="4"/>
                    <a:endCxn id="46" idx="0"/>
                  </p:cNvCxnSpPr>
                  <p:nvPr/>
                </p:nvCxnSpPr>
                <p:spPr>
                  <a:xfrm>
                    <a:off x="2019998" y="4293643"/>
                    <a:ext cx="556196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A82AF524-307B-467B-A065-9209B35F8227}"/>
                      </a:ext>
                    </a:extLst>
                  </p:cNvPr>
                  <p:cNvCxnSpPr>
                    <a:stCxn id="42" idx="4"/>
                    <a:endCxn id="47" idx="0"/>
                  </p:cNvCxnSpPr>
                  <p:nvPr/>
                </p:nvCxnSpPr>
                <p:spPr>
                  <a:xfrm flipH="1">
                    <a:off x="3809620" y="4293643"/>
                    <a:ext cx="529525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28AB5E83-036B-40B4-99DE-0E4DBDB79655}"/>
                      </a:ext>
                    </a:extLst>
                  </p:cNvPr>
                  <p:cNvCxnSpPr>
                    <a:stCxn id="42" idx="4"/>
                    <a:endCxn id="51" idx="0"/>
                  </p:cNvCxnSpPr>
                  <p:nvPr/>
                </p:nvCxnSpPr>
                <p:spPr>
                  <a:xfrm>
                    <a:off x="4339145" y="4293643"/>
                    <a:ext cx="603504" cy="9356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668C30C5-2C60-4236-8A20-BC4CFD341279}"/>
                      </a:ext>
                    </a:extLst>
                  </p:cNvPr>
                  <p:cNvCxnSpPr>
                    <a:stCxn id="41" idx="4"/>
                    <a:endCxn id="50" idx="0"/>
                  </p:cNvCxnSpPr>
                  <p:nvPr/>
                </p:nvCxnSpPr>
                <p:spPr>
                  <a:xfrm flipH="1">
                    <a:off x="7249353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9A5139C-E48B-4CA4-B4EB-FB171A316AD6}"/>
                      </a:ext>
                    </a:extLst>
                  </p:cNvPr>
                  <p:cNvCxnSpPr>
                    <a:stCxn id="41" idx="4"/>
                    <a:endCxn id="49" idx="0"/>
                  </p:cNvCxnSpPr>
                  <p:nvPr/>
                </p:nvCxnSpPr>
                <p:spPr>
                  <a:xfrm>
                    <a:off x="7852857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306E7659-A19F-40A1-ADE0-947286E62BA4}"/>
                      </a:ext>
                    </a:extLst>
                  </p:cNvPr>
                  <p:cNvCxnSpPr>
                    <a:stCxn id="40" idx="4"/>
                    <a:endCxn id="48" idx="0"/>
                  </p:cNvCxnSpPr>
                  <p:nvPr/>
                </p:nvCxnSpPr>
                <p:spPr>
                  <a:xfrm flipH="1">
                    <a:off x="9568498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FB0E7360-9FC5-415A-A3D9-036B30973547}"/>
                      </a:ext>
                    </a:extLst>
                  </p:cNvPr>
                  <p:cNvCxnSpPr>
                    <a:stCxn id="40" idx="4"/>
                    <a:endCxn id="44" idx="0"/>
                  </p:cNvCxnSpPr>
                  <p:nvPr/>
                </p:nvCxnSpPr>
                <p:spPr>
                  <a:xfrm>
                    <a:off x="10172002" y="4293643"/>
                    <a:ext cx="598422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D029979E-3A0C-440D-BA64-D71604A84874}"/>
                    </a:ext>
                  </a:extLst>
                </p:cNvPr>
                <p:cNvSpPr txBox="1"/>
                <p:nvPr/>
              </p:nvSpPr>
              <p:spPr>
                <a:xfrm>
                  <a:off x="1376711" y="2578287"/>
                  <a:ext cx="865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Tree-1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FB48ED7-E43A-4615-B4B2-CDF4EF6B65C4}"/>
                  </a:ext>
                </a:extLst>
              </p:cNvPr>
              <p:cNvGrpSpPr/>
              <p:nvPr/>
            </p:nvGrpSpPr>
            <p:grpSpPr>
              <a:xfrm>
                <a:off x="4233329" y="2578287"/>
                <a:ext cx="2542376" cy="1655652"/>
                <a:chOff x="4233329" y="2578287"/>
                <a:chExt cx="2542376" cy="165565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7B9BE9D-F767-4F76-868C-542522065648}"/>
                    </a:ext>
                  </a:extLst>
                </p:cNvPr>
                <p:cNvGrpSpPr/>
                <p:nvPr/>
              </p:nvGrpSpPr>
              <p:grpSpPr>
                <a:xfrm>
                  <a:off x="4248554" y="2624060"/>
                  <a:ext cx="2527151" cy="1609879"/>
                  <a:chOff x="960056" y="1344703"/>
                  <a:chExt cx="10268712" cy="480060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DCFEC5DA-AD6E-4E7E-87D8-A400FF446579}"/>
                      </a:ext>
                    </a:extLst>
                  </p:cNvPr>
                  <p:cNvSpPr/>
                  <p:nvPr/>
                </p:nvSpPr>
                <p:spPr>
                  <a:xfrm>
                    <a:off x="960056" y="1344703"/>
                    <a:ext cx="10268712" cy="4800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F1ABC6C3-0C47-41CB-BF7C-0A9D748AEFCB}"/>
                      </a:ext>
                    </a:extLst>
                  </p:cNvPr>
                  <p:cNvSpPr/>
                  <p:nvPr/>
                </p:nvSpPr>
                <p:spPr>
                  <a:xfrm>
                    <a:off x="5792660" y="1555550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557A559-EC4E-4F23-8D01-0F75DE11F018}"/>
                      </a:ext>
                    </a:extLst>
                  </p:cNvPr>
                  <p:cNvSpPr/>
                  <p:nvPr/>
                </p:nvSpPr>
                <p:spPr>
                  <a:xfrm>
                    <a:off x="8709724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EC0FE7B-CE51-4D72-AA95-DED683F573A5}"/>
                      </a:ext>
                    </a:extLst>
                  </p:cNvPr>
                  <p:cNvSpPr/>
                  <p:nvPr/>
                </p:nvSpPr>
                <p:spPr>
                  <a:xfrm>
                    <a:off x="2878772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8AC8CBCE-DC10-484E-B4AF-F9224DDB5304}"/>
                      </a:ext>
                    </a:extLst>
                  </p:cNvPr>
                  <p:cNvSpPr/>
                  <p:nvPr/>
                </p:nvSpPr>
                <p:spPr>
                  <a:xfrm>
                    <a:off x="9870250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99F21FC5-4AD7-4494-B656-34E60BAEFCA5}"/>
                      </a:ext>
                    </a:extLst>
                  </p:cNvPr>
                  <p:cNvSpPr/>
                  <p:nvPr/>
                </p:nvSpPr>
                <p:spPr>
                  <a:xfrm>
                    <a:off x="7551105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8671EBA-6AD4-440A-841A-FA47E740C25B}"/>
                      </a:ext>
                    </a:extLst>
                  </p:cNvPr>
                  <p:cNvSpPr/>
                  <p:nvPr/>
                </p:nvSpPr>
                <p:spPr>
                  <a:xfrm>
                    <a:off x="4037393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D27DBAC-01B2-4600-BD4E-4B7B0EFA4DB1}"/>
                      </a:ext>
                    </a:extLst>
                  </p:cNvPr>
                  <p:cNvSpPr/>
                  <p:nvPr/>
                </p:nvSpPr>
                <p:spPr>
                  <a:xfrm>
                    <a:off x="1718246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2ADE763-57B7-4A42-BFEA-E5546239D200}"/>
                      </a:ext>
                    </a:extLst>
                  </p:cNvPr>
                  <p:cNvSpPr/>
                  <p:nvPr/>
                </p:nvSpPr>
                <p:spPr>
                  <a:xfrm>
                    <a:off x="1046867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29670194-AAC4-4100-B97A-0160A84663FB}"/>
                      </a:ext>
                    </a:extLst>
                  </p:cNvPr>
                  <p:cNvSpPr/>
                  <p:nvPr/>
                </p:nvSpPr>
                <p:spPr>
                  <a:xfrm>
                    <a:off x="1141413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F46BC70-3273-4600-9703-7D551BC96CE8}"/>
                      </a:ext>
                    </a:extLst>
                  </p:cNvPr>
                  <p:cNvSpPr/>
                  <p:nvPr/>
                </p:nvSpPr>
                <p:spPr>
                  <a:xfrm>
                    <a:off x="227444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0DE2D79-12F5-40C3-9A05-DA49A90A8DB7}"/>
                      </a:ext>
                    </a:extLst>
                  </p:cNvPr>
                  <p:cNvSpPr/>
                  <p:nvPr/>
                </p:nvSpPr>
                <p:spPr>
                  <a:xfrm>
                    <a:off x="3507868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747B11A-4B82-4BFA-96C2-836B59E9B935}"/>
                      </a:ext>
                    </a:extLst>
                  </p:cNvPr>
                  <p:cNvSpPr/>
                  <p:nvPr/>
                </p:nvSpPr>
                <p:spPr>
                  <a:xfrm>
                    <a:off x="9266746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71B68F1B-4491-41C0-9991-EFA11D2AB946}"/>
                      </a:ext>
                    </a:extLst>
                  </p:cNvPr>
                  <p:cNvSpPr/>
                  <p:nvPr/>
                </p:nvSpPr>
                <p:spPr>
                  <a:xfrm>
                    <a:off x="8154609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87686873-D96C-44A1-A787-13BED70D5AEA}"/>
                      </a:ext>
                    </a:extLst>
                  </p:cNvPr>
                  <p:cNvSpPr/>
                  <p:nvPr/>
                </p:nvSpPr>
                <p:spPr>
                  <a:xfrm>
                    <a:off x="6947601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2ECBED9-EB63-440F-81EF-35B5FF0963E7}"/>
                      </a:ext>
                    </a:extLst>
                  </p:cNvPr>
                  <p:cNvSpPr/>
                  <p:nvPr/>
                </p:nvSpPr>
                <p:spPr>
                  <a:xfrm>
                    <a:off x="4640897" y="522929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B6C84B3B-CF4F-4F53-A133-95E140BAFEC7}"/>
                      </a:ext>
                    </a:extLst>
                  </p:cNvPr>
                  <p:cNvCxnSpPr>
                    <a:cxnSpLocks/>
                    <a:stCxn id="6" idx="4"/>
                  </p:cNvCxnSpPr>
                  <p:nvPr/>
                </p:nvCxnSpPr>
                <p:spPr>
                  <a:xfrm flipH="1">
                    <a:off x="3180524" y="2104190"/>
                    <a:ext cx="2913888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DCCD0826-4463-4767-B044-7C83BCFA9FA2}"/>
                      </a:ext>
                    </a:extLst>
                  </p:cNvPr>
                  <p:cNvCxnSpPr>
                    <a:cxnSpLocks/>
                    <a:stCxn id="6" idx="4"/>
                    <a:endCxn id="7" idx="0"/>
                  </p:cNvCxnSpPr>
                  <p:nvPr/>
                </p:nvCxnSpPr>
                <p:spPr>
                  <a:xfrm>
                    <a:off x="6094412" y="2104190"/>
                    <a:ext cx="2917064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834221BB-9642-4AEE-A65A-CA46CFD93D94}"/>
                      </a:ext>
                    </a:extLst>
                  </p:cNvPr>
                  <p:cNvCxnSpPr>
                    <a:stCxn id="8" idx="4"/>
                    <a:endCxn id="12" idx="0"/>
                  </p:cNvCxnSpPr>
                  <p:nvPr/>
                </p:nvCxnSpPr>
                <p:spPr>
                  <a:xfrm flipH="1">
                    <a:off x="2019998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A92028E9-39B3-4446-90CC-056AB2BD8F45}"/>
                      </a:ext>
                    </a:extLst>
                  </p:cNvPr>
                  <p:cNvCxnSpPr>
                    <a:stCxn id="8" idx="4"/>
                    <a:endCxn id="11" idx="0"/>
                  </p:cNvCxnSpPr>
                  <p:nvPr/>
                </p:nvCxnSpPr>
                <p:spPr>
                  <a:xfrm>
                    <a:off x="3180524" y="2997748"/>
                    <a:ext cx="1158621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3845F3D7-8D7A-4EF4-B8C5-6BC2CF0A2A1F}"/>
                      </a:ext>
                    </a:extLst>
                  </p:cNvPr>
                  <p:cNvCxnSpPr>
                    <a:stCxn id="7" idx="4"/>
                    <a:endCxn id="10" idx="0"/>
                  </p:cNvCxnSpPr>
                  <p:nvPr/>
                </p:nvCxnSpPr>
                <p:spPr>
                  <a:xfrm flipH="1">
                    <a:off x="7852857" y="2997748"/>
                    <a:ext cx="1158619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A45FA803-B0F5-4F15-988C-80636F6BCCA3}"/>
                      </a:ext>
                    </a:extLst>
                  </p:cNvPr>
                  <p:cNvCxnSpPr>
                    <a:stCxn id="7" idx="4"/>
                    <a:endCxn id="9" idx="0"/>
                  </p:cNvCxnSpPr>
                  <p:nvPr/>
                </p:nvCxnSpPr>
                <p:spPr>
                  <a:xfrm>
                    <a:off x="9011476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54CFACD5-0E1B-45A9-BE92-6081F9FEAB2E}"/>
                      </a:ext>
                    </a:extLst>
                  </p:cNvPr>
                  <p:cNvCxnSpPr>
                    <a:stCxn id="12" idx="4"/>
                    <a:endCxn id="14" idx="0"/>
                  </p:cNvCxnSpPr>
                  <p:nvPr/>
                </p:nvCxnSpPr>
                <p:spPr>
                  <a:xfrm flipH="1">
                    <a:off x="1443165" y="4293643"/>
                    <a:ext cx="576833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32FFB5E3-D761-425F-932F-BFC4AECF861C}"/>
                      </a:ext>
                    </a:extLst>
                  </p:cNvPr>
                  <p:cNvCxnSpPr>
                    <a:stCxn id="12" idx="4"/>
                    <a:endCxn id="15" idx="0"/>
                  </p:cNvCxnSpPr>
                  <p:nvPr/>
                </p:nvCxnSpPr>
                <p:spPr>
                  <a:xfrm>
                    <a:off x="2019998" y="4293643"/>
                    <a:ext cx="556196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1E44440E-30D9-40D4-A7C3-97D444391036}"/>
                      </a:ext>
                    </a:extLst>
                  </p:cNvPr>
                  <p:cNvCxnSpPr>
                    <a:stCxn id="11" idx="4"/>
                    <a:endCxn id="16" idx="0"/>
                  </p:cNvCxnSpPr>
                  <p:nvPr/>
                </p:nvCxnSpPr>
                <p:spPr>
                  <a:xfrm flipH="1">
                    <a:off x="3809620" y="4293643"/>
                    <a:ext cx="529525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4452189D-E4DD-4ED6-8FD8-D326F6BE9C63}"/>
                      </a:ext>
                    </a:extLst>
                  </p:cNvPr>
                  <p:cNvCxnSpPr>
                    <a:stCxn id="11" idx="4"/>
                    <a:endCxn id="20" idx="0"/>
                  </p:cNvCxnSpPr>
                  <p:nvPr/>
                </p:nvCxnSpPr>
                <p:spPr>
                  <a:xfrm>
                    <a:off x="4339145" y="4293643"/>
                    <a:ext cx="603504" cy="9356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16AC5224-8B06-4957-92E9-EF89AA578073}"/>
                      </a:ext>
                    </a:extLst>
                  </p:cNvPr>
                  <p:cNvCxnSpPr>
                    <a:stCxn id="10" idx="4"/>
                    <a:endCxn id="19" idx="0"/>
                  </p:cNvCxnSpPr>
                  <p:nvPr/>
                </p:nvCxnSpPr>
                <p:spPr>
                  <a:xfrm flipH="1">
                    <a:off x="7249353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4F5B1935-5F47-4F43-B1D1-AFBDF679F9E8}"/>
                      </a:ext>
                    </a:extLst>
                  </p:cNvPr>
                  <p:cNvCxnSpPr>
                    <a:stCxn id="10" idx="4"/>
                    <a:endCxn id="18" idx="0"/>
                  </p:cNvCxnSpPr>
                  <p:nvPr/>
                </p:nvCxnSpPr>
                <p:spPr>
                  <a:xfrm>
                    <a:off x="7852857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1B973E09-1817-4205-BE20-F439BBB0A964}"/>
                      </a:ext>
                    </a:extLst>
                  </p:cNvPr>
                  <p:cNvCxnSpPr>
                    <a:stCxn id="9" idx="4"/>
                    <a:endCxn id="17" idx="0"/>
                  </p:cNvCxnSpPr>
                  <p:nvPr/>
                </p:nvCxnSpPr>
                <p:spPr>
                  <a:xfrm flipH="1">
                    <a:off x="9568498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C40F8FE-29AC-4B94-B04E-8DAADA1C0887}"/>
                      </a:ext>
                    </a:extLst>
                  </p:cNvPr>
                  <p:cNvCxnSpPr>
                    <a:stCxn id="9" idx="4"/>
                    <a:endCxn id="13" idx="0"/>
                  </p:cNvCxnSpPr>
                  <p:nvPr/>
                </p:nvCxnSpPr>
                <p:spPr>
                  <a:xfrm>
                    <a:off x="10172002" y="4293643"/>
                    <a:ext cx="598422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67946B2-B9B8-40E9-8B26-4E93056E57A6}"/>
                    </a:ext>
                  </a:extLst>
                </p:cNvPr>
                <p:cNvSpPr txBox="1"/>
                <p:nvPr/>
              </p:nvSpPr>
              <p:spPr>
                <a:xfrm>
                  <a:off x="4233329" y="2578287"/>
                  <a:ext cx="865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Tree-2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5805353-8D14-4902-A132-A32A954C1EB0}"/>
                  </a:ext>
                </a:extLst>
              </p:cNvPr>
              <p:cNvGrpSpPr/>
              <p:nvPr/>
            </p:nvGrpSpPr>
            <p:grpSpPr>
              <a:xfrm>
                <a:off x="8052780" y="2567255"/>
                <a:ext cx="2543256" cy="1677715"/>
                <a:chOff x="8052780" y="2567255"/>
                <a:chExt cx="2543256" cy="1677715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3C9624D-F824-4C2B-A8A0-FC0716D01491}"/>
                    </a:ext>
                  </a:extLst>
                </p:cNvPr>
                <p:cNvGrpSpPr/>
                <p:nvPr/>
              </p:nvGrpSpPr>
              <p:grpSpPr>
                <a:xfrm>
                  <a:off x="8068885" y="2635091"/>
                  <a:ext cx="2527151" cy="1609879"/>
                  <a:chOff x="960056" y="1344703"/>
                  <a:chExt cx="10268712" cy="4800600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2420722-737C-4FD6-AFB3-3F0A8BAB1CEC}"/>
                      </a:ext>
                    </a:extLst>
                  </p:cNvPr>
                  <p:cNvSpPr/>
                  <p:nvPr/>
                </p:nvSpPr>
                <p:spPr>
                  <a:xfrm>
                    <a:off x="960056" y="1344703"/>
                    <a:ext cx="10268712" cy="4800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1CA52947-74AC-42C0-9838-FBBB41C59DF9}"/>
                      </a:ext>
                    </a:extLst>
                  </p:cNvPr>
                  <p:cNvSpPr/>
                  <p:nvPr/>
                </p:nvSpPr>
                <p:spPr>
                  <a:xfrm>
                    <a:off x="5792660" y="1555550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8D3DD1AF-19B3-4386-936C-390F78FA7033}"/>
                      </a:ext>
                    </a:extLst>
                  </p:cNvPr>
                  <p:cNvSpPr/>
                  <p:nvPr/>
                </p:nvSpPr>
                <p:spPr>
                  <a:xfrm>
                    <a:off x="8709724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07F4300A-B616-4FF1-ACFA-A58A6F10ECD6}"/>
                      </a:ext>
                    </a:extLst>
                  </p:cNvPr>
                  <p:cNvSpPr/>
                  <p:nvPr/>
                </p:nvSpPr>
                <p:spPr>
                  <a:xfrm>
                    <a:off x="2878772" y="244910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FA93CA5C-9654-4EDD-8846-2B4402BE47C1}"/>
                      </a:ext>
                    </a:extLst>
                  </p:cNvPr>
                  <p:cNvSpPr/>
                  <p:nvPr/>
                </p:nvSpPr>
                <p:spPr>
                  <a:xfrm>
                    <a:off x="9870250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51B2BEE-AD3F-494E-B77E-BE96FCC95F8F}"/>
                      </a:ext>
                    </a:extLst>
                  </p:cNvPr>
                  <p:cNvSpPr/>
                  <p:nvPr/>
                </p:nvSpPr>
                <p:spPr>
                  <a:xfrm>
                    <a:off x="7551105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8FA7918B-8FDD-4B75-9810-A7225A5C77BB}"/>
                      </a:ext>
                    </a:extLst>
                  </p:cNvPr>
                  <p:cNvSpPr/>
                  <p:nvPr/>
                </p:nvSpPr>
                <p:spPr>
                  <a:xfrm>
                    <a:off x="4037393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67C3E64E-E09F-415D-A720-36F1965AFC51}"/>
                      </a:ext>
                    </a:extLst>
                  </p:cNvPr>
                  <p:cNvSpPr/>
                  <p:nvPr/>
                </p:nvSpPr>
                <p:spPr>
                  <a:xfrm>
                    <a:off x="1718246" y="3745003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C7942DF5-6E3A-4E7B-8354-D30C30B4B95B}"/>
                      </a:ext>
                    </a:extLst>
                  </p:cNvPr>
                  <p:cNvSpPr/>
                  <p:nvPr/>
                </p:nvSpPr>
                <p:spPr>
                  <a:xfrm>
                    <a:off x="1046867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CD3A7C95-C25E-4053-9E58-736C5F620028}"/>
                      </a:ext>
                    </a:extLst>
                  </p:cNvPr>
                  <p:cNvSpPr/>
                  <p:nvPr/>
                </p:nvSpPr>
                <p:spPr>
                  <a:xfrm>
                    <a:off x="1141413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E00EC3DD-3506-485B-83C1-6064BF3276B0}"/>
                      </a:ext>
                    </a:extLst>
                  </p:cNvPr>
                  <p:cNvSpPr/>
                  <p:nvPr/>
                </p:nvSpPr>
                <p:spPr>
                  <a:xfrm>
                    <a:off x="2274442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3EFE7F4-A2AF-4384-A5E4-8E2A01C9AFF9}"/>
                      </a:ext>
                    </a:extLst>
                  </p:cNvPr>
                  <p:cNvSpPr/>
                  <p:nvPr/>
                </p:nvSpPr>
                <p:spPr>
                  <a:xfrm>
                    <a:off x="3507868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15C6E75F-2E09-45D2-88E3-5AD8B16D4E1D}"/>
                      </a:ext>
                    </a:extLst>
                  </p:cNvPr>
                  <p:cNvSpPr/>
                  <p:nvPr/>
                </p:nvSpPr>
                <p:spPr>
                  <a:xfrm>
                    <a:off x="9266746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A5E11FFA-DF70-4150-A682-9A719CEFAEAC}"/>
                      </a:ext>
                    </a:extLst>
                  </p:cNvPr>
                  <p:cNvSpPr/>
                  <p:nvPr/>
                </p:nvSpPr>
                <p:spPr>
                  <a:xfrm>
                    <a:off x="8154609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BDA228FA-BED0-403A-B083-C1A263F36B33}"/>
                      </a:ext>
                    </a:extLst>
                  </p:cNvPr>
                  <p:cNvSpPr/>
                  <p:nvPr/>
                </p:nvSpPr>
                <p:spPr>
                  <a:xfrm>
                    <a:off x="6947601" y="5238977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43D4FBDF-43E0-46A5-BD8F-35983FB2BD59}"/>
                      </a:ext>
                    </a:extLst>
                  </p:cNvPr>
                  <p:cNvSpPr/>
                  <p:nvPr/>
                </p:nvSpPr>
                <p:spPr>
                  <a:xfrm>
                    <a:off x="4640897" y="5229298"/>
                    <a:ext cx="603504" cy="54864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EB2BD073-FCD5-4390-AC62-A351192CE607}"/>
                      </a:ext>
                    </a:extLst>
                  </p:cNvPr>
                  <p:cNvCxnSpPr>
                    <a:cxnSpLocks/>
                    <a:stCxn id="68" idx="4"/>
                  </p:cNvCxnSpPr>
                  <p:nvPr/>
                </p:nvCxnSpPr>
                <p:spPr>
                  <a:xfrm flipH="1">
                    <a:off x="3180524" y="2104190"/>
                    <a:ext cx="2913888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01B19D96-4700-4448-A538-F782FFAF950B}"/>
                      </a:ext>
                    </a:extLst>
                  </p:cNvPr>
                  <p:cNvCxnSpPr>
                    <a:cxnSpLocks/>
                    <a:stCxn id="68" idx="4"/>
                    <a:endCxn id="69" idx="0"/>
                  </p:cNvCxnSpPr>
                  <p:nvPr/>
                </p:nvCxnSpPr>
                <p:spPr>
                  <a:xfrm>
                    <a:off x="6094412" y="2104190"/>
                    <a:ext cx="2917064" cy="34491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50511C5A-8DE0-4CAB-A75E-8F7554E3DD8A}"/>
                      </a:ext>
                    </a:extLst>
                  </p:cNvPr>
                  <p:cNvCxnSpPr>
                    <a:stCxn id="70" idx="4"/>
                    <a:endCxn id="74" idx="0"/>
                  </p:cNvCxnSpPr>
                  <p:nvPr/>
                </p:nvCxnSpPr>
                <p:spPr>
                  <a:xfrm flipH="1">
                    <a:off x="2019998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F1D29710-13E0-4F5A-9376-B3C25C1277B0}"/>
                      </a:ext>
                    </a:extLst>
                  </p:cNvPr>
                  <p:cNvCxnSpPr>
                    <a:stCxn id="70" idx="4"/>
                    <a:endCxn id="73" idx="0"/>
                  </p:cNvCxnSpPr>
                  <p:nvPr/>
                </p:nvCxnSpPr>
                <p:spPr>
                  <a:xfrm>
                    <a:off x="3180524" y="2997748"/>
                    <a:ext cx="1158621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756AAB1E-B3E7-4290-B909-3D68D81850B2}"/>
                      </a:ext>
                    </a:extLst>
                  </p:cNvPr>
                  <p:cNvCxnSpPr>
                    <a:stCxn id="69" idx="4"/>
                    <a:endCxn id="72" idx="0"/>
                  </p:cNvCxnSpPr>
                  <p:nvPr/>
                </p:nvCxnSpPr>
                <p:spPr>
                  <a:xfrm flipH="1">
                    <a:off x="7852857" y="2997748"/>
                    <a:ext cx="1158619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326F1288-7257-43D2-8994-8A195D9BA515}"/>
                      </a:ext>
                    </a:extLst>
                  </p:cNvPr>
                  <p:cNvCxnSpPr>
                    <a:stCxn id="69" idx="4"/>
                    <a:endCxn id="71" idx="0"/>
                  </p:cNvCxnSpPr>
                  <p:nvPr/>
                </p:nvCxnSpPr>
                <p:spPr>
                  <a:xfrm>
                    <a:off x="9011476" y="2997748"/>
                    <a:ext cx="1160526" cy="7472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4F912EED-2899-49DE-AE1A-6E67456DC0DA}"/>
                      </a:ext>
                    </a:extLst>
                  </p:cNvPr>
                  <p:cNvCxnSpPr>
                    <a:stCxn id="74" idx="4"/>
                    <a:endCxn id="76" idx="0"/>
                  </p:cNvCxnSpPr>
                  <p:nvPr/>
                </p:nvCxnSpPr>
                <p:spPr>
                  <a:xfrm flipH="1">
                    <a:off x="1443165" y="4293643"/>
                    <a:ext cx="576833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6A9326B7-3F35-4420-8B21-57BD02F35649}"/>
                      </a:ext>
                    </a:extLst>
                  </p:cNvPr>
                  <p:cNvCxnSpPr>
                    <a:stCxn id="74" idx="4"/>
                    <a:endCxn id="77" idx="0"/>
                  </p:cNvCxnSpPr>
                  <p:nvPr/>
                </p:nvCxnSpPr>
                <p:spPr>
                  <a:xfrm>
                    <a:off x="2019998" y="4293643"/>
                    <a:ext cx="556196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6B728F32-E072-4065-9A3F-36460F58E0E1}"/>
                      </a:ext>
                    </a:extLst>
                  </p:cNvPr>
                  <p:cNvCxnSpPr>
                    <a:stCxn id="73" idx="4"/>
                    <a:endCxn id="78" idx="0"/>
                  </p:cNvCxnSpPr>
                  <p:nvPr/>
                </p:nvCxnSpPr>
                <p:spPr>
                  <a:xfrm flipH="1">
                    <a:off x="3809620" y="4293643"/>
                    <a:ext cx="529525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06831DC7-949F-4B0A-BD3D-79236DB07819}"/>
                      </a:ext>
                    </a:extLst>
                  </p:cNvPr>
                  <p:cNvCxnSpPr>
                    <a:stCxn id="73" idx="4"/>
                    <a:endCxn id="82" idx="0"/>
                  </p:cNvCxnSpPr>
                  <p:nvPr/>
                </p:nvCxnSpPr>
                <p:spPr>
                  <a:xfrm>
                    <a:off x="4339145" y="4293643"/>
                    <a:ext cx="603504" cy="935655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E8F745A1-5467-4EB4-AF84-8F686CE0A056}"/>
                      </a:ext>
                    </a:extLst>
                  </p:cNvPr>
                  <p:cNvCxnSpPr>
                    <a:stCxn id="72" idx="4"/>
                    <a:endCxn id="81" idx="0"/>
                  </p:cNvCxnSpPr>
                  <p:nvPr/>
                </p:nvCxnSpPr>
                <p:spPr>
                  <a:xfrm flipH="1">
                    <a:off x="7249353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EA0C8AE9-DA23-44CF-8106-58A518761D1B}"/>
                      </a:ext>
                    </a:extLst>
                  </p:cNvPr>
                  <p:cNvCxnSpPr>
                    <a:stCxn id="72" idx="4"/>
                    <a:endCxn id="80" idx="0"/>
                  </p:cNvCxnSpPr>
                  <p:nvPr/>
                </p:nvCxnSpPr>
                <p:spPr>
                  <a:xfrm>
                    <a:off x="7852857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6F12F190-8EAB-46C3-B237-FDC7345BD353}"/>
                      </a:ext>
                    </a:extLst>
                  </p:cNvPr>
                  <p:cNvCxnSpPr>
                    <a:stCxn id="71" idx="4"/>
                    <a:endCxn id="79" idx="0"/>
                  </p:cNvCxnSpPr>
                  <p:nvPr/>
                </p:nvCxnSpPr>
                <p:spPr>
                  <a:xfrm flipH="1">
                    <a:off x="9568498" y="4293643"/>
                    <a:ext cx="603504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CF1AA877-3195-4233-B95D-D029AB39E92B}"/>
                      </a:ext>
                    </a:extLst>
                  </p:cNvPr>
                  <p:cNvCxnSpPr>
                    <a:stCxn id="71" idx="4"/>
                    <a:endCxn id="75" idx="0"/>
                  </p:cNvCxnSpPr>
                  <p:nvPr/>
                </p:nvCxnSpPr>
                <p:spPr>
                  <a:xfrm>
                    <a:off x="10172002" y="4293643"/>
                    <a:ext cx="598422" cy="94533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D4E8594-AE9E-4F5E-B89D-2F75A8C4F69F}"/>
                    </a:ext>
                  </a:extLst>
                </p:cNvPr>
                <p:cNvSpPr txBox="1"/>
                <p:nvPr/>
              </p:nvSpPr>
              <p:spPr>
                <a:xfrm>
                  <a:off x="8052780" y="2567255"/>
                  <a:ext cx="865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Tree-N</a:t>
                  </a:r>
                </a:p>
              </p:txBody>
            </p:sp>
          </p:grpSp>
        </p:grp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F8FFDF8-F9FC-4F53-AEB9-B784CE785D77}"/>
              </a:ext>
            </a:extLst>
          </p:cNvPr>
          <p:cNvCxnSpPr>
            <a:stCxn id="36" idx="2"/>
            <a:endCxn id="98" idx="0"/>
          </p:cNvCxnSpPr>
          <p:nvPr/>
        </p:nvCxnSpPr>
        <p:spPr>
          <a:xfrm>
            <a:off x="2776927" y="4256826"/>
            <a:ext cx="0" cy="31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FA5945-1DC7-4CAD-A461-CE08E72D6F1F}"/>
              </a:ext>
            </a:extLst>
          </p:cNvPr>
          <p:cNvCxnSpPr>
            <a:stCxn id="5" idx="2"/>
            <a:endCxn id="100" idx="0"/>
          </p:cNvCxnSpPr>
          <p:nvPr/>
        </p:nvCxnSpPr>
        <p:spPr>
          <a:xfrm flipH="1">
            <a:off x="5619165" y="4256826"/>
            <a:ext cx="1" cy="31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E4B2660-9A16-4BB8-BAB7-79EFB4E0D743}"/>
              </a:ext>
            </a:extLst>
          </p:cNvPr>
          <p:cNvCxnSpPr>
            <a:stCxn id="67" idx="2"/>
            <a:endCxn id="99" idx="0"/>
          </p:cNvCxnSpPr>
          <p:nvPr/>
        </p:nvCxnSpPr>
        <p:spPr>
          <a:xfrm flipH="1">
            <a:off x="9439496" y="4267857"/>
            <a:ext cx="1" cy="3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F14AB25-54F0-4275-92EA-B50FDD817799}"/>
              </a:ext>
            </a:extLst>
          </p:cNvPr>
          <p:cNvSpPr txBox="1"/>
          <p:nvPr/>
        </p:nvSpPr>
        <p:spPr>
          <a:xfrm>
            <a:off x="5369849" y="5258833"/>
            <a:ext cx="1447121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Majority Vote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710B40-A922-457E-8E16-21015911BA85}"/>
              </a:ext>
            </a:extLst>
          </p:cNvPr>
          <p:cNvCxnSpPr>
            <a:stCxn id="98" idx="2"/>
            <a:endCxn id="148" idx="0"/>
          </p:cNvCxnSpPr>
          <p:nvPr/>
        </p:nvCxnSpPr>
        <p:spPr>
          <a:xfrm>
            <a:off x="2776927" y="4937540"/>
            <a:ext cx="3316483" cy="32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0D516D-5750-418C-9B97-8CA5874E04D6}"/>
              </a:ext>
            </a:extLst>
          </p:cNvPr>
          <p:cNvCxnSpPr>
            <a:stCxn id="100" idx="2"/>
            <a:endCxn id="148" idx="0"/>
          </p:cNvCxnSpPr>
          <p:nvPr/>
        </p:nvCxnSpPr>
        <p:spPr>
          <a:xfrm>
            <a:off x="5619165" y="4937540"/>
            <a:ext cx="474245" cy="32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FDBC1D7-646B-4B3D-AC13-5A2B52240761}"/>
              </a:ext>
            </a:extLst>
          </p:cNvPr>
          <p:cNvCxnSpPr>
            <a:stCxn id="99" idx="2"/>
          </p:cNvCxnSpPr>
          <p:nvPr/>
        </p:nvCxnSpPr>
        <p:spPr>
          <a:xfrm flipH="1">
            <a:off x="6126184" y="4942227"/>
            <a:ext cx="3313312" cy="30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AB98BFA-A4B4-4941-8BC3-26953EF4EBDD}"/>
              </a:ext>
            </a:extLst>
          </p:cNvPr>
          <p:cNvCxnSpPr/>
          <p:nvPr/>
        </p:nvCxnSpPr>
        <p:spPr>
          <a:xfrm flipH="1">
            <a:off x="6143067" y="4420376"/>
            <a:ext cx="1083998" cy="82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11013B-C136-4C36-A7DC-328980BBBF3B}"/>
              </a:ext>
            </a:extLst>
          </p:cNvPr>
          <p:cNvCxnSpPr>
            <a:endCxn id="148" idx="0"/>
          </p:cNvCxnSpPr>
          <p:nvPr/>
        </p:nvCxnSpPr>
        <p:spPr>
          <a:xfrm flipH="1">
            <a:off x="6093410" y="4420376"/>
            <a:ext cx="1368166" cy="83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BD67F54-B356-4D0D-954F-FC18F49B8734}"/>
              </a:ext>
            </a:extLst>
          </p:cNvPr>
          <p:cNvCxnSpPr/>
          <p:nvPr/>
        </p:nvCxnSpPr>
        <p:spPr>
          <a:xfrm flipH="1">
            <a:off x="6093409" y="4420376"/>
            <a:ext cx="1628321" cy="82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0AF94D1-922A-4B73-A018-9E4F8B30CD1B}"/>
              </a:ext>
            </a:extLst>
          </p:cNvPr>
          <p:cNvSpPr txBox="1"/>
          <p:nvPr/>
        </p:nvSpPr>
        <p:spPr>
          <a:xfrm>
            <a:off x="5660199" y="5973997"/>
            <a:ext cx="866419" cy="37764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A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95284C-97D1-44E6-8EA2-7E6FD15C144E}"/>
              </a:ext>
            </a:extLst>
          </p:cNvPr>
          <p:cNvCxnSpPr>
            <a:stCxn id="148" idx="2"/>
            <a:endCxn id="161" idx="0"/>
          </p:cNvCxnSpPr>
          <p:nvPr/>
        </p:nvCxnSpPr>
        <p:spPr>
          <a:xfrm flipH="1">
            <a:off x="6093409" y="5628165"/>
            <a:ext cx="1" cy="34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8BADDC9-5D4C-419E-8DCB-94185F98B817}"/>
              </a:ext>
            </a:extLst>
          </p:cNvPr>
          <p:cNvSpPr txBox="1"/>
          <p:nvPr/>
        </p:nvSpPr>
        <p:spPr>
          <a:xfrm>
            <a:off x="4827587" y="1259782"/>
            <a:ext cx="2527151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Spectrum to Be Classified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8A51148-A75A-4D6A-8ECA-352BFA905739}"/>
              </a:ext>
            </a:extLst>
          </p:cNvPr>
          <p:cNvSpPr txBox="1"/>
          <p:nvPr/>
        </p:nvSpPr>
        <p:spPr>
          <a:xfrm>
            <a:off x="5335714" y="1834367"/>
            <a:ext cx="1527281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5B3BEA0-3978-437A-BE78-DE34AC1F9AF4}"/>
              </a:ext>
            </a:extLst>
          </p:cNvPr>
          <p:cNvCxnSpPr>
            <a:stCxn id="165" idx="2"/>
            <a:endCxn id="166" idx="0"/>
          </p:cNvCxnSpPr>
          <p:nvPr/>
        </p:nvCxnSpPr>
        <p:spPr>
          <a:xfrm>
            <a:off x="6091163" y="1629114"/>
            <a:ext cx="8192" cy="20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E077B7-9E55-44BB-9E23-6F01F7F91577}"/>
              </a:ext>
            </a:extLst>
          </p:cNvPr>
          <p:cNvCxnSpPr>
            <a:stCxn id="166" idx="2"/>
            <a:endCxn id="36" idx="0"/>
          </p:cNvCxnSpPr>
          <p:nvPr/>
        </p:nvCxnSpPr>
        <p:spPr>
          <a:xfrm flipH="1">
            <a:off x="2776927" y="2203699"/>
            <a:ext cx="3322428" cy="4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E5FC53A-DC15-432F-99B9-A403F423B44A}"/>
              </a:ext>
            </a:extLst>
          </p:cNvPr>
          <p:cNvCxnSpPr>
            <a:stCxn id="166" idx="2"/>
            <a:endCxn id="5" idx="0"/>
          </p:cNvCxnSpPr>
          <p:nvPr/>
        </p:nvCxnSpPr>
        <p:spPr>
          <a:xfrm flipH="1">
            <a:off x="5619166" y="2203699"/>
            <a:ext cx="480189" cy="4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C4DB449-6559-426F-972D-001410357BE5}"/>
              </a:ext>
            </a:extLst>
          </p:cNvPr>
          <p:cNvCxnSpPr>
            <a:stCxn id="166" idx="2"/>
          </p:cNvCxnSpPr>
          <p:nvPr/>
        </p:nvCxnSpPr>
        <p:spPr>
          <a:xfrm>
            <a:off x="6099355" y="2203699"/>
            <a:ext cx="1170135" cy="4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4A9DF5A-C08F-4F02-974C-D9BC3E567D5A}"/>
              </a:ext>
            </a:extLst>
          </p:cNvPr>
          <p:cNvCxnSpPr>
            <a:stCxn id="166" idx="2"/>
          </p:cNvCxnSpPr>
          <p:nvPr/>
        </p:nvCxnSpPr>
        <p:spPr>
          <a:xfrm>
            <a:off x="6099355" y="2203699"/>
            <a:ext cx="1431513" cy="41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22990DD-9B02-4F71-AEE4-7237683D79CF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6099355" y="2203699"/>
            <a:ext cx="1683485" cy="4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0EECAD3-D841-4072-87E7-F7BAC615D634}"/>
              </a:ext>
            </a:extLst>
          </p:cNvPr>
          <p:cNvCxnSpPr>
            <a:stCxn id="166" idx="2"/>
            <a:endCxn id="67" idx="0"/>
          </p:cNvCxnSpPr>
          <p:nvPr/>
        </p:nvCxnSpPr>
        <p:spPr>
          <a:xfrm>
            <a:off x="6099355" y="2203699"/>
            <a:ext cx="3340142" cy="45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2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1C7-6DDE-4F5A-AA31-28258A60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990"/>
            <a:ext cx="9905998" cy="1219519"/>
          </a:xfrm>
        </p:spPr>
        <p:txBody>
          <a:bodyPr>
            <a:normAutofit/>
          </a:bodyPr>
          <a:lstStyle/>
          <a:p>
            <a:r>
              <a:rPr lang="en-US" dirty="0"/>
              <a:t>four different labelling schemes were employed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65D023-32B5-4FC9-9932-DC14E67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12453"/>
              </p:ext>
            </p:extLst>
          </p:nvPr>
        </p:nvGraphicFramePr>
        <p:xfrm>
          <a:off x="1141412" y="1348509"/>
          <a:ext cx="9901376" cy="470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344">
                  <a:extLst>
                    <a:ext uri="{9D8B030D-6E8A-4147-A177-3AD203B41FA5}">
                      <a16:colId xmlns:a16="http://schemas.microsoft.com/office/drawing/2014/main" val="43688449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72822355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3781754139"/>
                    </a:ext>
                  </a:extLst>
                </a:gridCol>
                <a:gridCol w="2475344">
                  <a:extLst>
                    <a:ext uri="{9D8B030D-6E8A-4147-A177-3AD203B41FA5}">
                      <a16:colId xmlns:a16="http://schemas.microsoft.com/office/drawing/2014/main" val="4023898168"/>
                    </a:ext>
                  </a:extLst>
                </a:gridCol>
              </a:tblGrid>
              <a:tr h="124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Classification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Complete Spectral 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 Only Whole Number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n>
                            <a:noFill/>
                          </a:ln>
                          <a:effectLst/>
                        </a:rPr>
                        <a:t>Spectral Type Without Numerical Subtype</a:t>
                      </a:r>
                      <a:endParaRPr lang="en-US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598223"/>
                  </a:ext>
                </a:extLst>
              </a:tr>
              <a:tr h="1235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O9.5IV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O9.5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O9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14124"/>
                  </a:ext>
                </a:extLst>
              </a:tr>
              <a:tr h="120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B0.2III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ln>
                            <a:noFill/>
                          </a:ln>
                          <a:effectLst/>
                        </a:rPr>
                        <a:t>B0.2</a:t>
                      </a:r>
                      <a:endParaRPr lang="en-US" sz="4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B0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480821"/>
                  </a:ext>
                </a:extLst>
              </a:tr>
              <a:tr h="1014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A2III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lang="en-US" sz="4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55121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C662E3-FDDE-481C-BC3C-F23ABD9D61D7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A14694-3435-49D2-B1BD-84CA1677168F}"/>
              </a:ext>
            </a:extLst>
          </p:cNvPr>
          <p:cNvCxnSpPr>
            <a:cxnSpLocks/>
          </p:cNvCxnSpPr>
          <p:nvPr/>
        </p:nvCxnSpPr>
        <p:spPr>
          <a:xfrm>
            <a:off x="1141412" y="6054572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F2A7AF-77C2-40F5-95DF-53CB1A5BA7CB}"/>
              </a:ext>
            </a:extLst>
          </p:cNvPr>
          <p:cNvCxnSpPr>
            <a:cxnSpLocks/>
          </p:cNvCxnSpPr>
          <p:nvPr/>
        </p:nvCxnSpPr>
        <p:spPr>
          <a:xfrm>
            <a:off x="1141412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2CE242-D959-486F-A5C2-0DEDAC131F5D}"/>
              </a:ext>
            </a:extLst>
          </p:cNvPr>
          <p:cNvCxnSpPr>
            <a:cxnSpLocks/>
          </p:cNvCxnSpPr>
          <p:nvPr/>
        </p:nvCxnSpPr>
        <p:spPr>
          <a:xfrm>
            <a:off x="11047408" y="1348509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A1FA8-368D-468F-9E22-94CD5D2F9F80}"/>
              </a:ext>
            </a:extLst>
          </p:cNvPr>
          <p:cNvCxnSpPr>
            <a:cxnSpLocks/>
          </p:cNvCxnSpPr>
          <p:nvPr/>
        </p:nvCxnSpPr>
        <p:spPr>
          <a:xfrm>
            <a:off x="1136792" y="2588468"/>
            <a:ext cx="990599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E3CA44-8387-47C3-AED6-C93AB4E891AF}"/>
              </a:ext>
            </a:extLst>
          </p:cNvPr>
          <p:cNvCxnSpPr>
            <a:cxnSpLocks/>
          </p:cNvCxnSpPr>
          <p:nvPr/>
        </p:nvCxnSpPr>
        <p:spPr>
          <a:xfrm>
            <a:off x="1143002" y="3829734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C978D-4B48-4788-A85F-71FC4BCF33C3}"/>
              </a:ext>
            </a:extLst>
          </p:cNvPr>
          <p:cNvCxnSpPr>
            <a:cxnSpLocks/>
          </p:cNvCxnSpPr>
          <p:nvPr/>
        </p:nvCxnSpPr>
        <p:spPr>
          <a:xfrm>
            <a:off x="1136792" y="5028837"/>
            <a:ext cx="99059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6E964C-D3B8-431E-9890-20AA0E23BD8F}"/>
              </a:ext>
            </a:extLst>
          </p:cNvPr>
          <p:cNvCxnSpPr>
            <a:cxnSpLocks/>
          </p:cNvCxnSpPr>
          <p:nvPr/>
        </p:nvCxnSpPr>
        <p:spPr>
          <a:xfrm>
            <a:off x="3621390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A9ACD-1EB5-49D3-99B9-39166A59A829}"/>
              </a:ext>
            </a:extLst>
          </p:cNvPr>
          <p:cNvCxnSpPr>
            <a:cxnSpLocks/>
          </p:cNvCxnSpPr>
          <p:nvPr/>
        </p:nvCxnSpPr>
        <p:spPr>
          <a:xfrm>
            <a:off x="6096721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9CEE04-B356-4C7B-9BB0-F910145FA968}"/>
              </a:ext>
            </a:extLst>
          </p:cNvPr>
          <p:cNvCxnSpPr>
            <a:cxnSpLocks/>
          </p:cNvCxnSpPr>
          <p:nvPr/>
        </p:nvCxnSpPr>
        <p:spPr>
          <a:xfrm>
            <a:off x="8572066" y="1343897"/>
            <a:ext cx="0" cy="47060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8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D5CA-00CF-40EF-9F90-01912C6D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82" y="202882"/>
            <a:ext cx="9229436" cy="1016318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validation is used to determine the true accuracy of a machine learning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3958C-1836-4861-B0A6-413DA438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8497" y="1219200"/>
            <a:ext cx="7475005" cy="50707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C88EE-6008-4FC4-8AB0-FA088BEFB79B}"/>
              </a:ext>
            </a:extLst>
          </p:cNvPr>
          <p:cNvSpPr txBox="1"/>
          <p:nvPr/>
        </p:nvSpPr>
        <p:spPr>
          <a:xfrm>
            <a:off x="9919854" y="6581001"/>
            <a:ext cx="227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http://i.imgur.com/gu3Fa6w.png</a:t>
            </a:r>
          </a:p>
        </p:txBody>
      </p:sp>
    </p:spTree>
    <p:extLst>
      <p:ext uri="{BB962C8B-B14F-4D97-AF65-F5344CB8AC3E}">
        <p14:creationId xmlns:p14="http://schemas.microsoft.com/office/powerpoint/2010/main" val="252198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5FEC-D759-4C98-A5C6-AB1FA8BB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6652"/>
            <a:ext cx="9905998" cy="739227"/>
          </a:xfrm>
        </p:spPr>
        <p:txBody>
          <a:bodyPr>
            <a:normAutofit/>
          </a:bodyPr>
          <a:lstStyle/>
          <a:p>
            <a:r>
              <a:rPr lang="en-US" dirty="0"/>
              <a:t>Classifier accuracy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FF9E42-873C-45A7-B256-7540165E1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41270"/>
              </p:ext>
            </p:extLst>
          </p:nvPr>
        </p:nvGraphicFramePr>
        <p:xfrm>
          <a:off x="1142999" y="915879"/>
          <a:ext cx="9905970" cy="53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0">
                  <a:extLst>
                    <a:ext uri="{9D8B030D-6E8A-4147-A177-3AD203B41FA5}">
                      <a16:colId xmlns:a16="http://schemas.microsoft.com/office/drawing/2014/main" val="2631549196"/>
                    </a:ext>
                  </a:extLst>
                </a:gridCol>
                <a:gridCol w="3301990">
                  <a:extLst>
                    <a:ext uri="{9D8B030D-6E8A-4147-A177-3AD203B41FA5}">
                      <a16:colId xmlns:a16="http://schemas.microsoft.com/office/drawing/2014/main" val="1674366349"/>
                    </a:ext>
                  </a:extLst>
                </a:gridCol>
                <a:gridCol w="3301990">
                  <a:extLst>
                    <a:ext uri="{9D8B030D-6E8A-4147-A177-3AD203B41FA5}">
                      <a16:colId xmlns:a16="http://schemas.microsoft.com/office/drawing/2014/main" val="454748126"/>
                    </a:ext>
                  </a:extLst>
                </a:gridCol>
              </a:tblGrid>
              <a:tr h="76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Classifier Type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Accuracy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Type Version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557474"/>
                  </a:ext>
                </a:extLst>
              </a:tr>
              <a:tr h="115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RFC w/ K-Fold Cross-validation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79%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Alpha Only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781932"/>
                  </a:ext>
                </a:extLst>
              </a:tr>
              <a:tr h="115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RFC w/ K-Fold Cross-validation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28%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Whole </a:t>
                      </a:r>
                      <a:r>
                        <a:rPr lang="en-US" sz="3600" u="none" strike="noStrike" dirty="0" err="1">
                          <a:effectLst/>
                        </a:rPr>
                        <a:t>Num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248187"/>
                  </a:ext>
                </a:extLst>
              </a:tr>
              <a:tr h="115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RFC w/ K-Fold Cross-validation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23%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No Lumin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997270"/>
                  </a:ext>
                </a:extLst>
              </a:tr>
              <a:tr h="115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RFC w/ K-Fold Cross-validation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24%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Complete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7411222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27312E-374E-40E9-ACE7-60DF86247272}"/>
              </a:ext>
            </a:extLst>
          </p:cNvPr>
          <p:cNvCxnSpPr>
            <a:cxnSpLocks/>
          </p:cNvCxnSpPr>
          <p:nvPr/>
        </p:nvCxnSpPr>
        <p:spPr>
          <a:xfrm>
            <a:off x="1143000" y="915879"/>
            <a:ext cx="0" cy="53631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276DE4-BE8B-473D-BAC7-A310B3431D14}"/>
              </a:ext>
            </a:extLst>
          </p:cNvPr>
          <p:cNvCxnSpPr>
            <a:cxnSpLocks/>
          </p:cNvCxnSpPr>
          <p:nvPr/>
        </p:nvCxnSpPr>
        <p:spPr>
          <a:xfrm>
            <a:off x="11048999" y="915879"/>
            <a:ext cx="0" cy="53631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669FA3-E601-468C-840D-11553ECCF703}"/>
              </a:ext>
            </a:extLst>
          </p:cNvPr>
          <p:cNvCxnSpPr>
            <a:cxnSpLocks/>
          </p:cNvCxnSpPr>
          <p:nvPr/>
        </p:nvCxnSpPr>
        <p:spPr>
          <a:xfrm>
            <a:off x="4438095" y="915879"/>
            <a:ext cx="0" cy="53631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A31AA2-5291-46FE-975B-6514E18DAC1E}"/>
              </a:ext>
            </a:extLst>
          </p:cNvPr>
          <p:cNvCxnSpPr>
            <a:cxnSpLocks/>
          </p:cNvCxnSpPr>
          <p:nvPr/>
        </p:nvCxnSpPr>
        <p:spPr>
          <a:xfrm>
            <a:off x="7737808" y="915878"/>
            <a:ext cx="0" cy="53631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298258-AC69-4DA9-B148-7821B7683A96}"/>
              </a:ext>
            </a:extLst>
          </p:cNvPr>
          <p:cNvCxnSpPr>
            <a:cxnSpLocks/>
          </p:cNvCxnSpPr>
          <p:nvPr/>
        </p:nvCxnSpPr>
        <p:spPr>
          <a:xfrm>
            <a:off x="1143000" y="915879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1CB1B0-8D19-4D78-8E50-6A5567BA0421}"/>
              </a:ext>
            </a:extLst>
          </p:cNvPr>
          <p:cNvCxnSpPr>
            <a:cxnSpLocks/>
          </p:cNvCxnSpPr>
          <p:nvPr/>
        </p:nvCxnSpPr>
        <p:spPr>
          <a:xfrm>
            <a:off x="1143000" y="2824264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869B49-3675-4DEA-A518-24ECC669D70C}"/>
              </a:ext>
            </a:extLst>
          </p:cNvPr>
          <p:cNvCxnSpPr>
            <a:cxnSpLocks/>
          </p:cNvCxnSpPr>
          <p:nvPr/>
        </p:nvCxnSpPr>
        <p:spPr>
          <a:xfrm>
            <a:off x="1143000" y="3976120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A4C210-61C7-49A1-86FD-4852E05D94DB}"/>
              </a:ext>
            </a:extLst>
          </p:cNvPr>
          <p:cNvCxnSpPr>
            <a:cxnSpLocks/>
          </p:cNvCxnSpPr>
          <p:nvPr/>
        </p:nvCxnSpPr>
        <p:spPr>
          <a:xfrm>
            <a:off x="1143000" y="5125374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5B9FF9-6C03-4621-842C-9B7ADF13B790}"/>
              </a:ext>
            </a:extLst>
          </p:cNvPr>
          <p:cNvCxnSpPr>
            <a:cxnSpLocks/>
          </p:cNvCxnSpPr>
          <p:nvPr/>
        </p:nvCxnSpPr>
        <p:spPr>
          <a:xfrm>
            <a:off x="1143000" y="6279048"/>
            <a:ext cx="990599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BDDB6-24A7-423A-ABF6-D39D24F0B966}"/>
              </a:ext>
            </a:extLst>
          </p:cNvPr>
          <p:cNvCxnSpPr>
            <a:cxnSpLocks/>
          </p:cNvCxnSpPr>
          <p:nvPr/>
        </p:nvCxnSpPr>
        <p:spPr>
          <a:xfrm>
            <a:off x="1142973" y="1680524"/>
            <a:ext cx="990599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828F29-DFFB-4D6C-8E7A-41B3506B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EDDBB4-666B-40E2-8659-17357B0CCBF8}"/>
              </a:ext>
            </a:extLst>
          </p:cNvPr>
          <p:cNvSpPr/>
          <p:nvPr/>
        </p:nvSpPr>
        <p:spPr>
          <a:xfrm>
            <a:off x="1970842" y="31040"/>
            <a:ext cx="7865615" cy="639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CA024-CE4C-4D91-A769-FE506126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37" y="31040"/>
            <a:ext cx="9436223" cy="719091"/>
          </a:xfrm>
        </p:spPr>
        <p:txBody>
          <a:bodyPr/>
          <a:lstStyle/>
          <a:p>
            <a:r>
              <a:rPr lang="en-US" dirty="0"/>
              <a:t>Spectral Type corresponds to temperature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54F0E-4DE2-4D0A-A943-E17A6D9AB89E}"/>
              </a:ext>
            </a:extLst>
          </p:cNvPr>
          <p:cNvSpPr/>
          <p:nvPr/>
        </p:nvSpPr>
        <p:spPr>
          <a:xfrm>
            <a:off x="1185537" y="3240349"/>
            <a:ext cx="1353477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3E3FF-1041-4FAF-86CD-A7F40329ACCA}"/>
              </a:ext>
            </a:extLst>
          </p:cNvPr>
          <p:cNvSpPr txBox="1"/>
          <p:nvPr/>
        </p:nvSpPr>
        <p:spPr>
          <a:xfrm>
            <a:off x="899047" y="3240349"/>
            <a:ext cx="192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O: &gt;30000K</a:t>
            </a:r>
          </a:p>
          <a:p>
            <a:r>
              <a:rPr lang="en-US" dirty="0"/>
              <a:t>	(Hottest)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8A1B5-C33A-43B4-86C1-DB7B5A625ED3}"/>
              </a:ext>
            </a:extLst>
          </p:cNvPr>
          <p:cNvSpPr/>
          <p:nvPr/>
        </p:nvSpPr>
        <p:spPr>
          <a:xfrm>
            <a:off x="3891284" y="3240349"/>
            <a:ext cx="1476284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D36F1-1C30-44BE-AA54-4883D06B9F09}"/>
              </a:ext>
            </a:extLst>
          </p:cNvPr>
          <p:cNvSpPr txBox="1"/>
          <p:nvPr/>
        </p:nvSpPr>
        <p:spPr>
          <a:xfrm>
            <a:off x="3296753" y="3240349"/>
            <a:ext cx="26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B: 10000-30000 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CB8C6-7F8E-46D0-9357-9505E05AC997}"/>
              </a:ext>
            </a:extLst>
          </p:cNvPr>
          <p:cNvSpPr/>
          <p:nvPr/>
        </p:nvSpPr>
        <p:spPr>
          <a:xfrm>
            <a:off x="6632080" y="3235910"/>
            <a:ext cx="1476284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ADF51-1D48-4AAB-8920-1C4A2D765D37}"/>
              </a:ext>
            </a:extLst>
          </p:cNvPr>
          <p:cNvSpPr txBox="1"/>
          <p:nvPr/>
        </p:nvSpPr>
        <p:spPr>
          <a:xfrm>
            <a:off x="6066774" y="3243917"/>
            <a:ext cx="26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A: 7500-10000 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54C4B-26AD-4D12-88EC-3BB74315ECA1}"/>
              </a:ext>
            </a:extLst>
          </p:cNvPr>
          <p:cNvSpPr/>
          <p:nvPr/>
        </p:nvSpPr>
        <p:spPr>
          <a:xfrm>
            <a:off x="9372876" y="3235910"/>
            <a:ext cx="1812988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0EEEA-A23A-4E50-A7C5-0704A10E03A0}"/>
              </a:ext>
            </a:extLst>
          </p:cNvPr>
          <p:cNvSpPr txBox="1"/>
          <p:nvPr/>
        </p:nvSpPr>
        <p:spPr>
          <a:xfrm>
            <a:off x="9171094" y="3224382"/>
            <a:ext cx="220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F: 6000-7500 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E7398-F919-496D-B759-2C81D03A10CF}"/>
              </a:ext>
            </a:extLst>
          </p:cNvPr>
          <p:cNvSpPr/>
          <p:nvPr/>
        </p:nvSpPr>
        <p:spPr>
          <a:xfrm>
            <a:off x="2087360" y="6133742"/>
            <a:ext cx="16580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DDEAE9-09A5-4B2A-99DC-F988C2F617B7}"/>
              </a:ext>
            </a:extLst>
          </p:cNvPr>
          <p:cNvSpPr txBox="1"/>
          <p:nvPr/>
        </p:nvSpPr>
        <p:spPr>
          <a:xfrm>
            <a:off x="1718658" y="6099899"/>
            <a:ext cx="232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G: 5200-6000 K</a:t>
            </a:r>
          </a:p>
          <a:p>
            <a:r>
              <a:rPr lang="en-US" dirty="0"/>
              <a:t>	 (The Sun)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9F434A-5FD9-4662-B704-AE60AA08D64C}"/>
              </a:ext>
            </a:extLst>
          </p:cNvPr>
          <p:cNvSpPr/>
          <p:nvPr/>
        </p:nvSpPr>
        <p:spPr>
          <a:xfrm>
            <a:off x="5242169" y="6157635"/>
            <a:ext cx="14762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C2D8F-CA8C-45FA-9DCD-3FEAF1FFF13C}"/>
              </a:ext>
            </a:extLst>
          </p:cNvPr>
          <p:cNvSpPr txBox="1"/>
          <p:nvPr/>
        </p:nvSpPr>
        <p:spPr>
          <a:xfrm>
            <a:off x="4792180" y="6131011"/>
            <a:ext cx="222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K: 3200-5200 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6BA5CE-59BE-4741-88C8-2B1253C97C72}"/>
              </a:ext>
            </a:extLst>
          </p:cNvPr>
          <p:cNvSpPr/>
          <p:nvPr/>
        </p:nvSpPr>
        <p:spPr>
          <a:xfrm>
            <a:off x="8108364" y="6131448"/>
            <a:ext cx="1571163" cy="698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669B0-5C48-4AD9-823C-FC3311EA08CD}"/>
              </a:ext>
            </a:extLst>
          </p:cNvPr>
          <p:cNvSpPr txBox="1"/>
          <p:nvPr/>
        </p:nvSpPr>
        <p:spPr>
          <a:xfrm>
            <a:off x="7765179" y="6090613"/>
            <a:ext cx="232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M: 2400-3700 K</a:t>
            </a:r>
          </a:p>
          <a:p>
            <a:r>
              <a:rPr lang="en-US" dirty="0"/>
              <a:t>	   (Coolest)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363340-D537-4C4B-93DC-D1A7EDDAB9E9}"/>
              </a:ext>
            </a:extLst>
          </p:cNvPr>
          <p:cNvSpPr/>
          <p:nvPr/>
        </p:nvSpPr>
        <p:spPr>
          <a:xfrm>
            <a:off x="11050" y="6640497"/>
            <a:ext cx="2076310" cy="216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49ADC-7FB5-4587-B0D1-7DC7181D4E7B}"/>
              </a:ext>
            </a:extLst>
          </p:cNvPr>
          <p:cNvSpPr/>
          <p:nvPr/>
        </p:nvSpPr>
        <p:spPr>
          <a:xfrm>
            <a:off x="10704666" y="6183820"/>
            <a:ext cx="14762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7AB9B-0E21-423C-B61F-256439C1064B}"/>
              </a:ext>
            </a:extLst>
          </p:cNvPr>
          <p:cNvSpPr txBox="1"/>
          <p:nvPr/>
        </p:nvSpPr>
        <p:spPr>
          <a:xfrm>
            <a:off x="8505219" y="6607730"/>
            <a:ext cx="378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http://frasesparatatuajes.club/estrellas-nombres/25496/</a:t>
            </a:r>
          </a:p>
        </p:txBody>
      </p:sp>
    </p:spTree>
    <p:extLst>
      <p:ext uri="{BB962C8B-B14F-4D97-AF65-F5344CB8AC3E}">
        <p14:creationId xmlns:p14="http://schemas.microsoft.com/office/powerpoint/2010/main" val="4125307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955A-3EE7-40F3-8017-9D36BD64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4409"/>
            <a:ext cx="9905998" cy="1136391"/>
          </a:xfrm>
        </p:spPr>
        <p:txBody>
          <a:bodyPr/>
          <a:lstStyle/>
          <a:p>
            <a:r>
              <a:rPr lang="en-US" dirty="0"/>
              <a:t>The low accuracy ratings for the more specific labels indicate more data is needed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554BE2-6722-47EC-B17E-6385EAEF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27" r="5464"/>
          <a:stretch/>
        </p:blipFill>
        <p:spPr>
          <a:xfrm>
            <a:off x="1146467" y="1808033"/>
            <a:ext cx="4537384" cy="34061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28BB3-4753-4C53-96E0-EBAA391FBA15}"/>
              </a:ext>
            </a:extLst>
          </p:cNvPr>
          <p:cNvSpPr txBox="1"/>
          <p:nvPr/>
        </p:nvSpPr>
        <p:spPr>
          <a:xfrm>
            <a:off x="1406903" y="5214175"/>
            <a:ext cx="401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LAMOST data from the Chinese Academy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B9432-BF6F-492B-B771-B0F3A64A2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6" t="12556" r="18750" b="16229"/>
          <a:stretch/>
        </p:blipFill>
        <p:spPr>
          <a:xfrm>
            <a:off x="6094412" y="1967457"/>
            <a:ext cx="5370992" cy="2923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BB2409-B702-48DA-AFEF-2B18DFD21E90}"/>
              </a:ext>
            </a:extLst>
          </p:cNvPr>
          <p:cNvSpPr txBox="1"/>
          <p:nvPr/>
        </p:nvSpPr>
        <p:spPr>
          <a:xfrm>
            <a:off x="7008812" y="4890542"/>
            <a:ext cx="35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spectra from old spectra</a:t>
            </a:r>
          </a:p>
        </p:txBody>
      </p:sp>
    </p:spTree>
    <p:extLst>
      <p:ext uri="{BB962C8B-B14F-4D97-AF65-F5344CB8AC3E}">
        <p14:creationId xmlns:p14="http://schemas.microsoft.com/office/powerpoint/2010/main" val="350345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753-EEC4-47AD-8449-58C062FD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76" y="55101"/>
            <a:ext cx="8530069" cy="1136391"/>
          </a:xfrm>
        </p:spPr>
        <p:txBody>
          <a:bodyPr>
            <a:normAutofit/>
          </a:bodyPr>
          <a:lstStyle/>
          <a:p>
            <a:r>
              <a:rPr lang="en-US" dirty="0"/>
              <a:t>the helium line Strengths are the next addition to the classification scheme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B79A719-AC5A-4B42-8F56-BB210D2FF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20" t="7992" r="3628" b="5801"/>
          <a:stretch/>
        </p:blipFill>
        <p:spPr>
          <a:xfrm>
            <a:off x="1228726" y="1191492"/>
            <a:ext cx="10056019" cy="5233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285A0-4818-4D3D-BAA7-15B8BDE619C5}"/>
              </a:ext>
            </a:extLst>
          </p:cNvPr>
          <p:cNvSpPr txBox="1"/>
          <p:nvPr/>
        </p:nvSpPr>
        <p:spPr>
          <a:xfrm>
            <a:off x="5737116" y="114026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HD023288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66A-398E-46A8-AFD3-701287DCDB7C}"/>
              </a:ext>
            </a:extLst>
          </p:cNvPr>
          <p:cNvSpPr/>
          <p:nvPr/>
        </p:nvSpPr>
        <p:spPr>
          <a:xfrm>
            <a:off x="1228726" y="1201222"/>
            <a:ext cx="771524" cy="521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72DAC0-E4C5-477F-97E4-731424FBE500}"/>
              </a:ext>
            </a:extLst>
          </p:cNvPr>
          <p:cNvSpPr/>
          <p:nvPr/>
        </p:nvSpPr>
        <p:spPr>
          <a:xfrm>
            <a:off x="2681056" y="6152226"/>
            <a:ext cx="8202967" cy="1864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BDC9A9-F84C-4E74-A47A-365A9FA72EDE}"/>
              </a:ext>
            </a:extLst>
          </p:cNvPr>
          <p:cNvGrpSpPr/>
          <p:nvPr/>
        </p:nvGrpSpPr>
        <p:grpSpPr>
          <a:xfrm>
            <a:off x="3067547" y="6064988"/>
            <a:ext cx="7922174" cy="383972"/>
            <a:chOff x="2716385" y="6080272"/>
            <a:chExt cx="7922174" cy="3839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59E958-0B53-4471-B5D2-53C18207210C}"/>
                </a:ext>
              </a:extLst>
            </p:cNvPr>
            <p:cNvSpPr txBox="1"/>
            <p:nvPr/>
          </p:nvSpPr>
          <p:spPr>
            <a:xfrm>
              <a:off x="9808799" y="609491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6A9687-3273-4654-A15E-D4F50FE69CF1}"/>
                </a:ext>
              </a:extLst>
            </p:cNvPr>
            <p:cNvSpPr txBox="1"/>
            <p:nvPr/>
          </p:nvSpPr>
          <p:spPr>
            <a:xfrm>
              <a:off x="8384724" y="6083235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4800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2DB3-88EC-4390-85E8-6FF53B01DE51}"/>
                </a:ext>
              </a:extLst>
            </p:cNvPr>
            <p:cNvSpPr txBox="1"/>
            <p:nvPr/>
          </p:nvSpPr>
          <p:spPr>
            <a:xfrm>
              <a:off x="6960649" y="6090280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4600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2D93C1-5080-488F-9DA9-B8AD66DF3F7D}"/>
                </a:ext>
              </a:extLst>
            </p:cNvPr>
            <p:cNvSpPr txBox="1"/>
            <p:nvPr/>
          </p:nvSpPr>
          <p:spPr>
            <a:xfrm>
              <a:off x="5536574" y="608525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4400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8CF363-BA23-4342-8D1E-F4AF3AD37A88}"/>
                </a:ext>
              </a:extLst>
            </p:cNvPr>
            <p:cNvSpPr txBox="1"/>
            <p:nvPr/>
          </p:nvSpPr>
          <p:spPr>
            <a:xfrm>
              <a:off x="4140460" y="608027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4200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5E1FD5-06ED-490F-8DF4-516B522B2CBC}"/>
                </a:ext>
              </a:extLst>
            </p:cNvPr>
            <p:cNvSpPr txBox="1"/>
            <p:nvPr/>
          </p:nvSpPr>
          <p:spPr>
            <a:xfrm>
              <a:off x="2716385" y="608950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4000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1AEFEB-9D76-4A53-95F3-6E8DC9460328}"/>
              </a:ext>
            </a:extLst>
          </p:cNvPr>
          <p:cNvSpPr txBox="1"/>
          <p:nvPr/>
        </p:nvSpPr>
        <p:spPr>
          <a:xfrm>
            <a:off x="1141923" y="2531013"/>
            <a:ext cx="9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F18D22-2AD3-4F94-B0BA-D07326D82D97}"/>
              </a:ext>
            </a:extLst>
          </p:cNvPr>
          <p:cNvSpPr txBox="1"/>
          <p:nvPr/>
        </p:nvSpPr>
        <p:spPr>
          <a:xfrm>
            <a:off x="1275866" y="3290702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F77BB2-DCAC-49BA-80F3-AC23A98D12CB}"/>
              </a:ext>
            </a:extLst>
          </p:cNvPr>
          <p:cNvSpPr txBox="1"/>
          <p:nvPr/>
        </p:nvSpPr>
        <p:spPr>
          <a:xfrm>
            <a:off x="1275866" y="4057982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56782F-F6DA-4055-95FA-7331088F0918}"/>
              </a:ext>
            </a:extLst>
          </p:cNvPr>
          <p:cNvSpPr txBox="1"/>
          <p:nvPr/>
        </p:nvSpPr>
        <p:spPr>
          <a:xfrm>
            <a:off x="1270569" y="4825267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7822CA-84BE-4AB9-9375-3A9758C292F3}"/>
              </a:ext>
            </a:extLst>
          </p:cNvPr>
          <p:cNvSpPr txBox="1"/>
          <p:nvPr/>
        </p:nvSpPr>
        <p:spPr>
          <a:xfrm>
            <a:off x="1279805" y="5578000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B5571F-3754-4968-AD28-D9896F0012B7}"/>
              </a:ext>
            </a:extLst>
          </p:cNvPr>
          <p:cNvSpPr txBox="1"/>
          <p:nvPr/>
        </p:nvSpPr>
        <p:spPr>
          <a:xfrm>
            <a:off x="1149693" y="1777221"/>
            <a:ext cx="9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120000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70919B-092D-4476-B97A-01268DD77D1B}"/>
              </a:ext>
            </a:extLst>
          </p:cNvPr>
          <p:cNvGrpSpPr/>
          <p:nvPr/>
        </p:nvGrpSpPr>
        <p:grpSpPr>
          <a:xfrm>
            <a:off x="2562842" y="1820010"/>
            <a:ext cx="7020560" cy="3217980"/>
            <a:chOff x="2472851" y="2236405"/>
            <a:chExt cx="6521129" cy="3031058"/>
          </a:xfrm>
          <a:solidFill>
            <a:schemeClr val="tx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9B8DE4-DC63-461D-93F5-3327F99F6E1B}"/>
                </a:ext>
              </a:extLst>
            </p:cNvPr>
            <p:cNvSpPr/>
            <p:nvPr/>
          </p:nvSpPr>
          <p:spPr>
            <a:xfrm>
              <a:off x="2472851" y="4919584"/>
              <a:ext cx="81265" cy="3478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B7B87A-031D-4F96-9ABE-CDB7B1F245BF}"/>
                </a:ext>
              </a:extLst>
            </p:cNvPr>
            <p:cNvSpPr/>
            <p:nvPr/>
          </p:nvSpPr>
          <p:spPr>
            <a:xfrm>
              <a:off x="2993231" y="4367928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CAD173-CC67-4229-B819-572FDAF0B110}"/>
                </a:ext>
              </a:extLst>
            </p:cNvPr>
            <p:cNvSpPr/>
            <p:nvPr/>
          </p:nvSpPr>
          <p:spPr>
            <a:xfrm>
              <a:off x="3873500" y="3828417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B77747-E4EE-4780-98B7-3A970FF1FB58}"/>
                </a:ext>
              </a:extLst>
            </p:cNvPr>
            <p:cNvSpPr/>
            <p:nvPr/>
          </p:nvSpPr>
          <p:spPr>
            <a:xfrm>
              <a:off x="5421312" y="2695459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E45AD9-6083-4F94-B988-AEA685EC12CC}"/>
                </a:ext>
              </a:extLst>
            </p:cNvPr>
            <p:cNvSpPr/>
            <p:nvPr/>
          </p:nvSpPr>
          <p:spPr>
            <a:xfrm>
              <a:off x="8884443" y="2236405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5A592D-D1E5-49F2-88BD-DC3982DC1AE1}"/>
              </a:ext>
            </a:extLst>
          </p:cNvPr>
          <p:cNvCxnSpPr>
            <a:cxnSpLocks/>
          </p:cNvCxnSpPr>
          <p:nvPr/>
        </p:nvCxnSpPr>
        <p:spPr>
          <a:xfrm>
            <a:off x="3464719" y="3733800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02756D-F504-46C7-849E-13E42B15B6EB}"/>
              </a:ext>
            </a:extLst>
          </p:cNvPr>
          <p:cNvCxnSpPr>
            <a:cxnSpLocks/>
          </p:cNvCxnSpPr>
          <p:nvPr/>
        </p:nvCxnSpPr>
        <p:spPr>
          <a:xfrm>
            <a:off x="3579019" y="3649980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53833A-FECC-45EB-9B5E-5F123B9582F7}"/>
              </a:ext>
            </a:extLst>
          </p:cNvPr>
          <p:cNvCxnSpPr>
            <a:cxnSpLocks/>
          </p:cNvCxnSpPr>
          <p:nvPr/>
        </p:nvCxnSpPr>
        <p:spPr>
          <a:xfrm>
            <a:off x="4429919" y="3143250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C7064A-94D6-47B1-9F6E-2ADD5F6F26E1}"/>
              </a:ext>
            </a:extLst>
          </p:cNvPr>
          <p:cNvCxnSpPr>
            <a:cxnSpLocks/>
          </p:cNvCxnSpPr>
          <p:nvPr/>
        </p:nvCxnSpPr>
        <p:spPr>
          <a:xfrm>
            <a:off x="6157119" y="1949450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803080-94D6-46C3-994C-A3D86689A661}"/>
              </a:ext>
            </a:extLst>
          </p:cNvPr>
          <p:cNvCxnSpPr>
            <a:cxnSpLocks/>
          </p:cNvCxnSpPr>
          <p:nvPr/>
        </p:nvCxnSpPr>
        <p:spPr>
          <a:xfrm>
            <a:off x="6760369" y="1644650"/>
            <a:ext cx="0" cy="2809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BEA381-E336-4C66-8206-2EE0A8536BEF}"/>
              </a:ext>
            </a:extLst>
          </p:cNvPr>
          <p:cNvCxnSpPr>
            <a:cxnSpLocks/>
          </p:cNvCxnSpPr>
          <p:nvPr/>
        </p:nvCxnSpPr>
        <p:spPr>
          <a:xfrm>
            <a:off x="8506424" y="1509592"/>
            <a:ext cx="0" cy="1726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5BE566-6304-43A5-B6D4-6DDF60668AF4}"/>
              </a:ext>
            </a:extLst>
          </p:cNvPr>
          <p:cNvSpPr txBox="1"/>
          <p:nvPr/>
        </p:nvSpPr>
        <p:spPr>
          <a:xfrm>
            <a:off x="3190216" y="3320849"/>
            <a:ext cx="5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BF007C-8E02-49DA-B9E6-7113B8820605}"/>
              </a:ext>
            </a:extLst>
          </p:cNvPr>
          <p:cNvSpPr txBox="1"/>
          <p:nvPr/>
        </p:nvSpPr>
        <p:spPr>
          <a:xfrm>
            <a:off x="4101441" y="2825549"/>
            <a:ext cx="5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1D52C8-E61A-4D01-96DB-A0C971FAEBC5}"/>
              </a:ext>
            </a:extLst>
          </p:cNvPr>
          <p:cNvSpPr txBox="1"/>
          <p:nvPr/>
        </p:nvSpPr>
        <p:spPr>
          <a:xfrm>
            <a:off x="5877224" y="1631350"/>
            <a:ext cx="5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43C888-6578-4D28-8079-52ADDB54AD9D}"/>
              </a:ext>
            </a:extLst>
          </p:cNvPr>
          <p:cNvSpPr txBox="1"/>
          <p:nvPr/>
        </p:nvSpPr>
        <p:spPr>
          <a:xfrm>
            <a:off x="6421340" y="1370027"/>
            <a:ext cx="59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800F2D-4407-4BC2-AE33-55536EF0A471}"/>
              </a:ext>
            </a:extLst>
          </p:cNvPr>
          <p:cNvSpPr txBox="1"/>
          <p:nvPr/>
        </p:nvSpPr>
        <p:spPr>
          <a:xfrm>
            <a:off x="8230780" y="1142309"/>
            <a:ext cx="61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4D09F-8569-422E-B53F-3F79F81C398C}"/>
              </a:ext>
            </a:extLst>
          </p:cNvPr>
          <p:cNvSpPr txBox="1"/>
          <p:nvPr/>
        </p:nvSpPr>
        <p:spPr>
          <a:xfrm>
            <a:off x="9720306" y="1497623"/>
            <a:ext cx="61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 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5818E0-87CD-4F75-86DC-C6AB15B5834D}"/>
              </a:ext>
            </a:extLst>
          </p:cNvPr>
          <p:cNvCxnSpPr>
            <a:cxnSpLocks/>
          </p:cNvCxnSpPr>
          <p:nvPr/>
        </p:nvCxnSpPr>
        <p:spPr>
          <a:xfrm>
            <a:off x="9980417" y="1829316"/>
            <a:ext cx="0" cy="2189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8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4EA5-BC17-4DB1-9F3A-B6854E7D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huge thank you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16D-2B27-4C5E-9A0E-CF7E57D1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John and Patricia Adams Foundation</a:t>
            </a:r>
          </a:p>
          <a:p>
            <a:r>
              <a:rPr lang="en-US" sz="3200" dirty="0"/>
              <a:t>Austin College</a:t>
            </a:r>
          </a:p>
          <a:p>
            <a:r>
              <a:rPr lang="en-US" sz="3200" dirty="0"/>
              <a:t>David Whelan</a:t>
            </a:r>
          </a:p>
          <a:p>
            <a:r>
              <a:rPr lang="en-US" sz="3200" dirty="0"/>
              <a:t>Mike Higgs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4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778E-2839-4723-8F2C-395A7B69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6422" y="2501754"/>
            <a:ext cx="3599155" cy="927246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981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DFAB-119E-42DB-9C88-8180A8B0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226" y="68103"/>
            <a:ext cx="8526370" cy="606600"/>
          </a:xfrm>
        </p:spPr>
        <p:txBody>
          <a:bodyPr/>
          <a:lstStyle/>
          <a:p>
            <a:r>
              <a:rPr lang="en-US" dirty="0"/>
              <a:t>Luminosity Class Corresponds to size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E03CAB-CC1E-466C-8DAA-8EE205F5B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689" y="650728"/>
            <a:ext cx="8856622" cy="5556544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437A7D-1759-4388-888E-38C2DCA79219}"/>
              </a:ext>
            </a:extLst>
          </p:cNvPr>
          <p:cNvSpPr/>
          <p:nvPr/>
        </p:nvSpPr>
        <p:spPr>
          <a:xfrm>
            <a:off x="4090219" y="3205316"/>
            <a:ext cx="1022555" cy="314632"/>
          </a:xfrm>
          <a:prstGeom prst="rect">
            <a:avLst/>
          </a:prstGeom>
          <a:solidFill>
            <a:srgbClr val="218DEF"/>
          </a:solidFill>
          <a:ln>
            <a:solidFill>
              <a:srgbClr val="218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59FD6-84C7-42AD-9B44-3DD648EFBAE3}"/>
              </a:ext>
            </a:extLst>
          </p:cNvPr>
          <p:cNvSpPr txBox="1"/>
          <p:nvPr/>
        </p:nvSpPr>
        <p:spPr>
          <a:xfrm>
            <a:off x="4306556" y="3256321"/>
            <a:ext cx="94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E8504-7831-4D74-95DE-13EA1C390E76}"/>
              </a:ext>
            </a:extLst>
          </p:cNvPr>
          <p:cNvSpPr/>
          <p:nvPr/>
        </p:nvSpPr>
        <p:spPr>
          <a:xfrm>
            <a:off x="7870867" y="736847"/>
            <a:ext cx="1713391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A5B5BE-D057-48CF-81D0-7926CBD97BFB}"/>
              </a:ext>
            </a:extLst>
          </p:cNvPr>
          <p:cNvSpPr/>
          <p:nvPr/>
        </p:nvSpPr>
        <p:spPr>
          <a:xfrm>
            <a:off x="7466120" y="3728621"/>
            <a:ext cx="967666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III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BEFFF-4E8A-4B37-B7AD-9BDE0985C468}"/>
              </a:ext>
            </a:extLst>
          </p:cNvPr>
          <p:cNvSpPr/>
          <p:nvPr/>
        </p:nvSpPr>
        <p:spPr>
          <a:xfrm>
            <a:off x="8616592" y="3834235"/>
            <a:ext cx="967666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IV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5FD43-7CE3-4DE5-8F72-C708F954EB85}"/>
              </a:ext>
            </a:extLst>
          </p:cNvPr>
          <p:cNvSpPr/>
          <p:nvPr/>
        </p:nvSpPr>
        <p:spPr>
          <a:xfrm>
            <a:off x="6320901" y="5415940"/>
            <a:ext cx="1080930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V</a:t>
            </a:r>
          </a:p>
          <a:p>
            <a:pPr algn="ctr"/>
            <a:r>
              <a:rPr lang="en-US" dirty="0"/>
              <a:t>(The Sun)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71469-72D9-4DCD-8B19-A91911617F20}"/>
              </a:ext>
            </a:extLst>
          </p:cNvPr>
          <p:cNvSpPr/>
          <p:nvPr/>
        </p:nvSpPr>
        <p:spPr>
          <a:xfrm>
            <a:off x="8132758" y="5020753"/>
            <a:ext cx="1925642" cy="91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2EAD74-6D61-4369-8FC0-F92690DDC41F}"/>
              </a:ext>
            </a:extLst>
          </p:cNvPr>
          <p:cNvSpPr/>
          <p:nvPr/>
        </p:nvSpPr>
        <p:spPr>
          <a:xfrm>
            <a:off x="6454066" y="5939161"/>
            <a:ext cx="4027982" cy="226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http://www.guildcompanion.com/scrolls/2011/oct/ssg03.html</a:t>
            </a:r>
          </a:p>
        </p:txBody>
      </p:sp>
    </p:spTree>
    <p:extLst>
      <p:ext uri="{BB962C8B-B14F-4D97-AF65-F5344CB8AC3E}">
        <p14:creationId xmlns:p14="http://schemas.microsoft.com/office/powerpoint/2010/main" val="32147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AD70-65E9-4ED6-96C7-7C078F19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5757"/>
            <a:ext cx="9905998" cy="1325692"/>
          </a:xfrm>
        </p:spPr>
        <p:txBody>
          <a:bodyPr>
            <a:normAutofit/>
          </a:bodyPr>
          <a:lstStyle/>
          <a:p>
            <a:r>
              <a:rPr lang="en-US" dirty="0"/>
              <a:t>Stellar Classifications are broken down into two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1225-EC92-40D2-B685-0CA780D6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071" y="2766154"/>
            <a:ext cx="2249858" cy="132569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</a:rPr>
              <a:t>B3 IV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6AD0D8-AD8A-4F48-BAB8-C1917DAEFBB7}"/>
              </a:ext>
            </a:extLst>
          </p:cNvPr>
          <p:cNvCxnSpPr>
            <a:cxnSpLocks/>
          </p:cNvCxnSpPr>
          <p:nvPr/>
        </p:nvCxnSpPr>
        <p:spPr>
          <a:xfrm flipV="1">
            <a:off x="3931284" y="3666899"/>
            <a:ext cx="1117600" cy="6280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0DD4-8B5C-4B4A-8A6D-434464EF8024}"/>
              </a:ext>
            </a:extLst>
          </p:cNvPr>
          <p:cNvSpPr txBox="1"/>
          <p:nvPr/>
        </p:nvSpPr>
        <p:spPr>
          <a:xfrm>
            <a:off x="2817091" y="4294971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Spectral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AE9008-AECF-499A-9892-F4FCEF391ADA}"/>
              </a:ext>
            </a:extLst>
          </p:cNvPr>
          <p:cNvCxnSpPr/>
          <p:nvPr/>
        </p:nvCxnSpPr>
        <p:spPr>
          <a:xfrm flipH="1" flipV="1">
            <a:off x="6668655" y="3916220"/>
            <a:ext cx="1209963" cy="4710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766CE-97A4-47E6-BD72-D0233E924AFF}"/>
              </a:ext>
            </a:extLst>
          </p:cNvPr>
          <p:cNvSpPr txBox="1"/>
          <p:nvPr/>
        </p:nvSpPr>
        <p:spPr>
          <a:xfrm>
            <a:off x="7629236" y="4479637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Luminosity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6C41B-BF78-4937-8141-D9E6034C2C24}"/>
              </a:ext>
            </a:extLst>
          </p:cNvPr>
          <p:cNvSpPr txBox="1"/>
          <p:nvPr/>
        </p:nvSpPr>
        <p:spPr>
          <a:xfrm>
            <a:off x="4591652" y="46551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Subtype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4F5416-3D6D-4BFA-8D09-BB1BC8AA030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150452" y="3879373"/>
            <a:ext cx="613410" cy="7758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6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9CB541-45C5-4175-A557-1BFF4596E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ln>
            <a:solidFill>
              <a:schemeClr val="bg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50B1AD-AEA0-4FC2-97C9-1A0BB35FB2D0}"/>
              </a:ext>
            </a:extLst>
          </p:cNvPr>
          <p:cNvSpPr/>
          <p:nvPr/>
        </p:nvSpPr>
        <p:spPr>
          <a:xfrm>
            <a:off x="4332514" y="457459"/>
            <a:ext cx="3526972" cy="6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3EEBD-F994-4446-BA02-63DE7EAD322D}"/>
              </a:ext>
            </a:extLst>
          </p:cNvPr>
          <p:cNvSpPr txBox="1"/>
          <p:nvPr/>
        </p:nvSpPr>
        <p:spPr>
          <a:xfrm>
            <a:off x="3442477" y="449368"/>
            <a:ext cx="613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Hertzsprung-Russell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F80A0-E861-4592-BB7A-1D8E24AE443D}"/>
              </a:ext>
            </a:extLst>
          </p:cNvPr>
          <p:cNvCxnSpPr>
            <a:cxnSpLocks/>
          </p:cNvCxnSpPr>
          <p:nvPr/>
        </p:nvCxnSpPr>
        <p:spPr>
          <a:xfrm flipV="1">
            <a:off x="6508102" y="3797559"/>
            <a:ext cx="667139" cy="7371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51D420-DF5E-41F2-9301-BCA646A92CB9}"/>
              </a:ext>
            </a:extLst>
          </p:cNvPr>
          <p:cNvSpPr txBox="1"/>
          <p:nvPr/>
        </p:nvSpPr>
        <p:spPr>
          <a:xfrm>
            <a:off x="5561045" y="4534678"/>
            <a:ext cx="1045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Sun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8090E-91B1-40DA-8689-EB4284D3CFE2}"/>
              </a:ext>
            </a:extLst>
          </p:cNvPr>
          <p:cNvSpPr txBox="1"/>
          <p:nvPr/>
        </p:nvSpPr>
        <p:spPr>
          <a:xfrm>
            <a:off x="8563307" y="6581001"/>
            <a:ext cx="362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https://i.ytimg.com/vi/588oz17Xj8o/maxresdefault.jpg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296418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ADE1D5D-C31A-404F-BB1D-24E6F9F69F28}"/>
              </a:ext>
            </a:extLst>
          </p:cNvPr>
          <p:cNvSpPr/>
          <p:nvPr/>
        </p:nvSpPr>
        <p:spPr>
          <a:xfrm>
            <a:off x="907257" y="1195182"/>
            <a:ext cx="476703" cy="54348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BDDA8-F48E-40D3-9272-5159E90E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9" y="22810"/>
            <a:ext cx="10056019" cy="1293028"/>
          </a:xfrm>
        </p:spPr>
        <p:txBody>
          <a:bodyPr>
            <a:normAutofit/>
          </a:bodyPr>
          <a:lstStyle/>
          <a:p>
            <a:r>
              <a:rPr lang="en-US" dirty="0"/>
              <a:t>A spectrum is a continuum of light emitted by an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4401D-C05F-4530-92A5-0C7C30B8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20" t="7992" r="3628" b="2278"/>
          <a:stretch/>
        </p:blipFill>
        <p:spPr>
          <a:xfrm>
            <a:off x="1228724" y="1191491"/>
            <a:ext cx="10056019" cy="5447433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BB701EE-000A-411F-A015-EC2104F57610}"/>
              </a:ext>
            </a:extLst>
          </p:cNvPr>
          <p:cNvGrpSpPr/>
          <p:nvPr/>
        </p:nvGrpSpPr>
        <p:grpSpPr>
          <a:xfrm>
            <a:off x="2562842" y="1820010"/>
            <a:ext cx="7020560" cy="3217980"/>
            <a:chOff x="2472851" y="2236405"/>
            <a:chExt cx="6521129" cy="3031058"/>
          </a:xfrm>
          <a:solidFill>
            <a:schemeClr val="tx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965EEA-2DD6-4820-8FC4-B51D5470C222}"/>
                </a:ext>
              </a:extLst>
            </p:cNvPr>
            <p:cNvSpPr/>
            <p:nvPr/>
          </p:nvSpPr>
          <p:spPr>
            <a:xfrm>
              <a:off x="2472851" y="4919584"/>
              <a:ext cx="85689" cy="3478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78050C-BD33-417F-A732-6DAA86C6BC84}"/>
                </a:ext>
              </a:extLst>
            </p:cNvPr>
            <p:cNvSpPr/>
            <p:nvPr/>
          </p:nvSpPr>
          <p:spPr>
            <a:xfrm>
              <a:off x="2993231" y="4367928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A41EB7-65BA-4EEB-9BC9-537DC6626A52}"/>
                </a:ext>
              </a:extLst>
            </p:cNvPr>
            <p:cNvSpPr/>
            <p:nvPr/>
          </p:nvSpPr>
          <p:spPr>
            <a:xfrm>
              <a:off x="3873500" y="3828417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7FCDB6-3975-4678-BD01-B185AA5497C7}"/>
                </a:ext>
              </a:extLst>
            </p:cNvPr>
            <p:cNvSpPr/>
            <p:nvPr/>
          </p:nvSpPr>
          <p:spPr>
            <a:xfrm>
              <a:off x="5421312" y="2695459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6A7A9F-E942-43D8-9781-96962CF6FCB7}"/>
                </a:ext>
              </a:extLst>
            </p:cNvPr>
            <p:cNvSpPr/>
            <p:nvPr/>
          </p:nvSpPr>
          <p:spPr>
            <a:xfrm>
              <a:off x="8884443" y="2236405"/>
              <a:ext cx="10953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D3B28F2-0516-4115-8882-7197BADAB9BF}"/>
              </a:ext>
            </a:extLst>
          </p:cNvPr>
          <p:cNvSpPr/>
          <p:nvPr/>
        </p:nvSpPr>
        <p:spPr>
          <a:xfrm>
            <a:off x="2002458" y="6172903"/>
            <a:ext cx="8727752" cy="1887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FC7648-33CF-4397-AD8A-646A2F3DBC97}"/>
              </a:ext>
            </a:extLst>
          </p:cNvPr>
          <p:cNvGrpSpPr/>
          <p:nvPr/>
        </p:nvGrpSpPr>
        <p:grpSpPr>
          <a:xfrm>
            <a:off x="3085303" y="6073866"/>
            <a:ext cx="7922174" cy="383972"/>
            <a:chOff x="2716385" y="6080272"/>
            <a:chExt cx="7922174" cy="3839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A0C561-BF08-45D8-98E2-F438ED404530}"/>
                </a:ext>
              </a:extLst>
            </p:cNvPr>
            <p:cNvSpPr txBox="1"/>
            <p:nvPr/>
          </p:nvSpPr>
          <p:spPr>
            <a:xfrm>
              <a:off x="9808799" y="609491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D39DAB-FBF6-4FFD-AF94-FCA5B9700333}"/>
                </a:ext>
              </a:extLst>
            </p:cNvPr>
            <p:cNvSpPr txBox="1"/>
            <p:nvPr/>
          </p:nvSpPr>
          <p:spPr>
            <a:xfrm>
              <a:off x="8384724" y="6083235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4800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1C092A-75D1-4065-A629-18685259A5E2}"/>
                </a:ext>
              </a:extLst>
            </p:cNvPr>
            <p:cNvSpPr txBox="1"/>
            <p:nvPr/>
          </p:nvSpPr>
          <p:spPr>
            <a:xfrm>
              <a:off x="6960649" y="6090280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4600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108FED-7438-43DA-868E-9E03040AFE7A}"/>
                </a:ext>
              </a:extLst>
            </p:cNvPr>
            <p:cNvSpPr txBox="1"/>
            <p:nvPr/>
          </p:nvSpPr>
          <p:spPr>
            <a:xfrm>
              <a:off x="5536574" y="608525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4400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DBD04D-CADE-483D-BE69-65C1A866A04D}"/>
                </a:ext>
              </a:extLst>
            </p:cNvPr>
            <p:cNvSpPr txBox="1"/>
            <p:nvPr/>
          </p:nvSpPr>
          <p:spPr>
            <a:xfrm>
              <a:off x="4140460" y="608027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4200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B2065-FBDD-4FEF-9EA0-5C00DCCAC800}"/>
                </a:ext>
              </a:extLst>
            </p:cNvPr>
            <p:cNvSpPr txBox="1"/>
            <p:nvPr/>
          </p:nvSpPr>
          <p:spPr>
            <a:xfrm>
              <a:off x="2716385" y="608950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4000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7EDCD-E138-476A-AD09-77E183CB662B}"/>
              </a:ext>
            </a:extLst>
          </p:cNvPr>
          <p:cNvSpPr/>
          <p:nvPr/>
        </p:nvSpPr>
        <p:spPr>
          <a:xfrm>
            <a:off x="1569610" y="1727200"/>
            <a:ext cx="432848" cy="4297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24EE0-A979-4F45-8B95-4C776712B310}"/>
              </a:ext>
            </a:extLst>
          </p:cNvPr>
          <p:cNvSpPr txBox="1"/>
          <p:nvPr/>
        </p:nvSpPr>
        <p:spPr>
          <a:xfrm>
            <a:off x="1159679" y="2539891"/>
            <a:ext cx="9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36256-D827-4877-A558-53E7158FD20F}"/>
              </a:ext>
            </a:extLst>
          </p:cNvPr>
          <p:cNvSpPr txBox="1"/>
          <p:nvPr/>
        </p:nvSpPr>
        <p:spPr>
          <a:xfrm>
            <a:off x="1293622" y="3299580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7AB82-946F-4AFC-AD19-ADFE5C2BA9A6}"/>
              </a:ext>
            </a:extLst>
          </p:cNvPr>
          <p:cNvSpPr txBox="1"/>
          <p:nvPr/>
        </p:nvSpPr>
        <p:spPr>
          <a:xfrm>
            <a:off x="1293622" y="4066860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24DC4-2C64-4E40-BAC9-4C4CAC6863A4}"/>
              </a:ext>
            </a:extLst>
          </p:cNvPr>
          <p:cNvSpPr txBox="1"/>
          <p:nvPr/>
        </p:nvSpPr>
        <p:spPr>
          <a:xfrm>
            <a:off x="1288325" y="4834145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3374A0-CF63-44C6-B5A6-DD1C77EEC7B1}"/>
              </a:ext>
            </a:extLst>
          </p:cNvPr>
          <p:cNvSpPr txBox="1"/>
          <p:nvPr/>
        </p:nvSpPr>
        <p:spPr>
          <a:xfrm>
            <a:off x="1297561" y="5586878"/>
            <a:ext cx="8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55F4E-4DDF-4D4D-9A23-E017FB7F57BB}"/>
              </a:ext>
            </a:extLst>
          </p:cNvPr>
          <p:cNvSpPr txBox="1"/>
          <p:nvPr/>
        </p:nvSpPr>
        <p:spPr>
          <a:xfrm>
            <a:off x="5737116" y="114026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HD023288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4111CF-B78C-4D2C-9472-F08807694440}"/>
              </a:ext>
            </a:extLst>
          </p:cNvPr>
          <p:cNvSpPr txBox="1"/>
          <p:nvPr/>
        </p:nvSpPr>
        <p:spPr>
          <a:xfrm>
            <a:off x="1167449" y="1786099"/>
            <a:ext cx="9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06D56-9128-4C54-BD2A-9A1F4DFD858C}"/>
              </a:ext>
            </a:extLst>
          </p:cNvPr>
          <p:cNvSpPr txBox="1"/>
          <p:nvPr/>
        </p:nvSpPr>
        <p:spPr>
          <a:xfrm>
            <a:off x="5532929" y="6317279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91F1C8-AC0A-498D-B11D-E24789E55D39}"/>
              </a:ext>
            </a:extLst>
          </p:cNvPr>
          <p:cNvSpPr txBox="1"/>
          <p:nvPr/>
        </p:nvSpPr>
        <p:spPr>
          <a:xfrm rot="16200000">
            <a:off x="247299" y="3526368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Luminosity (ADU)</a:t>
            </a:r>
          </a:p>
        </p:txBody>
      </p:sp>
    </p:spTree>
    <p:extLst>
      <p:ext uri="{BB962C8B-B14F-4D97-AF65-F5344CB8AC3E}">
        <p14:creationId xmlns:p14="http://schemas.microsoft.com/office/powerpoint/2010/main" val="26057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81A1B3-EC2E-4845-B3EE-F07B3916D9C3}"/>
              </a:ext>
            </a:extLst>
          </p:cNvPr>
          <p:cNvSpPr/>
          <p:nvPr/>
        </p:nvSpPr>
        <p:spPr>
          <a:xfrm>
            <a:off x="727969" y="1254063"/>
            <a:ext cx="10396506" cy="54041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12D90-4A2B-4E22-9837-7982715A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The most important absorption lines are the </a:t>
            </a:r>
            <a:r>
              <a:rPr lang="en-US" dirty="0" err="1"/>
              <a:t>balmer</a:t>
            </a:r>
            <a:r>
              <a:rPr lang="en-US" dirty="0"/>
              <a:t> hydrogen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52757-B8C4-40B6-AE5B-4800C68A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36" y="1245171"/>
            <a:ext cx="9681287" cy="521253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B1CE88-FBAC-4E01-9711-74DC5B3E1CE0}"/>
              </a:ext>
            </a:extLst>
          </p:cNvPr>
          <p:cNvGrpSpPr/>
          <p:nvPr/>
        </p:nvGrpSpPr>
        <p:grpSpPr>
          <a:xfrm>
            <a:off x="2143784" y="1478570"/>
            <a:ext cx="7632994" cy="3359232"/>
            <a:chOff x="1947234" y="1478570"/>
            <a:chExt cx="7632994" cy="3359232"/>
          </a:xfrm>
        </p:grpSpPr>
        <p:sp>
          <p:nvSpPr>
            <p:cNvPr id="9" name="Text Box 193">
              <a:extLst>
                <a:ext uri="{FF2B5EF4-FFF2-40B4-BE49-F238E27FC236}">
                  <a16:creationId xmlns:a16="http://schemas.microsoft.com/office/drawing/2014/main" id="{351E449D-3AE9-4949-9599-B7E910AABC60}"/>
                </a:ext>
              </a:extLst>
            </p:cNvPr>
            <p:cNvSpPr txBox="1"/>
            <p:nvPr/>
          </p:nvSpPr>
          <p:spPr>
            <a:xfrm>
              <a:off x="8956920" y="1478570"/>
              <a:ext cx="623308" cy="42411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β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94">
              <a:extLst>
                <a:ext uri="{FF2B5EF4-FFF2-40B4-BE49-F238E27FC236}">
                  <a16:creationId xmlns:a16="http://schemas.microsoft.com/office/drawing/2014/main" id="{AFEE3014-5C77-46BC-BF62-C718D4938F21}"/>
                </a:ext>
              </a:extLst>
            </p:cNvPr>
            <p:cNvSpPr txBox="1"/>
            <p:nvPr/>
          </p:nvSpPr>
          <p:spPr>
            <a:xfrm>
              <a:off x="5206723" y="1994965"/>
              <a:ext cx="522958" cy="4272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γ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95">
              <a:extLst>
                <a:ext uri="{FF2B5EF4-FFF2-40B4-BE49-F238E27FC236}">
                  <a16:creationId xmlns:a16="http://schemas.microsoft.com/office/drawing/2014/main" id="{846374B2-B49E-440D-B7D2-CCBAAA5B537D}"/>
                </a:ext>
              </a:extLst>
            </p:cNvPr>
            <p:cNvSpPr txBox="1"/>
            <p:nvPr/>
          </p:nvSpPr>
          <p:spPr>
            <a:xfrm>
              <a:off x="3495369" y="3212482"/>
              <a:ext cx="640404" cy="433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δ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96">
              <a:extLst>
                <a:ext uri="{FF2B5EF4-FFF2-40B4-BE49-F238E27FC236}">
                  <a16:creationId xmlns:a16="http://schemas.microsoft.com/office/drawing/2014/main" id="{CE949195-0F6A-472D-8C53-C1797B077303}"/>
                </a:ext>
              </a:extLst>
            </p:cNvPr>
            <p:cNvSpPr txBox="1"/>
            <p:nvPr/>
          </p:nvSpPr>
          <p:spPr>
            <a:xfrm>
              <a:off x="2579248" y="3753102"/>
              <a:ext cx="516290" cy="433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 err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ε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97">
              <a:extLst>
                <a:ext uri="{FF2B5EF4-FFF2-40B4-BE49-F238E27FC236}">
                  <a16:creationId xmlns:a16="http://schemas.microsoft.com/office/drawing/2014/main" id="{D16754A5-198C-4717-9B08-3F33D5083617}"/>
                </a:ext>
              </a:extLst>
            </p:cNvPr>
            <p:cNvSpPr txBox="1"/>
            <p:nvPr/>
          </p:nvSpPr>
          <p:spPr>
            <a:xfrm>
              <a:off x="1947234" y="4404767"/>
              <a:ext cx="561603" cy="433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H</a:t>
              </a: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Calibri" panose="020F0502020204030204" pitchFamily="34" charset="0"/>
                </a:rPr>
                <a:t>8</a:t>
              </a:r>
              <a:endPara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30098-5F55-415C-B6F9-868B3338B73A}"/>
              </a:ext>
            </a:extLst>
          </p:cNvPr>
          <p:cNvSpPr/>
          <p:nvPr/>
        </p:nvSpPr>
        <p:spPr>
          <a:xfrm>
            <a:off x="1067525" y="1259773"/>
            <a:ext cx="780482" cy="5188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5C679-5B2B-47E2-B7BC-B45281A24CF3}"/>
              </a:ext>
            </a:extLst>
          </p:cNvPr>
          <p:cNvSpPr txBox="1"/>
          <p:nvPr/>
        </p:nvSpPr>
        <p:spPr>
          <a:xfrm>
            <a:off x="5553541" y="1191924"/>
            <a:ext cx="12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HD023288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18C37-9E93-4BCE-A4A1-0A40F26DB670}"/>
              </a:ext>
            </a:extLst>
          </p:cNvPr>
          <p:cNvSpPr/>
          <p:nvPr/>
        </p:nvSpPr>
        <p:spPr>
          <a:xfrm>
            <a:off x="2872509" y="6188363"/>
            <a:ext cx="7813964" cy="154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BB90DA-88D4-447C-B7AC-E1B7AC1ADF20}"/>
              </a:ext>
            </a:extLst>
          </p:cNvPr>
          <p:cNvGrpSpPr/>
          <p:nvPr/>
        </p:nvGrpSpPr>
        <p:grpSpPr>
          <a:xfrm>
            <a:off x="2937163" y="6091037"/>
            <a:ext cx="7922174" cy="383972"/>
            <a:chOff x="2716385" y="6080272"/>
            <a:chExt cx="7922174" cy="3839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42CAA8-0519-4087-9577-383F1A3B7445}"/>
                </a:ext>
              </a:extLst>
            </p:cNvPr>
            <p:cNvSpPr txBox="1"/>
            <p:nvPr/>
          </p:nvSpPr>
          <p:spPr>
            <a:xfrm>
              <a:off x="9808799" y="609491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5000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13E897-F660-4F7A-8F07-5B266CD6FCCE}"/>
                </a:ext>
              </a:extLst>
            </p:cNvPr>
            <p:cNvSpPr txBox="1"/>
            <p:nvPr/>
          </p:nvSpPr>
          <p:spPr>
            <a:xfrm>
              <a:off x="8384724" y="6083235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4800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59D3C5-FA28-4F9B-A1BB-575FA56A4AD8}"/>
                </a:ext>
              </a:extLst>
            </p:cNvPr>
            <p:cNvSpPr txBox="1"/>
            <p:nvPr/>
          </p:nvSpPr>
          <p:spPr>
            <a:xfrm>
              <a:off x="6960649" y="6090280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4600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BE96BE-4208-4F13-9CC3-79C9D09892F2}"/>
                </a:ext>
              </a:extLst>
            </p:cNvPr>
            <p:cNvSpPr txBox="1"/>
            <p:nvPr/>
          </p:nvSpPr>
          <p:spPr>
            <a:xfrm>
              <a:off x="5536574" y="608525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4400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B0FAA6-9779-4B0B-8B53-D4185A22FA72}"/>
                </a:ext>
              </a:extLst>
            </p:cNvPr>
            <p:cNvSpPr txBox="1"/>
            <p:nvPr/>
          </p:nvSpPr>
          <p:spPr>
            <a:xfrm>
              <a:off x="4140460" y="6080272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4200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A7BF65-C854-448B-938A-7433C549B3D0}"/>
                </a:ext>
              </a:extLst>
            </p:cNvPr>
            <p:cNvSpPr txBox="1"/>
            <p:nvPr/>
          </p:nvSpPr>
          <p:spPr>
            <a:xfrm>
              <a:off x="2716385" y="608950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4000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DD15BE-376E-4302-B151-F05857095043}"/>
              </a:ext>
            </a:extLst>
          </p:cNvPr>
          <p:cNvGrpSpPr/>
          <p:nvPr/>
        </p:nvGrpSpPr>
        <p:grpSpPr>
          <a:xfrm>
            <a:off x="1003846" y="1835347"/>
            <a:ext cx="996817" cy="4170111"/>
            <a:chOff x="2611772" y="899677"/>
            <a:chExt cx="996817" cy="41701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5F6D2-D4FA-4C4D-962D-67C6C3869F5E}"/>
                </a:ext>
              </a:extLst>
            </p:cNvPr>
            <p:cNvSpPr txBox="1"/>
            <p:nvPr/>
          </p:nvSpPr>
          <p:spPr>
            <a:xfrm>
              <a:off x="2611772" y="1653469"/>
              <a:ext cx="967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38D4A9-4603-468C-A27E-0CE3A20C3BA8}"/>
                </a:ext>
              </a:extLst>
            </p:cNvPr>
            <p:cNvSpPr txBox="1"/>
            <p:nvPr/>
          </p:nvSpPr>
          <p:spPr>
            <a:xfrm>
              <a:off x="2745715" y="241315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80000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3866B8-1C61-4628-919C-973B8E802466}"/>
                </a:ext>
              </a:extLst>
            </p:cNvPr>
            <p:cNvSpPr txBox="1"/>
            <p:nvPr/>
          </p:nvSpPr>
          <p:spPr>
            <a:xfrm>
              <a:off x="2745715" y="3180438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60000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1371E1-4BA7-4AF5-A242-F1C3B432292E}"/>
                </a:ext>
              </a:extLst>
            </p:cNvPr>
            <p:cNvSpPr txBox="1"/>
            <p:nvPr/>
          </p:nvSpPr>
          <p:spPr>
            <a:xfrm>
              <a:off x="2740418" y="3947723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40000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937239-3488-4E31-BF08-606CC66C1638}"/>
                </a:ext>
              </a:extLst>
            </p:cNvPr>
            <p:cNvSpPr txBox="1"/>
            <p:nvPr/>
          </p:nvSpPr>
          <p:spPr>
            <a:xfrm>
              <a:off x="2749654" y="4700456"/>
              <a:ext cx="8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20000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34150-22F4-4AC2-A625-55BFC60A14DE}"/>
                </a:ext>
              </a:extLst>
            </p:cNvPr>
            <p:cNvSpPr txBox="1"/>
            <p:nvPr/>
          </p:nvSpPr>
          <p:spPr>
            <a:xfrm>
              <a:off x="2619542" y="899677"/>
              <a:ext cx="9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120000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4683A93-36D0-4E96-B39F-8F51C99E5CA9}"/>
              </a:ext>
            </a:extLst>
          </p:cNvPr>
          <p:cNvSpPr txBox="1"/>
          <p:nvPr/>
        </p:nvSpPr>
        <p:spPr>
          <a:xfrm>
            <a:off x="5488537" y="6317279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C39FC-F7C1-4F30-A7F9-8A22E2E70FE1}"/>
              </a:ext>
            </a:extLst>
          </p:cNvPr>
          <p:cNvSpPr txBox="1"/>
          <p:nvPr/>
        </p:nvSpPr>
        <p:spPr>
          <a:xfrm rot="16200000">
            <a:off x="87500" y="3641769"/>
            <a:ext cx="1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Luminosity (ADU)</a:t>
            </a:r>
          </a:p>
        </p:txBody>
      </p:sp>
    </p:spTree>
    <p:extLst>
      <p:ext uri="{BB962C8B-B14F-4D97-AF65-F5344CB8AC3E}">
        <p14:creationId xmlns:p14="http://schemas.microsoft.com/office/powerpoint/2010/main" val="252629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4925-7F0B-411D-82B7-84113FE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246"/>
            <a:ext cx="9905998" cy="650989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type is determined by width of the hydrogen 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75F5B3-EEAC-41C4-99F2-491D550C0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0" t="7119" r="8181" b="7832"/>
          <a:stretch/>
        </p:blipFill>
        <p:spPr>
          <a:xfrm>
            <a:off x="786481" y="895125"/>
            <a:ext cx="10619038" cy="58326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01DCC5-4859-4917-BE4C-A2DB0FD4C78C}"/>
              </a:ext>
            </a:extLst>
          </p:cNvPr>
          <p:cNvSpPr/>
          <p:nvPr/>
        </p:nvSpPr>
        <p:spPr>
          <a:xfrm>
            <a:off x="2769832" y="6171497"/>
            <a:ext cx="8149701" cy="390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C7688-6455-4280-B7C4-B21854D65A74}"/>
              </a:ext>
            </a:extLst>
          </p:cNvPr>
          <p:cNvGrpSpPr/>
          <p:nvPr/>
        </p:nvGrpSpPr>
        <p:grpSpPr>
          <a:xfrm>
            <a:off x="2521260" y="6057607"/>
            <a:ext cx="7693983" cy="384905"/>
            <a:chOff x="2805343" y="6057607"/>
            <a:chExt cx="7693983" cy="3849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E96D89-FB69-4084-8335-FF151E0F3DCF}"/>
                </a:ext>
              </a:extLst>
            </p:cNvPr>
            <p:cNvSpPr txBox="1"/>
            <p:nvPr/>
          </p:nvSpPr>
          <p:spPr>
            <a:xfrm>
              <a:off x="2805343" y="6070406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3CCCBC-C80E-4D29-A605-72264813FA21}"/>
                </a:ext>
              </a:extLst>
            </p:cNvPr>
            <p:cNvSpPr txBox="1"/>
            <p:nvPr/>
          </p:nvSpPr>
          <p:spPr>
            <a:xfrm>
              <a:off x="4563122" y="6073180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4320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9CE9C0-3160-41F4-A403-6E1908B4C105}"/>
                </a:ext>
              </a:extLst>
            </p:cNvPr>
            <p:cNvSpPr txBox="1"/>
            <p:nvPr/>
          </p:nvSpPr>
          <p:spPr>
            <a:xfrm>
              <a:off x="6292791" y="6064302"/>
              <a:ext cx="71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4340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83C561-5AD0-47AE-98BF-C3904EF0A7CF}"/>
                </a:ext>
              </a:extLst>
            </p:cNvPr>
            <p:cNvSpPr txBox="1"/>
            <p:nvPr/>
          </p:nvSpPr>
          <p:spPr>
            <a:xfrm>
              <a:off x="8033554" y="6064302"/>
              <a:ext cx="717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4360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8CF2BF-ABC6-4911-93D8-9369CCE8D673}"/>
                </a:ext>
              </a:extLst>
            </p:cNvPr>
            <p:cNvSpPr txBox="1"/>
            <p:nvPr/>
          </p:nvSpPr>
          <p:spPr>
            <a:xfrm>
              <a:off x="9772837" y="6057607"/>
              <a:ext cx="72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4380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F9D86-02B4-4F7E-92D4-77734ACD7B3A}"/>
              </a:ext>
            </a:extLst>
          </p:cNvPr>
          <p:cNvSpPr/>
          <p:nvPr/>
        </p:nvSpPr>
        <p:spPr>
          <a:xfrm>
            <a:off x="1242130" y="1029810"/>
            <a:ext cx="426128" cy="5141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D2E78-B3C7-422D-92DD-0961A76E6288}"/>
              </a:ext>
            </a:extLst>
          </p:cNvPr>
          <p:cNvSpPr txBox="1"/>
          <p:nvPr/>
        </p:nvSpPr>
        <p:spPr>
          <a:xfrm>
            <a:off x="5618219" y="6291099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442AD-546D-456A-8990-091036969183}"/>
              </a:ext>
            </a:extLst>
          </p:cNvPr>
          <p:cNvGrpSpPr/>
          <p:nvPr/>
        </p:nvGrpSpPr>
        <p:grpSpPr>
          <a:xfrm>
            <a:off x="889813" y="1146699"/>
            <a:ext cx="920490" cy="4751692"/>
            <a:chOff x="1165023" y="1155577"/>
            <a:chExt cx="920490" cy="4751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D99B33-623D-452D-924C-7E1105FA15CD}"/>
                </a:ext>
              </a:extLst>
            </p:cNvPr>
            <p:cNvSpPr txBox="1"/>
            <p:nvPr/>
          </p:nvSpPr>
          <p:spPr>
            <a:xfrm>
              <a:off x="1533614" y="553793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2A3534-2927-431D-823A-2009F1745AFC}"/>
                </a:ext>
              </a:extLst>
            </p:cNvPr>
            <p:cNvSpPr txBox="1"/>
            <p:nvPr/>
          </p:nvSpPr>
          <p:spPr>
            <a:xfrm>
              <a:off x="1533613" y="4914163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231611-A61A-4897-805F-664649002939}"/>
                </a:ext>
              </a:extLst>
            </p:cNvPr>
            <p:cNvSpPr txBox="1"/>
            <p:nvPr/>
          </p:nvSpPr>
          <p:spPr>
            <a:xfrm>
              <a:off x="1533614" y="427235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64BCDA-5710-487E-B006-55344CE3C5DA}"/>
                </a:ext>
              </a:extLst>
            </p:cNvPr>
            <p:cNvSpPr txBox="1"/>
            <p:nvPr/>
          </p:nvSpPr>
          <p:spPr>
            <a:xfrm>
              <a:off x="1533615" y="364858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BC197-C31B-4F55-9028-2FE4327EFB43}"/>
                </a:ext>
              </a:extLst>
            </p:cNvPr>
            <p:cNvSpPr txBox="1"/>
            <p:nvPr/>
          </p:nvSpPr>
          <p:spPr>
            <a:xfrm>
              <a:off x="1533616" y="301332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7522B8-BA79-481F-9D44-A0A40F18E32E}"/>
                </a:ext>
              </a:extLst>
            </p:cNvPr>
            <p:cNvSpPr txBox="1"/>
            <p:nvPr/>
          </p:nvSpPr>
          <p:spPr>
            <a:xfrm>
              <a:off x="1533616" y="2415145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1F1B2-3932-4C94-81E2-973324C09166}"/>
                </a:ext>
              </a:extLst>
            </p:cNvPr>
            <p:cNvSpPr txBox="1"/>
            <p:nvPr/>
          </p:nvSpPr>
          <p:spPr>
            <a:xfrm>
              <a:off x="1533617" y="1785361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10B7F0-A025-41C9-93D2-9820B7EAE331}"/>
                </a:ext>
              </a:extLst>
            </p:cNvPr>
            <p:cNvSpPr txBox="1"/>
            <p:nvPr/>
          </p:nvSpPr>
          <p:spPr>
            <a:xfrm>
              <a:off x="1535096" y="1155577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579749-A15F-48D2-AB29-6ABC1A605AAA}"/>
                </a:ext>
              </a:extLst>
            </p:cNvPr>
            <p:cNvSpPr txBox="1"/>
            <p:nvPr/>
          </p:nvSpPr>
          <p:spPr>
            <a:xfrm rot="16200000">
              <a:off x="142326" y="3490047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Relative Intensity (ADU)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E1EE7F-4B7A-477B-9850-471AADF9B7E0}"/>
              </a:ext>
            </a:extLst>
          </p:cNvPr>
          <p:cNvCxnSpPr/>
          <p:nvPr/>
        </p:nvCxnSpPr>
        <p:spPr>
          <a:xfrm flipV="1">
            <a:off x="4909351" y="4483223"/>
            <a:ext cx="976544" cy="2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B416DD-99A2-44EE-8119-A66409AD96F2}"/>
              </a:ext>
            </a:extLst>
          </p:cNvPr>
          <p:cNvSpPr txBox="1"/>
          <p:nvPr/>
        </p:nvSpPr>
        <p:spPr>
          <a:xfrm>
            <a:off x="4181383" y="4632813"/>
            <a:ext cx="664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A3 V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F5E993-EC9A-422A-8FB1-9FC9874FE299}"/>
              </a:ext>
            </a:extLst>
          </p:cNvPr>
          <p:cNvCxnSpPr/>
          <p:nvPr/>
        </p:nvCxnSpPr>
        <p:spPr>
          <a:xfrm flipH="1" flipV="1">
            <a:off x="6968971" y="3719744"/>
            <a:ext cx="923278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D62B8E-27BA-4F12-9858-0A1FDD5152B7}"/>
              </a:ext>
            </a:extLst>
          </p:cNvPr>
          <p:cNvSpPr txBox="1"/>
          <p:nvPr/>
        </p:nvSpPr>
        <p:spPr>
          <a:xfrm>
            <a:off x="7944367" y="4009039"/>
            <a:ext cx="664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B3 V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60B49-E920-4F63-8749-216B6E491717}"/>
              </a:ext>
            </a:extLst>
          </p:cNvPr>
          <p:cNvSpPr txBox="1"/>
          <p:nvPr/>
        </p:nvSpPr>
        <p:spPr>
          <a:xfrm>
            <a:off x="6848381" y="1362263"/>
            <a:ext cx="7805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O9 V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737434-D83F-48A2-AAB0-F84242E40478}"/>
              </a:ext>
            </a:extLst>
          </p:cNvPr>
          <p:cNvCxnSpPr/>
          <p:nvPr/>
        </p:nvCxnSpPr>
        <p:spPr>
          <a:xfrm flipH="1">
            <a:off x="5885895" y="1586856"/>
            <a:ext cx="958787" cy="53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4D11EE2-173C-4270-A447-F1DC9FFF07F5}"/>
              </a:ext>
            </a:extLst>
          </p:cNvPr>
          <p:cNvSpPr txBox="1"/>
          <p:nvPr/>
        </p:nvSpPr>
        <p:spPr>
          <a:xfrm>
            <a:off x="6153217" y="845812"/>
            <a:ext cx="55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2BC3-EC44-4ED4-8620-F14175A2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5949"/>
            <a:ext cx="9905998" cy="1039647"/>
          </a:xfrm>
        </p:spPr>
        <p:txBody>
          <a:bodyPr>
            <a:normAutofit fontScale="90000"/>
          </a:bodyPr>
          <a:lstStyle/>
          <a:p>
            <a:r>
              <a:rPr lang="en-US" dirty="0"/>
              <a:t>Luminosity class is determined by the shape of the hydrogen wings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C2DCD4-3710-4C1D-AC70-1720C58FA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" t="7897" r="7452" b="8608"/>
          <a:stretch/>
        </p:blipFill>
        <p:spPr>
          <a:xfrm>
            <a:off x="859773" y="1087132"/>
            <a:ext cx="10759735" cy="57260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0BE80E-4508-46B2-B30C-C44EC35C0A68}"/>
              </a:ext>
            </a:extLst>
          </p:cNvPr>
          <p:cNvSpPr/>
          <p:nvPr/>
        </p:nvSpPr>
        <p:spPr>
          <a:xfrm>
            <a:off x="1365986" y="1153715"/>
            <a:ext cx="426128" cy="5141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937B43-AB49-414B-9130-5FEAB505350E}"/>
              </a:ext>
            </a:extLst>
          </p:cNvPr>
          <p:cNvGrpSpPr/>
          <p:nvPr/>
        </p:nvGrpSpPr>
        <p:grpSpPr>
          <a:xfrm>
            <a:off x="1012462" y="1468297"/>
            <a:ext cx="971158" cy="4459475"/>
            <a:chOff x="1190885" y="1785420"/>
            <a:chExt cx="971158" cy="44594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92BA70-D757-430B-A4B5-D40BC1DF10D8}"/>
                </a:ext>
              </a:extLst>
            </p:cNvPr>
            <p:cNvSpPr txBox="1"/>
            <p:nvPr/>
          </p:nvSpPr>
          <p:spPr>
            <a:xfrm>
              <a:off x="1562164" y="5875563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648CE0-13A6-4022-9794-92F5FC24EC6D}"/>
                </a:ext>
              </a:extLst>
            </p:cNvPr>
            <p:cNvSpPr txBox="1"/>
            <p:nvPr/>
          </p:nvSpPr>
          <p:spPr>
            <a:xfrm>
              <a:off x="1566060" y="5198980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F1FADA-197B-45E9-9AAC-58C20DB2F0E5}"/>
                </a:ext>
              </a:extLst>
            </p:cNvPr>
            <p:cNvSpPr txBox="1"/>
            <p:nvPr/>
          </p:nvSpPr>
          <p:spPr>
            <a:xfrm>
              <a:off x="1562164" y="450470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77D4E0-D115-49E2-8E85-CB950467B718}"/>
                </a:ext>
              </a:extLst>
            </p:cNvPr>
            <p:cNvSpPr txBox="1"/>
            <p:nvPr/>
          </p:nvSpPr>
          <p:spPr>
            <a:xfrm>
              <a:off x="1562164" y="3808248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EC5BFD-1DE3-438B-BBB2-EB6CFDF9C6A5}"/>
                </a:ext>
              </a:extLst>
            </p:cNvPr>
            <p:cNvSpPr txBox="1"/>
            <p:nvPr/>
          </p:nvSpPr>
          <p:spPr>
            <a:xfrm>
              <a:off x="1562165" y="3128979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0555A7-460B-4C39-963C-4762E74FED1D}"/>
                </a:ext>
              </a:extLst>
            </p:cNvPr>
            <p:cNvSpPr txBox="1"/>
            <p:nvPr/>
          </p:nvSpPr>
          <p:spPr>
            <a:xfrm>
              <a:off x="1562166" y="2449710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98DE4E-78B0-48EE-9FC9-115A03923A6C}"/>
                </a:ext>
              </a:extLst>
            </p:cNvPr>
            <p:cNvSpPr txBox="1"/>
            <p:nvPr/>
          </p:nvSpPr>
          <p:spPr>
            <a:xfrm>
              <a:off x="1611626" y="1785420"/>
              <a:ext cx="55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C602F6-F30B-4A23-8464-343652A2D26E}"/>
                </a:ext>
              </a:extLst>
            </p:cNvPr>
            <p:cNvSpPr txBox="1"/>
            <p:nvPr/>
          </p:nvSpPr>
          <p:spPr>
            <a:xfrm rot="16200000">
              <a:off x="168188" y="3981302"/>
              <a:ext cx="2414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Relative Intensity (ADU)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0C24B3A-94DF-4710-972F-15EF3A17171D}"/>
              </a:ext>
            </a:extLst>
          </p:cNvPr>
          <p:cNvSpPr/>
          <p:nvPr/>
        </p:nvSpPr>
        <p:spPr>
          <a:xfrm>
            <a:off x="2430015" y="6311001"/>
            <a:ext cx="8149701" cy="390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C71439-57E0-426E-87BD-B5C5C377A7D0}"/>
              </a:ext>
            </a:extLst>
          </p:cNvPr>
          <p:cNvGrpSpPr/>
          <p:nvPr/>
        </p:nvGrpSpPr>
        <p:grpSpPr>
          <a:xfrm>
            <a:off x="2657873" y="6199390"/>
            <a:ext cx="7693983" cy="384905"/>
            <a:chOff x="2805343" y="6057607"/>
            <a:chExt cx="7693983" cy="38490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3D806F-E0DA-4595-866E-F73DD34C7F7E}"/>
                </a:ext>
              </a:extLst>
            </p:cNvPr>
            <p:cNvSpPr txBox="1"/>
            <p:nvPr/>
          </p:nvSpPr>
          <p:spPr>
            <a:xfrm>
              <a:off x="2805343" y="6070406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F4A4F-2707-4A03-A2B7-88B5F0BC1154}"/>
                </a:ext>
              </a:extLst>
            </p:cNvPr>
            <p:cNvSpPr txBox="1"/>
            <p:nvPr/>
          </p:nvSpPr>
          <p:spPr>
            <a:xfrm>
              <a:off x="4563122" y="6073180"/>
              <a:ext cx="99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4320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A7ABE3-4075-4B4C-92F1-37FE879C85ED}"/>
                </a:ext>
              </a:extLst>
            </p:cNvPr>
            <p:cNvSpPr txBox="1"/>
            <p:nvPr/>
          </p:nvSpPr>
          <p:spPr>
            <a:xfrm>
              <a:off x="6292791" y="6064302"/>
              <a:ext cx="71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4340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E0260C-5BD0-4AED-A05A-ED5A07DDDB7F}"/>
                </a:ext>
              </a:extLst>
            </p:cNvPr>
            <p:cNvSpPr txBox="1"/>
            <p:nvPr/>
          </p:nvSpPr>
          <p:spPr>
            <a:xfrm>
              <a:off x="8033554" y="6064302"/>
              <a:ext cx="717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1CA158-3FF6-4C35-A86E-DE9EF00D6F68}"/>
                </a:ext>
              </a:extLst>
            </p:cNvPr>
            <p:cNvSpPr txBox="1"/>
            <p:nvPr/>
          </p:nvSpPr>
          <p:spPr>
            <a:xfrm>
              <a:off x="9772837" y="6057607"/>
              <a:ext cx="72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4380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98FE41-074C-48F7-89CE-E07DF34DCA29}"/>
              </a:ext>
            </a:extLst>
          </p:cNvPr>
          <p:cNvSpPr txBox="1"/>
          <p:nvPr/>
        </p:nvSpPr>
        <p:spPr>
          <a:xfrm>
            <a:off x="5695401" y="6428324"/>
            <a:ext cx="16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Wavelength (</a:t>
            </a: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Å)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03F7E8-D132-490D-9958-FBEFA48F6F5E}"/>
              </a:ext>
            </a:extLst>
          </p:cNvPr>
          <p:cNvCxnSpPr/>
          <p:nvPr/>
        </p:nvCxnSpPr>
        <p:spPr>
          <a:xfrm flipH="1">
            <a:off x="5695401" y="1970843"/>
            <a:ext cx="449920" cy="53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F22EDA-21C1-46C6-988C-8463CE303B40}"/>
              </a:ext>
            </a:extLst>
          </p:cNvPr>
          <p:cNvSpPr txBox="1"/>
          <p:nvPr/>
        </p:nvSpPr>
        <p:spPr>
          <a:xfrm>
            <a:off x="5961988" y="1601511"/>
            <a:ext cx="648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B7 III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391B1B-2322-4225-84F4-6751F9E2EE50}"/>
              </a:ext>
            </a:extLst>
          </p:cNvPr>
          <p:cNvSpPr txBox="1"/>
          <p:nvPr/>
        </p:nvSpPr>
        <p:spPr>
          <a:xfrm>
            <a:off x="3652172" y="2627190"/>
            <a:ext cx="7316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B7 IV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C7FF52-F2AD-412C-8FE2-9413A32F75D5}"/>
              </a:ext>
            </a:extLst>
          </p:cNvPr>
          <p:cNvCxnSpPr>
            <a:stCxn id="27" idx="3"/>
          </p:cNvCxnSpPr>
          <p:nvPr/>
        </p:nvCxnSpPr>
        <p:spPr>
          <a:xfrm>
            <a:off x="4383812" y="2811856"/>
            <a:ext cx="120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B37880-43B9-4DDC-B990-63036F395A01}"/>
              </a:ext>
            </a:extLst>
          </p:cNvPr>
          <p:cNvCxnSpPr/>
          <p:nvPr/>
        </p:nvCxnSpPr>
        <p:spPr>
          <a:xfrm flipV="1">
            <a:off x="5086905" y="4012707"/>
            <a:ext cx="875083" cy="17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08F867-96D6-44A9-89D9-13ACE5FEED92}"/>
              </a:ext>
            </a:extLst>
          </p:cNvPr>
          <p:cNvSpPr txBox="1"/>
          <p:nvPr/>
        </p:nvSpPr>
        <p:spPr>
          <a:xfrm>
            <a:off x="4326740" y="4002920"/>
            <a:ext cx="648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B7 V</a:t>
            </a:r>
          </a:p>
        </p:txBody>
      </p:sp>
    </p:spTree>
    <p:extLst>
      <p:ext uri="{BB962C8B-B14F-4D97-AF65-F5344CB8AC3E}">
        <p14:creationId xmlns:p14="http://schemas.microsoft.com/office/powerpoint/2010/main" val="335542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1115</TotalTime>
  <Words>669</Words>
  <Application>Microsoft Office PowerPoint</Application>
  <PresentationFormat>Widescreen</PresentationFormat>
  <Paragraphs>221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Yu Mincho</vt:lpstr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Classifying Stars using Artificial Intelligence</vt:lpstr>
      <vt:lpstr>Spectral Type corresponds to temperature</vt:lpstr>
      <vt:lpstr>Luminosity Class Corresponds to size</vt:lpstr>
      <vt:lpstr>Stellar Classifications are broken down into two parts</vt:lpstr>
      <vt:lpstr>PowerPoint Presentation</vt:lpstr>
      <vt:lpstr>A spectrum is a continuum of light emitted by an object</vt:lpstr>
      <vt:lpstr>The most important absorption lines are the balmer hydrogen lines</vt:lpstr>
      <vt:lpstr>Spectral type is determined by width of the hydrogen lines</vt:lpstr>
      <vt:lpstr>Luminosity class is determined by the shape of the hydrogen wings</vt:lpstr>
      <vt:lpstr>Stars are usually classified by comparing their spectra</vt:lpstr>
      <vt:lpstr>Stars are usually classified by comparing their spectra</vt:lpstr>
      <vt:lpstr>The Lorentz distribution describes the shape and strength of the hydrogen lines</vt:lpstr>
      <vt:lpstr>A computer can work much faster than a human</vt:lpstr>
      <vt:lpstr>PowerPoint Presentation</vt:lpstr>
      <vt:lpstr>Decision trees are used to group items by classification based on a set of features</vt:lpstr>
      <vt:lpstr>A Random forest classifier uses a series of randomly generated decision Trees</vt:lpstr>
      <vt:lpstr>four different labelling schemes were employed</vt:lpstr>
      <vt:lpstr>Cross validation is used to determine the true accuracy of a machine learning algorithm</vt:lpstr>
      <vt:lpstr>Classifier accuracy</vt:lpstr>
      <vt:lpstr>The low accuracy ratings for the more specific labels indicate more data is needed</vt:lpstr>
      <vt:lpstr>the helium line Strengths are the next addition to the classification scheme</vt:lpstr>
      <vt:lpstr>A huge thank you to: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Stars using Artificial Intelligence</dc:title>
  <dc:creator>Rosie Fasullo</dc:creator>
  <cp:lastModifiedBy>Rosie Fasullo</cp:lastModifiedBy>
  <cp:revision>89</cp:revision>
  <dcterms:created xsi:type="dcterms:W3CDTF">2018-10-31T00:51:14Z</dcterms:created>
  <dcterms:modified xsi:type="dcterms:W3CDTF">2018-11-12T17:20:01Z</dcterms:modified>
</cp:coreProperties>
</file>