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</p:sldIdLst>
  <p:sldSz cy="13716000" cx="24377650"/>
  <p:notesSz cx="6858000" cy="9144000"/>
  <p:embeddedFontLst>
    <p:embeddedFont>
      <p:font typeface="Nunito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font" Target="fonts/Nunito-bold.fntdata"/><Relationship Id="rId14" Type="http://schemas.openxmlformats.org/officeDocument/2006/relationships/slide" Target="slides/slide10.xml"/><Relationship Id="rId36" Type="http://schemas.openxmlformats.org/officeDocument/2006/relationships/font" Target="fonts/Nunito-regular.fntdata"/><Relationship Id="rId17" Type="http://schemas.openxmlformats.org/officeDocument/2006/relationships/slide" Target="slides/slide13.xml"/><Relationship Id="rId39" Type="http://schemas.openxmlformats.org/officeDocument/2006/relationships/font" Target="fonts/Nunito-boldItalic.fntdata"/><Relationship Id="rId16" Type="http://schemas.openxmlformats.org/officeDocument/2006/relationships/slide" Target="slides/slide12.xml"/><Relationship Id="rId38" Type="http://schemas.openxmlformats.org/officeDocument/2006/relationships/font" Target="fonts/Nunito-italic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12516" lvl="1" marL="91421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333" lvl="2" marL="182843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151" lvl="3" marL="274265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967" lvl="4" marL="365686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786" lvl="5" marL="457108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603" lvl="6" marL="548530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19" lvl="7" marL="639952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237" lvl="8" marL="731373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12516" lvl="1" marL="91421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333" lvl="2" marL="182843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151" lvl="3" marL="274265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967" lvl="4" marL="365686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786" lvl="5" marL="457108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603" lvl="6" marL="548530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19" lvl="7" marL="639952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237" lvl="8" marL="731373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12516" lvl="1" marL="91421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333" lvl="2" marL="182843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151" lvl="3" marL="274265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967" lvl="4" marL="365686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786" lvl="5" marL="457108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603" lvl="6" marL="548530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19" lvl="7" marL="639952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237" lvl="8" marL="731373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4:notes"/>
          <p:cNvSpPr/>
          <p:nvPr>
            <p:ph idx="2" type="sldImg"/>
          </p:nvPr>
        </p:nvSpPr>
        <p:spPr>
          <a:xfrm>
            <a:off x="-16989425" y="-11796713"/>
            <a:ext cx="22153563" cy="12465051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72" name="Google Shape;72;p4:notes"/>
          <p:cNvSpPr txBox="1"/>
          <p:nvPr>
            <p:ph idx="1" type="body"/>
          </p:nvPr>
        </p:nvSpPr>
        <p:spPr>
          <a:xfrm>
            <a:off x="685800" y="4343400"/>
            <a:ext cx="5457825" cy="40862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482ae9031b_9_8:notes"/>
          <p:cNvSpPr/>
          <p:nvPr>
            <p:ph idx="2" type="sldImg"/>
          </p:nvPr>
        </p:nvSpPr>
        <p:spPr>
          <a:xfrm>
            <a:off x="-16989425" y="-11796713"/>
            <a:ext cx="22153500" cy="12465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1" name="Google Shape;171;g482ae9031b_9_8:notes"/>
          <p:cNvSpPr txBox="1"/>
          <p:nvPr>
            <p:ph idx="1" type="body"/>
          </p:nvPr>
        </p:nvSpPr>
        <p:spPr>
          <a:xfrm>
            <a:off x="685800" y="4343400"/>
            <a:ext cx="5457900" cy="408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482ae9031b_9_22:notes"/>
          <p:cNvSpPr/>
          <p:nvPr>
            <p:ph idx="2" type="sldImg"/>
          </p:nvPr>
        </p:nvSpPr>
        <p:spPr>
          <a:xfrm>
            <a:off x="-16989425" y="-11796713"/>
            <a:ext cx="22153500" cy="12465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8" name="Google Shape;178;g482ae9031b_9_22:notes"/>
          <p:cNvSpPr txBox="1"/>
          <p:nvPr>
            <p:ph idx="1" type="body"/>
          </p:nvPr>
        </p:nvSpPr>
        <p:spPr>
          <a:xfrm>
            <a:off x="685800" y="4343400"/>
            <a:ext cx="5457900" cy="408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/>
              <a:t>Plotou-se o gráfico de densidade de kernel para determinar o limiar de corte e preenchimento. Todos os espectrogramas com mais de 200 colunas seriam truncados e esse numero, e com menos preenchidos.</a:t>
            </a:r>
            <a:endParaRPr b="0" i="0" sz="1400" u="none" cap="none" strike="noStrike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482ae9031b_8_63:notes"/>
          <p:cNvSpPr/>
          <p:nvPr>
            <p:ph idx="2" type="sldImg"/>
          </p:nvPr>
        </p:nvSpPr>
        <p:spPr>
          <a:xfrm>
            <a:off x="-16989425" y="-11796713"/>
            <a:ext cx="22153500" cy="12465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6" name="Google Shape;186;g482ae9031b_8_63:notes"/>
          <p:cNvSpPr txBox="1"/>
          <p:nvPr>
            <p:ph idx="1" type="body"/>
          </p:nvPr>
        </p:nvSpPr>
        <p:spPr>
          <a:xfrm>
            <a:off x="685800" y="4343400"/>
            <a:ext cx="5457900" cy="408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O autoencoder pode ser separado em duas partes, </a:t>
            </a:r>
            <a:r>
              <a:rPr i="1" lang="en-US" sz="1800"/>
              <a:t>encoder </a:t>
            </a:r>
            <a:r>
              <a:rPr lang="en-US" sz="1800"/>
              <a:t>e</a:t>
            </a:r>
            <a:r>
              <a:rPr i="1" lang="en-US" sz="1800"/>
              <a:t> decoder</a:t>
            </a:r>
            <a:r>
              <a:rPr lang="en-US" sz="1800"/>
              <a:t>, a primeira parte responsável pela obtenção de uma representação compacta da entrada, denominado de código, e a segunda para a reconstrução do dado original a partir do código. Ou seja, o autoencoder busca minimizar a diferença entre a entrada x e a saída x chapéu, que é a reconstrução do dado original a partir do código.</a:t>
            </a:r>
            <a:endParaRPr b="0" i="0" sz="1800" u="none" cap="none" strike="noStrike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482ae9031b_8_86:notes"/>
          <p:cNvSpPr/>
          <p:nvPr>
            <p:ph idx="2" type="sldImg"/>
          </p:nvPr>
        </p:nvSpPr>
        <p:spPr>
          <a:xfrm>
            <a:off x="-16989425" y="-11796713"/>
            <a:ext cx="22153500" cy="12465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95" name="Google Shape;195;g482ae9031b_8_86:notes"/>
          <p:cNvSpPr txBox="1"/>
          <p:nvPr>
            <p:ph idx="1" type="body"/>
          </p:nvPr>
        </p:nvSpPr>
        <p:spPr>
          <a:xfrm>
            <a:off x="685800" y="4343400"/>
            <a:ext cx="5457900" cy="408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Nas camadas densas, cada neurônio possui um peso associado a cada elemento do vetor de entrada. Elas </a:t>
            </a:r>
            <a:r>
              <a:rPr lang="en-US" sz="1800"/>
              <a:t>são adequadas para extração de informações globais, pois cada neurônio está conectado a todos os elementos do vetor de entrada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Nas camadas convolucionais, cada neurônio representa um filtro aplicado a uma matriz de entrada. Elas são adequadas para extração informações espaciais, pois levam em consideração o posicionamento dos dados na matriz de entrada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Camadas densas resultam em um maior número de parâmetros para serem treinados do que camadas convolucionais</a:t>
            </a:r>
            <a:endParaRPr sz="180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482ae9031b_12_78:notes"/>
          <p:cNvSpPr/>
          <p:nvPr>
            <p:ph idx="2" type="sldImg"/>
          </p:nvPr>
        </p:nvSpPr>
        <p:spPr>
          <a:xfrm>
            <a:off x="-16989425" y="-11796713"/>
            <a:ext cx="22153500" cy="12465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204" name="Google Shape;204;g482ae9031b_12_78:notes"/>
          <p:cNvSpPr txBox="1"/>
          <p:nvPr>
            <p:ph idx="1" type="body"/>
          </p:nvPr>
        </p:nvSpPr>
        <p:spPr>
          <a:xfrm>
            <a:off x="685800" y="4343400"/>
            <a:ext cx="5457900" cy="408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Essa </a:t>
            </a:r>
            <a:r>
              <a:rPr lang="en-US" sz="1800"/>
              <a:t>técnica</a:t>
            </a:r>
            <a:r>
              <a:rPr lang="en-US" sz="1800"/>
              <a:t> consiste em aplicar ruído na imagem de entrada e comparar a diferença da imagem reproduzida com a imagem original sem ruído. Desta forma, o modelo deve aprender a remover o ruído além de reconstruir a imagem.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Com isto, a extração das características tende a ser mais representativo das informações mais relevantes da imagem.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Foi útil para evitar que o modelo convirja para a solução que minimiza a média dos erros</a:t>
            </a:r>
            <a:endParaRPr sz="180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482ae9031b_9_1:notes"/>
          <p:cNvSpPr/>
          <p:nvPr>
            <p:ph idx="2" type="sldImg"/>
          </p:nvPr>
        </p:nvSpPr>
        <p:spPr>
          <a:xfrm>
            <a:off x="-16989425" y="-11796713"/>
            <a:ext cx="22153500" cy="12465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212" name="Google Shape;212;g482ae9031b_9_1:notes"/>
          <p:cNvSpPr txBox="1"/>
          <p:nvPr>
            <p:ph idx="1" type="body"/>
          </p:nvPr>
        </p:nvSpPr>
        <p:spPr>
          <a:xfrm>
            <a:off x="685800" y="4343400"/>
            <a:ext cx="5457900" cy="408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explicar que arquitetura é a configuração das camadas da rede neural</a:t>
            </a:r>
            <a:endParaRPr b="0" i="0" sz="1800" u="none" cap="none" strike="noStrike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482ae9031b_9_46:notes"/>
          <p:cNvSpPr/>
          <p:nvPr>
            <p:ph idx="2" type="sldImg"/>
          </p:nvPr>
        </p:nvSpPr>
        <p:spPr>
          <a:xfrm>
            <a:off x="-16989425" y="-11796713"/>
            <a:ext cx="22153500" cy="12465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219" name="Google Shape;219;g482ae9031b_9_46:notes"/>
          <p:cNvSpPr txBox="1"/>
          <p:nvPr>
            <p:ph idx="1" type="body"/>
          </p:nvPr>
        </p:nvSpPr>
        <p:spPr>
          <a:xfrm>
            <a:off x="685800" y="4343400"/>
            <a:ext cx="5457900" cy="408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Quanto maior o número de caracteristicas, menor o erro. Que bate com o esperado pois o decoder possui mais informações para a reconstrução da imagem.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Os resultados obtidos com os autoencoders totalmente densos e mistos foram inferiores aos totalmente convolucionais.</a:t>
            </a:r>
            <a:endParaRPr sz="180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482ae9031b_9_53:notes"/>
          <p:cNvSpPr/>
          <p:nvPr>
            <p:ph idx="2" type="sldImg"/>
          </p:nvPr>
        </p:nvSpPr>
        <p:spPr>
          <a:xfrm>
            <a:off x="-16989425" y="-11796713"/>
            <a:ext cx="22153500" cy="12465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227" name="Google Shape;227;g482ae9031b_9_53:notes"/>
          <p:cNvSpPr txBox="1"/>
          <p:nvPr>
            <p:ph idx="1" type="body"/>
          </p:nvPr>
        </p:nvSpPr>
        <p:spPr>
          <a:xfrm>
            <a:off x="685800" y="4343400"/>
            <a:ext cx="5457900" cy="408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482ae9031b_9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O classificador SVM busca encontrar o hiperplano que melhor separa as amostras de classes distintas do problema em 2 regiões do espaço distintos. Ele faz isso traçando o hyperplano que maximiza a margen entre as amostras mais próximas de cada classe, chamadas de support vectors, e minimiza os erros de classificação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Nem sempre um linha ou um plano simples é suficiente pra separar as classes de um problema. Nestes casos, é necessário aumentar a complexidade do hiperplano, controlado pelo seu kernel, que permite o mapeamento das amostras em espaços de diferentes dimensionalidades.</a:t>
            </a:r>
            <a:endParaRPr sz="1200"/>
          </a:p>
        </p:txBody>
      </p:sp>
      <p:sp>
        <p:nvSpPr>
          <p:cNvPr id="234" name="Google Shape;234;g482ae9031b_9_6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482ae9031b_9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Classificador baseado em ensembles, técnica que cria diversos </a:t>
            </a:r>
            <a:r>
              <a:rPr lang="en-US" sz="1200"/>
              <a:t>classificadores menores e mais simples e utiliza a combinação dos resultados de cada um para a composição de um classifcador mais robusto.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O Random forest utiliza a tecnica de bagging, que consiste em selecionar para cada modelo partes aleatórias do conjunto de treino para a criação das várias árvores de decisão a serem criadas.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O resultado de predição do modelo é determinado por um sistema de voto onde o resultado de cada classificador é avaliado</a:t>
            </a:r>
            <a:endParaRPr sz="1200"/>
          </a:p>
        </p:txBody>
      </p:sp>
      <p:sp>
        <p:nvSpPr>
          <p:cNvPr id="244" name="Google Shape;244;g482ae9031b_9_7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482ae9031b_2_56:notes"/>
          <p:cNvSpPr/>
          <p:nvPr>
            <p:ph idx="2" type="sldImg"/>
          </p:nvPr>
        </p:nvSpPr>
        <p:spPr>
          <a:xfrm>
            <a:off x="-16989425" y="-11796713"/>
            <a:ext cx="22153500" cy="12465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05" name="Google Shape;105;g482ae9031b_2_56:notes"/>
          <p:cNvSpPr txBox="1"/>
          <p:nvPr>
            <p:ph idx="1" type="body"/>
          </p:nvPr>
        </p:nvSpPr>
        <p:spPr>
          <a:xfrm>
            <a:off x="685800" y="4343400"/>
            <a:ext cx="5457900" cy="408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482ae9031b_9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Também classificadores baseados em ensembles, Ada Boosting e Gradient Boosting utilizam a técnica de boosint, que consiste em incrementalmente construir melhores classificadores a partir correção e adaptação dos classificadores anteriores. A idéia é começar com classificadores simples, e através deste processo iterativo de melhoria, terminar com um classificador robusto e eficiente.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A diferença entre os dois algoritmos está no modo em que o reajuste dos pesos é feito nas iterações. O Adaptive Boosting faz uma redistribuição das amostras a cada iteraçao, modificando os pesos associados a cada uma, e refaz o </a:t>
            </a:r>
            <a:r>
              <a:rPr lang="en-US" sz="1200"/>
              <a:t>treinamento</a:t>
            </a:r>
            <a:r>
              <a:rPr lang="en-US" sz="1200"/>
              <a:t>, enquanto o gradient boosting faz o retreino em cima dos erros de classificação apenas, modificando os pesos através do metodo gradiente descendente</a:t>
            </a:r>
            <a:endParaRPr sz="1200"/>
          </a:p>
        </p:txBody>
      </p:sp>
      <p:sp>
        <p:nvSpPr>
          <p:cNvPr id="253" name="Google Shape;253;g482ae9031b_9_7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482ae9031b_9_89:notes"/>
          <p:cNvSpPr/>
          <p:nvPr>
            <p:ph idx="2" type="sldImg"/>
          </p:nvPr>
        </p:nvSpPr>
        <p:spPr>
          <a:xfrm>
            <a:off x="-16989425" y="-11796713"/>
            <a:ext cx="22153500" cy="12465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262" name="Google Shape;262;g482ae9031b_9_89:notes"/>
          <p:cNvSpPr txBox="1"/>
          <p:nvPr>
            <p:ph idx="1" type="body"/>
          </p:nvPr>
        </p:nvSpPr>
        <p:spPr>
          <a:xfrm>
            <a:off x="685800" y="4343400"/>
            <a:ext cx="5457900" cy="408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/>
              <a:t>Falar que o PCA foi aplicado para redução de dimensionalidade do espaço de características extraídas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/>
              <a:t>O método analisa a relevância de cada característica e seleciona as mais relevantes, enquanto as demais são transformadas e reduzidas.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/>
              <a:t>A imagem representa o Scree Plot do Dataset de 272 </a:t>
            </a:r>
            <a:r>
              <a:rPr i="1" lang="en-US" sz="1400"/>
              <a:t>features</a:t>
            </a:r>
            <a:r>
              <a:rPr lang="en-US" sz="1400"/>
              <a:t> extraídas do signal completo, com o gr’afico da esquerda representando a variância acumulada e o da direita a variância por componente.</a:t>
            </a:r>
            <a:endParaRPr sz="140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482ae9031b_9_96:notes"/>
          <p:cNvSpPr/>
          <p:nvPr>
            <p:ph idx="2" type="sldImg"/>
          </p:nvPr>
        </p:nvSpPr>
        <p:spPr>
          <a:xfrm>
            <a:off x="-16989425" y="-11796713"/>
            <a:ext cx="22153500" cy="12465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270" name="Google Shape;270;g482ae9031b_9_96:notes"/>
          <p:cNvSpPr txBox="1"/>
          <p:nvPr>
            <p:ph idx="1" type="body"/>
          </p:nvPr>
        </p:nvSpPr>
        <p:spPr>
          <a:xfrm>
            <a:off x="685800" y="4343400"/>
            <a:ext cx="5457900" cy="408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482ae9031b_10_0:notes"/>
          <p:cNvSpPr/>
          <p:nvPr>
            <p:ph idx="2" type="sldImg"/>
          </p:nvPr>
        </p:nvSpPr>
        <p:spPr>
          <a:xfrm>
            <a:off x="-16989425" y="-11796713"/>
            <a:ext cx="22153500" cy="12465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277" name="Google Shape;277;g482ae9031b_10_0:notes"/>
          <p:cNvSpPr txBox="1"/>
          <p:nvPr>
            <p:ph idx="1" type="body"/>
          </p:nvPr>
        </p:nvSpPr>
        <p:spPr>
          <a:xfrm>
            <a:off x="685800" y="4343400"/>
            <a:ext cx="5457900" cy="408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482ae9031b_12_64:notes"/>
          <p:cNvSpPr/>
          <p:nvPr>
            <p:ph idx="2" type="sldImg"/>
          </p:nvPr>
        </p:nvSpPr>
        <p:spPr>
          <a:xfrm>
            <a:off x="-16989425" y="-11796713"/>
            <a:ext cx="22153500" cy="12465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288" name="Google Shape;288;g482ae9031b_12_64:notes"/>
          <p:cNvSpPr txBox="1"/>
          <p:nvPr>
            <p:ph idx="1" type="body"/>
          </p:nvPr>
        </p:nvSpPr>
        <p:spPr>
          <a:xfrm>
            <a:off x="685800" y="4343400"/>
            <a:ext cx="5457900" cy="408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/>
              <a:t>Acurácia: Acertos/Total</a:t>
            </a:r>
            <a:endParaRPr sz="14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/>
              <a:t>Sensibilidade ou Recall: TP/(TP + FN)</a:t>
            </a:r>
            <a:endParaRPr sz="14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/>
              <a:t>Precisão: TP/(TP + FP)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/>
              <a:t>Especificidade: TN/(TN + FP)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/>
              <a:t>F1 Score: Média harmonica entre precisão e recall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/>
              <a:t>Balanced accuracy: Média de recall para cada classe. No caso binário, é equivalente a media aritmetica da especificidade e sensibilidade</a:t>
            </a:r>
            <a:endParaRPr sz="140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482ae9031b_12_55:notes"/>
          <p:cNvSpPr/>
          <p:nvPr>
            <p:ph idx="2" type="sldImg"/>
          </p:nvPr>
        </p:nvSpPr>
        <p:spPr>
          <a:xfrm>
            <a:off x="-16989425" y="-11796713"/>
            <a:ext cx="22153500" cy="12465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296" name="Google Shape;296;g482ae9031b_12_55:notes"/>
          <p:cNvSpPr txBox="1"/>
          <p:nvPr>
            <p:ph idx="1" type="body"/>
          </p:nvPr>
        </p:nvSpPr>
        <p:spPr>
          <a:xfrm>
            <a:off x="685800" y="4343400"/>
            <a:ext cx="5457900" cy="408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/>
              <a:t>Modelos que utilizaram espectrogramas dos testes TUG concatenados apareceram com mais frequencia entre os melhores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/>
              <a:t>Random Forest não apareceu nenhuma vez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/>
              <a:t>A discrepância entre as métricas de classificação do melhor modelo e o décimo melhor é muito grande</a:t>
            </a:r>
            <a:endParaRPr sz="140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482ae9031b_12_21:notes"/>
          <p:cNvSpPr/>
          <p:nvPr>
            <p:ph idx="2" type="sldImg"/>
          </p:nvPr>
        </p:nvSpPr>
        <p:spPr>
          <a:xfrm>
            <a:off x="-16989425" y="-11796713"/>
            <a:ext cx="22153500" cy="12465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304" name="Google Shape;304;g482ae9031b_12_21:notes"/>
          <p:cNvSpPr txBox="1"/>
          <p:nvPr>
            <p:ph idx="1" type="body"/>
          </p:nvPr>
        </p:nvSpPr>
        <p:spPr>
          <a:xfrm>
            <a:off x="685800" y="4343400"/>
            <a:ext cx="5457900" cy="408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/>
              <a:t>Para analisar os resultados em um escopo mais amplo, agregou-se algumas características do modelos e foram desenhadas as médias e valores máximos de cada uma das 4 métricas.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/>
              <a:t>Na parte superior a direita, foi agregado o tipo do dado de entrada, se eram os espectrogramas do sinal completo, TUG concatenados ou features extraídas em frequencia para comparação. Para as 4 métricas, os modelos que utilizaram espectrogramas dos sinais TUG concatenados apresentaram melhores resultados.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/>
              <a:t>Posteriormente, filtrando apenas os modelos que utilizam sinais TUG, agregou-se os resultados por tipo de classificador, e observou-se que Random Forest foi o classificador com os piores resultados e os classificadores de Boosting apresentaram os melhores.</a:t>
            </a:r>
            <a:endParaRPr sz="140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482ae9031b_12_14:notes"/>
          <p:cNvSpPr/>
          <p:nvPr>
            <p:ph idx="2" type="sldImg"/>
          </p:nvPr>
        </p:nvSpPr>
        <p:spPr>
          <a:xfrm>
            <a:off x="-16989425" y="-11796713"/>
            <a:ext cx="22153500" cy="12465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312" name="Google Shape;312;g482ae9031b_12_14:notes"/>
          <p:cNvSpPr txBox="1"/>
          <p:nvPr>
            <p:ph idx="1" type="body"/>
          </p:nvPr>
        </p:nvSpPr>
        <p:spPr>
          <a:xfrm>
            <a:off x="685800" y="4343400"/>
            <a:ext cx="5457900" cy="408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/>
              <a:t>Mesmo processo, filtrando por sinais TUG e classificadores boosting, agregou-se por numero de features e viu que 250 apresentou os melhores resultados, e 500 o pior, talvez pq o espaço de características foi tao grande que os classificadores não possuiam dados os suficientes para treinar bem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/>
              <a:t>Por fim, o mesmo processo foi feito para PCA e observou-se que o PCA de 64 features gerou os melhores resultados, como esperado</a:t>
            </a:r>
            <a:endParaRPr sz="140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482ae9031b_12_28:notes"/>
          <p:cNvSpPr/>
          <p:nvPr>
            <p:ph idx="2" type="sldImg"/>
          </p:nvPr>
        </p:nvSpPr>
        <p:spPr>
          <a:xfrm>
            <a:off x="-16989425" y="-11796713"/>
            <a:ext cx="22153500" cy="12465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320" name="Google Shape;320;g482ae9031b_12_28:notes"/>
          <p:cNvSpPr txBox="1"/>
          <p:nvPr>
            <p:ph idx="1" type="body"/>
          </p:nvPr>
        </p:nvSpPr>
        <p:spPr>
          <a:xfrm>
            <a:off x="685800" y="4343400"/>
            <a:ext cx="5457900" cy="408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/>
              <a:t>Por fim, analisando os resultados do melhor modelo, vemos que ele chegou muito próximo de não fazer nenhuma predição incorreta, com apenas 1 falso-negativo e 17 predições corretas.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/>
              <a:t>Como o conjunto de teste e pequeno, com apenas 18 pacientes, o </a:t>
            </a:r>
            <a:r>
              <a:rPr lang="en-US" sz="1400"/>
              <a:t>desvio padrão existente entre os modelos é alto. Ou seja, as métricas de classificação variam muito de modelo para modelo pois cada acerto ou erro influencia muito nas métricas. O fato do conjunto de treino não ser muito grande também diminui a generalização do modelo.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/>
              <a:t>Logo, como foram treinados 74 modelos, talvez este seja um dos modelos que acabou dando ‘sorte’.</a:t>
            </a:r>
            <a:endParaRPr sz="140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482ae9031b_12_36:notes"/>
          <p:cNvSpPr/>
          <p:nvPr>
            <p:ph idx="2" type="sldImg"/>
          </p:nvPr>
        </p:nvSpPr>
        <p:spPr>
          <a:xfrm>
            <a:off x="-16989425" y="-11796713"/>
            <a:ext cx="22153500" cy="12465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328" name="Google Shape;328;g482ae9031b_12_36:notes"/>
          <p:cNvSpPr txBox="1"/>
          <p:nvPr>
            <p:ph idx="1" type="body"/>
          </p:nvPr>
        </p:nvSpPr>
        <p:spPr>
          <a:xfrm>
            <a:off x="685800" y="4343400"/>
            <a:ext cx="5457900" cy="408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482ae9031b_2_70:notes"/>
          <p:cNvSpPr/>
          <p:nvPr>
            <p:ph idx="2" type="sldImg"/>
          </p:nvPr>
        </p:nvSpPr>
        <p:spPr>
          <a:xfrm>
            <a:off x="-16989425" y="-11796713"/>
            <a:ext cx="22153500" cy="12465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2" name="Google Shape;112;g482ae9031b_2_70:notes"/>
          <p:cNvSpPr txBox="1"/>
          <p:nvPr>
            <p:ph idx="1" type="body"/>
          </p:nvPr>
        </p:nvSpPr>
        <p:spPr>
          <a:xfrm>
            <a:off x="685800" y="4343400"/>
            <a:ext cx="5457900" cy="408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482ae9031b_12_72:notes"/>
          <p:cNvSpPr/>
          <p:nvPr>
            <p:ph idx="2" type="sldImg"/>
          </p:nvPr>
        </p:nvSpPr>
        <p:spPr>
          <a:xfrm>
            <a:off x="-16989425" y="-11796713"/>
            <a:ext cx="22153500" cy="12465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339" name="Google Shape;339;g482ae9031b_12_72:notes"/>
          <p:cNvSpPr txBox="1"/>
          <p:nvPr>
            <p:ph idx="1" type="body"/>
          </p:nvPr>
        </p:nvSpPr>
        <p:spPr>
          <a:xfrm>
            <a:off x="685800" y="4343400"/>
            <a:ext cx="5457900" cy="408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3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Falar que os dados de aceleração sao amostrados em 100 Hz e fusionados em x, y e z</a:t>
            </a:r>
            <a:endParaRPr/>
          </a:p>
        </p:txBody>
      </p:sp>
      <p:sp>
        <p:nvSpPr>
          <p:cNvPr id="119" name="Google Shape;119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7:notes"/>
          <p:cNvSpPr/>
          <p:nvPr>
            <p:ph idx="2" type="sldImg"/>
          </p:nvPr>
        </p:nvSpPr>
        <p:spPr>
          <a:xfrm>
            <a:off x="-16989425" y="-11796713"/>
            <a:ext cx="22153563" cy="12465051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8" name="Google Shape;128;p7:notes"/>
          <p:cNvSpPr txBox="1"/>
          <p:nvPr>
            <p:ph idx="1" type="body"/>
          </p:nvPr>
        </p:nvSpPr>
        <p:spPr>
          <a:xfrm>
            <a:off x="685800" y="4343400"/>
            <a:ext cx="5457825" cy="40862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482ae9031b_8_25:notes"/>
          <p:cNvSpPr/>
          <p:nvPr>
            <p:ph idx="2" type="sldImg"/>
          </p:nvPr>
        </p:nvSpPr>
        <p:spPr>
          <a:xfrm>
            <a:off x="-16989425" y="-11796713"/>
            <a:ext cx="22153500" cy="12465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39" name="Google Shape;139;g482ae9031b_8_25:notes"/>
          <p:cNvSpPr txBox="1"/>
          <p:nvPr>
            <p:ph idx="1" type="body"/>
          </p:nvPr>
        </p:nvSpPr>
        <p:spPr>
          <a:xfrm>
            <a:off x="685800" y="4343400"/>
            <a:ext cx="5457900" cy="408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482ae9031b_8_16:notes"/>
          <p:cNvSpPr/>
          <p:nvPr>
            <p:ph idx="2" type="sldImg"/>
          </p:nvPr>
        </p:nvSpPr>
        <p:spPr>
          <a:xfrm>
            <a:off x="-16989425" y="-11796713"/>
            <a:ext cx="22153500" cy="12465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46" name="Google Shape;146;g482ae9031b_8_16:notes"/>
          <p:cNvSpPr txBox="1"/>
          <p:nvPr>
            <p:ph idx="1" type="body"/>
          </p:nvPr>
        </p:nvSpPr>
        <p:spPr>
          <a:xfrm>
            <a:off x="685800" y="4343400"/>
            <a:ext cx="5457900" cy="408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482ae9031b_8_3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482ae9031b_8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/>
              <a:t>TUGs bem separadas e evidentes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/>
              <a:t>Tempo de execução varia muito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/>
              <a:t>Sem distinção clara entre caidores e nao caidores (primeiro nao caidor e segundo caidor)</a:t>
            </a:r>
            <a:endParaRPr sz="1400"/>
          </a:p>
        </p:txBody>
      </p:sp>
      <p:sp>
        <p:nvSpPr>
          <p:cNvPr id="155" name="Google Shape;155;g482ae9031b_8_3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482ae9031b_8_56:notes"/>
          <p:cNvSpPr/>
          <p:nvPr>
            <p:ph idx="2" type="sldImg"/>
          </p:nvPr>
        </p:nvSpPr>
        <p:spPr>
          <a:xfrm>
            <a:off x="-16989425" y="-11796713"/>
            <a:ext cx="22153500" cy="12465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63" name="Google Shape;163;g482ae9031b_8_56:notes"/>
          <p:cNvSpPr txBox="1"/>
          <p:nvPr>
            <p:ph idx="1" type="body"/>
          </p:nvPr>
        </p:nvSpPr>
        <p:spPr>
          <a:xfrm>
            <a:off x="685800" y="4343400"/>
            <a:ext cx="5457900" cy="408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fault">
  <p:cSld name="Defaul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oogle Shape;12;p2"/>
          <p:cNvGrpSpPr/>
          <p:nvPr/>
        </p:nvGrpSpPr>
        <p:grpSpPr>
          <a:xfrm rot="5400000">
            <a:off x="-16715170" y="-397330"/>
            <a:ext cx="24535120" cy="4304278"/>
            <a:chOff x="0" y="-156114"/>
            <a:chExt cx="24535120" cy="4304278"/>
          </a:xfrm>
        </p:grpSpPr>
        <p:sp>
          <p:nvSpPr>
            <p:cNvPr id="13" name="Google Shape;13;p2"/>
            <p:cNvSpPr/>
            <p:nvPr/>
          </p:nvSpPr>
          <p:spPr>
            <a:xfrm>
              <a:off x="23378291" y="2431564"/>
              <a:ext cx="1134300" cy="1716600"/>
            </a:xfrm>
            <a:custGeom>
              <a:rect b="b" l="l" r="r" t="t"/>
              <a:pathLst>
                <a:path extrusionOk="0" h="120000" w="120000">
                  <a:moveTo>
                    <a:pt x="0" y="119931"/>
                  </a:moveTo>
                  <a:lnTo>
                    <a:pt x="119895" y="63310"/>
                  </a:lnTo>
                  <a:lnTo>
                    <a:pt x="119895" y="0"/>
                  </a:lnTo>
                  <a:lnTo>
                    <a:pt x="0" y="119931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23079220" y="-88970"/>
              <a:ext cx="1455900" cy="42330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26531" y="119972"/>
                  </a:lnTo>
                  <a:lnTo>
                    <a:pt x="119918" y="71396"/>
                  </a:lnTo>
                  <a:lnTo>
                    <a:pt x="119918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20776620" y="-88970"/>
              <a:ext cx="2646600" cy="42330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9955" y="119972"/>
                  </a:lnTo>
                  <a:lnTo>
                    <a:pt x="105351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20420244" y="-88970"/>
              <a:ext cx="3003000" cy="42330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692" y="89022"/>
                  </a:lnTo>
                  <a:lnTo>
                    <a:pt x="119960" y="119972"/>
                  </a:lnTo>
                  <a:lnTo>
                    <a:pt x="14247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7677877" y="-88971"/>
              <a:ext cx="2785800" cy="3142200"/>
            </a:xfrm>
            <a:custGeom>
              <a:rect b="b" l="l" r="r" t="t"/>
              <a:pathLst>
                <a:path extrusionOk="0" h="120000" w="120000">
                  <a:moveTo>
                    <a:pt x="90276" y="0"/>
                  </a:moveTo>
                  <a:lnTo>
                    <a:pt x="0" y="73550"/>
                  </a:lnTo>
                  <a:lnTo>
                    <a:pt x="119957" y="119962"/>
                  </a:lnTo>
                  <a:lnTo>
                    <a:pt x="118131" y="0"/>
                  </a:lnTo>
                  <a:lnTo>
                    <a:pt x="90276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7608342" y="-88971"/>
              <a:ext cx="2168700" cy="19254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3929" y="119938"/>
                  </a:lnTo>
                  <a:lnTo>
                    <a:pt x="119945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4888519" y="-88734"/>
              <a:ext cx="2811900" cy="19254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9957" y="119938"/>
                  </a:lnTo>
                  <a:lnTo>
                    <a:pt x="116928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3589856" y="-88970"/>
              <a:ext cx="4137300" cy="35202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53937" y="119966"/>
                  </a:lnTo>
                  <a:lnTo>
                    <a:pt x="119971" y="65643"/>
                  </a:lnTo>
                  <a:lnTo>
                    <a:pt x="38436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11104147" y="-111272"/>
              <a:ext cx="4346100" cy="3520200"/>
            </a:xfrm>
            <a:custGeom>
              <a:rect b="b" l="l" r="r" t="t"/>
              <a:pathLst>
                <a:path extrusionOk="0" h="120000" w="120000">
                  <a:moveTo>
                    <a:pt x="26270" y="0"/>
                  </a:moveTo>
                  <a:lnTo>
                    <a:pt x="0" y="59126"/>
                  </a:lnTo>
                  <a:lnTo>
                    <a:pt x="119972" y="119966"/>
                  </a:lnTo>
                  <a:lnTo>
                    <a:pt x="68629" y="0"/>
                  </a:lnTo>
                  <a:lnTo>
                    <a:pt x="26270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9793019" y="-88970"/>
              <a:ext cx="369300" cy="195600"/>
            </a:xfrm>
            <a:custGeom>
              <a:rect b="b" l="l" r="r" t="t"/>
              <a:pathLst>
                <a:path extrusionOk="0" h="120000" w="120000">
                  <a:moveTo>
                    <a:pt x="35935" y="0"/>
                  </a:moveTo>
                  <a:lnTo>
                    <a:pt x="0" y="119393"/>
                  </a:lnTo>
                  <a:lnTo>
                    <a:pt x="119679" y="0"/>
                  </a:lnTo>
                  <a:lnTo>
                    <a:pt x="35935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9698211" y="-88970"/>
              <a:ext cx="225900" cy="1956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61298" y="119393"/>
                  </a:lnTo>
                  <a:lnTo>
                    <a:pt x="119480" y="0"/>
                  </a:lnTo>
                  <a:lnTo>
                    <a:pt x="0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502000" y="61758"/>
              <a:ext cx="2646900" cy="2259900"/>
            </a:xfrm>
            <a:custGeom>
              <a:rect b="b" l="l" r="r" t="t"/>
              <a:pathLst>
                <a:path extrusionOk="0" h="120000" w="120000">
                  <a:moveTo>
                    <a:pt x="119955" y="81832"/>
                  </a:moveTo>
                  <a:lnTo>
                    <a:pt x="58436" y="0"/>
                  </a:lnTo>
                  <a:lnTo>
                    <a:pt x="0" y="119947"/>
                  </a:lnTo>
                  <a:lnTo>
                    <a:pt x="119955" y="81832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821130" y="61996"/>
              <a:ext cx="2985600" cy="2259900"/>
            </a:xfrm>
            <a:custGeom>
              <a:rect b="b" l="l" r="r" t="t"/>
              <a:pathLst>
                <a:path extrusionOk="0" h="120000" w="120000">
                  <a:moveTo>
                    <a:pt x="119960" y="0"/>
                  </a:moveTo>
                  <a:lnTo>
                    <a:pt x="0" y="32670"/>
                  </a:lnTo>
                  <a:lnTo>
                    <a:pt x="68158" y="119947"/>
                  </a:lnTo>
                  <a:lnTo>
                    <a:pt x="119960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829814" y="-88970"/>
              <a:ext cx="2985600" cy="808500"/>
            </a:xfrm>
            <a:custGeom>
              <a:rect b="b" l="l" r="r" t="t"/>
              <a:pathLst>
                <a:path extrusionOk="0" h="120000" w="120000">
                  <a:moveTo>
                    <a:pt x="2415" y="0"/>
                  </a:moveTo>
                  <a:lnTo>
                    <a:pt x="0" y="119854"/>
                  </a:lnTo>
                  <a:lnTo>
                    <a:pt x="119960" y="28759"/>
                  </a:lnTo>
                  <a:lnTo>
                    <a:pt x="115287" y="0"/>
                  </a:lnTo>
                  <a:lnTo>
                    <a:pt x="2415" y="0"/>
                  </a:lnTo>
                </a:path>
              </a:pathLst>
            </a:custGeom>
            <a:solidFill>
              <a:srgbClr val="0D456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975275" y="-88970"/>
              <a:ext cx="943200" cy="8085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2209" y="119854"/>
                  </a:lnTo>
                  <a:lnTo>
                    <a:pt x="119874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5608571" y="674793"/>
              <a:ext cx="2916300" cy="1642800"/>
            </a:xfrm>
            <a:custGeom>
              <a:rect b="b" l="l" r="r" t="t"/>
              <a:pathLst>
                <a:path extrusionOk="0" h="120000" w="120000">
                  <a:moveTo>
                    <a:pt x="119959" y="119928"/>
                  </a:moveTo>
                  <a:lnTo>
                    <a:pt x="50165" y="0"/>
                  </a:lnTo>
                  <a:lnTo>
                    <a:pt x="0" y="95179"/>
                  </a:lnTo>
                  <a:lnTo>
                    <a:pt x="119959" y="11992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5092201" y="-155877"/>
              <a:ext cx="1760100" cy="21123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36866" y="119944"/>
                  </a:lnTo>
                  <a:lnTo>
                    <a:pt x="119932" y="45930"/>
                  </a:lnTo>
                  <a:lnTo>
                    <a:pt x="59966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443059" y="190760"/>
              <a:ext cx="5232600" cy="2977200"/>
            </a:xfrm>
            <a:custGeom>
              <a:rect b="b" l="l" r="r" t="t"/>
              <a:pathLst>
                <a:path extrusionOk="0" h="120000" w="120000">
                  <a:moveTo>
                    <a:pt x="119977" y="70370"/>
                  </a:moveTo>
                  <a:lnTo>
                    <a:pt x="19273" y="0"/>
                  </a:lnTo>
                  <a:lnTo>
                    <a:pt x="0" y="119960"/>
                  </a:lnTo>
                  <a:lnTo>
                    <a:pt x="119977" y="70370"/>
                  </a:lnTo>
                </a:path>
              </a:pathLst>
            </a:custGeom>
            <a:solidFill>
              <a:srgbClr val="0A2C5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1264131" y="-156113"/>
              <a:ext cx="4393800" cy="2112300"/>
            </a:xfrm>
            <a:custGeom>
              <a:rect b="b" l="l" r="r" t="t"/>
              <a:pathLst>
                <a:path extrusionOk="0" h="120000" w="120000">
                  <a:moveTo>
                    <a:pt x="25195" y="0"/>
                  </a:moveTo>
                  <a:lnTo>
                    <a:pt x="0" y="20867"/>
                  </a:lnTo>
                  <a:lnTo>
                    <a:pt x="119973" y="119944"/>
                  </a:lnTo>
                  <a:lnTo>
                    <a:pt x="105195" y="0"/>
                  </a:lnTo>
                  <a:lnTo>
                    <a:pt x="25195" y="0"/>
                  </a:lnTo>
                </a:path>
              </a:pathLst>
            </a:custGeom>
            <a:solidFill>
              <a:srgbClr val="10438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1264131" y="-133574"/>
              <a:ext cx="921300" cy="369300"/>
            </a:xfrm>
            <a:custGeom>
              <a:rect b="b" l="l" r="r" t="t"/>
              <a:pathLst>
                <a:path extrusionOk="0" h="120000" w="120000">
                  <a:moveTo>
                    <a:pt x="9220" y="0"/>
                  </a:moveTo>
                  <a:lnTo>
                    <a:pt x="0" y="119679"/>
                  </a:lnTo>
                  <a:lnTo>
                    <a:pt x="119871" y="0"/>
                  </a:lnTo>
                  <a:lnTo>
                    <a:pt x="922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34484" y="-133574"/>
              <a:ext cx="621600" cy="3693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06073" y="119679"/>
                  </a:lnTo>
                  <a:lnTo>
                    <a:pt x="119809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0" y="885559"/>
              <a:ext cx="447600" cy="2259900"/>
            </a:xfrm>
            <a:custGeom>
              <a:rect b="b" l="l" r="r" t="t"/>
              <a:pathLst>
                <a:path extrusionOk="0" h="120000" w="120000">
                  <a:moveTo>
                    <a:pt x="0" y="110157"/>
                  </a:moveTo>
                  <a:lnTo>
                    <a:pt x="119735" y="119947"/>
                  </a:lnTo>
                  <a:lnTo>
                    <a:pt x="0" y="0"/>
                  </a:lnTo>
                  <a:lnTo>
                    <a:pt x="0" y="110157"/>
                  </a:lnTo>
                </a:path>
              </a:pathLst>
            </a:custGeom>
            <a:solidFill>
              <a:srgbClr val="0A2C5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0" y="-156114"/>
              <a:ext cx="1286400" cy="33420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38938"/>
                  </a:lnTo>
                  <a:lnTo>
                    <a:pt x="41531" y="119964"/>
                  </a:lnTo>
                  <a:lnTo>
                    <a:pt x="119908" y="13191"/>
                  </a:lnTo>
                  <a:lnTo>
                    <a:pt x="68820" y="0"/>
                  </a:lnTo>
                  <a:lnTo>
                    <a:pt x="0" y="0"/>
                  </a:lnTo>
                </a:path>
              </a:pathLst>
            </a:custGeom>
            <a:solidFill>
              <a:srgbClr val="10438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462804" y="1591817"/>
              <a:ext cx="6988500" cy="1786200"/>
            </a:xfrm>
            <a:custGeom>
              <a:rect b="b" l="l" r="r" t="t"/>
              <a:pathLst>
                <a:path extrusionOk="0" h="120000" w="120000">
                  <a:moveTo>
                    <a:pt x="119983" y="119933"/>
                  </a:moveTo>
                  <a:lnTo>
                    <a:pt x="0" y="48211"/>
                  </a:lnTo>
                  <a:lnTo>
                    <a:pt x="45425" y="0"/>
                  </a:lnTo>
                  <a:lnTo>
                    <a:pt x="119983" y="119933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9776123" y="-125128"/>
              <a:ext cx="2307900" cy="1734000"/>
            </a:xfrm>
            <a:custGeom>
              <a:rect b="b" l="l" r="r" t="t"/>
              <a:pathLst>
                <a:path extrusionOk="0" h="120000" w="120000">
                  <a:moveTo>
                    <a:pt x="19103" y="0"/>
                  </a:moveTo>
                  <a:lnTo>
                    <a:pt x="0" y="13424"/>
                  </a:lnTo>
                  <a:lnTo>
                    <a:pt x="70524" y="119931"/>
                  </a:lnTo>
                  <a:lnTo>
                    <a:pt x="119948" y="0"/>
                  </a:lnTo>
                  <a:lnTo>
                    <a:pt x="19103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sp>
        <p:nvSpPr>
          <p:cNvPr id="38" name="Google Shape;38;p2"/>
          <p:cNvSpPr txBox="1"/>
          <p:nvPr>
            <p:ph idx="12" type="sldNum"/>
          </p:nvPr>
        </p:nvSpPr>
        <p:spPr>
          <a:xfrm>
            <a:off x="22583548" y="12513869"/>
            <a:ext cx="1462800" cy="1050000"/>
          </a:xfrm>
          <a:prstGeom prst="rect">
            <a:avLst/>
          </a:prstGeom>
        </p:spPr>
        <p:txBody>
          <a:bodyPr anchorCtr="0" anchor="t" bIns="223450" lIns="223450" spcFirstLastPara="1" rIns="223450" wrap="square" tIns="2234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Default">
  <p:cSld name="2_Defaul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oogle Shape;40;p3"/>
          <p:cNvGrpSpPr/>
          <p:nvPr/>
        </p:nvGrpSpPr>
        <p:grpSpPr>
          <a:xfrm rot="10800000">
            <a:off x="-23414" y="11355820"/>
            <a:ext cx="24535120" cy="4304278"/>
            <a:chOff x="0" y="-156114"/>
            <a:chExt cx="24535120" cy="4304278"/>
          </a:xfrm>
        </p:grpSpPr>
        <p:sp>
          <p:nvSpPr>
            <p:cNvPr id="41" name="Google Shape;41;p3"/>
            <p:cNvSpPr/>
            <p:nvPr/>
          </p:nvSpPr>
          <p:spPr>
            <a:xfrm>
              <a:off x="23378291" y="2431564"/>
              <a:ext cx="1134300" cy="1716600"/>
            </a:xfrm>
            <a:custGeom>
              <a:rect b="b" l="l" r="r" t="t"/>
              <a:pathLst>
                <a:path extrusionOk="0" h="120000" w="120000">
                  <a:moveTo>
                    <a:pt x="0" y="119931"/>
                  </a:moveTo>
                  <a:lnTo>
                    <a:pt x="119895" y="63310"/>
                  </a:lnTo>
                  <a:lnTo>
                    <a:pt x="119895" y="0"/>
                  </a:lnTo>
                  <a:lnTo>
                    <a:pt x="0" y="119931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23079220" y="-88970"/>
              <a:ext cx="1455900" cy="42330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26531" y="119972"/>
                  </a:lnTo>
                  <a:lnTo>
                    <a:pt x="119918" y="71396"/>
                  </a:lnTo>
                  <a:lnTo>
                    <a:pt x="119918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20776620" y="-88970"/>
              <a:ext cx="2646600" cy="42330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9955" y="119972"/>
                  </a:lnTo>
                  <a:lnTo>
                    <a:pt x="105351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20420244" y="-88970"/>
              <a:ext cx="3003000" cy="42330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692" y="89022"/>
                  </a:lnTo>
                  <a:lnTo>
                    <a:pt x="119960" y="119972"/>
                  </a:lnTo>
                  <a:lnTo>
                    <a:pt x="14247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17677877" y="-88971"/>
              <a:ext cx="2785800" cy="3142200"/>
            </a:xfrm>
            <a:custGeom>
              <a:rect b="b" l="l" r="r" t="t"/>
              <a:pathLst>
                <a:path extrusionOk="0" h="120000" w="120000">
                  <a:moveTo>
                    <a:pt x="90276" y="0"/>
                  </a:moveTo>
                  <a:lnTo>
                    <a:pt x="0" y="73550"/>
                  </a:lnTo>
                  <a:lnTo>
                    <a:pt x="119957" y="119962"/>
                  </a:lnTo>
                  <a:lnTo>
                    <a:pt x="118131" y="0"/>
                  </a:lnTo>
                  <a:lnTo>
                    <a:pt x="90276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17608342" y="-88971"/>
              <a:ext cx="2168700" cy="19254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3929" y="119938"/>
                  </a:lnTo>
                  <a:lnTo>
                    <a:pt x="119945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7" name="Google Shape;47;p3"/>
            <p:cNvSpPr/>
            <p:nvPr/>
          </p:nvSpPr>
          <p:spPr>
            <a:xfrm>
              <a:off x="14888519" y="-88734"/>
              <a:ext cx="2811900" cy="19254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9957" y="119938"/>
                  </a:lnTo>
                  <a:lnTo>
                    <a:pt x="116928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13589856" y="-88970"/>
              <a:ext cx="4137300" cy="35202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53937" y="119966"/>
                  </a:lnTo>
                  <a:lnTo>
                    <a:pt x="119971" y="65643"/>
                  </a:lnTo>
                  <a:lnTo>
                    <a:pt x="38436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9" name="Google Shape;49;p3"/>
            <p:cNvSpPr/>
            <p:nvPr/>
          </p:nvSpPr>
          <p:spPr>
            <a:xfrm>
              <a:off x="11104147" y="-111272"/>
              <a:ext cx="4346100" cy="3520200"/>
            </a:xfrm>
            <a:custGeom>
              <a:rect b="b" l="l" r="r" t="t"/>
              <a:pathLst>
                <a:path extrusionOk="0" h="120000" w="120000">
                  <a:moveTo>
                    <a:pt x="26270" y="0"/>
                  </a:moveTo>
                  <a:lnTo>
                    <a:pt x="0" y="59126"/>
                  </a:lnTo>
                  <a:lnTo>
                    <a:pt x="119972" y="119966"/>
                  </a:lnTo>
                  <a:lnTo>
                    <a:pt x="68629" y="0"/>
                  </a:lnTo>
                  <a:lnTo>
                    <a:pt x="26270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50" name="Google Shape;50;p3"/>
            <p:cNvSpPr/>
            <p:nvPr/>
          </p:nvSpPr>
          <p:spPr>
            <a:xfrm>
              <a:off x="9793019" y="-88970"/>
              <a:ext cx="369300" cy="195600"/>
            </a:xfrm>
            <a:custGeom>
              <a:rect b="b" l="l" r="r" t="t"/>
              <a:pathLst>
                <a:path extrusionOk="0" h="120000" w="120000">
                  <a:moveTo>
                    <a:pt x="35935" y="0"/>
                  </a:moveTo>
                  <a:lnTo>
                    <a:pt x="0" y="119393"/>
                  </a:lnTo>
                  <a:lnTo>
                    <a:pt x="119679" y="0"/>
                  </a:lnTo>
                  <a:lnTo>
                    <a:pt x="35935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51" name="Google Shape;51;p3"/>
            <p:cNvSpPr/>
            <p:nvPr/>
          </p:nvSpPr>
          <p:spPr>
            <a:xfrm>
              <a:off x="9698211" y="-88970"/>
              <a:ext cx="225900" cy="1956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61298" y="119393"/>
                  </a:lnTo>
                  <a:lnTo>
                    <a:pt x="119480" y="0"/>
                  </a:lnTo>
                  <a:lnTo>
                    <a:pt x="0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8502000" y="61758"/>
              <a:ext cx="2646900" cy="2259900"/>
            </a:xfrm>
            <a:custGeom>
              <a:rect b="b" l="l" r="r" t="t"/>
              <a:pathLst>
                <a:path extrusionOk="0" h="120000" w="120000">
                  <a:moveTo>
                    <a:pt x="119955" y="81832"/>
                  </a:moveTo>
                  <a:lnTo>
                    <a:pt x="58436" y="0"/>
                  </a:lnTo>
                  <a:lnTo>
                    <a:pt x="0" y="119947"/>
                  </a:lnTo>
                  <a:lnTo>
                    <a:pt x="119955" y="81832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53" name="Google Shape;53;p3"/>
            <p:cNvSpPr/>
            <p:nvPr/>
          </p:nvSpPr>
          <p:spPr>
            <a:xfrm>
              <a:off x="6821130" y="61996"/>
              <a:ext cx="2985600" cy="2259900"/>
            </a:xfrm>
            <a:custGeom>
              <a:rect b="b" l="l" r="r" t="t"/>
              <a:pathLst>
                <a:path extrusionOk="0" h="120000" w="120000">
                  <a:moveTo>
                    <a:pt x="119960" y="0"/>
                  </a:moveTo>
                  <a:lnTo>
                    <a:pt x="0" y="32670"/>
                  </a:lnTo>
                  <a:lnTo>
                    <a:pt x="68158" y="119947"/>
                  </a:lnTo>
                  <a:lnTo>
                    <a:pt x="119960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54" name="Google Shape;54;p3"/>
            <p:cNvSpPr/>
            <p:nvPr/>
          </p:nvSpPr>
          <p:spPr>
            <a:xfrm>
              <a:off x="6829814" y="-88970"/>
              <a:ext cx="2985600" cy="808500"/>
            </a:xfrm>
            <a:custGeom>
              <a:rect b="b" l="l" r="r" t="t"/>
              <a:pathLst>
                <a:path extrusionOk="0" h="120000" w="120000">
                  <a:moveTo>
                    <a:pt x="2415" y="0"/>
                  </a:moveTo>
                  <a:lnTo>
                    <a:pt x="0" y="119854"/>
                  </a:lnTo>
                  <a:lnTo>
                    <a:pt x="119960" y="28759"/>
                  </a:lnTo>
                  <a:lnTo>
                    <a:pt x="115287" y="0"/>
                  </a:lnTo>
                  <a:lnTo>
                    <a:pt x="2415" y="0"/>
                  </a:lnTo>
                </a:path>
              </a:pathLst>
            </a:custGeom>
            <a:solidFill>
              <a:srgbClr val="0D456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5975275" y="-88970"/>
              <a:ext cx="943200" cy="8085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2209" y="119854"/>
                  </a:lnTo>
                  <a:lnTo>
                    <a:pt x="119874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56" name="Google Shape;56;p3"/>
            <p:cNvSpPr/>
            <p:nvPr/>
          </p:nvSpPr>
          <p:spPr>
            <a:xfrm>
              <a:off x="5608571" y="674793"/>
              <a:ext cx="2916300" cy="1642800"/>
            </a:xfrm>
            <a:custGeom>
              <a:rect b="b" l="l" r="r" t="t"/>
              <a:pathLst>
                <a:path extrusionOk="0" h="120000" w="120000">
                  <a:moveTo>
                    <a:pt x="119959" y="119928"/>
                  </a:moveTo>
                  <a:lnTo>
                    <a:pt x="50165" y="0"/>
                  </a:lnTo>
                  <a:lnTo>
                    <a:pt x="0" y="95179"/>
                  </a:lnTo>
                  <a:lnTo>
                    <a:pt x="119959" y="11992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5092201" y="-155877"/>
              <a:ext cx="1760100" cy="21123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36866" y="119944"/>
                  </a:lnTo>
                  <a:lnTo>
                    <a:pt x="119932" y="45930"/>
                  </a:lnTo>
                  <a:lnTo>
                    <a:pt x="59966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443059" y="190760"/>
              <a:ext cx="5232600" cy="2977200"/>
            </a:xfrm>
            <a:custGeom>
              <a:rect b="b" l="l" r="r" t="t"/>
              <a:pathLst>
                <a:path extrusionOk="0" h="120000" w="120000">
                  <a:moveTo>
                    <a:pt x="119977" y="70370"/>
                  </a:moveTo>
                  <a:lnTo>
                    <a:pt x="19273" y="0"/>
                  </a:lnTo>
                  <a:lnTo>
                    <a:pt x="0" y="119960"/>
                  </a:lnTo>
                  <a:lnTo>
                    <a:pt x="119977" y="70370"/>
                  </a:lnTo>
                </a:path>
              </a:pathLst>
            </a:custGeom>
            <a:solidFill>
              <a:srgbClr val="0A2C5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1264131" y="-156113"/>
              <a:ext cx="4393800" cy="2112300"/>
            </a:xfrm>
            <a:custGeom>
              <a:rect b="b" l="l" r="r" t="t"/>
              <a:pathLst>
                <a:path extrusionOk="0" h="120000" w="120000">
                  <a:moveTo>
                    <a:pt x="25195" y="0"/>
                  </a:moveTo>
                  <a:lnTo>
                    <a:pt x="0" y="20867"/>
                  </a:lnTo>
                  <a:lnTo>
                    <a:pt x="119973" y="119944"/>
                  </a:lnTo>
                  <a:lnTo>
                    <a:pt x="105195" y="0"/>
                  </a:lnTo>
                  <a:lnTo>
                    <a:pt x="25195" y="0"/>
                  </a:lnTo>
                </a:path>
              </a:pathLst>
            </a:custGeom>
            <a:solidFill>
              <a:srgbClr val="10438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60" name="Google Shape;60;p3"/>
            <p:cNvSpPr/>
            <p:nvPr/>
          </p:nvSpPr>
          <p:spPr>
            <a:xfrm>
              <a:off x="1264131" y="-133574"/>
              <a:ext cx="921300" cy="369300"/>
            </a:xfrm>
            <a:custGeom>
              <a:rect b="b" l="l" r="r" t="t"/>
              <a:pathLst>
                <a:path extrusionOk="0" h="120000" w="120000">
                  <a:moveTo>
                    <a:pt x="9220" y="0"/>
                  </a:moveTo>
                  <a:lnTo>
                    <a:pt x="0" y="119679"/>
                  </a:lnTo>
                  <a:lnTo>
                    <a:pt x="119871" y="0"/>
                  </a:lnTo>
                  <a:lnTo>
                    <a:pt x="922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61" name="Google Shape;61;p3"/>
            <p:cNvSpPr/>
            <p:nvPr/>
          </p:nvSpPr>
          <p:spPr>
            <a:xfrm>
              <a:off x="734484" y="-133574"/>
              <a:ext cx="621600" cy="3693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06073" y="119679"/>
                  </a:lnTo>
                  <a:lnTo>
                    <a:pt x="119809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62" name="Google Shape;62;p3"/>
            <p:cNvSpPr/>
            <p:nvPr/>
          </p:nvSpPr>
          <p:spPr>
            <a:xfrm>
              <a:off x="0" y="885559"/>
              <a:ext cx="447600" cy="2259900"/>
            </a:xfrm>
            <a:custGeom>
              <a:rect b="b" l="l" r="r" t="t"/>
              <a:pathLst>
                <a:path extrusionOk="0" h="120000" w="120000">
                  <a:moveTo>
                    <a:pt x="0" y="110157"/>
                  </a:moveTo>
                  <a:lnTo>
                    <a:pt x="119735" y="119947"/>
                  </a:lnTo>
                  <a:lnTo>
                    <a:pt x="0" y="0"/>
                  </a:lnTo>
                  <a:lnTo>
                    <a:pt x="0" y="110157"/>
                  </a:lnTo>
                </a:path>
              </a:pathLst>
            </a:custGeom>
            <a:solidFill>
              <a:srgbClr val="0A2C5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0" y="-156114"/>
              <a:ext cx="1286400" cy="33420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38938"/>
                  </a:lnTo>
                  <a:lnTo>
                    <a:pt x="41531" y="119964"/>
                  </a:lnTo>
                  <a:lnTo>
                    <a:pt x="119908" y="13191"/>
                  </a:lnTo>
                  <a:lnTo>
                    <a:pt x="68820" y="0"/>
                  </a:lnTo>
                  <a:lnTo>
                    <a:pt x="0" y="0"/>
                  </a:lnTo>
                </a:path>
              </a:pathLst>
            </a:custGeom>
            <a:solidFill>
              <a:srgbClr val="10438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8462804" y="1591817"/>
              <a:ext cx="6988500" cy="1786200"/>
            </a:xfrm>
            <a:custGeom>
              <a:rect b="b" l="l" r="r" t="t"/>
              <a:pathLst>
                <a:path extrusionOk="0" h="120000" w="120000">
                  <a:moveTo>
                    <a:pt x="119983" y="119933"/>
                  </a:moveTo>
                  <a:lnTo>
                    <a:pt x="0" y="48211"/>
                  </a:lnTo>
                  <a:lnTo>
                    <a:pt x="45425" y="0"/>
                  </a:lnTo>
                  <a:lnTo>
                    <a:pt x="119983" y="119933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9776123" y="-125128"/>
              <a:ext cx="2307900" cy="1734000"/>
            </a:xfrm>
            <a:custGeom>
              <a:rect b="b" l="l" r="r" t="t"/>
              <a:pathLst>
                <a:path extrusionOk="0" h="120000" w="120000">
                  <a:moveTo>
                    <a:pt x="19103" y="0"/>
                  </a:moveTo>
                  <a:lnTo>
                    <a:pt x="0" y="13424"/>
                  </a:lnTo>
                  <a:lnTo>
                    <a:pt x="70524" y="119931"/>
                  </a:lnTo>
                  <a:lnTo>
                    <a:pt x="119948" y="0"/>
                  </a:lnTo>
                  <a:lnTo>
                    <a:pt x="19103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sp>
        <p:nvSpPr>
          <p:cNvPr id="66" name="Google Shape;66;p3"/>
          <p:cNvSpPr txBox="1"/>
          <p:nvPr>
            <p:ph idx="12" type="sldNum"/>
          </p:nvPr>
        </p:nvSpPr>
        <p:spPr>
          <a:xfrm>
            <a:off x="22583548" y="12513869"/>
            <a:ext cx="1462800" cy="1050000"/>
          </a:xfrm>
          <a:prstGeom prst="rect">
            <a:avLst/>
          </a:prstGeom>
        </p:spPr>
        <p:txBody>
          <a:bodyPr anchorCtr="0" anchor="t" bIns="223450" lIns="223450" spcFirstLastPara="1" rIns="223450" wrap="square" tIns="2234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2">
  <p:cSld name="CUSTOM_1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45375" y="13286829"/>
            <a:ext cx="24668399" cy="69197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4"/>
          <p:cNvSpPr txBox="1"/>
          <p:nvPr>
            <p:ph idx="12" type="sldNum"/>
          </p:nvPr>
        </p:nvSpPr>
        <p:spPr>
          <a:xfrm>
            <a:off x="22583548" y="12513869"/>
            <a:ext cx="1462800" cy="1050000"/>
          </a:xfrm>
          <a:prstGeom prst="rect">
            <a:avLst/>
          </a:prstGeom>
        </p:spPr>
        <p:txBody>
          <a:bodyPr anchorCtr="0" anchor="t" bIns="223450" lIns="223450" spcFirstLastPara="1" rIns="223450" wrap="square" tIns="2234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22812148" y="12666269"/>
            <a:ext cx="1462800" cy="10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23450" lIns="223450" spcFirstLastPara="1" rIns="223450" wrap="square" tIns="223450">
            <a:noAutofit/>
          </a:bodyPr>
          <a:lstStyle>
            <a:lvl1pPr lvl="0" algn="r">
              <a:buNone/>
              <a:defRPr sz="3200">
                <a:solidFill>
                  <a:schemeClr val="tx1"/>
                </a:solidFill>
              </a:defRPr>
            </a:lvl1pPr>
            <a:lvl2pPr lvl="1" algn="r">
              <a:buNone/>
              <a:defRPr sz="3200">
                <a:solidFill>
                  <a:schemeClr val="tx1"/>
                </a:solidFill>
              </a:defRPr>
            </a:lvl2pPr>
            <a:lvl3pPr lvl="2" algn="r">
              <a:buNone/>
              <a:defRPr sz="3200">
                <a:solidFill>
                  <a:schemeClr val="tx1"/>
                </a:solidFill>
              </a:defRPr>
            </a:lvl3pPr>
            <a:lvl4pPr lvl="3" algn="r">
              <a:buNone/>
              <a:defRPr sz="3200">
                <a:solidFill>
                  <a:schemeClr val="tx1"/>
                </a:solidFill>
              </a:defRPr>
            </a:lvl4pPr>
            <a:lvl5pPr lvl="4" algn="r">
              <a:buNone/>
              <a:defRPr sz="3200">
                <a:solidFill>
                  <a:schemeClr val="tx1"/>
                </a:solidFill>
              </a:defRPr>
            </a:lvl5pPr>
            <a:lvl6pPr lvl="5" algn="r">
              <a:buNone/>
              <a:defRPr sz="3200">
                <a:solidFill>
                  <a:schemeClr val="tx1"/>
                </a:solidFill>
              </a:defRPr>
            </a:lvl6pPr>
            <a:lvl7pPr lvl="6" algn="r">
              <a:buNone/>
              <a:defRPr sz="3200">
                <a:solidFill>
                  <a:schemeClr val="tx1"/>
                </a:solidFill>
              </a:defRPr>
            </a:lvl7pPr>
            <a:lvl8pPr lvl="7" algn="r">
              <a:buNone/>
              <a:defRPr sz="3200">
                <a:solidFill>
                  <a:schemeClr val="tx1"/>
                </a:solidFill>
              </a:defRPr>
            </a:lvl8pPr>
            <a:lvl9pPr lvl="8" algn="r">
              <a:buNone/>
              <a:defRPr sz="3200">
                <a:solidFill>
                  <a:schemeClr val="tx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Relationship Id="rId4" Type="http://schemas.openxmlformats.org/officeDocument/2006/relationships/image" Target="../media/image1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Relationship Id="rId4" Type="http://schemas.openxmlformats.org/officeDocument/2006/relationships/image" Target="../media/image1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7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png"/><Relationship Id="rId4" Type="http://schemas.openxmlformats.org/officeDocument/2006/relationships/image" Target="../media/image11.png"/><Relationship Id="rId5" Type="http://schemas.openxmlformats.org/officeDocument/2006/relationships/image" Target="../media/image1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5"/>
          <p:cNvSpPr txBox="1"/>
          <p:nvPr/>
        </p:nvSpPr>
        <p:spPr>
          <a:xfrm>
            <a:off x="505625" y="3883975"/>
            <a:ext cx="23366400" cy="380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Análise em tempo e frequência para extração de características de sinais obtidos de acelerômetros triaxiais com aplicação no estudo da marcha</a:t>
            </a:r>
            <a:endParaRPr b="1" sz="80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grpSp>
        <p:nvGrpSpPr>
          <p:cNvPr id="75" name="Google Shape;75;p5"/>
          <p:cNvGrpSpPr/>
          <p:nvPr/>
        </p:nvGrpSpPr>
        <p:grpSpPr>
          <a:xfrm>
            <a:off x="0" y="-1658968"/>
            <a:ext cx="24535151" cy="4304369"/>
            <a:chOff x="0" y="-156114"/>
            <a:chExt cx="24535151" cy="4304369"/>
          </a:xfrm>
        </p:grpSpPr>
        <p:sp>
          <p:nvSpPr>
            <p:cNvPr id="76" name="Google Shape;76;p5"/>
            <p:cNvSpPr/>
            <p:nvPr/>
          </p:nvSpPr>
          <p:spPr>
            <a:xfrm>
              <a:off x="23378291" y="2431564"/>
              <a:ext cx="1134322" cy="1716691"/>
            </a:xfrm>
            <a:custGeom>
              <a:rect b="b" l="l" r="r" t="t"/>
              <a:pathLst>
                <a:path extrusionOk="0" h="120000" w="120000">
                  <a:moveTo>
                    <a:pt x="0" y="119931"/>
                  </a:moveTo>
                  <a:lnTo>
                    <a:pt x="119895" y="63310"/>
                  </a:lnTo>
                  <a:lnTo>
                    <a:pt x="119895" y="0"/>
                  </a:lnTo>
                  <a:lnTo>
                    <a:pt x="0" y="119931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7" name="Google Shape;77;p5"/>
            <p:cNvSpPr/>
            <p:nvPr/>
          </p:nvSpPr>
          <p:spPr>
            <a:xfrm>
              <a:off x="23079220" y="-88970"/>
              <a:ext cx="1455931" cy="4233061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26531" y="119972"/>
                  </a:lnTo>
                  <a:lnTo>
                    <a:pt x="119918" y="71396"/>
                  </a:lnTo>
                  <a:lnTo>
                    <a:pt x="119918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8" name="Google Shape;78;p5"/>
            <p:cNvSpPr/>
            <p:nvPr/>
          </p:nvSpPr>
          <p:spPr>
            <a:xfrm>
              <a:off x="20776620" y="-88970"/>
              <a:ext cx="2646748" cy="4233061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9955" y="119972"/>
                  </a:lnTo>
                  <a:lnTo>
                    <a:pt x="105351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9" name="Google Shape;79;p5"/>
            <p:cNvSpPr/>
            <p:nvPr/>
          </p:nvSpPr>
          <p:spPr>
            <a:xfrm>
              <a:off x="20420244" y="-88970"/>
              <a:ext cx="3003125" cy="4233061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692" y="89022"/>
                  </a:lnTo>
                  <a:lnTo>
                    <a:pt x="119960" y="119972"/>
                  </a:lnTo>
                  <a:lnTo>
                    <a:pt x="14247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80" name="Google Shape;80;p5"/>
            <p:cNvSpPr/>
            <p:nvPr/>
          </p:nvSpPr>
          <p:spPr>
            <a:xfrm>
              <a:off x="17677877" y="-88971"/>
              <a:ext cx="2785824" cy="3142198"/>
            </a:xfrm>
            <a:custGeom>
              <a:rect b="b" l="l" r="r" t="t"/>
              <a:pathLst>
                <a:path extrusionOk="0" h="120000" w="120000">
                  <a:moveTo>
                    <a:pt x="90276" y="0"/>
                  </a:moveTo>
                  <a:lnTo>
                    <a:pt x="0" y="73550"/>
                  </a:lnTo>
                  <a:lnTo>
                    <a:pt x="119957" y="119962"/>
                  </a:lnTo>
                  <a:lnTo>
                    <a:pt x="118131" y="0"/>
                  </a:lnTo>
                  <a:lnTo>
                    <a:pt x="90276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81" name="Google Shape;81;p5"/>
            <p:cNvSpPr/>
            <p:nvPr/>
          </p:nvSpPr>
          <p:spPr>
            <a:xfrm>
              <a:off x="17608342" y="-88971"/>
              <a:ext cx="2168684" cy="1925303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3929" y="119938"/>
                  </a:lnTo>
                  <a:lnTo>
                    <a:pt x="119945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82" name="Google Shape;82;p5"/>
            <p:cNvSpPr/>
            <p:nvPr/>
          </p:nvSpPr>
          <p:spPr>
            <a:xfrm>
              <a:off x="14888519" y="-88734"/>
              <a:ext cx="2811899" cy="1925303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9957" y="119938"/>
                  </a:lnTo>
                  <a:lnTo>
                    <a:pt x="116928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83" name="Google Shape;83;p5"/>
            <p:cNvSpPr/>
            <p:nvPr/>
          </p:nvSpPr>
          <p:spPr>
            <a:xfrm>
              <a:off x="13589856" y="-88970"/>
              <a:ext cx="4137447" cy="3520308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53937" y="119966"/>
                  </a:lnTo>
                  <a:lnTo>
                    <a:pt x="119971" y="65643"/>
                  </a:lnTo>
                  <a:lnTo>
                    <a:pt x="38436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84" name="Google Shape;84;p5"/>
            <p:cNvSpPr/>
            <p:nvPr/>
          </p:nvSpPr>
          <p:spPr>
            <a:xfrm>
              <a:off x="11104147" y="-111272"/>
              <a:ext cx="4346058" cy="3520308"/>
            </a:xfrm>
            <a:custGeom>
              <a:rect b="b" l="l" r="r" t="t"/>
              <a:pathLst>
                <a:path extrusionOk="0" h="120000" w="120000">
                  <a:moveTo>
                    <a:pt x="26270" y="0"/>
                  </a:moveTo>
                  <a:lnTo>
                    <a:pt x="0" y="59126"/>
                  </a:lnTo>
                  <a:lnTo>
                    <a:pt x="119972" y="119966"/>
                  </a:lnTo>
                  <a:lnTo>
                    <a:pt x="68629" y="0"/>
                  </a:lnTo>
                  <a:lnTo>
                    <a:pt x="26270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85" name="Google Shape;85;p5"/>
            <p:cNvSpPr/>
            <p:nvPr/>
          </p:nvSpPr>
          <p:spPr>
            <a:xfrm>
              <a:off x="9793019" y="-88970"/>
              <a:ext cx="369415" cy="195571"/>
            </a:xfrm>
            <a:custGeom>
              <a:rect b="b" l="l" r="r" t="t"/>
              <a:pathLst>
                <a:path extrusionOk="0" h="120000" w="120000">
                  <a:moveTo>
                    <a:pt x="35935" y="0"/>
                  </a:moveTo>
                  <a:lnTo>
                    <a:pt x="0" y="119393"/>
                  </a:lnTo>
                  <a:lnTo>
                    <a:pt x="119679" y="0"/>
                  </a:lnTo>
                  <a:lnTo>
                    <a:pt x="35935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86" name="Google Shape;86;p5"/>
            <p:cNvSpPr/>
            <p:nvPr/>
          </p:nvSpPr>
          <p:spPr>
            <a:xfrm>
              <a:off x="9698211" y="-88970"/>
              <a:ext cx="225996" cy="195571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61298" y="119393"/>
                  </a:lnTo>
                  <a:lnTo>
                    <a:pt x="119480" y="0"/>
                  </a:lnTo>
                  <a:lnTo>
                    <a:pt x="0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87" name="Google Shape;87;p5"/>
            <p:cNvSpPr/>
            <p:nvPr/>
          </p:nvSpPr>
          <p:spPr>
            <a:xfrm>
              <a:off x="8502000" y="61758"/>
              <a:ext cx="2646751" cy="2259950"/>
            </a:xfrm>
            <a:custGeom>
              <a:rect b="b" l="l" r="r" t="t"/>
              <a:pathLst>
                <a:path extrusionOk="0" h="120000" w="120000">
                  <a:moveTo>
                    <a:pt x="119955" y="81832"/>
                  </a:moveTo>
                  <a:lnTo>
                    <a:pt x="58436" y="0"/>
                  </a:lnTo>
                  <a:lnTo>
                    <a:pt x="0" y="119947"/>
                  </a:lnTo>
                  <a:lnTo>
                    <a:pt x="119955" y="81832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88" name="Google Shape;88;p5"/>
            <p:cNvSpPr/>
            <p:nvPr/>
          </p:nvSpPr>
          <p:spPr>
            <a:xfrm>
              <a:off x="6821130" y="61996"/>
              <a:ext cx="2985743" cy="2259950"/>
            </a:xfrm>
            <a:custGeom>
              <a:rect b="b" l="l" r="r" t="t"/>
              <a:pathLst>
                <a:path extrusionOk="0" h="120000" w="120000">
                  <a:moveTo>
                    <a:pt x="119960" y="0"/>
                  </a:moveTo>
                  <a:lnTo>
                    <a:pt x="0" y="32670"/>
                  </a:lnTo>
                  <a:lnTo>
                    <a:pt x="68158" y="119947"/>
                  </a:lnTo>
                  <a:lnTo>
                    <a:pt x="119960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89" name="Google Shape;89;p5"/>
            <p:cNvSpPr/>
            <p:nvPr/>
          </p:nvSpPr>
          <p:spPr>
            <a:xfrm>
              <a:off x="6829814" y="-88970"/>
              <a:ext cx="2985743" cy="808366"/>
            </a:xfrm>
            <a:custGeom>
              <a:rect b="b" l="l" r="r" t="t"/>
              <a:pathLst>
                <a:path extrusionOk="0" h="120000" w="120000">
                  <a:moveTo>
                    <a:pt x="2415" y="0"/>
                  </a:moveTo>
                  <a:lnTo>
                    <a:pt x="0" y="119854"/>
                  </a:lnTo>
                  <a:lnTo>
                    <a:pt x="119960" y="28759"/>
                  </a:lnTo>
                  <a:lnTo>
                    <a:pt x="115287" y="0"/>
                  </a:lnTo>
                  <a:lnTo>
                    <a:pt x="2415" y="0"/>
                  </a:lnTo>
                </a:path>
              </a:pathLst>
            </a:custGeom>
            <a:solidFill>
              <a:srgbClr val="0D456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5975275" y="-88970"/>
              <a:ext cx="943094" cy="808366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2209" y="119854"/>
                  </a:lnTo>
                  <a:lnTo>
                    <a:pt x="119874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91" name="Google Shape;91;p5"/>
            <p:cNvSpPr/>
            <p:nvPr/>
          </p:nvSpPr>
          <p:spPr>
            <a:xfrm>
              <a:off x="5608571" y="674793"/>
              <a:ext cx="2916204" cy="1642810"/>
            </a:xfrm>
            <a:custGeom>
              <a:rect b="b" l="l" r="r" t="t"/>
              <a:pathLst>
                <a:path extrusionOk="0" h="120000" w="120000">
                  <a:moveTo>
                    <a:pt x="119959" y="119928"/>
                  </a:moveTo>
                  <a:lnTo>
                    <a:pt x="50165" y="0"/>
                  </a:lnTo>
                  <a:lnTo>
                    <a:pt x="0" y="95179"/>
                  </a:lnTo>
                  <a:lnTo>
                    <a:pt x="119959" y="11992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92" name="Google Shape;92;p5"/>
            <p:cNvSpPr/>
            <p:nvPr/>
          </p:nvSpPr>
          <p:spPr>
            <a:xfrm>
              <a:off x="5092201" y="-155877"/>
              <a:ext cx="1760153" cy="2112184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36866" y="119944"/>
                  </a:lnTo>
                  <a:lnTo>
                    <a:pt x="119932" y="45930"/>
                  </a:lnTo>
                  <a:lnTo>
                    <a:pt x="59966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93" name="Google Shape;93;p5"/>
            <p:cNvSpPr/>
            <p:nvPr/>
          </p:nvSpPr>
          <p:spPr>
            <a:xfrm>
              <a:off x="443059" y="190760"/>
              <a:ext cx="5232654" cy="2977052"/>
            </a:xfrm>
            <a:custGeom>
              <a:rect b="b" l="l" r="r" t="t"/>
              <a:pathLst>
                <a:path extrusionOk="0" h="120000" w="120000">
                  <a:moveTo>
                    <a:pt x="119977" y="70370"/>
                  </a:moveTo>
                  <a:lnTo>
                    <a:pt x="19273" y="0"/>
                  </a:lnTo>
                  <a:lnTo>
                    <a:pt x="0" y="119960"/>
                  </a:lnTo>
                  <a:lnTo>
                    <a:pt x="119977" y="70370"/>
                  </a:lnTo>
                </a:path>
              </a:pathLst>
            </a:custGeom>
            <a:solidFill>
              <a:srgbClr val="0A2C5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94" name="Google Shape;94;p5"/>
            <p:cNvSpPr/>
            <p:nvPr/>
          </p:nvSpPr>
          <p:spPr>
            <a:xfrm>
              <a:off x="1264131" y="-156113"/>
              <a:ext cx="4393864" cy="2112184"/>
            </a:xfrm>
            <a:custGeom>
              <a:rect b="b" l="l" r="r" t="t"/>
              <a:pathLst>
                <a:path extrusionOk="0" h="120000" w="120000">
                  <a:moveTo>
                    <a:pt x="25195" y="0"/>
                  </a:moveTo>
                  <a:lnTo>
                    <a:pt x="0" y="20867"/>
                  </a:lnTo>
                  <a:lnTo>
                    <a:pt x="119973" y="119944"/>
                  </a:lnTo>
                  <a:lnTo>
                    <a:pt x="105195" y="0"/>
                  </a:lnTo>
                  <a:lnTo>
                    <a:pt x="25195" y="0"/>
                  </a:lnTo>
                </a:path>
              </a:pathLst>
            </a:custGeom>
            <a:solidFill>
              <a:srgbClr val="10438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95" name="Google Shape;95;p5"/>
            <p:cNvSpPr/>
            <p:nvPr/>
          </p:nvSpPr>
          <p:spPr>
            <a:xfrm>
              <a:off x="1264131" y="-133574"/>
              <a:ext cx="921364" cy="369415"/>
            </a:xfrm>
            <a:custGeom>
              <a:rect b="b" l="l" r="r" t="t"/>
              <a:pathLst>
                <a:path extrusionOk="0" h="120000" w="120000">
                  <a:moveTo>
                    <a:pt x="9220" y="0"/>
                  </a:moveTo>
                  <a:lnTo>
                    <a:pt x="0" y="119679"/>
                  </a:lnTo>
                  <a:lnTo>
                    <a:pt x="119871" y="0"/>
                  </a:lnTo>
                  <a:lnTo>
                    <a:pt x="922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96" name="Google Shape;96;p5"/>
            <p:cNvSpPr/>
            <p:nvPr/>
          </p:nvSpPr>
          <p:spPr>
            <a:xfrm>
              <a:off x="734484" y="-133574"/>
              <a:ext cx="621488" cy="369415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06073" y="119679"/>
                  </a:lnTo>
                  <a:lnTo>
                    <a:pt x="119809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97" name="Google Shape;97;p5"/>
            <p:cNvSpPr/>
            <p:nvPr/>
          </p:nvSpPr>
          <p:spPr>
            <a:xfrm>
              <a:off x="0" y="885559"/>
              <a:ext cx="447642" cy="2259950"/>
            </a:xfrm>
            <a:custGeom>
              <a:rect b="b" l="l" r="r" t="t"/>
              <a:pathLst>
                <a:path extrusionOk="0" h="120000" w="120000">
                  <a:moveTo>
                    <a:pt x="0" y="110157"/>
                  </a:moveTo>
                  <a:lnTo>
                    <a:pt x="119735" y="119947"/>
                  </a:lnTo>
                  <a:lnTo>
                    <a:pt x="0" y="0"/>
                  </a:lnTo>
                  <a:lnTo>
                    <a:pt x="0" y="110157"/>
                  </a:lnTo>
                </a:path>
              </a:pathLst>
            </a:custGeom>
            <a:solidFill>
              <a:srgbClr val="0A2C5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98" name="Google Shape;98;p5"/>
            <p:cNvSpPr/>
            <p:nvPr/>
          </p:nvSpPr>
          <p:spPr>
            <a:xfrm>
              <a:off x="0" y="-156114"/>
              <a:ext cx="1286433" cy="3342117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38938"/>
                  </a:lnTo>
                  <a:lnTo>
                    <a:pt x="41531" y="119964"/>
                  </a:lnTo>
                  <a:lnTo>
                    <a:pt x="119908" y="13191"/>
                  </a:lnTo>
                  <a:lnTo>
                    <a:pt x="68820" y="0"/>
                  </a:lnTo>
                  <a:lnTo>
                    <a:pt x="0" y="0"/>
                  </a:lnTo>
                </a:path>
              </a:pathLst>
            </a:custGeom>
            <a:solidFill>
              <a:srgbClr val="10438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99" name="Google Shape;99;p5"/>
            <p:cNvSpPr/>
            <p:nvPr/>
          </p:nvSpPr>
          <p:spPr>
            <a:xfrm>
              <a:off x="8462804" y="1591817"/>
              <a:ext cx="6988462" cy="1786231"/>
            </a:xfrm>
            <a:custGeom>
              <a:rect b="b" l="l" r="r" t="t"/>
              <a:pathLst>
                <a:path extrusionOk="0" h="120000" w="120000">
                  <a:moveTo>
                    <a:pt x="119983" y="119933"/>
                  </a:moveTo>
                  <a:lnTo>
                    <a:pt x="0" y="48211"/>
                  </a:lnTo>
                  <a:lnTo>
                    <a:pt x="45425" y="0"/>
                  </a:lnTo>
                  <a:lnTo>
                    <a:pt x="119983" y="119933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00" name="Google Shape;100;p5"/>
            <p:cNvSpPr/>
            <p:nvPr/>
          </p:nvSpPr>
          <p:spPr>
            <a:xfrm>
              <a:off x="9776123" y="-125128"/>
              <a:ext cx="2307757" cy="1734076"/>
            </a:xfrm>
            <a:custGeom>
              <a:rect b="b" l="l" r="r" t="t"/>
              <a:pathLst>
                <a:path extrusionOk="0" h="120000" w="120000">
                  <a:moveTo>
                    <a:pt x="19103" y="0"/>
                  </a:moveTo>
                  <a:lnTo>
                    <a:pt x="0" y="13424"/>
                  </a:lnTo>
                  <a:lnTo>
                    <a:pt x="70524" y="119931"/>
                  </a:lnTo>
                  <a:lnTo>
                    <a:pt x="119948" y="0"/>
                  </a:lnTo>
                  <a:lnTo>
                    <a:pt x="19103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sp>
        <p:nvSpPr>
          <p:cNvPr id="101" name="Google Shape;101;p5"/>
          <p:cNvSpPr txBox="1"/>
          <p:nvPr/>
        </p:nvSpPr>
        <p:spPr>
          <a:xfrm>
            <a:off x="505625" y="9017650"/>
            <a:ext cx="12670800" cy="22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latin typeface="Nunito"/>
                <a:ea typeface="Nunito"/>
                <a:cs typeface="Nunito"/>
                <a:sym typeface="Nunito"/>
              </a:rPr>
              <a:t>Aluno: Rafael Shibana Fayan</a:t>
            </a:r>
            <a:endParaRPr sz="60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latin typeface="Nunito"/>
                <a:ea typeface="Nunito"/>
                <a:cs typeface="Nunito"/>
                <a:sym typeface="Nunito"/>
              </a:rPr>
              <a:t>Orientador: Moacir Antonelli Ponti</a:t>
            </a:r>
            <a:endParaRPr sz="60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02" name="Google Shape;102;p5"/>
          <p:cNvSpPr txBox="1"/>
          <p:nvPr>
            <p:ph idx="12" type="sldNum"/>
          </p:nvPr>
        </p:nvSpPr>
        <p:spPr>
          <a:xfrm>
            <a:off x="22583548" y="12513869"/>
            <a:ext cx="1462800" cy="1050000"/>
          </a:xfrm>
          <a:prstGeom prst="rect">
            <a:avLst/>
          </a:prstGeom>
        </p:spPr>
        <p:txBody>
          <a:bodyPr anchorCtr="0" anchor="t" bIns="223450" lIns="223450" spcFirstLastPara="1" rIns="223450" wrap="square" tIns="2234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4"/>
          <p:cNvSpPr txBox="1"/>
          <p:nvPr/>
        </p:nvSpPr>
        <p:spPr>
          <a:xfrm>
            <a:off x="959075" y="3104600"/>
            <a:ext cx="22459500" cy="872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334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Nunito"/>
              <a:buChar char="●"/>
            </a:pPr>
            <a:r>
              <a:rPr lang="en-US" sz="4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Para extração de </a:t>
            </a:r>
            <a:r>
              <a:rPr i="1" lang="en-US" sz="4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features</a:t>
            </a:r>
            <a:r>
              <a:rPr lang="en-US" sz="4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dos espectrogramas com autoencoders, deve-se garantir que todos possuam as mesmas dimensões</a:t>
            </a:r>
            <a:endParaRPr sz="48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5334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Nunito"/>
              <a:buChar char="●"/>
            </a:pPr>
            <a:r>
              <a:rPr lang="en-US" sz="4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Logo, temos de truncar ou preencher a matriz de valores dos espectrogramas</a:t>
            </a:r>
            <a:endParaRPr sz="48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5334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Nunito"/>
              <a:buChar char="●"/>
            </a:pPr>
            <a:r>
              <a:rPr lang="en-US" sz="4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Para os espectrogramas do sinal completo, optou-se por truncar a matriz a partir de um limiar, e para os espectrogramas do teste TUG preencheu-se as matrizes com valor 0.</a:t>
            </a:r>
            <a:endParaRPr sz="48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74" name="Google Shape;174;p14"/>
          <p:cNvSpPr txBox="1"/>
          <p:nvPr/>
        </p:nvSpPr>
        <p:spPr>
          <a:xfrm>
            <a:off x="959075" y="782875"/>
            <a:ext cx="22459500" cy="232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Geração dos Espectrogramas</a:t>
            </a:r>
            <a:endParaRPr b="1" sz="80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75" name="Google Shape;175;p14"/>
          <p:cNvSpPr txBox="1"/>
          <p:nvPr>
            <p:ph idx="12" type="sldNum"/>
          </p:nvPr>
        </p:nvSpPr>
        <p:spPr>
          <a:xfrm>
            <a:off x="22583548" y="12513869"/>
            <a:ext cx="1462800" cy="1050000"/>
          </a:xfrm>
          <a:prstGeom prst="rect">
            <a:avLst/>
          </a:prstGeom>
        </p:spPr>
        <p:txBody>
          <a:bodyPr anchorCtr="0" anchor="t" bIns="223450" lIns="223450" spcFirstLastPara="1" rIns="223450" wrap="square" tIns="2234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5"/>
          <p:cNvSpPr txBox="1"/>
          <p:nvPr/>
        </p:nvSpPr>
        <p:spPr>
          <a:xfrm>
            <a:off x="959075" y="782875"/>
            <a:ext cx="22459500" cy="232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Geração dos Espectrogramas</a:t>
            </a:r>
            <a:endParaRPr b="1" sz="80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81" name="Google Shape;18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82162" y="2406075"/>
            <a:ext cx="16213326" cy="4528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47351" y="7099300"/>
            <a:ext cx="14682951" cy="5935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15"/>
          <p:cNvSpPr txBox="1"/>
          <p:nvPr>
            <p:ph idx="12" type="sldNum"/>
          </p:nvPr>
        </p:nvSpPr>
        <p:spPr>
          <a:xfrm>
            <a:off x="22583548" y="12513869"/>
            <a:ext cx="1462800" cy="1050000"/>
          </a:xfrm>
          <a:prstGeom prst="rect">
            <a:avLst/>
          </a:prstGeom>
        </p:spPr>
        <p:txBody>
          <a:bodyPr anchorCtr="0" anchor="t" bIns="223450" lIns="223450" spcFirstLastPara="1" rIns="223450" wrap="square" tIns="2234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6"/>
          <p:cNvSpPr txBox="1"/>
          <p:nvPr/>
        </p:nvSpPr>
        <p:spPr>
          <a:xfrm>
            <a:off x="959075" y="3104600"/>
            <a:ext cx="22459500" cy="754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334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Nunito"/>
              <a:buChar char="●"/>
            </a:pPr>
            <a:r>
              <a:rPr lang="en-US" sz="4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Para extração de características dos espectrogramas, utilizou-se Autoencoders</a:t>
            </a:r>
            <a:endParaRPr sz="48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5334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Nunito"/>
              <a:buChar char="●"/>
            </a:pPr>
            <a:r>
              <a:rPr lang="en-US" sz="4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Um autoencoder é uma rede neural cujo objetivo é reproduzir um dado de entrada a partir de um conjunto de informações extraídos dele</a:t>
            </a:r>
            <a:endParaRPr sz="48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5334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Nunito"/>
              <a:buChar char="●"/>
            </a:pPr>
            <a:r>
              <a:rPr lang="en-US" sz="4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Resumidamente, ele busca minimizar a seguinte função:</a:t>
            </a:r>
            <a:endParaRPr sz="48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89" name="Google Shape;189;p16"/>
          <p:cNvSpPr txBox="1"/>
          <p:nvPr/>
        </p:nvSpPr>
        <p:spPr>
          <a:xfrm>
            <a:off x="959075" y="782875"/>
            <a:ext cx="22459500" cy="232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Construção dos Autoencoders</a:t>
            </a:r>
            <a:endParaRPr b="1" sz="80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90" name="Google Shape;19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7786" y="6220475"/>
            <a:ext cx="20662079" cy="189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696538" y="9758150"/>
            <a:ext cx="4984575" cy="1303975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16"/>
          <p:cNvSpPr txBox="1"/>
          <p:nvPr>
            <p:ph idx="12" type="sldNum"/>
          </p:nvPr>
        </p:nvSpPr>
        <p:spPr>
          <a:xfrm>
            <a:off x="22583548" y="12513869"/>
            <a:ext cx="1462800" cy="1050000"/>
          </a:xfrm>
          <a:prstGeom prst="rect">
            <a:avLst/>
          </a:prstGeom>
        </p:spPr>
        <p:txBody>
          <a:bodyPr anchorCtr="0" anchor="t" bIns="223450" lIns="223450" spcFirstLastPara="1" rIns="223450" wrap="square" tIns="2234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7"/>
          <p:cNvSpPr txBox="1"/>
          <p:nvPr/>
        </p:nvSpPr>
        <p:spPr>
          <a:xfrm>
            <a:off x="959075" y="3104600"/>
            <a:ext cx="22459500" cy="11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334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Nunito"/>
              <a:buChar char="●"/>
            </a:pPr>
            <a:r>
              <a:rPr lang="en-US" sz="4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Os autoencoders podem possuir camadas densas ou convolucionais</a:t>
            </a:r>
            <a:endParaRPr sz="48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98" name="Google Shape;198;p17"/>
          <p:cNvSpPr txBox="1"/>
          <p:nvPr/>
        </p:nvSpPr>
        <p:spPr>
          <a:xfrm>
            <a:off x="959075" y="782875"/>
            <a:ext cx="22459500" cy="232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Construção dos Autoencoders</a:t>
            </a:r>
            <a:endParaRPr b="1" sz="80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99" name="Google Shape;19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9937" y="5304350"/>
            <a:ext cx="10830900" cy="5736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315938" y="5304350"/>
            <a:ext cx="9251764" cy="5736450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17"/>
          <p:cNvSpPr txBox="1"/>
          <p:nvPr>
            <p:ph idx="12" type="sldNum"/>
          </p:nvPr>
        </p:nvSpPr>
        <p:spPr>
          <a:xfrm>
            <a:off x="22583548" y="12513869"/>
            <a:ext cx="1462800" cy="1050000"/>
          </a:xfrm>
          <a:prstGeom prst="rect">
            <a:avLst/>
          </a:prstGeom>
        </p:spPr>
        <p:txBody>
          <a:bodyPr anchorCtr="0" anchor="t" bIns="223450" lIns="223450" spcFirstLastPara="1" rIns="223450" wrap="square" tIns="2234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8"/>
          <p:cNvSpPr txBox="1"/>
          <p:nvPr/>
        </p:nvSpPr>
        <p:spPr>
          <a:xfrm>
            <a:off x="959075" y="3104600"/>
            <a:ext cx="22459500" cy="733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334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Nunito"/>
              <a:buChar char="●"/>
            </a:pPr>
            <a:r>
              <a:rPr lang="en-US" sz="4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A fim de obter características mais representativas e deixar o autoencoder mais robusto, aplicou-se a técnica de </a:t>
            </a:r>
            <a:r>
              <a:rPr i="1" lang="en-US" sz="4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denoising autoencoder</a:t>
            </a:r>
            <a:endParaRPr i="1" sz="48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07" name="Google Shape;207;p18"/>
          <p:cNvSpPr txBox="1"/>
          <p:nvPr/>
        </p:nvSpPr>
        <p:spPr>
          <a:xfrm>
            <a:off x="959075" y="782875"/>
            <a:ext cx="22459500" cy="232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Construção dos Autoencoders</a:t>
            </a:r>
            <a:endParaRPr b="1" sz="80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08" name="Google Shape;20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98174" y="6198100"/>
            <a:ext cx="12781300" cy="6159001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18"/>
          <p:cNvSpPr txBox="1"/>
          <p:nvPr>
            <p:ph idx="12" type="sldNum"/>
          </p:nvPr>
        </p:nvSpPr>
        <p:spPr>
          <a:xfrm>
            <a:off x="22583548" y="12513869"/>
            <a:ext cx="1462800" cy="1050000"/>
          </a:xfrm>
          <a:prstGeom prst="rect">
            <a:avLst/>
          </a:prstGeom>
        </p:spPr>
        <p:txBody>
          <a:bodyPr anchorCtr="0" anchor="t" bIns="223450" lIns="223450" spcFirstLastPara="1" rIns="223450" wrap="square" tIns="2234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9"/>
          <p:cNvSpPr txBox="1"/>
          <p:nvPr/>
        </p:nvSpPr>
        <p:spPr>
          <a:xfrm>
            <a:off x="959075" y="2876000"/>
            <a:ext cx="22459500" cy="100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334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Nunito"/>
              <a:buChar char="●"/>
            </a:pPr>
            <a:r>
              <a:rPr lang="en-US" sz="4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Utilizando a biblioteca Tensorflow com a API de alto nível Keras, foram implementadas um total de 8 arquiteturas de autoencoders:</a:t>
            </a:r>
            <a:endParaRPr sz="48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533400" lvl="1" marL="9144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Nunito"/>
              <a:buChar char="○"/>
            </a:pPr>
            <a:r>
              <a:rPr lang="en-US" sz="4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5 arquiteturas para os sinais completos</a:t>
            </a:r>
            <a:endParaRPr sz="48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533400" lvl="2" marL="13716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Nunito"/>
              <a:buChar char="■"/>
            </a:pPr>
            <a:r>
              <a:rPr lang="en-US" sz="4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1 arquitetura totalmente densa (código de 80 neurônios)</a:t>
            </a:r>
            <a:endParaRPr sz="48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533400" lvl="2" marL="13716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Nunito"/>
              <a:buChar char="■"/>
            </a:pPr>
            <a:r>
              <a:rPr lang="en-US" sz="4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1 arquitetura mista (código de 128 neurônios)</a:t>
            </a:r>
            <a:endParaRPr sz="48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533400" lvl="2" marL="13716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Nunito"/>
              <a:buChar char="■"/>
            </a:pPr>
            <a:r>
              <a:rPr lang="en-US" sz="4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3 arquiteturas totalmente convolucionais (código de </a:t>
            </a:r>
            <a:r>
              <a:rPr lang="en-US" sz="4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272, </a:t>
            </a:r>
            <a:r>
              <a:rPr lang="en-US" sz="4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544 e </a:t>
            </a:r>
            <a:r>
              <a:rPr lang="en-US" sz="4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1088</a:t>
            </a:r>
            <a:r>
              <a:rPr lang="en-US" sz="4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neurônios)</a:t>
            </a:r>
            <a:endParaRPr sz="48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533400" lvl="1" marL="9144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Nunito"/>
              <a:buChar char="○"/>
            </a:pPr>
            <a:r>
              <a:rPr lang="en-US" sz="4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3 arquiteturas para os sinais dos testes TUG concatenados</a:t>
            </a:r>
            <a:endParaRPr sz="48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533400" lvl="2" marL="13716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Nunito"/>
              <a:buChar char="■"/>
            </a:pPr>
            <a:r>
              <a:rPr lang="en-US" sz="4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1 arquitetura mista (código de 128 neurônios)</a:t>
            </a:r>
            <a:endParaRPr sz="48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533400" lvl="2" marL="13716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Nunito"/>
              <a:buChar char="■"/>
            </a:pPr>
            <a:r>
              <a:rPr lang="en-US" sz="4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2 arquiteturas </a:t>
            </a:r>
            <a:r>
              <a:rPr lang="en-US" sz="4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totalmente</a:t>
            </a:r>
            <a:r>
              <a:rPr lang="en-US" sz="4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convolucionais (código de 250 e 500 neurônios)</a:t>
            </a:r>
            <a:endParaRPr sz="48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15" name="Google Shape;215;p19"/>
          <p:cNvSpPr txBox="1"/>
          <p:nvPr/>
        </p:nvSpPr>
        <p:spPr>
          <a:xfrm>
            <a:off x="959075" y="782875"/>
            <a:ext cx="22459500" cy="232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Construção dos Autoencoders</a:t>
            </a:r>
            <a:endParaRPr b="1" sz="80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16" name="Google Shape;216;p19"/>
          <p:cNvSpPr txBox="1"/>
          <p:nvPr>
            <p:ph idx="12" type="sldNum"/>
          </p:nvPr>
        </p:nvSpPr>
        <p:spPr>
          <a:xfrm>
            <a:off x="22583548" y="12513869"/>
            <a:ext cx="1462800" cy="1050000"/>
          </a:xfrm>
          <a:prstGeom prst="rect">
            <a:avLst/>
          </a:prstGeom>
        </p:spPr>
        <p:txBody>
          <a:bodyPr anchorCtr="0" anchor="t" bIns="223450" lIns="223450" spcFirstLastPara="1" rIns="223450" wrap="square" tIns="2234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0"/>
          <p:cNvSpPr txBox="1"/>
          <p:nvPr/>
        </p:nvSpPr>
        <p:spPr>
          <a:xfrm>
            <a:off x="959075" y="2876000"/>
            <a:ext cx="22459500" cy="12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334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Nunito"/>
              <a:buChar char="●"/>
            </a:pPr>
            <a:r>
              <a:rPr lang="en-US" sz="4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Foram obtidos as seguintes métricas de treino para cada um dos autoencoders:</a:t>
            </a:r>
            <a:endParaRPr sz="48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22" name="Google Shape;222;p20"/>
          <p:cNvSpPr txBox="1"/>
          <p:nvPr/>
        </p:nvSpPr>
        <p:spPr>
          <a:xfrm>
            <a:off x="959075" y="782875"/>
            <a:ext cx="22459500" cy="232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Construção dos Autoencoders</a:t>
            </a:r>
            <a:endParaRPr b="1" sz="80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23" name="Google Shape;22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63725" y="4682200"/>
            <a:ext cx="18650199" cy="6726625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20"/>
          <p:cNvSpPr txBox="1"/>
          <p:nvPr>
            <p:ph idx="12" type="sldNum"/>
          </p:nvPr>
        </p:nvSpPr>
        <p:spPr>
          <a:xfrm>
            <a:off x="22583548" y="12513869"/>
            <a:ext cx="1462800" cy="1050000"/>
          </a:xfrm>
          <a:prstGeom prst="rect">
            <a:avLst/>
          </a:prstGeom>
        </p:spPr>
        <p:txBody>
          <a:bodyPr anchorCtr="0" anchor="t" bIns="223450" lIns="223450" spcFirstLastPara="1" rIns="223450" wrap="square" tIns="2234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1"/>
          <p:cNvSpPr txBox="1"/>
          <p:nvPr/>
        </p:nvSpPr>
        <p:spPr>
          <a:xfrm>
            <a:off x="959075" y="2876000"/>
            <a:ext cx="22459500" cy="95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334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Nunito"/>
              <a:buChar char="●"/>
            </a:pPr>
            <a:r>
              <a:rPr lang="en-US" sz="4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Com os 7 conjuntos de características extraídas dos espectrogramas, foram implementados classificadores para discriminação dos pacientes entre perfis de caidores e não-caidores a partir das características extraídas</a:t>
            </a:r>
            <a:endParaRPr sz="48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5334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Nunito"/>
              <a:buChar char="●"/>
            </a:pPr>
            <a:r>
              <a:rPr lang="en-US" sz="4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Utilizando a biblioteca scikit-learn, foram implementados os seguintes algoritmos:</a:t>
            </a:r>
            <a:endParaRPr sz="48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533400" lvl="1" marL="9144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Nunito"/>
              <a:buChar char="○"/>
            </a:pPr>
            <a:r>
              <a:rPr lang="en-US" sz="4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Random Forest</a:t>
            </a:r>
            <a:endParaRPr sz="48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533400" lvl="1" marL="9144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Nunito"/>
              <a:buChar char="○"/>
            </a:pPr>
            <a:r>
              <a:rPr lang="en-US" sz="4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SVM</a:t>
            </a:r>
            <a:endParaRPr sz="48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533400" lvl="1" marL="9144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Nunito"/>
              <a:buChar char="○"/>
            </a:pPr>
            <a:r>
              <a:rPr lang="en-US" sz="4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Ada Boosting</a:t>
            </a:r>
            <a:endParaRPr sz="48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533400" lvl="1" marL="9144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Nunito"/>
              <a:buChar char="○"/>
            </a:pPr>
            <a:r>
              <a:rPr lang="en-US" sz="4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Gradient Boosting</a:t>
            </a:r>
            <a:endParaRPr sz="48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30" name="Google Shape;230;p21"/>
          <p:cNvSpPr txBox="1"/>
          <p:nvPr/>
        </p:nvSpPr>
        <p:spPr>
          <a:xfrm>
            <a:off x="959075" y="782875"/>
            <a:ext cx="22459500" cy="232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Aplicação de Algoritmos de Classificação</a:t>
            </a:r>
            <a:endParaRPr b="1" sz="80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31" name="Google Shape;231;p21"/>
          <p:cNvSpPr txBox="1"/>
          <p:nvPr>
            <p:ph idx="12" type="sldNum"/>
          </p:nvPr>
        </p:nvSpPr>
        <p:spPr>
          <a:xfrm>
            <a:off x="22583548" y="12513869"/>
            <a:ext cx="1462800" cy="1050000"/>
          </a:xfrm>
          <a:prstGeom prst="rect">
            <a:avLst/>
          </a:prstGeom>
        </p:spPr>
        <p:txBody>
          <a:bodyPr anchorCtr="0" anchor="t" bIns="223450" lIns="223450" spcFirstLastPara="1" rIns="223450" wrap="square" tIns="2234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2"/>
          <p:cNvSpPr/>
          <p:nvPr/>
        </p:nvSpPr>
        <p:spPr>
          <a:xfrm>
            <a:off x="0" y="0"/>
            <a:ext cx="13239300" cy="13716000"/>
          </a:xfrm>
          <a:prstGeom prst="rect">
            <a:avLst/>
          </a:prstGeom>
          <a:solidFill>
            <a:srgbClr val="0A2C5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A2C5B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37" name="Google Shape;237;p22"/>
          <p:cNvSpPr txBox="1"/>
          <p:nvPr/>
        </p:nvSpPr>
        <p:spPr>
          <a:xfrm>
            <a:off x="754800" y="3803325"/>
            <a:ext cx="11729700" cy="85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33400" lvl="0" marL="457200" marR="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Nunito"/>
              <a:buChar char="●"/>
            </a:pPr>
            <a:r>
              <a:rPr lang="en-US" sz="48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Classificador que busca encontrar um hiperplano que melhor separa as classes de um problema</a:t>
            </a:r>
            <a:endParaRPr sz="48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533400" lvl="0" marL="457200" marR="0" rtl="0" algn="l">
              <a:lnSpc>
                <a:spcPct val="113000"/>
              </a:lnSpc>
              <a:spcBef>
                <a:spcPts val="3200"/>
              </a:spcBef>
              <a:spcAft>
                <a:spcPts val="3200"/>
              </a:spcAft>
              <a:buClr>
                <a:srgbClr val="FFFFFF"/>
              </a:buClr>
              <a:buSzPts val="4800"/>
              <a:buFont typeface="Nunito"/>
              <a:buChar char="●"/>
            </a:pPr>
            <a:r>
              <a:rPr lang="en-US" sz="48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A complexidade do hiperplano é definida pelo kernel utilizado, permitindo que o método </a:t>
            </a:r>
            <a:r>
              <a:rPr lang="en-US" sz="48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permaneça</a:t>
            </a:r>
            <a:r>
              <a:rPr lang="en-US" sz="48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 útil em problemas não triviais</a:t>
            </a:r>
            <a:endParaRPr sz="48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38" name="Google Shape;238;p22"/>
          <p:cNvSpPr txBox="1"/>
          <p:nvPr/>
        </p:nvSpPr>
        <p:spPr>
          <a:xfrm>
            <a:off x="754800" y="1404975"/>
            <a:ext cx="11729700" cy="16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SVM</a:t>
            </a:r>
            <a:endParaRPr sz="72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39" name="Google Shape;23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99363" y="1371113"/>
            <a:ext cx="7722950" cy="6617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831900" y="8492062"/>
            <a:ext cx="9857876" cy="3929025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22"/>
          <p:cNvSpPr txBox="1"/>
          <p:nvPr>
            <p:ph idx="12" type="sldNum"/>
          </p:nvPr>
        </p:nvSpPr>
        <p:spPr>
          <a:xfrm>
            <a:off x="22583548" y="12513869"/>
            <a:ext cx="1462800" cy="1050000"/>
          </a:xfrm>
          <a:prstGeom prst="rect">
            <a:avLst/>
          </a:prstGeom>
        </p:spPr>
        <p:txBody>
          <a:bodyPr anchorCtr="0" anchor="t" bIns="223450" lIns="223450" spcFirstLastPara="1" rIns="223450" wrap="square" tIns="2234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3"/>
          <p:cNvSpPr/>
          <p:nvPr/>
        </p:nvSpPr>
        <p:spPr>
          <a:xfrm>
            <a:off x="0" y="0"/>
            <a:ext cx="13239300" cy="13716000"/>
          </a:xfrm>
          <a:prstGeom prst="rect">
            <a:avLst/>
          </a:prstGeom>
          <a:solidFill>
            <a:srgbClr val="0A2C5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A2C5B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47" name="Google Shape;247;p23"/>
          <p:cNvSpPr txBox="1"/>
          <p:nvPr/>
        </p:nvSpPr>
        <p:spPr>
          <a:xfrm>
            <a:off x="754800" y="3803325"/>
            <a:ext cx="11729700" cy="85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33400" lvl="0" marL="457200" marR="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Nunito"/>
              <a:buChar char="●"/>
            </a:pPr>
            <a:r>
              <a:rPr lang="en-US" sz="48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Classificador baseado em </a:t>
            </a:r>
            <a:r>
              <a:rPr i="1" lang="en-US" sz="48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ensembles</a:t>
            </a:r>
            <a:endParaRPr sz="48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533400" lvl="0" marL="457200" marR="0" rtl="0" algn="l">
              <a:lnSpc>
                <a:spcPct val="113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Nunito"/>
              <a:buChar char="●"/>
            </a:pPr>
            <a:r>
              <a:rPr lang="en-US" sz="48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Utiliza técnica chamada de </a:t>
            </a:r>
            <a:r>
              <a:rPr i="1" lang="en-US" sz="48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Bootstrap Aggregating</a:t>
            </a:r>
            <a:r>
              <a:rPr lang="en-US" sz="48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, ou </a:t>
            </a:r>
            <a:r>
              <a:rPr i="1" lang="en-US" sz="48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Bagging</a:t>
            </a:r>
            <a:endParaRPr sz="48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533400" lvl="0" marL="457200" marR="0" rtl="0" algn="l">
              <a:lnSpc>
                <a:spcPct val="113000"/>
              </a:lnSpc>
              <a:spcBef>
                <a:spcPts val="3200"/>
              </a:spcBef>
              <a:spcAft>
                <a:spcPts val="3200"/>
              </a:spcAft>
              <a:buClr>
                <a:srgbClr val="FFFFFF"/>
              </a:buClr>
              <a:buSzPts val="4800"/>
              <a:buFont typeface="Nunito"/>
              <a:buChar char="●"/>
            </a:pPr>
            <a:r>
              <a:rPr lang="en-US" sz="48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Cria inúmeras árvores de decisão e utiliza um sistema de voto para determinar o resultado da predição</a:t>
            </a:r>
            <a:endParaRPr sz="48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48" name="Google Shape;248;p23"/>
          <p:cNvSpPr txBox="1"/>
          <p:nvPr/>
        </p:nvSpPr>
        <p:spPr>
          <a:xfrm>
            <a:off x="754800" y="1404975"/>
            <a:ext cx="11729700" cy="16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Random Forest</a:t>
            </a:r>
            <a:endParaRPr sz="72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49" name="Google Shape;24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55200" y="3782650"/>
            <a:ext cx="10632475" cy="6150700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23"/>
          <p:cNvSpPr txBox="1"/>
          <p:nvPr>
            <p:ph idx="12" type="sldNum"/>
          </p:nvPr>
        </p:nvSpPr>
        <p:spPr>
          <a:xfrm>
            <a:off x="22583548" y="12513869"/>
            <a:ext cx="1462800" cy="1050000"/>
          </a:xfrm>
          <a:prstGeom prst="rect">
            <a:avLst/>
          </a:prstGeom>
        </p:spPr>
        <p:txBody>
          <a:bodyPr anchorCtr="0" anchor="t" bIns="223450" lIns="223450" spcFirstLastPara="1" rIns="223450" wrap="square" tIns="2234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6"/>
          <p:cNvSpPr txBox="1"/>
          <p:nvPr/>
        </p:nvSpPr>
        <p:spPr>
          <a:xfrm>
            <a:off x="959075" y="3104600"/>
            <a:ext cx="22459500" cy="71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Preocupação com Segurança e Saúde da Terceira Idade</a:t>
            </a:r>
            <a:endParaRPr b="1" sz="48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5334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Nunito"/>
              <a:buChar char="●"/>
            </a:pPr>
            <a:r>
              <a:rPr lang="en-US" sz="4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Com o envelhecimento da população mundial, uma maior atenção está sendo dada aos cuidados voltados para idosos</a:t>
            </a:r>
            <a:endParaRPr sz="48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5334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Nunito"/>
              <a:buChar char="●"/>
            </a:pPr>
            <a:r>
              <a:rPr lang="en-US" sz="4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Uma das maiores preocupações é o risco de queda devido a alta taxa de incidência e severidade das consequências</a:t>
            </a:r>
            <a:endParaRPr sz="48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5334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Nunito"/>
              <a:buChar char="●"/>
            </a:pPr>
            <a:r>
              <a:rPr lang="en-US" sz="4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É de grande interesse da comunidade investigar padrões para rastreio do risco de queda através de testes acessíveis. </a:t>
            </a:r>
            <a:endParaRPr sz="48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08" name="Google Shape;108;p6"/>
          <p:cNvSpPr txBox="1"/>
          <p:nvPr/>
        </p:nvSpPr>
        <p:spPr>
          <a:xfrm>
            <a:off x="959075" y="782875"/>
            <a:ext cx="22459500" cy="232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Motivação e </a:t>
            </a:r>
            <a:r>
              <a:rPr b="1" lang="en-US" sz="8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Contextualização</a:t>
            </a:r>
            <a:endParaRPr b="1" sz="80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09" name="Google Shape;109;p6"/>
          <p:cNvSpPr txBox="1"/>
          <p:nvPr>
            <p:ph idx="12" type="sldNum"/>
          </p:nvPr>
        </p:nvSpPr>
        <p:spPr>
          <a:xfrm>
            <a:off x="22583548" y="12513869"/>
            <a:ext cx="1462800" cy="1050000"/>
          </a:xfrm>
          <a:prstGeom prst="rect">
            <a:avLst/>
          </a:prstGeom>
        </p:spPr>
        <p:txBody>
          <a:bodyPr anchorCtr="0" anchor="t" bIns="223450" lIns="223450" spcFirstLastPara="1" rIns="223450" wrap="square" tIns="2234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4"/>
          <p:cNvSpPr/>
          <p:nvPr/>
        </p:nvSpPr>
        <p:spPr>
          <a:xfrm>
            <a:off x="0" y="0"/>
            <a:ext cx="13239300" cy="13716000"/>
          </a:xfrm>
          <a:prstGeom prst="rect">
            <a:avLst/>
          </a:prstGeom>
          <a:solidFill>
            <a:srgbClr val="0A2C5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A2C5B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56" name="Google Shape;256;p24"/>
          <p:cNvSpPr txBox="1"/>
          <p:nvPr/>
        </p:nvSpPr>
        <p:spPr>
          <a:xfrm>
            <a:off x="754800" y="3803325"/>
            <a:ext cx="11729700" cy="85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33400" lvl="0" marL="457200" marR="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Nunito"/>
              <a:buChar char="●"/>
            </a:pPr>
            <a:r>
              <a:rPr lang="en-US" sz="48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Classificadores baseados em </a:t>
            </a:r>
            <a:r>
              <a:rPr i="1" lang="en-US" sz="48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ensembles</a:t>
            </a:r>
            <a:endParaRPr sz="48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533400" lvl="0" marL="457200" marR="0" rtl="0" algn="l">
              <a:lnSpc>
                <a:spcPct val="113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Nunito"/>
              <a:buChar char="●"/>
            </a:pPr>
            <a:r>
              <a:rPr lang="en-US" sz="48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Utilizam técnica chamada de </a:t>
            </a:r>
            <a:r>
              <a:rPr i="1" lang="en-US" sz="48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Boosting</a:t>
            </a:r>
            <a:endParaRPr sz="48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533400" lvl="0" marL="457200" marR="0" rtl="0" algn="l">
              <a:lnSpc>
                <a:spcPct val="113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Nunito"/>
              <a:buChar char="●"/>
            </a:pPr>
            <a:r>
              <a:rPr lang="en-US" sz="48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Criam um único classificador robusto através de um processo iterativo e sequencial de </a:t>
            </a:r>
            <a:r>
              <a:rPr lang="en-US" sz="48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correção</a:t>
            </a:r>
            <a:r>
              <a:rPr lang="en-US" sz="48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 dos erros e reajuste dos pesos</a:t>
            </a:r>
            <a:endParaRPr sz="48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533400" lvl="0" marL="457200" marR="0" rtl="0" algn="l">
              <a:lnSpc>
                <a:spcPct val="113000"/>
              </a:lnSpc>
              <a:spcBef>
                <a:spcPts val="3200"/>
              </a:spcBef>
              <a:spcAft>
                <a:spcPts val="3200"/>
              </a:spcAft>
              <a:buClr>
                <a:srgbClr val="FFFFFF"/>
              </a:buClr>
              <a:buSzPts val="4800"/>
              <a:buFont typeface="Nunito"/>
              <a:buChar char="●"/>
            </a:pPr>
            <a:r>
              <a:rPr lang="en-US" sz="48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A diferença entre os métodos está em como o reajuste dos pesos é feito</a:t>
            </a:r>
            <a:endParaRPr sz="48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57" name="Google Shape;257;p24"/>
          <p:cNvSpPr txBox="1"/>
          <p:nvPr/>
        </p:nvSpPr>
        <p:spPr>
          <a:xfrm>
            <a:off x="754800" y="1404975"/>
            <a:ext cx="11729700" cy="16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Ada Boosting e </a:t>
            </a:r>
            <a:r>
              <a:rPr lang="en-US" sz="72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Gradient Boosting</a:t>
            </a:r>
            <a:endParaRPr sz="72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58" name="Google Shape;25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30350" y="2999375"/>
            <a:ext cx="10314974" cy="7717250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24"/>
          <p:cNvSpPr txBox="1"/>
          <p:nvPr>
            <p:ph idx="12" type="sldNum"/>
          </p:nvPr>
        </p:nvSpPr>
        <p:spPr>
          <a:xfrm>
            <a:off x="22583548" y="12513869"/>
            <a:ext cx="1462800" cy="1050000"/>
          </a:xfrm>
          <a:prstGeom prst="rect">
            <a:avLst/>
          </a:prstGeom>
        </p:spPr>
        <p:txBody>
          <a:bodyPr anchorCtr="0" anchor="t" bIns="223450" lIns="223450" spcFirstLastPara="1" rIns="223450" wrap="square" tIns="2234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5"/>
          <p:cNvSpPr txBox="1"/>
          <p:nvPr/>
        </p:nvSpPr>
        <p:spPr>
          <a:xfrm>
            <a:off x="959075" y="2876000"/>
            <a:ext cx="22459500" cy="95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33400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Nunito"/>
              <a:buChar char="●"/>
            </a:pPr>
            <a:r>
              <a:rPr lang="en-US" sz="4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Para os algoritmos de SVM, Ada Boosting e Gradient Boosting, aplicou-se também a técnica de PCA (Principal Component Analysis)</a:t>
            </a:r>
            <a:endParaRPr sz="48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533400" lvl="1" marL="9144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Nunito"/>
              <a:buChar char="○"/>
            </a:pPr>
            <a:r>
              <a:rPr lang="en-US" sz="4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Em cada um dos 3 algoritmos, aplicou-se o PCA selecionando 16, 32 e 64 principais componentes do conjunto de </a:t>
            </a:r>
            <a:r>
              <a:rPr i="1" lang="en-US" sz="4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features</a:t>
            </a:r>
            <a:r>
              <a:rPr lang="en-US" sz="4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extraídas</a:t>
            </a:r>
            <a:endParaRPr sz="48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65" name="Google Shape;265;p25"/>
          <p:cNvSpPr txBox="1"/>
          <p:nvPr/>
        </p:nvSpPr>
        <p:spPr>
          <a:xfrm>
            <a:off x="959075" y="782875"/>
            <a:ext cx="22459500" cy="232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Aplicação de Algoritmos de Classificação</a:t>
            </a:r>
            <a:endParaRPr b="1" sz="80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66" name="Google Shape;26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5964" y="7015575"/>
            <a:ext cx="21445724" cy="5887625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25"/>
          <p:cNvSpPr txBox="1"/>
          <p:nvPr>
            <p:ph idx="12" type="sldNum"/>
          </p:nvPr>
        </p:nvSpPr>
        <p:spPr>
          <a:xfrm>
            <a:off x="22583548" y="12513869"/>
            <a:ext cx="1462800" cy="1050000"/>
          </a:xfrm>
          <a:prstGeom prst="rect">
            <a:avLst/>
          </a:prstGeom>
        </p:spPr>
        <p:txBody>
          <a:bodyPr anchorCtr="0" anchor="t" bIns="223450" lIns="223450" spcFirstLastPara="1" rIns="223450" wrap="square" tIns="2234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6"/>
          <p:cNvSpPr txBox="1"/>
          <p:nvPr/>
        </p:nvSpPr>
        <p:spPr>
          <a:xfrm>
            <a:off x="959075" y="2876000"/>
            <a:ext cx="22459500" cy="95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33400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Nunito"/>
              <a:buChar char="●"/>
            </a:pPr>
            <a:r>
              <a:rPr lang="en-US" sz="4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Ao total, temos 10 diferentes classificadores para cada um dos 7 encoders treinados para extração de características, totalizando 70 modelos</a:t>
            </a:r>
            <a:endParaRPr sz="48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533400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Nunito"/>
              <a:buChar char="●"/>
            </a:pPr>
            <a:r>
              <a:rPr lang="en-US" sz="4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Foram criados também 4 modelos utilizando as características obtidas a partir dos dados de aceleração em frequência</a:t>
            </a:r>
            <a:endParaRPr sz="48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5334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Nunito"/>
              <a:buChar char="●"/>
            </a:pPr>
            <a:r>
              <a:rPr lang="en-US" sz="4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Logo, temos ao total 74 modelos para coletar resultados e avaliar</a:t>
            </a:r>
            <a:endParaRPr sz="48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73" name="Google Shape;273;p26"/>
          <p:cNvSpPr txBox="1"/>
          <p:nvPr/>
        </p:nvSpPr>
        <p:spPr>
          <a:xfrm>
            <a:off x="959075" y="782875"/>
            <a:ext cx="22459500" cy="232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Aplicação de Algoritmos de Classificação</a:t>
            </a:r>
            <a:endParaRPr b="1" sz="80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74" name="Google Shape;274;p26"/>
          <p:cNvSpPr txBox="1"/>
          <p:nvPr>
            <p:ph idx="12" type="sldNum"/>
          </p:nvPr>
        </p:nvSpPr>
        <p:spPr>
          <a:xfrm>
            <a:off x="22583548" y="12513869"/>
            <a:ext cx="1462800" cy="1050000"/>
          </a:xfrm>
          <a:prstGeom prst="rect">
            <a:avLst/>
          </a:prstGeom>
        </p:spPr>
        <p:txBody>
          <a:bodyPr anchorCtr="0" anchor="t" bIns="223450" lIns="223450" spcFirstLastPara="1" rIns="223450" wrap="square" tIns="2234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7"/>
          <p:cNvSpPr txBox="1"/>
          <p:nvPr/>
        </p:nvSpPr>
        <p:spPr>
          <a:xfrm>
            <a:off x="4752125" y="5037550"/>
            <a:ext cx="16463700" cy="21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Resultados Obtidos</a:t>
            </a:r>
            <a:endParaRPr b="1" sz="120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grpSp>
        <p:nvGrpSpPr>
          <p:cNvPr id="280" name="Google Shape;280;p27"/>
          <p:cNvGrpSpPr/>
          <p:nvPr/>
        </p:nvGrpSpPr>
        <p:grpSpPr>
          <a:xfrm>
            <a:off x="-858390" y="4477832"/>
            <a:ext cx="4092348" cy="4233000"/>
            <a:chOff x="-858390" y="4477832"/>
            <a:chExt cx="4092348" cy="4233000"/>
          </a:xfrm>
        </p:grpSpPr>
        <p:sp>
          <p:nvSpPr>
            <p:cNvPr id="281" name="Google Shape;281;p27"/>
            <p:cNvSpPr/>
            <p:nvPr/>
          </p:nvSpPr>
          <p:spPr>
            <a:xfrm>
              <a:off x="2099658" y="6974920"/>
              <a:ext cx="1134300" cy="1716600"/>
            </a:xfrm>
            <a:custGeom>
              <a:rect b="b" l="l" r="r" t="t"/>
              <a:pathLst>
                <a:path extrusionOk="0" h="120000" w="120000">
                  <a:moveTo>
                    <a:pt x="0" y="119931"/>
                  </a:moveTo>
                  <a:lnTo>
                    <a:pt x="119895" y="63310"/>
                  </a:lnTo>
                  <a:lnTo>
                    <a:pt x="119895" y="0"/>
                  </a:lnTo>
                  <a:lnTo>
                    <a:pt x="0" y="119931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82" name="Google Shape;282;p27"/>
            <p:cNvSpPr/>
            <p:nvPr/>
          </p:nvSpPr>
          <p:spPr>
            <a:xfrm>
              <a:off x="1777142" y="4477832"/>
              <a:ext cx="1455900" cy="42330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26531" y="119972"/>
                  </a:lnTo>
                  <a:lnTo>
                    <a:pt x="119918" y="71396"/>
                  </a:lnTo>
                  <a:lnTo>
                    <a:pt x="119918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83" name="Google Shape;283;p27"/>
            <p:cNvSpPr/>
            <p:nvPr/>
          </p:nvSpPr>
          <p:spPr>
            <a:xfrm>
              <a:off x="-525459" y="4477832"/>
              <a:ext cx="2646600" cy="42330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9955" y="119972"/>
                  </a:lnTo>
                  <a:lnTo>
                    <a:pt x="105351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84" name="Google Shape;284;p27"/>
            <p:cNvSpPr/>
            <p:nvPr/>
          </p:nvSpPr>
          <p:spPr>
            <a:xfrm>
              <a:off x="-858390" y="4477832"/>
              <a:ext cx="3003000" cy="42330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692" y="89022"/>
                  </a:lnTo>
                  <a:lnTo>
                    <a:pt x="119960" y="119972"/>
                  </a:lnTo>
                  <a:lnTo>
                    <a:pt x="14247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sp>
        <p:nvSpPr>
          <p:cNvPr id="285" name="Google Shape;285;p27"/>
          <p:cNvSpPr txBox="1"/>
          <p:nvPr>
            <p:ph idx="12" type="sldNum"/>
          </p:nvPr>
        </p:nvSpPr>
        <p:spPr>
          <a:xfrm>
            <a:off x="22583548" y="12513869"/>
            <a:ext cx="1462800" cy="1050000"/>
          </a:xfrm>
          <a:prstGeom prst="rect">
            <a:avLst/>
          </a:prstGeom>
        </p:spPr>
        <p:txBody>
          <a:bodyPr anchorCtr="0" anchor="t" bIns="223450" lIns="223450" spcFirstLastPara="1" rIns="223450" wrap="square" tIns="2234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8"/>
          <p:cNvSpPr txBox="1"/>
          <p:nvPr/>
        </p:nvSpPr>
        <p:spPr>
          <a:xfrm>
            <a:off x="959075" y="3104600"/>
            <a:ext cx="22459500" cy="30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334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Nunito"/>
              <a:buChar char="●"/>
            </a:pPr>
            <a:r>
              <a:rPr lang="en-US" sz="4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Para cada um dos 74 modelos criados, foram coletadas métricas de predição como as representadas as abaixo</a:t>
            </a:r>
            <a:endParaRPr sz="48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91" name="Google Shape;291;p28"/>
          <p:cNvSpPr txBox="1"/>
          <p:nvPr/>
        </p:nvSpPr>
        <p:spPr>
          <a:xfrm>
            <a:off x="959075" y="782875"/>
            <a:ext cx="22459500" cy="232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Resultados</a:t>
            </a:r>
            <a:endParaRPr b="1" sz="80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92" name="Google Shape;292;p28"/>
          <p:cNvSpPr txBox="1"/>
          <p:nvPr>
            <p:ph idx="12" type="sldNum"/>
          </p:nvPr>
        </p:nvSpPr>
        <p:spPr>
          <a:xfrm>
            <a:off x="22583548" y="12513869"/>
            <a:ext cx="1462800" cy="1050000"/>
          </a:xfrm>
          <a:prstGeom prst="rect">
            <a:avLst/>
          </a:prstGeom>
        </p:spPr>
        <p:txBody>
          <a:bodyPr anchorCtr="0" anchor="t" bIns="223450" lIns="223450" spcFirstLastPara="1" rIns="223450" wrap="square" tIns="2234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93" name="Google Shape;29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8288" y="5494350"/>
            <a:ext cx="22821083" cy="59473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9"/>
          <p:cNvSpPr txBox="1"/>
          <p:nvPr/>
        </p:nvSpPr>
        <p:spPr>
          <a:xfrm>
            <a:off x="959075" y="3104600"/>
            <a:ext cx="22459500" cy="12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334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Nunito"/>
              <a:buChar char="●"/>
            </a:pPr>
            <a:r>
              <a:rPr lang="en-US" sz="4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Os 10 melhores modelos de acordo com a métrica AUC_Score</a:t>
            </a:r>
            <a:endParaRPr sz="48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99" name="Google Shape;299;p29"/>
          <p:cNvSpPr txBox="1"/>
          <p:nvPr/>
        </p:nvSpPr>
        <p:spPr>
          <a:xfrm>
            <a:off x="959075" y="782875"/>
            <a:ext cx="22459500" cy="232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Resultados</a:t>
            </a:r>
            <a:endParaRPr b="1" sz="80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00" name="Google Shape;300;p29"/>
          <p:cNvSpPr txBox="1"/>
          <p:nvPr>
            <p:ph idx="12" type="sldNum"/>
          </p:nvPr>
        </p:nvSpPr>
        <p:spPr>
          <a:xfrm>
            <a:off x="22583548" y="12513869"/>
            <a:ext cx="1462800" cy="1050000"/>
          </a:xfrm>
          <a:prstGeom prst="rect">
            <a:avLst/>
          </a:prstGeom>
        </p:spPr>
        <p:txBody>
          <a:bodyPr anchorCtr="0" anchor="t" bIns="223450" lIns="223450" spcFirstLastPara="1" rIns="223450" wrap="square" tIns="2234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01" name="Google Shape;30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1225" y="5057025"/>
            <a:ext cx="20055198" cy="686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0"/>
          <p:cNvSpPr txBox="1"/>
          <p:nvPr/>
        </p:nvSpPr>
        <p:spPr>
          <a:xfrm>
            <a:off x="959075" y="782875"/>
            <a:ext cx="22459500" cy="232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Resultados</a:t>
            </a:r>
            <a:endParaRPr b="1" sz="80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07" name="Google Shape;307;p30"/>
          <p:cNvSpPr txBox="1"/>
          <p:nvPr>
            <p:ph idx="12" type="sldNum"/>
          </p:nvPr>
        </p:nvSpPr>
        <p:spPr>
          <a:xfrm>
            <a:off x="22583548" y="12513869"/>
            <a:ext cx="1462800" cy="1050000"/>
          </a:xfrm>
          <a:prstGeom prst="rect">
            <a:avLst/>
          </a:prstGeom>
        </p:spPr>
        <p:txBody>
          <a:bodyPr anchorCtr="0" anchor="t" bIns="223450" lIns="223450" spcFirstLastPara="1" rIns="223450" wrap="square" tIns="2234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08" name="Google Shape;30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22375" y="782879"/>
            <a:ext cx="14023975" cy="614649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" name="Google Shape;309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9075" y="6902875"/>
            <a:ext cx="14023975" cy="614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1"/>
          <p:cNvSpPr txBox="1"/>
          <p:nvPr/>
        </p:nvSpPr>
        <p:spPr>
          <a:xfrm>
            <a:off x="959075" y="782875"/>
            <a:ext cx="22459500" cy="232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Resultados</a:t>
            </a:r>
            <a:endParaRPr b="1" sz="80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15" name="Google Shape;315;p31"/>
          <p:cNvSpPr txBox="1"/>
          <p:nvPr>
            <p:ph idx="12" type="sldNum"/>
          </p:nvPr>
        </p:nvSpPr>
        <p:spPr>
          <a:xfrm>
            <a:off x="22583548" y="12513869"/>
            <a:ext cx="1462800" cy="1050000"/>
          </a:xfrm>
          <a:prstGeom prst="rect">
            <a:avLst/>
          </a:prstGeom>
        </p:spPr>
        <p:txBody>
          <a:bodyPr anchorCtr="0" anchor="t" bIns="223450" lIns="223450" spcFirstLastPara="1" rIns="223450" wrap="square" tIns="2234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16" name="Google Shape;31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18475" y="782875"/>
            <a:ext cx="14027876" cy="614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9075" y="7007275"/>
            <a:ext cx="14027873" cy="614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2"/>
          <p:cNvSpPr txBox="1"/>
          <p:nvPr/>
        </p:nvSpPr>
        <p:spPr>
          <a:xfrm>
            <a:off x="959075" y="3104600"/>
            <a:ext cx="22459500" cy="14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334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Nunito"/>
              <a:buChar char="●"/>
            </a:pPr>
            <a:r>
              <a:rPr lang="en-US" sz="4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O melhor modelo apresentou os seguintes resultados:</a:t>
            </a:r>
            <a:endParaRPr sz="48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23" name="Google Shape;323;p32"/>
          <p:cNvSpPr txBox="1"/>
          <p:nvPr/>
        </p:nvSpPr>
        <p:spPr>
          <a:xfrm>
            <a:off x="959075" y="782875"/>
            <a:ext cx="22459500" cy="232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Resultados</a:t>
            </a:r>
            <a:endParaRPr b="1" sz="80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24" name="Google Shape;324;p32"/>
          <p:cNvSpPr txBox="1"/>
          <p:nvPr>
            <p:ph idx="12" type="sldNum"/>
          </p:nvPr>
        </p:nvSpPr>
        <p:spPr>
          <a:xfrm>
            <a:off x="22583548" y="12513869"/>
            <a:ext cx="1462800" cy="1050000"/>
          </a:xfrm>
          <a:prstGeom prst="rect">
            <a:avLst/>
          </a:prstGeom>
        </p:spPr>
        <p:txBody>
          <a:bodyPr anchorCtr="0" anchor="t" bIns="223450" lIns="223450" spcFirstLastPara="1" rIns="223450" wrap="square" tIns="2234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25" name="Google Shape;32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9075" y="5476050"/>
            <a:ext cx="22459500" cy="58530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3"/>
          <p:cNvSpPr txBox="1"/>
          <p:nvPr/>
        </p:nvSpPr>
        <p:spPr>
          <a:xfrm>
            <a:off x="4752125" y="5037550"/>
            <a:ext cx="16463700" cy="21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Conclusão</a:t>
            </a:r>
            <a:endParaRPr b="1" sz="120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grpSp>
        <p:nvGrpSpPr>
          <p:cNvPr id="331" name="Google Shape;331;p33"/>
          <p:cNvGrpSpPr/>
          <p:nvPr/>
        </p:nvGrpSpPr>
        <p:grpSpPr>
          <a:xfrm>
            <a:off x="-858390" y="4477832"/>
            <a:ext cx="4092348" cy="4233000"/>
            <a:chOff x="-858390" y="4477832"/>
            <a:chExt cx="4092348" cy="4233000"/>
          </a:xfrm>
        </p:grpSpPr>
        <p:sp>
          <p:nvSpPr>
            <p:cNvPr id="332" name="Google Shape;332;p33"/>
            <p:cNvSpPr/>
            <p:nvPr/>
          </p:nvSpPr>
          <p:spPr>
            <a:xfrm>
              <a:off x="2099658" y="6974920"/>
              <a:ext cx="1134300" cy="1716600"/>
            </a:xfrm>
            <a:custGeom>
              <a:rect b="b" l="l" r="r" t="t"/>
              <a:pathLst>
                <a:path extrusionOk="0" h="120000" w="120000">
                  <a:moveTo>
                    <a:pt x="0" y="119931"/>
                  </a:moveTo>
                  <a:lnTo>
                    <a:pt x="119895" y="63310"/>
                  </a:lnTo>
                  <a:lnTo>
                    <a:pt x="119895" y="0"/>
                  </a:lnTo>
                  <a:lnTo>
                    <a:pt x="0" y="119931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33" name="Google Shape;333;p33"/>
            <p:cNvSpPr/>
            <p:nvPr/>
          </p:nvSpPr>
          <p:spPr>
            <a:xfrm>
              <a:off x="1777142" y="4477832"/>
              <a:ext cx="1455900" cy="42330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26531" y="119972"/>
                  </a:lnTo>
                  <a:lnTo>
                    <a:pt x="119918" y="71396"/>
                  </a:lnTo>
                  <a:lnTo>
                    <a:pt x="119918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34" name="Google Shape;334;p33"/>
            <p:cNvSpPr/>
            <p:nvPr/>
          </p:nvSpPr>
          <p:spPr>
            <a:xfrm>
              <a:off x="-525459" y="4477832"/>
              <a:ext cx="2646600" cy="42330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9955" y="119972"/>
                  </a:lnTo>
                  <a:lnTo>
                    <a:pt x="105351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35" name="Google Shape;335;p33"/>
            <p:cNvSpPr/>
            <p:nvPr/>
          </p:nvSpPr>
          <p:spPr>
            <a:xfrm>
              <a:off x="-858390" y="4477832"/>
              <a:ext cx="3003000" cy="42330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692" y="89022"/>
                  </a:lnTo>
                  <a:lnTo>
                    <a:pt x="119960" y="119972"/>
                  </a:lnTo>
                  <a:lnTo>
                    <a:pt x="14247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sp>
        <p:nvSpPr>
          <p:cNvPr id="336" name="Google Shape;336;p33"/>
          <p:cNvSpPr txBox="1"/>
          <p:nvPr>
            <p:ph idx="12" type="sldNum"/>
          </p:nvPr>
        </p:nvSpPr>
        <p:spPr>
          <a:xfrm>
            <a:off x="22583548" y="12513869"/>
            <a:ext cx="1462800" cy="1050000"/>
          </a:xfrm>
          <a:prstGeom prst="rect">
            <a:avLst/>
          </a:prstGeom>
        </p:spPr>
        <p:txBody>
          <a:bodyPr anchorCtr="0" anchor="t" bIns="223450" lIns="223450" spcFirstLastPara="1" rIns="223450" wrap="square" tIns="2234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7"/>
          <p:cNvSpPr txBox="1"/>
          <p:nvPr/>
        </p:nvSpPr>
        <p:spPr>
          <a:xfrm>
            <a:off x="959075" y="3104600"/>
            <a:ext cx="22459500" cy="71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Realizar uma análise em frequência sob dados de aceleração coletados durante o teste Timed Up and Go de um conjunto de voluntários</a:t>
            </a:r>
            <a:endParaRPr b="1" sz="48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5334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Nunito"/>
              <a:buChar char="●"/>
            </a:pPr>
            <a:r>
              <a:rPr lang="en-US" sz="4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Será feita a geração dos espectrogramas dos sinais de aceleração, extração de características a partir de autoencoders e classificação dos pacientes entre caidores e não-caidores com algoritmos de aprendizado de máquina</a:t>
            </a:r>
            <a:endParaRPr sz="48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5334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Nunito"/>
              <a:buChar char="●"/>
            </a:pPr>
            <a:r>
              <a:rPr lang="en-US" sz="4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Ao final do projeto, espera-se obter padrões que evidenciem a diferença entre caidores e não caidores, permitindo a classificação de idosos entre perfis de baixo e alto risco de queda</a:t>
            </a:r>
            <a:endParaRPr sz="48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15" name="Google Shape;115;p7"/>
          <p:cNvSpPr txBox="1"/>
          <p:nvPr/>
        </p:nvSpPr>
        <p:spPr>
          <a:xfrm>
            <a:off x="959075" y="782875"/>
            <a:ext cx="22459500" cy="232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Objetivos</a:t>
            </a:r>
            <a:endParaRPr b="1" sz="80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16" name="Google Shape;116;p7"/>
          <p:cNvSpPr txBox="1"/>
          <p:nvPr>
            <p:ph idx="12" type="sldNum"/>
          </p:nvPr>
        </p:nvSpPr>
        <p:spPr>
          <a:xfrm>
            <a:off x="22583548" y="12513869"/>
            <a:ext cx="1462800" cy="1050000"/>
          </a:xfrm>
          <a:prstGeom prst="rect">
            <a:avLst/>
          </a:prstGeom>
        </p:spPr>
        <p:txBody>
          <a:bodyPr anchorCtr="0" anchor="t" bIns="223450" lIns="223450" spcFirstLastPara="1" rIns="223450" wrap="square" tIns="2234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4"/>
          <p:cNvSpPr txBox="1"/>
          <p:nvPr/>
        </p:nvSpPr>
        <p:spPr>
          <a:xfrm>
            <a:off x="959075" y="2876000"/>
            <a:ext cx="22459500" cy="95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334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Nunito"/>
              <a:buChar char="●"/>
            </a:pPr>
            <a:r>
              <a:rPr lang="en-US" sz="4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Analisando as métricas obtidas e agregando-as por categorias, foi possível identificar quais conjuntos de dados e técnicas apresentaram os melhores resultados</a:t>
            </a:r>
            <a:endParaRPr sz="48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5334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Nunito"/>
              <a:buChar char="●"/>
            </a:pPr>
            <a:r>
              <a:rPr lang="en-US" sz="4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Dentre o total dos 74 modelos avaliados, os melhores apresentaram desempenho excepcional, aproximando-se do modelo perfeito, enquanto os piores se aproximam de um classificador aleatório</a:t>
            </a:r>
            <a:endParaRPr sz="48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5334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Nunito"/>
              <a:buChar char="●"/>
            </a:pPr>
            <a:r>
              <a:rPr lang="en-US" sz="4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No entanto, devido a amostra pequena da base de dados utilizada e pequena generalização dos modelos, o desvio padrão dos resultados é alto</a:t>
            </a:r>
            <a:endParaRPr sz="48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5334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Nunito"/>
              <a:buChar char="●"/>
            </a:pPr>
            <a:r>
              <a:rPr lang="en-US" sz="4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Os resultados obtidos</a:t>
            </a:r>
            <a:r>
              <a:rPr lang="en-US" sz="4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, embora inconclusivos, </a:t>
            </a:r>
            <a:r>
              <a:rPr lang="en-US" sz="4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demonstram bom </a:t>
            </a:r>
            <a:r>
              <a:rPr lang="en-US" sz="4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potencial da metodologia empregada, podendo servir como base para trabalhos futuros</a:t>
            </a:r>
            <a:endParaRPr sz="48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42" name="Google Shape;342;p34"/>
          <p:cNvSpPr txBox="1"/>
          <p:nvPr/>
        </p:nvSpPr>
        <p:spPr>
          <a:xfrm>
            <a:off x="959075" y="782875"/>
            <a:ext cx="22459500" cy="232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Aplicação de Algoritmos de Classificação</a:t>
            </a:r>
            <a:endParaRPr b="1" sz="80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43" name="Google Shape;343;p34"/>
          <p:cNvSpPr txBox="1"/>
          <p:nvPr>
            <p:ph idx="12" type="sldNum"/>
          </p:nvPr>
        </p:nvSpPr>
        <p:spPr>
          <a:xfrm>
            <a:off x="22583548" y="12513869"/>
            <a:ext cx="1462800" cy="1050000"/>
          </a:xfrm>
          <a:prstGeom prst="rect">
            <a:avLst/>
          </a:prstGeom>
        </p:spPr>
        <p:txBody>
          <a:bodyPr anchorCtr="0" anchor="t" bIns="223450" lIns="223450" spcFirstLastPara="1" rIns="223450" wrap="square" tIns="2234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5"/>
          <p:cNvSpPr txBox="1"/>
          <p:nvPr/>
        </p:nvSpPr>
        <p:spPr>
          <a:xfrm>
            <a:off x="5562725" y="3878374"/>
            <a:ext cx="13252200" cy="42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1097275">
            <a:noAutofit/>
          </a:bodyPr>
          <a:lstStyle/>
          <a:p>
            <a:pPr indent="0" lvl="0" marL="0" marR="0" rtl="0" algn="ctr">
              <a:lnSpc>
                <a:spcPct val="6632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Obrigado!</a:t>
            </a:r>
            <a:endParaRPr b="1" sz="19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49" name="Google Shape;349;p35"/>
          <p:cNvSpPr txBox="1"/>
          <p:nvPr/>
        </p:nvSpPr>
        <p:spPr>
          <a:xfrm>
            <a:off x="9859475" y="8885473"/>
            <a:ext cx="4658700" cy="11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>
                <a:solidFill>
                  <a:schemeClr val="accent2"/>
                </a:solidFill>
                <a:latin typeface="Nunito"/>
                <a:ea typeface="Nunito"/>
                <a:cs typeface="Nunito"/>
                <a:sym typeface="Nunito"/>
              </a:rPr>
              <a:t>Dúvidas</a:t>
            </a:r>
            <a:r>
              <a:rPr lang="en-US" sz="7200">
                <a:solidFill>
                  <a:schemeClr val="accent2"/>
                </a:solidFill>
                <a:latin typeface="Nunito"/>
                <a:ea typeface="Nunito"/>
                <a:cs typeface="Nunito"/>
                <a:sym typeface="Nunito"/>
              </a:rPr>
              <a:t>?</a:t>
            </a:r>
            <a:endParaRPr sz="7200">
              <a:solidFill>
                <a:schemeClr val="accent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50" name="Google Shape;350;p35"/>
          <p:cNvSpPr/>
          <p:nvPr/>
        </p:nvSpPr>
        <p:spPr>
          <a:xfrm>
            <a:off x="11063095" y="1777140"/>
            <a:ext cx="2251500" cy="2440200"/>
          </a:xfrm>
          <a:custGeom>
            <a:rect b="b" l="l" r="r" t="t"/>
            <a:pathLst>
              <a:path extrusionOk="0" h="120000" w="120000">
                <a:moveTo>
                  <a:pt x="116273" y="67075"/>
                </a:moveTo>
                <a:lnTo>
                  <a:pt x="116273" y="67075"/>
                </a:lnTo>
                <a:cubicBezTo>
                  <a:pt x="118696" y="63486"/>
                  <a:pt x="119979" y="59614"/>
                  <a:pt x="119979" y="55292"/>
                </a:cubicBezTo>
                <a:cubicBezTo>
                  <a:pt x="119979" y="50368"/>
                  <a:pt x="118045" y="46045"/>
                  <a:pt x="114176" y="42474"/>
                </a:cubicBezTo>
                <a:cubicBezTo>
                  <a:pt x="110123" y="38753"/>
                  <a:pt x="105440" y="36967"/>
                  <a:pt x="99962" y="36967"/>
                </a:cubicBezTo>
                <a:cubicBezTo>
                  <a:pt x="86217" y="36967"/>
                  <a:pt x="86217" y="36967"/>
                  <a:pt x="86217" y="36967"/>
                </a:cubicBezTo>
                <a:cubicBezTo>
                  <a:pt x="88803" y="32194"/>
                  <a:pt x="90106" y="27570"/>
                  <a:pt x="90106" y="23097"/>
                </a:cubicBezTo>
                <a:cubicBezTo>
                  <a:pt x="90106" y="17440"/>
                  <a:pt x="89129" y="12967"/>
                  <a:pt x="87357" y="9678"/>
                </a:cubicBezTo>
                <a:cubicBezTo>
                  <a:pt x="85423" y="6408"/>
                  <a:pt x="82837" y="3871"/>
                  <a:pt x="79294" y="2386"/>
                </a:cubicBezTo>
                <a:cubicBezTo>
                  <a:pt x="75893" y="751"/>
                  <a:pt x="71861" y="0"/>
                  <a:pt x="67503" y="0"/>
                </a:cubicBezTo>
                <a:cubicBezTo>
                  <a:pt x="64917" y="0"/>
                  <a:pt x="62494" y="902"/>
                  <a:pt x="60559" y="2687"/>
                </a:cubicBezTo>
                <a:cubicBezTo>
                  <a:pt x="58299" y="4773"/>
                  <a:pt x="56670" y="7310"/>
                  <a:pt x="55713" y="10430"/>
                </a:cubicBezTo>
                <a:cubicBezTo>
                  <a:pt x="54736" y="13719"/>
                  <a:pt x="53921" y="16689"/>
                  <a:pt x="53290" y="19527"/>
                </a:cubicBezTo>
                <a:cubicBezTo>
                  <a:pt x="52638" y="22515"/>
                  <a:pt x="51681" y="24601"/>
                  <a:pt x="50541" y="25785"/>
                </a:cubicBezTo>
                <a:cubicBezTo>
                  <a:pt x="47955" y="28322"/>
                  <a:pt x="45206" y="31442"/>
                  <a:pt x="42151" y="35032"/>
                </a:cubicBezTo>
                <a:cubicBezTo>
                  <a:pt x="36816" y="41290"/>
                  <a:pt x="33253" y="45011"/>
                  <a:pt x="31481" y="46195"/>
                </a:cubicBezTo>
                <a:cubicBezTo>
                  <a:pt x="9998" y="46195"/>
                  <a:pt x="9998" y="46195"/>
                  <a:pt x="9998" y="46195"/>
                </a:cubicBezTo>
                <a:cubicBezTo>
                  <a:pt x="7269" y="46195"/>
                  <a:pt x="4846" y="47097"/>
                  <a:pt x="2891" y="48883"/>
                </a:cubicBezTo>
                <a:cubicBezTo>
                  <a:pt x="957" y="50668"/>
                  <a:pt x="0" y="52924"/>
                  <a:pt x="0" y="55442"/>
                </a:cubicBezTo>
                <a:cubicBezTo>
                  <a:pt x="0" y="101506"/>
                  <a:pt x="0" y="101506"/>
                  <a:pt x="0" y="101506"/>
                </a:cubicBezTo>
                <a:cubicBezTo>
                  <a:pt x="0" y="104025"/>
                  <a:pt x="957" y="106280"/>
                  <a:pt x="2891" y="108065"/>
                </a:cubicBezTo>
                <a:cubicBezTo>
                  <a:pt x="4846" y="109851"/>
                  <a:pt x="7269" y="110734"/>
                  <a:pt x="9998" y="110734"/>
                </a:cubicBezTo>
                <a:cubicBezTo>
                  <a:pt x="32458" y="110734"/>
                  <a:pt x="32458" y="110734"/>
                  <a:pt x="32458" y="110734"/>
                </a:cubicBezTo>
                <a:cubicBezTo>
                  <a:pt x="33741" y="110734"/>
                  <a:pt x="37305" y="111787"/>
                  <a:pt x="43271" y="113722"/>
                </a:cubicBezTo>
                <a:cubicBezTo>
                  <a:pt x="49726" y="115658"/>
                  <a:pt x="55387" y="117293"/>
                  <a:pt x="60234" y="118346"/>
                </a:cubicBezTo>
                <a:cubicBezTo>
                  <a:pt x="65080" y="119379"/>
                  <a:pt x="70089" y="119981"/>
                  <a:pt x="75078" y="119981"/>
                </a:cubicBezTo>
                <a:cubicBezTo>
                  <a:pt x="85097" y="119981"/>
                  <a:pt x="85097" y="119981"/>
                  <a:pt x="85097" y="119981"/>
                </a:cubicBezTo>
                <a:cubicBezTo>
                  <a:pt x="92367" y="119981"/>
                  <a:pt x="98333" y="118045"/>
                  <a:pt x="102854" y="114173"/>
                </a:cubicBezTo>
                <a:cubicBezTo>
                  <a:pt x="107374" y="110302"/>
                  <a:pt x="109492" y="105077"/>
                  <a:pt x="109492" y="98368"/>
                </a:cubicBezTo>
                <a:cubicBezTo>
                  <a:pt x="112547" y="94646"/>
                  <a:pt x="114176" y="90324"/>
                  <a:pt x="114176" y="85550"/>
                </a:cubicBezTo>
                <a:cubicBezTo>
                  <a:pt x="114176" y="84516"/>
                  <a:pt x="114013" y="83464"/>
                  <a:pt x="114013" y="82411"/>
                </a:cubicBezTo>
                <a:cubicBezTo>
                  <a:pt x="115947" y="79141"/>
                  <a:pt x="116925" y="75721"/>
                  <a:pt x="116925" y="71981"/>
                </a:cubicBezTo>
                <a:cubicBezTo>
                  <a:pt x="116925" y="70346"/>
                  <a:pt x="116599" y="68711"/>
                  <a:pt x="116273" y="67075"/>
                </a:cubicBezTo>
                <a:close/>
                <a:moveTo>
                  <a:pt x="18571" y="100153"/>
                </a:moveTo>
                <a:lnTo>
                  <a:pt x="18571" y="100153"/>
                </a:lnTo>
                <a:cubicBezTo>
                  <a:pt x="17593" y="101055"/>
                  <a:pt x="16473" y="101506"/>
                  <a:pt x="15007" y="101506"/>
                </a:cubicBezTo>
                <a:cubicBezTo>
                  <a:pt x="13724" y="101506"/>
                  <a:pt x="12421" y="101055"/>
                  <a:pt x="11464" y="100153"/>
                </a:cubicBezTo>
                <a:cubicBezTo>
                  <a:pt x="10487" y="99270"/>
                  <a:pt x="9998" y="98217"/>
                  <a:pt x="9998" y="96883"/>
                </a:cubicBezTo>
                <a:cubicBezTo>
                  <a:pt x="9998" y="95680"/>
                  <a:pt x="10487" y="94646"/>
                  <a:pt x="11464" y="93744"/>
                </a:cubicBezTo>
                <a:cubicBezTo>
                  <a:pt x="12421" y="92711"/>
                  <a:pt x="13724" y="92259"/>
                  <a:pt x="15007" y="92259"/>
                </a:cubicBezTo>
                <a:cubicBezTo>
                  <a:pt x="16473" y="92259"/>
                  <a:pt x="17593" y="92711"/>
                  <a:pt x="18571" y="93744"/>
                </a:cubicBezTo>
                <a:cubicBezTo>
                  <a:pt x="19528" y="94646"/>
                  <a:pt x="20016" y="95680"/>
                  <a:pt x="20016" y="96883"/>
                </a:cubicBezTo>
                <a:cubicBezTo>
                  <a:pt x="20016" y="98217"/>
                  <a:pt x="19528" y="99270"/>
                  <a:pt x="18571" y="100153"/>
                </a:cubicBezTo>
                <a:close/>
                <a:moveTo>
                  <a:pt x="108352" y="61268"/>
                </a:moveTo>
                <a:lnTo>
                  <a:pt x="108352" y="61268"/>
                </a:lnTo>
                <a:cubicBezTo>
                  <a:pt x="107232" y="63486"/>
                  <a:pt x="105766" y="64538"/>
                  <a:pt x="104157" y="64689"/>
                </a:cubicBezTo>
                <a:cubicBezTo>
                  <a:pt x="104972" y="65440"/>
                  <a:pt x="105603" y="66624"/>
                  <a:pt x="106091" y="68109"/>
                </a:cubicBezTo>
                <a:cubicBezTo>
                  <a:pt x="106580" y="69444"/>
                  <a:pt x="106906" y="70797"/>
                  <a:pt x="106906" y="71981"/>
                </a:cubicBezTo>
                <a:cubicBezTo>
                  <a:pt x="106906" y="75420"/>
                  <a:pt x="105440" y="78239"/>
                  <a:pt x="102711" y="80626"/>
                </a:cubicBezTo>
                <a:cubicBezTo>
                  <a:pt x="103668" y="82129"/>
                  <a:pt x="104157" y="83765"/>
                  <a:pt x="104157" y="85550"/>
                </a:cubicBezTo>
                <a:cubicBezTo>
                  <a:pt x="104157" y="87335"/>
                  <a:pt x="103668" y="89140"/>
                  <a:pt x="102854" y="90925"/>
                </a:cubicBezTo>
                <a:cubicBezTo>
                  <a:pt x="101897" y="92711"/>
                  <a:pt x="100593" y="93895"/>
                  <a:pt x="99148" y="94646"/>
                </a:cubicBezTo>
                <a:cubicBezTo>
                  <a:pt x="99311" y="96131"/>
                  <a:pt x="99473" y="97465"/>
                  <a:pt x="99473" y="98668"/>
                </a:cubicBezTo>
                <a:cubicBezTo>
                  <a:pt x="99473" y="106712"/>
                  <a:pt x="94464" y="110734"/>
                  <a:pt x="84466" y="110734"/>
                </a:cubicBezTo>
                <a:cubicBezTo>
                  <a:pt x="75078" y="110734"/>
                  <a:pt x="75078" y="110734"/>
                  <a:pt x="75078" y="110734"/>
                </a:cubicBezTo>
                <a:cubicBezTo>
                  <a:pt x="68135" y="110734"/>
                  <a:pt x="59256" y="108949"/>
                  <a:pt x="48281" y="105528"/>
                </a:cubicBezTo>
                <a:cubicBezTo>
                  <a:pt x="48118" y="105378"/>
                  <a:pt x="47303" y="105227"/>
                  <a:pt x="46020" y="104776"/>
                </a:cubicBezTo>
                <a:cubicBezTo>
                  <a:pt x="44737" y="104325"/>
                  <a:pt x="43923" y="104025"/>
                  <a:pt x="43271" y="103893"/>
                </a:cubicBezTo>
                <a:cubicBezTo>
                  <a:pt x="42620" y="103592"/>
                  <a:pt x="41825" y="103442"/>
                  <a:pt x="40522" y="102991"/>
                </a:cubicBezTo>
                <a:cubicBezTo>
                  <a:pt x="39239" y="102690"/>
                  <a:pt x="38262" y="102389"/>
                  <a:pt x="37631" y="102239"/>
                </a:cubicBezTo>
                <a:cubicBezTo>
                  <a:pt x="36816" y="102089"/>
                  <a:pt x="36022" y="101938"/>
                  <a:pt x="35044" y="101807"/>
                </a:cubicBezTo>
                <a:cubicBezTo>
                  <a:pt x="34067" y="101638"/>
                  <a:pt x="33253" y="101506"/>
                  <a:pt x="32458" y="101506"/>
                </a:cubicBezTo>
                <a:cubicBezTo>
                  <a:pt x="30035" y="101506"/>
                  <a:pt x="30035" y="101506"/>
                  <a:pt x="30035" y="101506"/>
                </a:cubicBezTo>
                <a:cubicBezTo>
                  <a:pt x="30035" y="55442"/>
                  <a:pt x="30035" y="55442"/>
                  <a:pt x="30035" y="55442"/>
                </a:cubicBezTo>
                <a:cubicBezTo>
                  <a:pt x="32458" y="55442"/>
                  <a:pt x="32458" y="55442"/>
                  <a:pt x="32458" y="55442"/>
                </a:cubicBezTo>
                <a:cubicBezTo>
                  <a:pt x="33436" y="55442"/>
                  <a:pt x="34230" y="55141"/>
                  <a:pt x="35370" y="54709"/>
                </a:cubicBezTo>
                <a:cubicBezTo>
                  <a:pt x="36327" y="54258"/>
                  <a:pt x="37305" y="53657"/>
                  <a:pt x="38425" y="52754"/>
                </a:cubicBezTo>
                <a:cubicBezTo>
                  <a:pt x="39565" y="51871"/>
                  <a:pt x="40522" y="51119"/>
                  <a:pt x="41500" y="50236"/>
                </a:cubicBezTo>
                <a:cubicBezTo>
                  <a:pt x="42294" y="49334"/>
                  <a:pt x="43434" y="48281"/>
                  <a:pt x="44574" y="47097"/>
                </a:cubicBezTo>
                <a:cubicBezTo>
                  <a:pt x="45694" y="45763"/>
                  <a:pt x="46672" y="44711"/>
                  <a:pt x="47303" y="43978"/>
                </a:cubicBezTo>
                <a:cubicBezTo>
                  <a:pt x="47955" y="43226"/>
                  <a:pt x="48769" y="42173"/>
                  <a:pt x="49726" y="40989"/>
                </a:cubicBezTo>
                <a:cubicBezTo>
                  <a:pt x="50704" y="39805"/>
                  <a:pt x="51355" y="39204"/>
                  <a:pt x="51518" y="38903"/>
                </a:cubicBezTo>
                <a:cubicBezTo>
                  <a:pt x="54410" y="35614"/>
                  <a:pt x="56344" y="33397"/>
                  <a:pt x="57485" y="32344"/>
                </a:cubicBezTo>
                <a:cubicBezTo>
                  <a:pt x="59582" y="30258"/>
                  <a:pt x="61191" y="27570"/>
                  <a:pt x="62168" y="24451"/>
                </a:cubicBezTo>
                <a:cubicBezTo>
                  <a:pt x="63146" y="21162"/>
                  <a:pt x="63940" y="18173"/>
                  <a:pt x="64591" y="15354"/>
                </a:cubicBezTo>
                <a:cubicBezTo>
                  <a:pt x="65243" y="12516"/>
                  <a:pt x="66200" y="10430"/>
                  <a:pt x="67503" y="9246"/>
                </a:cubicBezTo>
                <a:cubicBezTo>
                  <a:pt x="72513" y="9246"/>
                  <a:pt x="75893" y="10430"/>
                  <a:pt x="77502" y="12667"/>
                </a:cubicBezTo>
                <a:cubicBezTo>
                  <a:pt x="79131" y="14903"/>
                  <a:pt x="80088" y="18342"/>
                  <a:pt x="80088" y="23097"/>
                </a:cubicBezTo>
                <a:cubicBezTo>
                  <a:pt x="80088" y="25935"/>
                  <a:pt x="78805" y="29807"/>
                  <a:pt x="76219" y="34731"/>
                </a:cubicBezTo>
                <a:cubicBezTo>
                  <a:pt x="73796" y="39486"/>
                  <a:pt x="72513" y="43376"/>
                  <a:pt x="72513" y="46195"/>
                </a:cubicBezTo>
                <a:cubicBezTo>
                  <a:pt x="99962" y="46195"/>
                  <a:pt x="99962" y="46195"/>
                  <a:pt x="99962" y="46195"/>
                </a:cubicBezTo>
                <a:cubicBezTo>
                  <a:pt x="102711" y="46195"/>
                  <a:pt x="104972" y="47097"/>
                  <a:pt x="106906" y="48883"/>
                </a:cubicBezTo>
                <a:cubicBezTo>
                  <a:pt x="109003" y="50819"/>
                  <a:pt x="109960" y="52924"/>
                  <a:pt x="109960" y="55442"/>
                </a:cubicBezTo>
                <a:cubicBezTo>
                  <a:pt x="109960" y="57096"/>
                  <a:pt x="109492" y="59013"/>
                  <a:pt x="108352" y="61268"/>
                </a:cubicBezTo>
                <a:close/>
                <a:moveTo>
                  <a:pt x="108352" y="61268"/>
                </a:moveTo>
                <a:lnTo>
                  <a:pt x="108352" y="612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197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8"/>
          <p:cNvSpPr/>
          <p:nvPr/>
        </p:nvSpPr>
        <p:spPr>
          <a:xfrm>
            <a:off x="0" y="0"/>
            <a:ext cx="13239300" cy="13716000"/>
          </a:xfrm>
          <a:prstGeom prst="rect">
            <a:avLst/>
          </a:prstGeom>
          <a:solidFill>
            <a:srgbClr val="0A2C5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A2C5B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22" name="Google Shape;122;p8"/>
          <p:cNvSpPr txBox="1"/>
          <p:nvPr/>
        </p:nvSpPr>
        <p:spPr>
          <a:xfrm>
            <a:off x="754800" y="3803325"/>
            <a:ext cx="11729700" cy="85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33400" lvl="0" marL="45720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Nunito"/>
              <a:buChar char="●"/>
            </a:pPr>
            <a:r>
              <a:rPr lang="en-US" sz="48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Teste clínico para avaliação da mobilidade e equilíbrio do paciente durante marcha e mudanças de posturas</a:t>
            </a:r>
            <a:endParaRPr sz="48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533400" lvl="0" marL="457200" marR="0" rtl="0" algn="l">
              <a:lnSpc>
                <a:spcPct val="114000"/>
              </a:lnSpc>
              <a:spcBef>
                <a:spcPts val="2400"/>
              </a:spcBef>
              <a:spcAft>
                <a:spcPts val="2400"/>
              </a:spcAft>
              <a:buClr>
                <a:srgbClr val="FFFFFF"/>
              </a:buClr>
              <a:buSzPts val="4800"/>
              <a:buFont typeface="Nunito"/>
              <a:buChar char="●"/>
            </a:pPr>
            <a:r>
              <a:rPr lang="en-US" sz="48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Para o projeto, utilizou-se como base de dados medições de aceleração de 79 voluntários acima de 60 anos obtidos durante 9 testes TUG executados sequencialmente.</a:t>
            </a:r>
            <a:endParaRPr sz="48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23" name="Google Shape;123;p8"/>
          <p:cNvSpPr txBox="1"/>
          <p:nvPr/>
        </p:nvSpPr>
        <p:spPr>
          <a:xfrm>
            <a:off x="754800" y="1404975"/>
            <a:ext cx="11729700" cy="16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Timed Up and GO (TUG)</a:t>
            </a:r>
            <a:endParaRPr sz="72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24" name="Google Shape;124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11875" y="4272374"/>
            <a:ext cx="10519001" cy="517125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8"/>
          <p:cNvSpPr txBox="1"/>
          <p:nvPr>
            <p:ph idx="12" type="sldNum"/>
          </p:nvPr>
        </p:nvSpPr>
        <p:spPr>
          <a:xfrm>
            <a:off x="22583548" y="12513869"/>
            <a:ext cx="1462800" cy="1050000"/>
          </a:xfrm>
          <a:prstGeom prst="rect">
            <a:avLst/>
          </a:prstGeom>
        </p:spPr>
        <p:txBody>
          <a:bodyPr anchorCtr="0" anchor="t" bIns="223450" lIns="223450" spcFirstLastPara="1" rIns="223450" wrap="square" tIns="2234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9"/>
          <p:cNvSpPr txBox="1"/>
          <p:nvPr/>
        </p:nvSpPr>
        <p:spPr>
          <a:xfrm>
            <a:off x="4752125" y="4351750"/>
            <a:ext cx="16463700" cy="37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Desenvolvimento e Atividades Realizadas</a:t>
            </a:r>
            <a:endParaRPr b="1" sz="120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grpSp>
        <p:nvGrpSpPr>
          <p:cNvPr id="131" name="Google Shape;131;p9"/>
          <p:cNvGrpSpPr/>
          <p:nvPr/>
        </p:nvGrpSpPr>
        <p:grpSpPr>
          <a:xfrm>
            <a:off x="-858390" y="4477832"/>
            <a:ext cx="4092370" cy="4233061"/>
            <a:chOff x="-858390" y="4477832"/>
            <a:chExt cx="4092370" cy="4233061"/>
          </a:xfrm>
        </p:grpSpPr>
        <p:sp>
          <p:nvSpPr>
            <p:cNvPr id="132" name="Google Shape;132;p9"/>
            <p:cNvSpPr/>
            <p:nvPr/>
          </p:nvSpPr>
          <p:spPr>
            <a:xfrm>
              <a:off x="2099658" y="6974920"/>
              <a:ext cx="1134322" cy="1716691"/>
            </a:xfrm>
            <a:custGeom>
              <a:rect b="b" l="l" r="r" t="t"/>
              <a:pathLst>
                <a:path extrusionOk="0" h="120000" w="120000">
                  <a:moveTo>
                    <a:pt x="0" y="119931"/>
                  </a:moveTo>
                  <a:lnTo>
                    <a:pt x="119895" y="63310"/>
                  </a:lnTo>
                  <a:lnTo>
                    <a:pt x="119895" y="0"/>
                  </a:lnTo>
                  <a:lnTo>
                    <a:pt x="0" y="119931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33" name="Google Shape;133;p9"/>
            <p:cNvSpPr/>
            <p:nvPr/>
          </p:nvSpPr>
          <p:spPr>
            <a:xfrm>
              <a:off x="1777142" y="4477832"/>
              <a:ext cx="1455931" cy="4233061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26531" y="119972"/>
                  </a:lnTo>
                  <a:lnTo>
                    <a:pt x="119918" y="71396"/>
                  </a:lnTo>
                  <a:lnTo>
                    <a:pt x="119918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34" name="Google Shape;134;p9"/>
            <p:cNvSpPr/>
            <p:nvPr/>
          </p:nvSpPr>
          <p:spPr>
            <a:xfrm>
              <a:off x="-525459" y="4477832"/>
              <a:ext cx="2646748" cy="4233061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9955" y="119972"/>
                  </a:lnTo>
                  <a:lnTo>
                    <a:pt x="105351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35" name="Google Shape;135;p9"/>
            <p:cNvSpPr/>
            <p:nvPr/>
          </p:nvSpPr>
          <p:spPr>
            <a:xfrm>
              <a:off x="-858390" y="4477832"/>
              <a:ext cx="3003125" cy="4233061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692" y="89022"/>
                  </a:lnTo>
                  <a:lnTo>
                    <a:pt x="119960" y="119972"/>
                  </a:lnTo>
                  <a:lnTo>
                    <a:pt x="14247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sp>
        <p:nvSpPr>
          <p:cNvPr id="136" name="Google Shape;136;p9"/>
          <p:cNvSpPr txBox="1"/>
          <p:nvPr>
            <p:ph idx="12" type="sldNum"/>
          </p:nvPr>
        </p:nvSpPr>
        <p:spPr>
          <a:xfrm>
            <a:off x="22583548" y="12513869"/>
            <a:ext cx="1462800" cy="1050000"/>
          </a:xfrm>
          <a:prstGeom prst="rect">
            <a:avLst/>
          </a:prstGeom>
        </p:spPr>
        <p:txBody>
          <a:bodyPr anchorCtr="0" anchor="t" bIns="223450" lIns="223450" spcFirstLastPara="1" rIns="223450" wrap="square" tIns="2234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0"/>
          <p:cNvSpPr txBox="1"/>
          <p:nvPr/>
        </p:nvSpPr>
        <p:spPr>
          <a:xfrm>
            <a:off x="959075" y="3104600"/>
            <a:ext cx="22459500" cy="71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334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Nunito"/>
              <a:buChar char="●"/>
            </a:pPr>
            <a:r>
              <a:rPr lang="en-US" sz="4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Escolheu-se a linguagem python em conjunto com o framework Jupyter para o desenvolvimento dos algoritmos</a:t>
            </a:r>
            <a:endParaRPr sz="48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5334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Nunito"/>
              <a:buChar char="●"/>
            </a:pPr>
            <a:r>
              <a:rPr lang="en-US" sz="4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Criou-se um repositório github para versionamento do código e futuras colaborações</a:t>
            </a:r>
            <a:endParaRPr sz="48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5334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Nunito"/>
              <a:buChar char="●"/>
            </a:pPr>
            <a:r>
              <a:rPr lang="en-US" sz="4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Para fins de comparação, extraiu-se características a partir dos dados de aceleração convertidos para o espectro da frequência</a:t>
            </a:r>
            <a:endParaRPr sz="48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42" name="Google Shape;142;p10"/>
          <p:cNvSpPr txBox="1"/>
          <p:nvPr/>
        </p:nvSpPr>
        <p:spPr>
          <a:xfrm>
            <a:off x="959075" y="782875"/>
            <a:ext cx="22459500" cy="232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Preparação do ambiente</a:t>
            </a:r>
            <a:endParaRPr b="1" sz="80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43" name="Google Shape;143;p10"/>
          <p:cNvSpPr txBox="1"/>
          <p:nvPr>
            <p:ph idx="12" type="sldNum"/>
          </p:nvPr>
        </p:nvSpPr>
        <p:spPr>
          <a:xfrm>
            <a:off x="22583548" y="12513869"/>
            <a:ext cx="1462800" cy="1050000"/>
          </a:xfrm>
          <a:prstGeom prst="rect">
            <a:avLst/>
          </a:prstGeom>
        </p:spPr>
        <p:txBody>
          <a:bodyPr anchorCtr="0" anchor="t" bIns="223450" lIns="223450" spcFirstLastPara="1" rIns="223450" wrap="square" tIns="2234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1"/>
          <p:cNvSpPr txBox="1"/>
          <p:nvPr/>
        </p:nvSpPr>
        <p:spPr>
          <a:xfrm>
            <a:off x="959075" y="3104600"/>
            <a:ext cx="22459500" cy="872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334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Nunito"/>
              <a:buChar char="●"/>
            </a:pPr>
            <a:r>
              <a:rPr lang="en-US" sz="4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A partir dos dados de aceleração para cada paciente, aplicou-se a Transformada de Fourier Discreta para geração dos espectrogramas</a:t>
            </a:r>
            <a:endParaRPr sz="48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5334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Nunito"/>
              <a:buChar char="●"/>
            </a:pPr>
            <a:r>
              <a:rPr lang="en-US" sz="4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Os espectrogramas são representações visuais do sinal que fornecem 3 informações: tempo ou amostragem, frequência e amplitude.</a:t>
            </a:r>
            <a:endParaRPr sz="48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49" name="Google Shape;149;p11"/>
          <p:cNvSpPr txBox="1"/>
          <p:nvPr/>
        </p:nvSpPr>
        <p:spPr>
          <a:xfrm>
            <a:off x="959075" y="782875"/>
            <a:ext cx="22459500" cy="232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Geração dos Espectrogramas</a:t>
            </a:r>
            <a:endParaRPr b="1" sz="80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50" name="Google Shape;150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34399" y="5193675"/>
            <a:ext cx="13308850" cy="3074125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11"/>
          <p:cNvSpPr txBox="1"/>
          <p:nvPr>
            <p:ph idx="12" type="sldNum"/>
          </p:nvPr>
        </p:nvSpPr>
        <p:spPr>
          <a:xfrm>
            <a:off x="22583548" y="12513869"/>
            <a:ext cx="1462800" cy="1050000"/>
          </a:xfrm>
          <a:prstGeom prst="rect">
            <a:avLst/>
          </a:prstGeom>
        </p:spPr>
        <p:txBody>
          <a:bodyPr anchorCtr="0" anchor="t" bIns="223450" lIns="223450" spcFirstLastPara="1" rIns="223450" wrap="square" tIns="2234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88450" y="19024"/>
            <a:ext cx="13400749" cy="43351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88450" y="4427776"/>
            <a:ext cx="13400750" cy="43125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88450" y="8813964"/>
            <a:ext cx="13400750" cy="435796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12"/>
          <p:cNvSpPr txBox="1"/>
          <p:nvPr>
            <p:ph idx="12" type="sldNum"/>
          </p:nvPr>
        </p:nvSpPr>
        <p:spPr>
          <a:xfrm>
            <a:off x="22583548" y="12513869"/>
            <a:ext cx="1462800" cy="1050000"/>
          </a:xfrm>
          <a:prstGeom prst="rect">
            <a:avLst/>
          </a:prstGeom>
        </p:spPr>
        <p:txBody>
          <a:bodyPr anchorCtr="0" anchor="t" bIns="223450" lIns="223450" spcFirstLastPara="1" rIns="223450" wrap="square" tIns="2234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3"/>
          <p:cNvSpPr txBox="1"/>
          <p:nvPr/>
        </p:nvSpPr>
        <p:spPr>
          <a:xfrm>
            <a:off x="959075" y="3104600"/>
            <a:ext cx="22459500" cy="872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334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Nunito"/>
              <a:buChar char="●"/>
            </a:pPr>
            <a:r>
              <a:rPr lang="en-US" sz="4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Além dos espectrogramas gerados a partir dos dados de aceleração por completos, foram gerados os espectrogramas dos dados de aceleração correspondentes aos testes TUG concatenados</a:t>
            </a:r>
            <a:endParaRPr sz="48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66" name="Google Shape;166;p13"/>
          <p:cNvSpPr txBox="1"/>
          <p:nvPr/>
        </p:nvSpPr>
        <p:spPr>
          <a:xfrm>
            <a:off x="959075" y="782875"/>
            <a:ext cx="22459500" cy="232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Geração dos Espectrogramas</a:t>
            </a:r>
            <a:endParaRPr b="1" sz="80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67" name="Google Shape;16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5161" y="6213124"/>
            <a:ext cx="16467326" cy="6520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13"/>
          <p:cNvSpPr txBox="1"/>
          <p:nvPr>
            <p:ph idx="12" type="sldNum"/>
          </p:nvPr>
        </p:nvSpPr>
        <p:spPr>
          <a:xfrm>
            <a:off x="22583548" y="12513869"/>
            <a:ext cx="1462800" cy="1050000"/>
          </a:xfrm>
          <a:prstGeom prst="rect">
            <a:avLst/>
          </a:prstGeom>
        </p:spPr>
        <p:txBody>
          <a:bodyPr anchorCtr="0" anchor="t" bIns="223450" lIns="223450" spcFirstLastPara="1" rIns="223450" wrap="square" tIns="2234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efault Theme">
  <a:themeElements>
    <a:clrScheme name="Custom 5">
      <a:dk1>
        <a:srgbClr val="1B243B"/>
      </a:dk1>
      <a:lt1>
        <a:srgbClr val="FFFFFF"/>
      </a:lt1>
      <a:dk2>
        <a:srgbClr val="1B243B"/>
      </a:dk2>
      <a:lt2>
        <a:srgbClr val="FFFFFF"/>
      </a:lt2>
      <a:accent1>
        <a:srgbClr val="165AB6"/>
      </a:accent1>
      <a:accent2>
        <a:srgbClr val="1B8BCD"/>
      </a:accent2>
      <a:accent3>
        <a:srgbClr val="27C7CF"/>
      </a:accent3>
      <a:accent4>
        <a:srgbClr val="27C78A"/>
      </a:accent4>
      <a:accent5>
        <a:srgbClr val="70C456"/>
      </a:accent5>
      <a:accent6>
        <a:srgbClr val="CAC9D0"/>
      </a:accent6>
      <a:hlink>
        <a:srgbClr val="216BA9"/>
      </a:hlink>
      <a:folHlink>
        <a:srgbClr val="1FB1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