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14"/>
  </p:notesMasterIdLst>
  <p:sldIdLst>
    <p:sldId id="256" r:id="rId2"/>
    <p:sldId id="257" r:id="rId3"/>
    <p:sldId id="258" r:id="rId4"/>
    <p:sldId id="265" r:id="rId5"/>
    <p:sldId id="266" r:id="rId6"/>
    <p:sldId id="259" r:id="rId7"/>
    <p:sldId id="267" r:id="rId8"/>
    <p:sldId id="260" r:id="rId9"/>
    <p:sldId id="261" r:id="rId10"/>
    <p:sldId id="264"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4"/>
    <p:restoredTop sz="76613"/>
  </p:normalViewPr>
  <p:slideViewPr>
    <p:cSldViewPr snapToGrid="0" snapToObjects="1">
      <p:cViewPr varScale="1">
        <p:scale>
          <a:sx n="89" d="100"/>
          <a:sy n="89" d="100"/>
        </p:scale>
        <p:origin x="9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62F858-D144-4956-ABE1-BD97D61EF0F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51663E0-16C2-410C-AED8-2623F8ABF6BA}">
      <dgm:prSet/>
      <dgm:spPr/>
      <dgm:t>
        <a:bodyPr/>
        <a:lstStyle/>
        <a:p>
          <a:pPr>
            <a:lnSpc>
              <a:spcPct val="100000"/>
            </a:lnSpc>
          </a:pPr>
          <a:r>
            <a:rPr lang="en-US"/>
            <a:t>Linear regression allows us to convey a linear relationship – such that we can observe a one unit increase in X results in a one unit increase in Y</a:t>
          </a:r>
        </a:p>
      </dgm:t>
    </dgm:pt>
    <dgm:pt modelId="{18778B4E-4F0E-40A6-B068-B0102B888A4E}" type="parTrans" cxnId="{3E02DA5F-4DA1-4FEC-B4DF-43F9CDE12B17}">
      <dgm:prSet/>
      <dgm:spPr/>
      <dgm:t>
        <a:bodyPr/>
        <a:lstStyle/>
        <a:p>
          <a:endParaRPr lang="en-US"/>
        </a:p>
      </dgm:t>
    </dgm:pt>
    <dgm:pt modelId="{DF6FD089-775A-4D18-BE34-CA20DCABBFCF}" type="sibTrans" cxnId="{3E02DA5F-4DA1-4FEC-B4DF-43F9CDE12B17}">
      <dgm:prSet/>
      <dgm:spPr/>
      <dgm:t>
        <a:bodyPr/>
        <a:lstStyle/>
        <a:p>
          <a:endParaRPr lang="en-US"/>
        </a:p>
      </dgm:t>
    </dgm:pt>
    <dgm:pt modelId="{7F164F63-2AE2-47DC-99BC-79531AC0154B}">
      <dgm:prSet/>
      <dgm:spPr/>
      <dgm:t>
        <a:bodyPr/>
        <a:lstStyle/>
        <a:p>
          <a:pPr>
            <a:lnSpc>
              <a:spcPct val="100000"/>
            </a:lnSpc>
          </a:pPr>
          <a:r>
            <a:rPr lang="en-US"/>
            <a:t>In this business case, using regression models allows for us to determine how sale price is impacted by different features and to what degree</a:t>
          </a:r>
        </a:p>
      </dgm:t>
    </dgm:pt>
    <dgm:pt modelId="{A8D0ACB9-EF7A-43CB-A084-29F5264B2C58}" type="parTrans" cxnId="{8DB43DBD-B73E-424D-A186-7621550A91DB}">
      <dgm:prSet/>
      <dgm:spPr/>
      <dgm:t>
        <a:bodyPr/>
        <a:lstStyle/>
        <a:p>
          <a:endParaRPr lang="en-US"/>
        </a:p>
      </dgm:t>
    </dgm:pt>
    <dgm:pt modelId="{CD0FA9CC-AD2B-4938-8848-4F1F24D456E8}" type="sibTrans" cxnId="{8DB43DBD-B73E-424D-A186-7621550A91DB}">
      <dgm:prSet/>
      <dgm:spPr/>
      <dgm:t>
        <a:bodyPr/>
        <a:lstStyle/>
        <a:p>
          <a:endParaRPr lang="en-US"/>
        </a:p>
      </dgm:t>
    </dgm:pt>
    <dgm:pt modelId="{0F2901BB-CDE6-41C5-AFD8-86E0F08A036C}">
      <dgm:prSet/>
      <dgm:spPr/>
      <dgm:t>
        <a:bodyPr/>
        <a:lstStyle/>
        <a:p>
          <a:pPr>
            <a:lnSpc>
              <a:spcPct val="100000"/>
            </a:lnSpc>
          </a:pPr>
          <a:r>
            <a:rPr lang="en-US"/>
            <a:t>Building complex models with multiple features allows for us to be able to make more accurate, data-driven predictions</a:t>
          </a:r>
        </a:p>
      </dgm:t>
    </dgm:pt>
    <dgm:pt modelId="{5B19AB3E-2D30-4CA6-8407-79DB3AA038C9}" type="parTrans" cxnId="{B9A11167-8556-437E-B0C8-D3A228FF8BF1}">
      <dgm:prSet/>
      <dgm:spPr/>
      <dgm:t>
        <a:bodyPr/>
        <a:lstStyle/>
        <a:p>
          <a:endParaRPr lang="en-US"/>
        </a:p>
      </dgm:t>
    </dgm:pt>
    <dgm:pt modelId="{23700BCE-5DED-4990-98F8-E6939B0D1E57}" type="sibTrans" cxnId="{B9A11167-8556-437E-B0C8-D3A228FF8BF1}">
      <dgm:prSet/>
      <dgm:spPr/>
      <dgm:t>
        <a:bodyPr/>
        <a:lstStyle/>
        <a:p>
          <a:endParaRPr lang="en-US"/>
        </a:p>
      </dgm:t>
    </dgm:pt>
    <dgm:pt modelId="{E9D6AB3A-4840-47FE-8C6E-3C702C79AAB7}" type="pres">
      <dgm:prSet presAssocID="{2D62F858-D144-4956-ABE1-BD97D61EF0FF}" presName="root" presStyleCnt="0">
        <dgm:presLayoutVars>
          <dgm:dir/>
          <dgm:resizeHandles val="exact"/>
        </dgm:presLayoutVars>
      </dgm:prSet>
      <dgm:spPr/>
    </dgm:pt>
    <dgm:pt modelId="{0A30BA12-D1DF-4B0C-B790-41B6FA665C1C}" type="pres">
      <dgm:prSet presAssocID="{051663E0-16C2-410C-AED8-2623F8ABF6BA}" presName="compNode" presStyleCnt="0"/>
      <dgm:spPr/>
    </dgm:pt>
    <dgm:pt modelId="{08D541D3-8376-49A5-8D53-792001FF234F}" type="pres">
      <dgm:prSet presAssocID="{051663E0-16C2-410C-AED8-2623F8ABF6BA}" presName="bgRect" presStyleLbl="bgShp" presStyleIdx="0" presStyleCnt="3"/>
      <dgm:spPr/>
    </dgm:pt>
    <dgm:pt modelId="{2062D260-2643-4C51-BC63-0C6D7EE799AF}" type="pres">
      <dgm:prSet presAssocID="{051663E0-16C2-410C-AED8-2623F8ABF6B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70B47469-264A-4986-9E53-EB59AD614E34}" type="pres">
      <dgm:prSet presAssocID="{051663E0-16C2-410C-AED8-2623F8ABF6BA}" presName="spaceRect" presStyleCnt="0"/>
      <dgm:spPr/>
    </dgm:pt>
    <dgm:pt modelId="{0E0C598A-5F31-4BF5-8122-8209440F6B8B}" type="pres">
      <dgm:prSet presAssocID="{051663E0-16C2-410C-AED8-2623F8ABF6BA}" presName="parTx" presStyleLbl="revTx" presStyleIdx="0" presStyleCnt="3">
        <dgm:presLayoutVars>
          <dgm:chMax val="0"/>
          <dgm:chPref val="0"/>
        </dgm:presLayoutVars>
      </dgm:prSet>
      <dgm:spPr/>
    </dgm:pt>
    <dgm:pt modelId="{FD788F8B-10EE-401A-B39B-79BD64E38325}" type="pres">
      <dgm:prSet presAssocID="{DF6FD089-775A-4D18-BE34-CA20DCABBFCF}" presName="sibTrans" presStyleCnt="0"/>
      <dgm:spPr/>
    </dgm:pt>
    <dgm:pt modelId="{88373486-BD87-4FFC-B351-B5D5F0184ACE}" type="pres">
      <dgm:prSet presAssocID="{7F164F63-2AE2-47DC-99BC-79531AC0154B}" presName="compNode" presStyleCnt="0"/>
      <dgm:spPr/>
    </dgm:pt>
    <dgm:pt modelId="{DC64D6E9-15C3-4B46-862F-B6A39CE14E95}" type="pres">
      <dgm:prSet presAssocID="{7F164F63-2AE2-47DC-99BC-79531AC0154B}" presName="bgRect" presStyleLbl="bgShp" presStyleIdx="1" presStyleCnt="3"/>
      <dgm:spPr/>
    </dgm:pt>
    <dgm:pt modelId="{82AD723E-0D8B-416C-BA5A-0642E79ABC29}" type="pres">
      <dgm:prSet presAssocID="{7F164F63-2AE2-47DC-99BC-79531AC0154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CA5FDD2E-5510-4E24-B877-36C0C4DFFE04}" type="pres">
      <dgm:prSet presAssocID="{7F164F63-2AE2-47DC-99BC-79531AC0154B}" presName="spaceRect" presStyleCnt="0"/>
      <dgm:spPr/>
    </dgm:pt>
    <dgm:pt modelId="{6EC9B224-87E7-4740-A70E-58A36F563EE1}" type="pres">
      <dgm:prSet presAssocID="{7F164F63-2AE2-47DC-99BC-79531AC0154B}" presName="parTx" presStyleLbl="revTx" presStyleIdx="1" presStyleCnt="3">
        <dgm:presLayoutVars>
          <dgm:chMax val="0"/>
          <dgm:chPref val="0"/>
        </dgm:presLayoutVars>
      </dgm:prSet>
      <dgm:spPr/>
    </dgm:pt>
    <dgm:pt modelId="{D4762075-3279-4472-9A6D-DB888A39E3F8}" type="pres">
      <dgm:prSet presAssocID="{CD0FA9CC-AD2B-4938-8848-4F1F24D456E8}" presName="sibTrans" presStyleCnt="0"/>
      <dgm:spPr/>
    </dgm:pt>
    <dgm:pt modelId="{3874206F-F79D-414D-9020-8901825FA4A4}" type="pres">
      <dgm:prSet presAssocID="{0F2901BB-CDE6-41C5-AFD8-86E0F08A036C}" presName="compNode" presStyleCnt="0"/>
      <dgm:spPr/>
    </dgm:pt>
    <dgm:pt modelId="{72A39C16-799B-46CC-8008-DF5C944B76C7}" type="pres">
      <dgm:prSet presAssocID="{0F2901BB-CDE6-41C5-AFD8-86E0F08A036C}" presName="bgRect" presStyleLbl="bgShp" presStyleIdx="2" presStyleCnt="3"/>
      <dgm:spPr/>
    </dgm:pt>
    <dgm:pt modelId="{CDFF62D7-99C5-4BA2-A046-825304F47767}" type="pres">
      <dgm:prSet presAssocID="{0F2901BB-CDE6-41C5-AFD8-86E0F08A036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le"/>
        </a:ext>
      </dgm:extLst>
    </dgm:pt>
    <dgm:pt modelId="{818C4AF7-65CD-42D8-89E5-6C432700DA4F}" type="pres">
      <dgm:prSet presAssocID="{0F2901BB-CDE6-41C5-AFD8-86E0F08A036C}" presName="spaceRect" presStyleCnt="0"/>
      <dgm:spPr/>
    </dgm:pt>
    <dgm:pt modelId="{00443BD1-FB67-4DD3-9A58-A6ECE0EB07CF}" type="pres">
      <dgm:prSet presAssocID="{0F2901BB-CDE6-41C5-AFD8-86E0F08A036C}" presName="parTx" presStyleLbl="revTx" presStyleIdx="2" presStyleCnt="3">
        <dgm:presLayoutVars>
          <dgm:chMax val="0"/>
          <dgm:chPref val="0"/>
        </dgm:presLayoutVars>
      </dgm:prSet>
      <dgm:spPr/>
    </dgm:pt>
  </dgm:ptLst>
  <dgm:cxnLst>
    <dgm:cxn modelId="{BF188921-A9C2-4885-B6D2-1AA7249EFB1A}" type="presOf" srcId="{051663E0-16C2-410C-AED8-2623F8ABF6BA}" destId="{0E0C598A-5F31-4BF5-8122-8209440F6B8B}" srcOrd="0" destOrd="0" presId="urn:microsoft.com/office/officeart/2018/2/layout/IconVerticalSolidList"/>
    <dgm:cxn modelId="{19B7AC34-2B8E-4E21-BF0B-E5E0C453BC00}" type="presOf" srcId="{7F164F63-2AE2-47DC-99BC-79531AC0154B}" destId="{6EC9B224-87E7-4740-A70E-58A36F563EE1}" srcOrd="0" destOrd="0" presId="urn:microsoft.com/office/officeart/2018/2/layout/IconVerticalSolidList"/>
    <dgm:cxn modelId="{3E02DA5F-4DA1-4FEC-B4DF-43F9CDE12B17}" srcId="{2D62F858-D144-4956-ABE1-BD97D61EF0FF}" destId="{051663E0-16C2-410C-AED8-2623F8ABF6BA}" srcOrd="0" destOrd="0" parTransId="{18778B4E-4F0E-40A6-B068-B0102B888A4E}" sibTransId="{DF6FD089-775A-4D18-BE34-CA20DCABBFCF}"/>
    <dgm:cxn modelId="{B9A11167-8556-437E-B0C8-D3A228FF8BF1}" srcId="{2D62F858-D144-4956-ABE1-BD97D61EF0FF}" destId="{0F2901BB-CDE6-41C5-AFD8-86E0F08A036C}" srcOrd="2" destOrd="0" parTransId="{5B19AB3E-2D30-4CA6-8407-79DB3AA038C9}" sibTransId="{23700BCE-5DED-4990-98F8-E6939B0D1E57}"/>
    <dgm:cxn modelId="{A79E0A84-2492-4490-8D21-C4DFEA9FE18F}" type="presOf" srcId="{0F2901BB-CDE6-41C5-AFD8-86E0F08A036C}" destId="{00443BD1-FB67-4DD3-9A58-A6ECE0EB07CF}" srcOrd="0" destOrd="0" presId="urn:microsoft.com/office/officeart/2018/2/layout/IconVerticalSolidList"/>
    <dgm:cxn modelId="{8DB43DBD-B73E-424D-A186-7621550A91DB}" srcId="{2D62F858-D144-4956-ABE1-BD97D61EF0FF}" destId="{7F164F63-2AE2-47DC-99BC-79531AC0154B}" srcOrd="1" destOrd="0" parTransId="{A8D0ACB9-EF7A-43CB-A084-29F5264B2C58}" sibTransId="{CD0FA9CC-AD2B-4938-8848-4F1F24D456E8}"/>
    <dgm:cxn modelId="{AC726FFB-5BF6-49ED-B0ED-279969BC841A}" type="presOf" srcId="{2D62F858-D144-4956-ABE1-BD97D61EF0FF}" destId="{E9D6AB3A-4840-47FE-8C6E-3C702C79AAB7}" srcOrd="0" destOrd="0" presId="urn:microsoft.com/office/officeart/2018/2/layout/IconVerticalSolidList"/>
    <dgm:cxn modelId="{5EC0B29C-8EC9-481E-8EF6-F7FBAFE3B46D}" type="presParOf" srcId="{E9D6AB3A-4840-47FE-8C6E-3C702C79AAB7}" destId="{0A30BA12-D1DF-4B0C-B790-41B6FA665C1C}" srcOrd="0" destOrd="0" presId="urn:microsoft.com/office/officeart/2018/2/layout/IconVerticalSolidList"/>
    <dgm:cxn modelId="{33648AA9-E546-4BCC-B79A-AC5E274E898B}" type="presParOf" srcId="{0A30BA12-D1DF-4B0C-B790-41B6FA665C1C}" destId="{08D541D3-8376-49A5-8D53-792001FF234F}" srcOrd="0" destOrd="0" presId="urn:microsoft.com/office/officeart/2018/2/layout/IconVerticalSolidList"/>
    <dgm:cxn modelId="{E1D38DD7-A251-4D11-B70C-00EF87339689}" type="presParOf" srcId="{0A30BA12-D1DF-4B0C-B790-41B6FA665C1C}" destId="{2062D260-2643-4C51-BC63-0C6D7EE799AF}" srcOrd="1" destOrd="0" presId="urn:microsoft.com/office/officeart/2018/2/layout/IconVerticalSolidList"/>
    <dgm:cxn modelId="{E7D5D365-A433-430D-A338-7568593A35E1}" type="presParOf" srcId="{0A30BA12-D1DF-4B0C-B790-41B6FA665C1C}" destId="{70B47469-264A-4986-9E53-EB59AD614E34}" srcOrd="2" destOrd="0" presId="urn:microsoft.com/office/officeart/2018/2/layout/IconVerticalSolidList"/>
    <dgm:cxn modelId="{FB444AEC-6E6D-4FDC-B33A-E35D20AFF881}" type="presParOf" srcId="{0A30BA12-D1DF-4B0C-B790-41B6FA665C1C}" destId="{0E0C598A-5F31-4BF5-8122-8209440F6B8B}" srcOrd="3" destOrd="0" presId="urn:microsoft.com/office/officeart/2018/2/layout/IconVerticalSolidList"/>
    <dgm:cxn modelId="{F8978ADB-84A4-4E92-B008-5C41BD2FFF4B}" type="presParOf" srcId="{E9D6AB3A-4840-47FE-8C6E-3C702C79AAB7}" destId="{FD788F8B-10EE-401A-B39B-79BD64E38325}" srcOrd="1" destOrd="0" presId="urn:microsoft.com/office/officeart/2018/2/layout/IconVerticalSolidList"/>
    <dgm:cxn modelId="{966917CE-4296-4F9D-B8C0-BA0CC75451F8}" type="presParOf" srcId="{E9D6AB3A-4840-47FE-8C6E-3C702C79AAB7}" destId="{88373486-BD87-4FFC-B351-B5D5F0184ACE}" srcOrd="2" destOrd="0" presId="urn:microsoft.com/office/officeart/2018/2/layout/IconVerticalSolidList"/>
    <dgm:cxn modelId="{39786719-D816-4B3D-B1AB-97FD9AB9924A}" type="presParOf" srcId="{88373486-BD87-4FFC-B351-B5D5F0184ACE}" destId="{DC64D6E9-15C3-4B46-862F-B6A39CE14E95}" srcOrd="0" destOrd="0" presId="urn:microsoft.com/office/officeart/2018/2/layout/IconVerticalSolidList"/>
    <dgm:cxn modelId="{077840FA-237A-45DA-AAF3-ECC2CB9328A3}" type="presParOf" srcId="{88373486-BD87-4FFC-B351-B5D5F0184ACE}" destId="{82AD723E-0D8B-416C-BA5A-0642E79ABC29}" srcOrd="1" destOrd="0" presId="urn:microsoft.com/office/officeart/2018/2/layout/IconVerticalSolidList"/>
    <dgm:cxn modelId="{682144FD-D418-43A4-89D3-386B978B6BC9}" type="presParOf" srcId="{88373486-BD87-4FFC-B351-B5D5F0184ACE}" destId="{CA5FDD2E-5510-4E24-B877-36C0C4DFFE04}" srcOrd="2" destOrd="0" presId="urn:microsoft.com/office/officeart/2018/2/layout/IconVerticalSolidList"/>
    <dgm:cxn modelId="{18BBD6D7-1495-47E3-9923-E802780B7788}" type="presParOf" srcId="{88373486-BD87-4FFC-B351-B5D5F0184ACE}" destId="{6EC9B224-87E7-4740-A70E-58A36F563EE1}" srcOrd="3" destOrd="0" presId="urn:microsoft.com/office/officeart/2018/2/layout/IconVerticalSolidList"/>
    <dgm:cxn modelId="{82DA83A4-CBDB-4283-92EE-78CA8242EAAF}" type="presParOf" srcId="{E9D6AB3A-4840-47FE-8C6E-3C702C79AAB7}" destId="{D4762075-3279-4472-9A6D-DB888A39E3F8}" srcOrd="3" destOrd="0" presId="urn:microsoft.com/office/officeart/2018/2/layout/IconVerticalSolidList"/>
    <dgm:cxn modelId="{6A88FD7E-7BC0-4EB3-ABB0-2376B23D27C4}" type="presParOf" srcId="{E9D6AB3A-4840-47FE-8C6E-3C702C79AAB7}" destId="{3874206F-F79D-414D-9020-8901825FA4A4}" srcOrd="4" destOrd="0" presId="urn:microsoft.com/office/officeart/2018/2/layout/IconVerticalSolidList"/>
    <dgm:cxn modelId="{D63DF674-CBA6-45A9-9601-04BABD68A808}" type="presParOf" srcId="{3874206F-F79D-414D-9020-8901825FA4A4}" destId="{72A39C16-799B-46CC-8008-DF5C944B76C7}" srcOrd="0" destOrd="0" presId="urn:microsoft.com/office/officeart/2018/2/layout/IconVerticalSolidList"/>
    <dgm:cxn modelId="{4C7BE960-A6E4-45C8-A9D5-48482EACE59A}" type="presParOf" srcId="{3874206F-F79D-414D-9020-8901825FA4A4}" destId="{CDFF62D7-99C5-4BA2-A046-825304F47767}" srcOrd="1" destOrd="0" presId="urn:microsoft.com/office/officeart/2018/2/layout/IconVerticalSolidList"/>
    <dgm:cxn modelId="{2529D15C-C698-4F46-9DB3-20D6D6553970}" type="presParOf" srcId="{3874206F-F79D-414D-9020-8901825FA4A4}" destId="{818C4AF7-65CD-42D8-89E5-6C432700DA4F}" srcOrd="2" destOrd="0" presId="urn:microsoft.com/office/officeart/2018/2/layout/IconVerticalSolidList"/>
    <dgm:cxn modelId="{3637B82E-6B66-45C0-BBE2-E1DD6558C202}" type="presParOf" srcId="{3874206F-F79D-414D-9020-8901825FA4A4}" destId="{00443BD1-FB67-4DD3-9A58-A6ECE0EB07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BE6EC9-A8B9-4EEF-B2E8-FBDA2F2DF76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5C91368-7A72-4720-8B8C-500540FB4C93}">
      <dgm:prSet/>
      <dgm:spPr/>
      <dgm:t>
        <a:bodyPr/>
        <a:lstStyle/>
        <a:p>
          <a:pPr>
            <a:lnSpc>
              <a:spcPct val="100000"/>
            </a:lnSpc>
          </a:pPr>
          <a:r>
            <a:rPr lang="en-US"/>
            <a:t>Improve the grade of your home from Better to High Quality, which is predicted to increase the sale price by $82,180</a:t>
          </a:r>
        </a:p>
      </dgm:t>
    </dgm:pt>
    <dgm:pt modelId="{7155E2D2-D3E6-4681-83DB-9CD182D2F1AD}" type="parTrans" cxnId="{803AB7A9-B527-4F84-B99B-EB302BB2C295}">
      <dgm:prSet/>
      <dgm:spPr/>
      <dgm:t>
        <a:bodyPr/>
        <a:lstStyle/>
        <a:p>
          <a:endParaRPr lang="en-US"/>
        </a:p>
      </dgm:t>
    </dgm:pt>
    <dgm:pt modelId="{8A0BBF6C-0930-42E2-B1CD-3BE0E3FDE450}" type="sibTrans" cxnId="{803AB7A9-B527-4F84-B99B-EB302BB2C295}">
      <dgm:prSet/>
      <dgm:spPr/>
      <dgm:t>
        <a:bodyPr/>
        <a:lstStyle/>
        <a:p>
          <a:endParaRPr lang="en-US"/>
        </a:p>
      </dgm:t>
    </dgm:pt>
    <dgm:pt modelId="{A88ACDCB-98C0-4906-BD34-FA0EAF969ABC}">
      <dgm:prSet/>
      <dgm:spPr/>
      <dgm:t>
        <a:bodyPr/>
        <a:lstStyle/>
        <a:p>
          <a:pPr>
            <a:lnSpc>
              <a:spcPct val="100000"/>
            </a:lnSpc>
          </a:pPr>
          <a:r>
            <a:rPr lang="en-US"/>
            <a:t>Adding an additional bathroom to your home is predicted to increase its sale price by $29,020</a:t>
          </a:r>
        </a:p>
      </dgm:t>
    </dgm:pt>
    <dgm:pt modelId="{D8141D75-FCE5-4ECE-BCD7-CB9B36A16BF0}" type="parTrans" cxnId="{F2DD594F-572E-41A1-8151-235413475FC0}">
      <dgm:prSet/>
      <dgm:spPr/>
      <dgm:t>
        <a:bodyPr/>
        <a:lstStyle/>
        <a:p>
          <a:endParaRPr lang="en-US"/>
        </a:p>
      </dgm:t>
    </dgm:pt>
    <dgm:pt modelId="{BDC33A53-F540-45ED-973B-A4A367EC790E}" type="sibTrans" cxnId="{F2DD594F-572E-41A1-8151-235413475FC0}">
      <dgm:prSet/>
      <dgm:spPr/>
      <dgm:t>
        <a:bodyPr/>
        <a:lstStyle/>
        <a:p>
          <a:endParaRPr lang="en-US"/>
        </a:p>
      </dgm:t>
    </dgm:pt>
    <dgm:pt modelId="{379C115B-1E8A-4ECE-A065-A7E001F62DBC}">
      <dgm:prSet/>
      <dgm:spPr/>
      <dgm:t>
        <a:bodyPr/>
        <a:lstStyle/>
        <a:p>
          <a:pPr>
            <a:lnSpc>
              <a:spcPct val="100000"/>
            </a:lnSpc>
          </a:pPr>
          <a:r>
            <a:rPr lang="en-US"/>
            <a:t>Each additional square foot of living space is predicted to add 81.12 dollars to the sale price; a 600-square foot addition would be predicted to increase the sale price by $48,672</a:t>
          </a:r>
        </a:p>
      </dgm:t>
    </dgm:pt>
    <dgm:pt modelId="{1759FE60-6885-43E9-910C-58691DAD2FBF}" type="parTrans" cxnId="{6FE83DDB-67EC-4161-B3D2-19FB9EAD6640}">
      <dgm:prSet/>
      <dgm:spPr/>
      <dgm:t>
        <a:bodyPr/>
        <a:lstStyle/>
        <a:p>
          <a:endParaRPr lang="en-US"/>
        </a:p>
      </dgm:t>
    </dgm:pt>
    <dgm:pt modelId="{55682557-A583-44AE-BB0F-3025C4316E63}" type="sibTrans" cxnId="{6FE83DDB-67EC-4161-B3D2-19FB9EAD6640}">
      <dgm:prSet/>
      <dgm:spPr/>
      <dgm:t>
        <a:bodyPr/>
        <a:lstStyle/>
        <a:p>
          <a:endParaRPr lang="en-US"/>
        </a:p>
      </dgm:t>
    </dgm:pt>
    <dgm:pt modelId="{0E72AFFF-A495-4478-AE5C-0A748A1666B0}" type="pres">
      <dgm:prSet presAssocID="{3CBE6EC9-A8B9-4EEF-B2E8-FBDA2F2DF764}" presName="root" presStyleCnt="0">
        <dgm:presLayoutVars>
          <dgm:dir/>
          <dgm:resizeHandles val="exact"/>
        </dgm:presLayoutVars>
      </dgm:prSet>
      <dgm:spPr/>
    </dgm:pt>
    <dgm:pt modelId="{1DFB7F14-19E8-4C77-9A92-E15D0AA297C6}" type="pres">
      <dgm:prSet presAssocID="{15C91368-7A72-4720-8B8C-500540FB4C93}" presName="compNode" presStyleCnt="0"/>
      <dgm:spPr/>
    </dgm:pt>
    <dgm:pt modelId="{32119097-588D-4D97-BCB3-62D0941249FF}" type="pres">
      <dgm:prSet presAssocID="{15C91368-7A72-4720-8B8C-500540FB4C93}" presName="bgRect" presStyleLbl="bgShp" presStyleIdx="0" presStyleCnt="3"/>
      <dgm:spPr/>
    </dgm:pt>
    <dgm:pt modelId="{556B12EB-6F0B-4214-9DD6-1369DD6C45D6}" type="pres">
      <dgm:prSet presAssocID="{15C91368-7A72-4720-8B8C-500540FB4C9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0BFE510A-9F09-43A0-9CE0-E5CDFE2865AE}" type="pres">
      <dgm:prSet presAssocID="{15C91368-7A72-4720-8B8C-500540FB4C93}" presName="spaceRect" presStyleCnt="0"/>
      <dgm:spPr/>
    </dgm:pt>
    <dgm:pt modelId="{F6B231AF-C5B6-4DDA-A9E1-B1EF820A3CB2}" type="pres">
      <dgm:prSet presAssocID="{15C91368-7A72-4720-8B8C-500540FB4C93}" presName="parTx" presStyleLbl="revTx" presStyleIdx="0" presStyleCnt="3">
        <dgm:presLayoutVars>
          <dgm:chMax val="0"/>
          <dgm:chPref val="0"/>
        </dgm:presLayoutVars>
      </dgm:prSet>
      <dgm:spPr/>
    </dgm:pt>
    <dgm:pt modelId="{53C8F868-BB75-44D8-96CD-BEC009BA1552}" type="pres">
      <dgm:prSet presAssocID="{8A0BBF6C-0930-42E2-B1CD-3BE0E3FDE450}" presName="sibTrans" presStyleCnt="0"/>
      <dgm:spPr/>
    </dgm:pt>
    <dgm:pt modelId="{A8476FDA-B707-41F4-B8C9-D65AE9AFA75E}" type="pres">
      <dgm:prSet presAssocID="{A88ACDCB-98C0-4906-BD34-FA0EAF969ABC}" presName="compNode" presStyleCnt="0"/>
      <dgm:spPr/>
    </dgm:pt>
    <dgm:pt modelId="{03CB8478-176C-42DE-B730-AC376EE041A4}" type="pres">
      <dgm:prSet presAssocID="{A88ACDCB-98C0-4906-BD34-FA0EAF969ABC}" presName="bgRect" presStyleLbl="bgShp" presStyleIdx="1" presStyleCnt="3"/>
      <dgm:spPr/>
    </dgm:pt>
    <dgm:pt modelId="{32D08C50-E7D7-4659-BE4F-6C7261878386}" type="pres">
      <dgm:prSet presAssocID="{A88ACDCB-98C0-4906-BD34-FA0EAF969A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use"/>
        </a:ext>
      </dgm:extLst>
    </dgm:pt>
    <dgm:pt modelId="{5C238B08-CD19-439B-93A8-3DD9B0E1B5DA}" type="pres">
      <dgm:prSet presAssocID="{A88ACDCB-98C0-4906-BD34-FA0EAF969ABC}" presName="spaceRect" presStyleCnt="0"/>
      <dgm:spPr/>
    </dgm:pt>
    <dgm:pt modelId="{47FF5911-69F1-4940-8FCA-EDF288725A9F}" type="pres">
      <dgm:prSet presAssocID="{A88ACDCB-98C0-4906-BD34-FA0EAF969ABC}" presName="parTx" presStyleLbl="revTx" presStyleIdx="1" presStyleCnt="3">
        <dgm:presLayoutVars>
          <dgm:chMax val="0"/>
          <dgm:chPref val="0"/>
        </dgm:presLayoutVars>
      </dgm:prSet>
      <dgm:spPr/>
    </dgm:pt>
    <dgm:pt modelId="{EB179A29-350B-434D-82DD-CF64B63F1416}" type="pres">
      <dgm:prSet presAssocID="{BDC33A53-F540-45ED-973B-A4A367EC790E}" presName="sibTrans" presStyleCnt="0"/>
      <dgm:spPr/>
    </dgm:pt>
    <dgm:pt modelId="{C2E0FE74-7749-4B4F-AF60-0DBC11D673B5}" type="pres">
      <dgm:prSet presAssocID="{379C115B-1E8A-4ECE-A065-A7E001F62DBC}" presName="compNode" presStyleCnt="0"/>
      <dgm:spPr/>
    </dgm:pt>
    <dgm:pt modelId="{5FB75EE3-E5B5-4DA0-93CD-21FE676388E5}" type="pres">
      <dgm:prSet presAssocID="{379C115B-1E8A-4ECE-A065-A7E001F62DBC}" presName="bgRect" presStyleLbl="bgShp" presStyleIdx="2" presStyleCnt="3"/>
      <dgm:spPr/>
    </dgm:pt>
    <dgm:pt modelId="{28C5C127-3697-49C4-85C7-DF56B81CC5BF}" type="pres">
      <dgm:prSet presAssocID="{379C115B-1E8A-4ECE-A065-A7E001F62D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re"/>
        </a:ext>
      </dgm:extLst>
    </dgm:pt>
    <dgm:pt modelId="{DBE88DB3-E8FB-47B5-9F65-D71D9BC18C45}" type="pres">
      <dgm:prSet presAssocID="{379C115B-1E8A-4ECE-A065-A7E001F62DBC}" presName="spaceRect" presStyleCnt="0"/>
      <dgm:spPr/>
    </dgm:pt>
    <dgm:pt modelId="{FE7D7601-3E59-4634-B1FE-81F23D5409BA}" type="pres">
      <dgm:prSet presAssocID="{379C115B-1E8A-4ECE-A065-A7E001F62DBC}" presName="parTx" presStyleLbl="revTx" presStyleIdx="2" presStyleCnt="3">
        <dgm:presLayoutVars>
          <dgm:chMax val="0"/>
          <dgm:chPref val="0"/>
        </dgm:presLayoutVars>
      </dgm:prSet>
      <dgm:spPr/>
    </dgm:pt>
  </dgm:ptLst>
  <dgm:cxnLst>
    <dgm:cxn modelId="{2D911920-F10C-4B82-B154-2002A210495C}" type="presOf" srcId="{379C115B-1E8A-4ECE-A065-A7E001F62DBC}" destId="{FE7D7601-3E59-4634-B1FE-81F23D5409BA}" srcOrd="0" destOrd="0" presId="urn:microsoft.com/office/officeart/2018/2/layout/IconVerticalSolidList"/>
    <dgm:cxn modelId="{F2DD594F-572E-41A1-8151-235413475FC0}" srcId="{3CBE6EC9-A8B9-4EEF-B2E8-FBDA2F2DF764}" destId="{A88ACDCB-98C0-4906-BD34-FA0EAF969ABC}" srcOrd="1" destOrd="0" parTransId="{D8141D75-FCE5-4ECE-BCD7-CB9B36A16BF0}" sibTransId="{BDC33A53-F540-45ED-973B-A4A367EC790E}"/>
    <dgm:cxn modelId="{EFB01E55-0C4F-4423-B9D1-97C2E4DB1407}" type="presOf" srcId="{15C91368-7A72-4720-8B8C-500540FB4C93}" destId="{F6B231AF-C5B6-4DDA-A9E1-B1EF820A3CB2}" srcOrd="0" destOrd="0" presId="urn:microsoft.com/office/officeart/2018/2/layout/IconVerticalSolidList"/>
    <dgm:cxn modelId="{B75EDC77-969E-4335-B849-65BE17F13124}" type="presOf" srcId="{A88ACDCB-98C0-4906-BD34-FA0EAF969ABC}" destId="{47FF5911-69F1-4940-8FCA-EDF288725A9F}" srcOrd="0" destOrd="0" presId="urn:microsoft.com/office/officeart/2018/2/layout/IconVerticalSolidList"/>
    <dgm:cxn modelId="{803AB7A9-B527-4F84-B99B-EB302BB2C295}" srcId="{3CBE6EC9-A8B9-4EEF-B2E8-FBDA2F2DF764}" destId="{15C91368-7A72-4720-8B8C-500540FB4C93}" srcOrd="0" destOrd="0" parTransId="{7155E2D2-D3E6-4681-83DB-9CD182D2F1AD}" sibTransId="{8A0BBF6C-0930-42E2-B1CD-3BE0E3FDE450}"/>
    <dgm:cxn modelId="{E124E7A9-C282-417E-8667-7007ADE275EF}" type="presOf" srcId="{3CBE6EC9-A8B9-4EEF-B2E8-FBDA2F2DF764}" destId="{0E72AFFF-A495-4478-AE5C-0A748A1666B0}" srcOrd="0" destOrd="0" presId="urn:microsoft.com/office/officeart/2018/2/layout/IconVerticalSolidList"/>
    <dgm:cxn modelId="{6FE83DDB-67EC-4161-B3D2-19FB9EAD6640}" srcId="{3CBE6EC9-A8B9-4EEF-B2E8-FBDA2F2DF764}" destId="{379C115B-1E8A-4ECE-A065-A7E001F62DBC}" srcOrd="2" destOrd="0" parTransId="{1759FE60-6885-43E9-910C-58691DAD2FBF}" sibTransId="{55682557-A583-44AE-BB0F-3025C4316E63}"/>
    <dgm:cxn modelId="{34891EE9-CF42-41EB-9937-55463BB1DE50}" type="presParOf" srcId="{0E72AFFF-A495-4478-AE5C-0A748A1666B0}" destId="{1DFB7F14-19E8-4C77-9A92-E15D0AA297C6}" srcOrd="0" destOrd="0" presId="urn:microsoft.com/office/officeart/2018/2/layout/IconVerticalSolidList"/>
    <dgm:cxn modelId="{FDBC49CA-D019-4B5B-94E4-A6C7B66D7D71}" type="presParOf" srcId="{1DFB7F14-19E8-4C77-9A92-E15D0AA297C6}" destId="{32119097-588D-4D97-BCB3-62D0941249FF}" srcOrd="0" destOrd="0" presId="urn:microsoft.com/office/officeart/2018/2/layout/IconVerticalSolidList"/>
    <dgm:cxn modelId="{19078A9D-06DF-4437-92C5-7C7F838589C0}" type="presParOf" srcId="{1DFB7F14-19E8-4C77-9A92-E15D0AA297C6}" destId="{556B12EB-6F0B-4214-9DD6-1369DD6C45D6}" srcOrd="1" destOrd="0" presId="urn:microsoft.com/office/officeart/2018/2/layout/IconVerticalSolidList"/>
    <dgm:cxn modelId="{E9EF58A8-30E4-404F-B67D-3172C7AFC1EF}" type="presParOf" srcId="{1DFB7F14-19E8-4C77-9A92-E15D0AA297C6}" destId="{0BFE510A-9F09-43A0-9CE0-E5CDFE2865AE}" srcOrd="2" destOrd="0" presId="urn:microsoft.com/office/officeart/2018/2/layout/IconVerticalSolidList"/>
    <dgm:cxn modelId="{16CB4206-F211-45DE-8041-127FACC67DED}" type="presParOf" srcId="{1DFB7F14-19E8-4C77-9A92-E15D0AA297C6}" destId="{F6B231AF-C5B6-4DDA-A9E1-B1EF820A3CB2}" srcOrd="3" destOrd="0" presId="urn:microsoft.com/office/officeart/2018/2/layout/IconVerticalSolidList"/>
    <dgm:cxn modelId="{9C74E6D1-1B31-43D5-AEA2-625A06A000A5}" type="presParOf" srcId="{0E72AFFF-A495-4478-AE5C-0A748A1666B0}" destId="{53C8F868-BB75-44D8-96CD-BEC009BA1552}" srcOrd="1" destOrd="0" presId="urn:microsoft.com/office/officeart/2018/2/layout/IconVerticalSolidList"/>
    <dgm:cxn modelId="{4AB638F5-6B14-4CE0-B9E5-5925BC3B5D47}" type="presParOf" srcId="{0E72AFFF-A495-4478-AE5C-0A748A1666B0}" destId="{A8476FDA-B707-41F4-B8C9-D65AE9AFA75E}" srcOrd="2" destOrd="0" presId="urn:microsoft.com/office/officeart/2018/2/layout/IconVerticalSolidList"/>
    <dgm:cxn modelId="{A2DC8476-0D18-44A0-9ECA-85358B9C267B}" type="presParOf" srcId="{A8476FDA-B707-41F4-B8C9-D65AE9AFA75E}" destId="{03CB8478-176C-42DE-B730-AC376EE041A4}" srcOrd="0" destOrd="0" presId="urn:microsoft.com/office/officeart/2018/2/layout/IconVerticalSolidList"/>
    <dgm:cxn modelId="{CCAA597F-1D3D-4BEF-8B1A-5D2852C5A1AE}" type="presParOf" srcId="{A8476FDA-B707-41F4-B8C9-D65AE9AFA75E}" destId="{32D08C50-E7D7-4659-BE4F-6C7261878386}" srcOrd="1" destOrd="0" presId="urn:microsoft.com/office/officeart/2018/2/layout/IconVerticalSolidList"/>
    <dgm:cxn modelId="{8FD90CE4-E7D7-4A7A-A442-B47BF9017F20}" type="presParOf" srcId="{A8476FDA-B707-41F4-B8C9-D65AE9AFA75E}" destId="{5C238B08-CD19-439B-93A8-3DD9B0E1B5DA}" srcOrd="2" destOrd="0" presId="urn:microsoft.com/office/officeart/2018/2/layout/IconVerticalSolidList"/>
    <dgm:cxn modelId="{B8178F2D-E18C-4250-A769-4A8E271D139C}" type="presParOf" srcId="{A8476FDA-B707-41F4-B8C9-D65AE9AFA75E}" destId="{47FF5911-69F1-4940-8FCA-EDF288725A9F}" srcOrd="3" destOrd="0" presId="urn:microsoft.com/office/officeart/2018/2/layout/IconVerticalSolidList"/>
    <dgm:cxn modelId="{80B113DC-5B38-41EA-A12A-86A4A161AB55}" type="presParOf" srcId="{0E72AFFF-A495-4478-AE5C-0A748A1666B0}" destId="{EB179A29-350B-434D-82DD-CF64B63F1416}" srcOrd="3" destOrd="0" presId="urn:microsoft.com/office/officeart/2018/2/layout/IconVerticalSolidList"/>
    <dgm:cxn modelId="{A69D0CA5-C8C5-466B-8FF1-43939B6C04FF}" type="presParOf" srcId="{0E72AFFF-A495-4478-AE5C-0A748A1666B0}" destId="{C2E0FE74-7749-4B4F-AF60-0DBC11D673B5}" srcOrd="4" destOrd="0" presId="urn:microsoft.com/office/officeart/2018/2/layout/IconVerticalSolidList"/>
    <dgm:cxn modelId="{9DFA6DC6-62F8-4FAE-9A60-D1BDDEA9E6DB}" type="presParOf" srcId="{C2E0FE74-7749-4B4F-AF60-0DBC11D673B5}" destId="{5FB75EE3-E5B5-4DA0-93CD-21FE676388E5}" srcOrd="0" destOrd="0" presId="urn:microsoft.com/office/officeart/2018/2/layout/IconVerticalSolidList"/>
    <dgm:cxn modelId="{909E8803-0200-47FD-A4B0-E662B3CB0E44}" type="presParOf" srcId="{C2E0FE74-7749-4B4F-AF60-0DBC11D673B5}" destId="{28C5C127-3697-49C4-85C7-DF56B81CC5BF}" srcOrd="1" destOrd="0" presId="urn:microsoft.com/office/officeart/2018/2/layout/IconVerticalSolidList"/>
    <dgm:cxn modelId="{450F97BD-BC44-4939-B295-D67B7BA819D4}" type="presParOf" srcId="{C2E0FE74-7749-4B4F-AF60-0DBC11D673B5}" destId="{DBE88DB3-E8FB-47B5-9F65-D71D9BC18C45}" srcOrd="2" destOrd="0" presId="urn:microsoft.com/office/officeart/2018/2/layout/IconVerticalSolidList"/>
    <dgm:cxn modelId="{096A1DF4-CA4E-499F-9996-0B096CED0D06}" type="presParOf" srcId="{C2E0FE74-7749-4B4F-AF60-0DBC11D673B5}" destId="{FE7D7601-3E59-4634-B1FE-81F23D5409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D541D3-8376-49A5-8D53-792001FF234F}">
      <dsp:nvSpPr>
        <dsp:cNvPr id="0" name=""/>
        <dsp:cNvSpPr/>
      </dsp:nvSpPr>
      <dsp:spPr>
        <a:xfrm>
          <a:off x="0" y="378"/>
          <a:ext cx="7729728" cy="8860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62D260-2643-4C51-BC63-0C6D7EE799AF}">
      <dsp:nvSpPr>
        <dsp:cNvPr id="0" name=""/>
        <dsp:cNvSpPr/>
      </dsp:nvSpPr>
      <dsp:spPr>
        <a:xfrm>
          <a:off x="268034" y="199743"/>
          <a:ext cx="487335" cy="4873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0C598A-5F31-4BF5-8122-8209440F6B8B}">
      <dsp:nvSpPr>
        <dsp:cNvPr id="0" name=""/>
        <dsp:cNvSpPr/>
      </dsp:nvSpPr>
      <dsp:spPr>
        <a:xfrm>
          <a:off x="1023404" y="378"/>
          <a:ext cx="6706323" cy="886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5" tIns="93775" rIns="93775" bIns="93775" numCol="1" spcCol="1270" anchor="ctr" anchorCtr="0">
          <a:noAutofit/>
        </a:bodyPr>
        <a:lstStyle/>
        <a:p>
          <a:pPr marL="0" lvl="0" indent="0" algn="l" defTabSz="755650">
            <a:lnSpc>
              <a:spcPct val="100000"/>
            </a:lnSpc>
            <a:spcBef>
              <a:spcPct val="0"/>
            </a:spcBef>
            <a:spcAft>
              <a:spcPct val="35000"/>
            </a:spcAft>
            <a:buNone/>
          </a:pPr>
          <a:r>
            <a:rPr lang="en-US" sz="1700" kern="1200"/>
            <a:t>Linear regression allows us to convey a linear relationship – such that we can observe a one unit increase in X results in a one unit increase in Y</a:t>
          </a:r>
        </a:p>
      </dsp:txBody>
      <dsp:txXfrm>
        <a:off x="1023404" y="378"/>
        <a:ext cx="6706323" cy="886064"/>
      </dsp:txXfrm>
    </dsp:sp>
    <dsp:sp modelId="{DC64D6E9-15C3-4B46-862F-B6A39CE14E95}">
      <dsp:nvSpPr>
        <dsp:cNvPr id="0" name=""/>
        <dsp:cNvSpPr/>
      </dsp:nvSpPr>
      <dsp:spPr>
        <a:xfrm>
          <a:off x="0" y="1107959"/>
          <a:ext cx="7729728" cy="8860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AD723E-0D8B-416C-BA5A-0642E79ABC29}">
      <dsp:nvSpPr>
        <dsp:cNvPr id="0" name=""/>
        <dsp:cNvSpPr/>
      </dsp:nvSpPr>
      <dsp:spPr>
        <a:xfrm>
          <a:off x="268034" y="1307323"/>
          <a:ext cx="487335" cy="4873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C9B224-87E7-4740-A70E-58A36F563EE1}">
      <dsp:nvSpPr>
        <dsp:cNvPr id="0" name=""/>
        <dsp:cNvSpPr/>
      </dsp:nvSpPr>
      <dsp:spPr>
        <a:xfrm>
          <a:off x="1023404" y="1107959"/>
          <a:ext cx="6706323" cy="886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5" tIns="93775" rIns="93775" bIns="93775" numCol="1" spcCol="1270" anchor="ctr" anchorCtr="0">
          <a:noAutofit/>
        </a:bodyPr>
        <a:lstStyle/>
        <a:p>
          <a:pPr marL="0" lvl="0" indent="0" algn="l" defTabSz="755650">
            <a:lnSpc>
              <a:spcPct val="100000"/>
            </a:lnSpc>
            <a:spcBef>
              <a:spcPct val="0"/>
            </a:spcBef>
            <a:spcAft>
              <a:spcPct val="35000"/>
            </a:spcAft>
            <a:buNone/>
          </a:pPr>
          <a:r>
            <a:rPr lang="en-US" sz="1700" kern="1200"/>
            <a:t>In this business case, using regression models allows for us to determine how sale price is impacted by different features and to what degree</a:t>
          </a:r>
        </a:p>
      </dsp:txBody>
      <dsp:txXfrm>
        <a:off x="1023404" y="1107959"/>
        <a:ext cx="6706323" cy="886064"/>
      </dsp:txXfrm>
    </dsp:sp>
    <dsp:sp modelId="{72A39C16-799B-46CC-8008-DF5C944B76C7}">
      <dsp:nvSpPr>
        <dsp:cNvPr id="0" name=""/>
        <dsp:cNvSpPr/>
      </dsp:nvSpPr>
      <dsp:spPr>
        <a:xfrm>
          <a:off x="0" y="2215539"/>
          <a:ext cx="7729728" cy="8860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FF62D7-99C5-4BA2-A046-825304F47767}">
      <dsp:nvSpPr>
        <dsp:cNvPr id="0" name=""/>
        <dsp:cNvSpPr/>
      </dsp:nvSpPr>
      <dsp:spPr>
        <a:xfrm>
          <a:off x="268034" y="2414904"/>
          <a:ext cx="487335" cy="4873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443BD1-FB67-4DD3-9A58-A6ECE0EB07CF}">
      <dsp:nvSpPr>
        <dsp:cNvPr id="0" name=""/>
        <dsp:cNvSpPr/>
      </dsp:nvSpPr>
      <dsp:spPr>
        <a:xfrm>
          <a:off x="1023404" y="2215539"/>
          <a:ext cx="6706323" cy="886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5" tIns="93775" rIns="93775" bIns="93775" numCol="1" spcCol="1270" anchor="ctr" anchorCtr="0">
          <a:noAutofit/>
        </a:bodyPr>
        <a:lstStyle/>
        <a:p>
          <a:pPr marL="0" lvl="0" indent="0" algn="l" defTabSz="755650">
            <a:lnSpc>
              <a:spcPct val="100000"/>
            </a:lnSpc>
            <a:spcBef>
              <a:spcPct val="0"/>
            </a:spcBef>
            <a:spcAft>
              <a:spcPct val="35000"/>
            </a:spcAft>
            <a:buNone/>
          </a:pPr>
          <a:r>
            <a:rPr lang="en-US" sz="1700" kern="1200"/>
            <a:t>Building complex models with multiple features allows for us to be able to make more accurate, data-driven predictions</a:t>
          </a:r>
        </a:p>
      </dsp:txBody>
      <dsp:txXfrm>
        <a:off x="1023404" y="2215539"/>
        <a:ext cx="6706323" cy="8860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19097-588D-4D97-BCB3-62D0941249FF}">
      <dsp:nvSpPr>
        <dsp:cNvPr id="0" name=""/>
        <dsp:cNvSpPr/>
      </dsp:nvSpPr>
      <dsp:spPr>
        <a:xfrm>
          <a:off x="0" y="378"/>
          <a:ext cx="7729728" cy="8860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6B12EB-6F0B-4214-9DD6-1369DD6C45D6}">
      <dsp:nvSpPr>
        <dsp:cNvPr id="0" name=""/>
        <dsp:cNvSpPr/>
      </dsp:nvSpPr>
      <dsp:spPr>
        <a:xfrm>
          <a:off x="268034" y="199743"/>
          <a:ext cx="487335" cy="4873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B231AF-C5B6-4DDA-A9E1-B1EF820A3CB2}">
      <dsp:nvSpPr>
        <dsp:cNvPr id="0" name=""/>
        <dsp:cNvSpPr/>
      </dsp:nvSpPr>
      <dsp:spPr>
        <a:xfrm>
          <a:off x="1023404" y="378"/>
          <a:ext cx="6706323" cy="886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5" tIns="93775" rIns="93775" bIns="93775" numCol="1" spcCol="1270" anchor="ctr" anchorCtr="0">
          <a:noAutofit/>
        </a:bodyPr>
        <a:lstStyle/>
        <a:p>
          <a:pPr marL="0" lvl="0" indent="0" algn="l" defTabSz="666750">
            <a:lnSpc>
              <a:spcPct val="100000"/>
            </a:lnSpc>
            <a:spcBef>
              <a:spcPct val="0"/>
            </a:spcBef>
            <a:spcAft>
              <a:spcPct val="35000"/>
            </a:spcAft>
            <a:buNone/>
          </a:pPr>
          <a:r>
            <a:rPr lang="en-US" sz="1500" kern="1200"/>
            <a:t>Improve the grade of your home from Better to High Quality, which is predicted to increase the sale price by $82,180</a:t>
          </a:r>
        </a:p>
      </dsp:txBody>
      <dsp:txXfrm>
        <a:off x="1023404" y="378"/>
        <a:ext cx="6706323" cy="886064"/>
      </dsp:txXfrm>
    </dsp:sp>
    <dsp:sp modelId="{03CB8478-176C-42DE-B730-AC376EE041A4}">
      <dsp:nvSpPr>
        <dsp:cNvPr id="0" name=""/>
        <dsp:cNvSpPr/>
      </dsp:nvSpPr>
      <dsp:spPr>
        <a:xfrm>
          <a:off x="0" y="1107959"/>
          <a:ext cx="7729728" cy="8860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D08C50-E7D7-4659-BE4F-6C7261878386}">
      <dsp:nvSpPr>
        <dsp:cNvPr id="0" name=""/>
        <dsp:cNvSpPr/>
      </dsp:nvSpPr>
      <dsp:spPr>
        <a:xfrm>
          <a:off x="268034" y="1307323"/>
          <a:ext cx="487335" cy="4873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FF5911-69F1-4940-8FCA-EDF288725A9F}">
      <dsp:nvSpPr>
        <dsp:cNvPr id="0" name=""/>
        <dsp:cNvSpPr/>
      </dsp:nvSpPr>
      <dsp:spPr>
        <a:xfrm>
          <a:off x="1023404" y="1107959"/>
          <a:ext cx="6706323" cy="886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5" tIns="93775" rIns="93775" bIns="93775" numCol="1" spcCol="1270" anchor="ctr" anchorCtr="0">
          <a:noAutofit/>
        </a:bodyPr>
        <a:lstStyle/>
        <a:p>
          <a:pPr marL="0" lvl="0" indent="0" algn="l" defTabSz="666750">
            <a:lnSpc>
              <a:spcPct val="100000"/>
            </a:lnSpc>
            <a:spcBef>
              <a:spcPct val="0"/>
            </a:spcBef>
            <a:spcAft>
              <a:spcPct val="35000"/>
            </a:spcAft>
            <a:buNone/>
          </a:pPr>
          <a:r>
            <a:rPr lang="en-US" sz="1500" kern="1200"/>
            <a:t>Adding an additional bathroom to your home is predicted to increase its sale price by $29,020</a:t>
          </a:r>
        </a:p>
      </dsp:txBody>
      <dsp:txXfrm>
        <a:off x="1023404" y="1107959"/>
        <a:ext cx="6706323" cy="886064"/>
      </dsp:txXfrm>
    </dsp:sp>
    <dsp:sp modelId="{5FB75EE3-E5B5-4DA0-93CD-21FE676388E5}">
      <dsp:nvSpPr>
        <dsp:cNvPr id="0" name=""/>
        <dsp:cNvSpPr/>
      </dsp:nvSpPr>
      <dsp:spPr>
        <a:xfrm>
          <a:off x="0" y="2215539"/>
          <a:ext cx="7729728" cy="8860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C5C127-3697-49C4-85C7-DF56B81CC5BF}">
      <dsp:nvSpPr>
        <dsp:cNvPr id="0" name=""/>
        <dsp:cNvSpPr/>
      </dsp:nvSpPr>
      <dsp:spPr>
        <a:xfrm>
          <a:off x="268034" y="2414904"/>
          <a:ext cx="487335" cy="4873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7D7601-3E59-4634-B1FE-81F23D5409BA}">
      <dsp:nvSpPr>
        <dsp:cNvPr id="0" name=""/>
        <dsp:cNvSpPr/>
      </dsp:nvSpPr>
      <dsp:spPr>
        <a:xfrm>
          <a:off x="1023404" y="2215539"/>
          <a:ext cx="6706323" cy="886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5" tIns="93775" rIns="93775" bIns="93775" numCol="1" spcCol="1270" anchor="ctr" anchorCtr="0">
          <a:noAutofit/>
        </a:bodyPr>
        <a:lstStyle/>
        <a:p>
          <a:pPr marL="0" lvl="0" indent="0" algn="l" defTabSz="666750">
            <a:lnSpc>
              <a:spcPct val="100000"/>
            </a:lnSpc>
            <a:spcBef>
              <a:spcPct val="0"/>
            </a:spcBef>
            <a:spcAft>
              <a:spcPct val="35000"/>
            </a:spcAft>
            <a:buNone/>
          </a:pPr>
          <a:r>
            <a:rPr lang="en-US" sz="1500" kern="1200"/>
            <a:t>Each additional square foot of living space is predicted to add 81.12 dollars to the sale price; a 600-square foot addition would be predicted to increase the sale price by $48,672</a:t>
          </a:r>
        </a:p>
      </dsp:txBody>
      <dsp:txXfrm>
        <a:off x="1023404" y="2215539"/>
        <a:ext cx="6706323" cy="8860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88F5CC-190F-2E4D-BA87-24F501312286}" type="datetimeFigureOut">
              <a:rPr lang="en-US" smtClean="0"/>
              <a:t>4/22/22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3967C6-CDBC-A94F-8663-AC2957859D46}" type="slidenum">
              <a:rPr lang="en-US" smtClean="0"/>
              <a:t>‹#›</a:t>
            </a:fld>
            <a:endParaRPr lang="en-US"/>
          </a:p>
        </p:txBody>
      </p:sp>
    </p:spTree>
    <p:extLst>
      <p:ext uri="{BB962C8B-B14F-4D97-AF65-F5344CB8AC3E}">
        <p14:creationId xmlns:p14="http://schemas.microsoft.com/office/powerpoint/2010/main" val="55211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Add plot with bathrooms</a:t>
            </a:r>
          </a:p>
          <a:p>
            <a:pPr marL="171450" indent="-171450">
              <a:buFont typeface="Arial" panose="020B0604020202020204" pitchFamily="34" charset="0"/>
              <a:buChar char="•"/>
            </a:pPr>
            <a:r>
              <a:rPr lang="en-US" dirty="0"/>
              <a:t>Add plot with price difference between different grades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Both help drive home message</a:t>
            </a:r>
          </a:p>
        </p:txBody>
      </p:sp>
      <p:sp>
        <p:nvSpPr>
          <p:cNvPr id="4" name="Slide Number Placeholder 3"/>
          <p:cNvSpPr>
            <a:spLocks noGrp="1"/>
          </p:cNvSpPr>
          <p:nvPr>
            <p:ph type="sldNum" sz="quarter" idx="5"/>
          </p:nvPr>
        </p:nvSpPr>
        <p:spPr/>
        <p:txBody>
          <a:bodyPr/>
          <a:lstStyle/>
          <a:p>
            <a:fld id="{263967C6-CDBC-A94F-8663-AC2957859D46}" type="slidenum">
              <a:rPr lang="en-US" smtClean="0"/>
              <a:t>10</a:t>
            </a:fld>
            <a:endParaRPr lang="en-US"/>
          </a:p>
        </p:txBody>
      </p:sp>
    </p:spTree>
    <p:extLst>
      <p:ext uri="{BB962C8B-B14F-4D97-AF65-F5344CB8AC3E}">
        <p14:creationId xmlns:p14="http://schemas.microsoft.com/office/powerpoint/2010/main" val="176848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4719296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959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4/18/22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0591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4/18/22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16255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4/18/22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734771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4/18/22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96488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4/18/22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4556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4/18/22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8947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4/18/22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95663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4/18/22</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40796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042B0DB6-F5C7-45FB-8CF3-31B45F9C2DAC}" type="datetimeFigureOut">
              <a:rPr lang="en-US" smtClean="0"/>
              <a:t>4/18/22</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3449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4/18/22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3554175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7D3A4E0-C908-4EA9-ABDF-E82AD6BDE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6C5B0-045B-B9B9-E104-BB5E6149201C}"/>
              </a:ext>
            </a:extLst>
          </p:cNvPr>
          <p:cNvSpPr>
            <a:spLocks noGrp="1"/>
          </p:cNvSpPr>
          <p:nvPr>
            <p:ph type="ctrTitle"/>
          </p:nvPr>
        </p:nvSpPr>
        <p:spPr>
          <a:xfrm>
            <a:off x="1600200" y="2363323"/>
            <a:ext cx="8991600" cy="1692771"/>
          </a:xfrm>
        </p:spPr>
        <p:txBody>
          <a:bodyPr>
            <a:normAutofit/>
          </a:bodyPr>
          <a:lstStyle/>
          <a:p>
            <a:r>
              <a:rPr lang="en-US" dirty="0"/>
              <a:t>Housing Sale Price Analysis in King County, WA</a:t>
            </a:r>
          </a:p>
        </p:txBody>
      </p:sp>
      <p:sp>
        <p:nvSpPr>
          <p:cNvPr id="3" name="Subtitle 2">
            <a:extLst>
              <a:ext uri="{FF2B5EF4-FFF2-40B4-BE49-F238E27FC236}">
                <a16:creationId xmlns:a16="http://schemas.microsoft.com/office/drawing/2014/main" id="{35E2CECD-DD78-08A8-EE92-3DBE314819E7}"/>
              </a:ext>
            </a:extLst>
          </p:cNvPr>
          <p:cNvSpPr>
            <a:spLocks noGrp="1"/>
          </p:cNvSpPr>
          <p:nvPr>
            <p:ph type="subTitle" idx="1"/>
          </p:nvPr>
        </p:nvSpPr>
        <p:spPr>
          <a:xfrm>
            <a:off x="6579220" y="5374888"/>
            <a:ext cx="3995955" cy="758282"/>
          </a:xfrm>
        </p:spPr>
        <p:txBody>
          <a:bodyPr>
            <a:normAutofit/>
          </a:bodyPr>
          <a:lstStyle/>
          <a:p>
            <a:pPr algn="r">
              <a:lnSpc>
                <a:spcPct val="90000"/>
              </a:lnSpc>
            </a:pPr>
            <a:r>
              <a:rPr lang="en-US" sz="1900">
                <a:solidFill>
                  <a:schemeClr val="bg1"/>
                </a:solidFill>
              </a:rPr>
              <a:t>Rebecca Frost-Brewer</a:t>
            </a:r>
          </a:p>
          <a:p>
            <a:pPr algn="r">
              <a:lnSpc>
                <a:spcPct val="90000"/>
              </a:lnSpc>
            </a:pPr>
            <a:r>
              <a:rPr lang="en-US" sz="1900">
                <a:solidFill>
                  <a:schemeClr val="bg1"/>
                </a:solidFill>
              </a:rPr>
              <a:t>April 22, 2022</a:t>
            </a:r>
          </a:p>
        </p:txBody>
      </p:sp>
    </p:spTree>
    <p:extLst>
      <p:ext uri="{BB962C8B-B14F-4D97-AF65-F5344CB8AC3E}">
        <p14:creationId xmlns:p14="http://schemas.microsoft.com/office/powerpoint/2010/main" val="2180956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0214-83F9-3E68-C0EE-C6F5ACCDD79A}"/>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05B3DDC5-75C2-D5FD-8FC6-0CEFAFC85F8D}"/>
              </a:ext>
            </a:extLst>
          </p:cNvPr>
          <p:cNvSpPr>
            <a:spLocks noGrp="1"/>
          </p:cNvSpPr>
          <p:nvPr>
            <p:ph idx="1"/>
          </p:nvPr>
        </p:nvSpPr>
        <p:spPr/>
        <p:txBody>
          <a:bodyPr/>
          <a:lstStyle/>
          <a:p>
            <a:r>
              <a:rPr lang="en-US" dirty="0"/>
              <a:t>In our final model only explains 57.5% of the variance in the data</a:t>
            </a:r>
          </a:p>
          <a:p>
            <a:r>
              <a:rPr lang="en-US" dirty="0"/>
              <a:t>The Mean Absolute Error (a performance metric) is 106248.25, which means our predicted values may vary from actual values by as much as $106,248.25</a:t>
            </a:r>
          </a:p>
          <a:p>
            <a:endParaRPr lang="en-US" dirty="0"/>
          </a:p>
        </p:txBody>
      </p:sp>
    </p:spTree>
    <p:extLst>
      <p:ext uri="{BB962C8B-B14F-4D97-AF65-F5344CB8AC3E}">
        <p14:creationId xmlns:p14="http://schemas.microsoft.com/office/powerpoint/2010/main" val="663573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00E3D-826D-171C-AA23-7FDC289FB902}"/>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DA28B9C3-EB5D-F433-5F0B-61D400808490}"/>
              </a:ext>
            </a:extLst>
          </p:cNvPr>
          <p:cNvSpPr>
            <a:spLocks noGrp="1"/>
          </p:cNvSpPr>
          <p:nvPr>
            <p:ph idx="1"/>
          </p:nvPr>
        </p:nvSpPr>
        <p:spPr/>
        <p:txBody>
          <a:bodyPr/>
          <a:lstStyle/>
          <a:p>
            <a:r>
              <a:rPr lang="en-US" dirty="0"/>
              <a:t>Collect more recent sales data for more accurate representation of the market</a:t>
            </a:r>
          </a:p>
          <a:p>
            <a:r>
              <a:rPr lang="en-US" dirty="0"/>
              <a:t>Investigate influence of </a:t>
            </a:r>
            <a:r>
              <a:rPr lang="en-US" dirty="0" err="1"/>
              <a:t>zipcode</a:t>
            </a:r>
            <a:r>
              <a:rPr lang="en-US" dirty="0"/>
              <a:t> on sale price</a:t>
            </a:r>
          </a:p>
        </p:txBody>
      </p:sp>
    </p:spTree>
    <p:extLst>
      <p:ext uri="{BB962C8B-B14F-4D97-AF65-F5344CB8AC3E}">
        <p14:creationId xmlns:p14="http://schemas.microsoft.com/office/powerpoint/2010/main" val="932920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4402-96E4-810B-73F9-4252F4FF1C3C}"/>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Thank You</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2D0281-82AC-130D-1D87-66B7C18434BA}"/>
              </a:ext>
            </a:extLst>
          </p:cNvPr>
          <p:cNvSpPr>
            <a:spLocks noGrp="1"/>
          </p:cNvSpPr>
          <p:nvPr>
            <p:ph idx="1"/>
          </p:nvPr>
        </p:nvSpPr>
        <p:spPr>
          <a:xfrm>
            <a:off x="6049182" y="802638"/>
            <a:ext cx="5408696" cy="5252722"/>
          </a:xfrm>
        </p:spPr>
        <p:txBody>
          <a:bodyPr anchor="ctr">
            <a:normAutofit/>
          </a:bodyPr>
          <a:lstStyle/>
          <a:p>
            <a:endParaRPr lang="en-US">
              <a:solidFill>
                <a:schemeClr val="bg1"/>
              </a:solidFill>
            </a:endParaRPr>
          </a:p>
        </p:txBody>
      </p:sp>
    </p:spTree>
    <p:extLst>
      <p:ext uri="{BB962C8B-B14F-4D97-AF65-F5344CB8AC3E}">
        <p14:creationId xmlns:p14="http://schemas.microsoft.com/office/powerpoint/2010/main" val="6516918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4868DF-75E8-4339-A63E-1DA8A6689E64}"/>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Overview</a:t>
            </a:r>
          </a:p>
        </p:txBody>
      </p:sp>
      <p:sp>
        <p:nvSpPr>
          <p:cNvPr id="3" name="Content Placeholder 2">
            <a:extLst>
              <a:ext uri="{FF2B5EF4-FFF2-40B4-BE49-F238E27FC236}">
                <a16:creationId xmlns:a16="http://schemas.microsoft.com/office/drawing/2014/main" id="{EF20E721-52C9-4F09-4C05-38CD44413BBE}"/>
              </a:ext>
            </a:extLst>
          </p:cNvPr>
          <p:cNvSpPr>
            <a:spLocks noGrp="1"/>
          </p:cNvSpPr>
          <p:nvPr>
            <p:ph idx="1"/>
          </p:nvPr>
        </p:nvSpPr>
        <p:spPr>
          <a:xfrm>
            <a:off x="5591695" y="1402080"/>
            <a:ext cx="5320696" cy="4053840"/>
          </a:xfrm>
        </p:spPr>
        <p:txBody>
          <a:bodyPr anchor="ctr">
            <a:normAutofit/>
          </a:bodyPr>
          <a:lstStyle/>
          <a:p>
            <a:r>
              <a:rPr lang="en-US" b="1" dirty="0"/>
              <a:t>Business Problem</a:t>
            </a:r>
            <a:r>
              <a:rPr lang="en-US" dirty="0"/>
              <a:t>: Emerald City Realtors need to provide prospective home sellers with guidance on how to improve the value of their home prior to listing, including the predicted increase in value expected based on improvements to features</a:t>
            </a:r>
          </a:p>
          <a:p>
            <a:r>
              <a:rPr lang="en-US" b="1" dirty="0"/>
              <a:t>Business Question</a:t>
            </a:r>
            <a:r>
              <a:rPr lang="en-US" dirty="0"/>
              <a:t>: What features of their home can prospective home sellers change or improve to increase the value of their home, and by amount could this increase be specific to certain features?</a:t>
            </a:r>
          </a:p>
        </p:txBody>
      </p:sp>
    </p:spTree>
    <p:extLst>
      <p:ext uri="{BB962C8B-B14F-4D97-AF65-F5344CB8AC3E}">
        <p14:creationId xmlns:p14="http://schemas.microsoft.com/office/powerpoint/2010/main" val="1143071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Picture 8" descr="A picture containing city, outdoor, overlooking&#10;&#10;Description automatically generated">
            <a:extLst>
              <a:ext uri="{FF2B5EF4-FFF2-40B4-BE49-F238E27FC236}">
                <a16:creationId xmlns:a16="http://schemas.microsoft.com/office/drawing/2014/main" id="{06BCC7B1-FA22-87C8-D83F-BDCB5E0D8992}"/>
              </a:ext>
            </a:extLst>
          </p:cNvPr>
          <p:cNvPicPr>
            <a:picLocks noChangeAspect="1"/>
          </p:cNvPicPr>
          <p:nvPr/>
        </p:nvPicPr>
        <p:blipFill rotWithShape="1">
          <a:blip r:embed="rId2"/>
          <a:srcRect l="28184" r="21594"/>
          <a:stretch/>
        </p:blipFill>
        <p:spPr>
          <a:xfrm>
            <a:off x="642" y="10"/>
            <a:ext cx="6096000" cy="6857990"/>
          </a:xfrm>
          <a:prstGeom prst="rect">
            <a:avLst/>
          </a:prstGeom>
        </p:spPr>
      </p:pic>
      <p:sp>
        <p:nvSpPr>
          <p:cNvPr id="2" name="Title 1">
            <a:extLst>
              <a:ext uri="{FF2B5EF4-FFF2-40B4-BE49-F238E27FC236}">
                <a16:creationId xmlns:a16="http://schemas.microsoft.com/office/drawing/2014/main" id="{98236436-D0A4-8384-F6CF-9C8C58F91379}"/>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US" sz="2400">
                <a:solidFill>
                  <a:schemeClr val="bg1"/>
                </a:solidFill>
              </a:rPr>
              <a:t>Business and Data Understanding</a:t>
            </a:r>
          </a:p>
        </p:txBody>
      </p:sp>
      <p:sp>
        <p:nvSpPr>
          <p:cNvPr id="3" name="Content Placeholder 2">
            <a:extLst>
              <a:ext uri="{FF2B5EF4-FFF2-40B4-BE49-F238E27FC236}">
                <a16:creationId xmlns:a16="http://schemas.microsoft.com/office/drawing/2014/main" id="{38E81783-CFC1-36D0-FE28-045C67969D9F}"/>
              </a:ext>
            </a:extLst>
          </p:cNvPr>
          <p:cNvSpPr>
            <a:spLocks noGrp="1"/>
          </p:cNvSpPr>
          <p:nvPr>
            <p:ph idx="1"/>
          </p:nvPr>
        </p:nvSpPr>
        <p:spPr>
          <a:xfrm>
            <a:off x="6743941" y="976129"/>
            <a:ext cx="4804931" cy="4919815"/>
          </a:xfrm>
        </p:spPr>
        <p:txBody>
          <a:bodyPr anchor="ctr">
            <a:normAutofit/>
          </a:bodyPr>
          <a:lstStyle/>
          <a:p>
            <a:r>
              <a:rPr lang="en-US" dirty="0"/>
              <a:t>Stakeholder: Emerald City Realtors</a:t>
            </a:r>
          </a:p>
          <a:p>
            <a:r>
              <a:rPr lang="en-US" dirty="0"/>
              <a:t>Data: King County House Sales dataset encompassing housing sales of 2014 and 2015, with 20 features related to the homes’ sold</a:t>
            </a:r>
          </a:p>
          <a:p>
            <a:r>
              <a:rPr lang="en-US" dirty="0"/>
              <a:t>Business Value: Data-drive recommendations will be valuable to Emerald City Realtors because they will help prospective home sellers confidently ascertain how they can improve the value of their home, and if the investment is worth the cost</a:t>
            </a:r>
          </a:p>
        </p:txBody>
      </p:sp>
    </p:spTree>
    <p:extLst>
      <p:ext uri="{BB962C8B-B14F-4D97-AF65-F5344CB8AC3E}">
        <p14:creationId xmlns:p14="http://schemas.microsoft.com/office/powerpoint/2010/main" val="4253802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DDD7-AED6-76BD-109E-DCD6692D4432}"/>
              </a:ext>
            </a:extLst>
          </p:cNvPr>
          <p:cNvSpPr>
            <a:spLocks noGrp="1"/>
          </p:cNvSpPr>
          <p:nvPr>
            <p:ph type="title"/>
          </p:nvPr>
        </p:nvSpPr>
        <p:spPr>
          <a:xfrm>
            <a:off x="796009" y="2286000"/>
            <a:ext cx="2286000" cy="2286000"/>
          </a:xfrm>
          <a:prstGeom prst="ellipse">
            <a:avLst/>
          </a:prstGeom>
          <a:solidFill>
            <a:schemeClr val="accent2"/>
          </a:solidFill>
          <a:ln>
            <a:noFill/>
          </a:ln>
        </p:spPr>
        <p:txBody>
          <a:bodyPr vert="horz" lIns="182880" tIns="182880" rIns="182880" bIns="182880" rtlCol="0" anchor="ctr">
            <a:normAutofit/>
          </a:bodyPr>
          <a:lstStyle/>
          <a:p>
            <a:r>
              <a:rPr lang="en-US" sz="1400">
                <a:solidFill>
                  <a:srgbClr val="FFFFFF"/>
                </a:solidFill>
              </a:rPr>
              <a:t>Exploring the Data</a:t>
            </a:r>
          </a:p>
        </p:txBody>
      </p:sp>
      <p:sp>
        <p:nvSpPr>
          <p:cNvPr id="19" name="Oval 18">
            <a:extLst>
              <a:ext uri="{FF2B5EF4-FFF2-40B4-BE49-F238E27FC236}">
                <a16:creationId xmlns:a16="http://schemas.microsoft.com/office/drawing/2014/main" id="{E570CDC1-379E-49B1-AA8C-9282EF766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417" y="2121408"/>
            <a:ext cx="2615184" cy="2615184"/>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65B9172-9D8D-4DB0-A4D0-B488C2B7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8017" y="640080"/>
            <a:ext cx="766267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A6F3C10-D0A4-4DF6-8E1B-420A391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7181" y="802767"/>
            <a:ext cx="7324344"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bar chart&#10;&#10;Description automatically generated">
            <a:extLst>
              <a:ext uri="{FF2B5EF4-FFF2-40B4-BE49-F238E27FC236}">
                <a16:creationId xmlns:a16="http://schemas.microsoft.com/office/drawing/2014/main" id="{41F5DD4A-A750-A8BD-55C5-BC64D678711C}"/>
              </a:ext>
            </a:extLst>
          </p:cNvPr>
          <p:cNvPicPr>
            <a:picLocks noGrp="1" noChangeAspect="1"/>
          </p:cNvPicPr>
          <p:nvPr>
            <p:ph idx="1"/>
          </p:nvPr>
        </p:nvPicPr>
        <p:blipFill>
          <a:blip r:embed="rId2"/>
          <a:stretch>
            <a:fillRect/>
          </a:stretch>
        </p:blipFill>
        <p:spPr>
          <a:xfrm>
            <a:off x="4639581" y="1122807"/>
            <a:ext cx="6139545" cy="4297680"/>
          </a:xfrm>
          <a:prstGeom prst="rect">
            <a:avLst/>
          </a:prstGeom>
        </p:spPr>
      </p:pic>
    </p:spTree>
    <p:extLst>
      <p:ext uri="{BB962C8B-B14F-4D97-AF65-F5344CB8AC3E}">
        <p14:creationId xmlns:p14="http://schemas.microsoft.com/office/powerpoint/2010/main" val="74816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513C6-5BB3-3453-6509-81B55A169875}"/>
              </a:ext>
            </a:extLst>
          </p:cNvPr>
          <p:cNvSpPr>
            <a:spLocks noGrp="1"/>
          </p:cNvSpPr>
          <p:nvPr>
            <p:ph type="title"/>
          </p:nvPr>
        </p:nvSpPr>
        <p:spPr>
          <a:xfrm>
            <a:off x="796009" y="2286000"/>
            <a:ext cx="2286000" cy="2286000"/>
          </a:xfrm>
          <a:prstGeom prst="ellipse">
            <a:avLst/>
          </a:prstGeom>
          <a:solidFill>
            <a:schemeClr val="accent2"/>
          </a:solidFill>
          <a:ln>
            <a:noFill/>
          </a:ln>
        </p:spPr>
        <p:txBody>
          <a:bodyPr vert="horz" lIns="182880" tIns="182880" rIns="182880" bIns="182880" rtlCol="0" anchor="ctr">
            <a:normAutofit/>
          </a:bodyPr>
          <a:lstStyle/>
          <a:p>
            <a:r>
              <a:rPr lang="en-US" sz="1400">
                <a:solidFill>
                  <a:srgbClr val="FFFFFF"/>
                </a:solidFill>
              </a:rPr>
              <a:t>Exploring the Data</a:t>
            </a:r>
          </a:p>
        </p:txBody>
      </p:sp>
      <p:sp>
        <p:nvSpPr>
          <p:cNvPr id="18" name="Oval 17">
            <a:extLst>
              <a:ext uri="{FF2B5EF4-FFF2-40B4-BE49-F238E27FC236}">
                <a16:creationId xmlns:a16="http://schemas.microsoft.com/office/drawing/2014/main" id="{E570CDC1-379E-49B1-AA8C-9282EF766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417" y="2121408"/>
            <a:ext cx="2615184" cy="2615184"/>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65B9172-9D8D-4DB0-A4D0-B488C2B7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8017" y="640080"/>
            <a:ext cx="766267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A6F3C10-D0A4-4DF6-8E1B-420A391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7181" y="802767"/>
            <a:ext cx="7324344"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Chart, bar chart&#10;&#10;Description automatically generated">
            <a:extLst>
              <a:ext uri="{FF2B5EF4-FFF2-40B4-BE49-F238E27FC236}">
                <a16:creationId xmlns:a16="http://schemas.microsoft.com/office/drawing/2014/main" id="{A813550D-E991-44F8-A55B-1B40921B5276}"/>
              </a:ext>
            </a:extLst>
          </p:cNvPr>
          <p:cNvPicPr>
            <a:picLocks noGrp="1" noChangeAspect="1"/>
          </p:cNvPicPr>
          <p:nvPr>
            <p:ph idx="1"/>
          </p:nvPr>
        </p:nvPicPr>
        <p:blipFill>
          <a:blip r:embed="rId2"/>
          <a:stretch>
            <a:fillRect/>
          </a:stretch>
        </p:blipFill>
        <p:spPr>
          <a:xfrm>
            <a:off x="4583768" y="1122807"/>
            <a:ext cx="6251171" cy="4297680"/>
          </a:xfrm>
          <a:prstGeom prst="rect">
            <a:avLst/>
          </a:prstGeom>
        </p:spPr>
      </p:pic>
    </p:spTree>
    <p:extLst>
      <p:ext uri="{BB962C8B-B14F-4D97-AF65-F5344CB8AC3E}">
        <p14:creationId xmlns:p14="http://schemas.microsoft.com/office/powerpoint/2010/main" val="4261667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2D5A-4E6A-D496-7162-8CDCBB3B65BC}"/>
              </a:ext>
            </a:extLst>
          </p:cNvPr>
          <p:cNvSpPr>
            <a:spLocks noGrp="1"/>
          </p:cNvSpPr>
          <p:nvPr>
            <p:ph type="title"/>
          </p:nvPr>
        </p:nvSpPr>
        <p:spPr/>
        <p:txBody>
          <a:bodyPr/>
          <a:lstStyle/>
          <a:p>
            <a:r>
              <a:rPr lang="en-US" dirty="0"/>
              <a:t>Modeling</a:t>
            </a:r>
          </a:p>
        </p:txBody>
      </p:sp>
      <p:graphicFrame>
        <p:nvGraphicFramePr>
          <p:cNvPr id="7" name="Content Placeholder 2">
            <a:extLst>
              <a:ext uri="{FF2B5EF4-FFF2-40B4-BE49-F238E27FC236}">
                <a16:creationId xmlns:a16="http://schemas.microsoft.com/office/drawing/2014/main" id="{7D98F198-680C-CD9C-7440-103A741B76D5}"/>
              </a:ext>
            </a:extLst>
          </p:cNvPr>
          <p:cNvGraphicFramePr>
            <a:graphicFrameLocks noGrp="1"/>
          </p:cNvGraphicFramePr>
          <p:nvPr>
            <p:ph idx="1"/>
          </p:nvPr>
        </p:nvGraphicFramePr>
        <p:xfrm>
          <a:off x="2231136" y="2638044"/>
          <a:ext cx="7729728" cy="310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9590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7026-D899-D69B-55D6-EADC93D103EC}"/>
              </a:ext>
            </a:extLst>
          </p:cNvPr>
          <p:cNvSpPr>
            <a:spLocks noGrp="1"/>
          </p:cNvSpPr>
          <p:nvPr>
            <p:ph type="title"/>
          </p:nvPr>
        </p:nvSpPr>
        <p:spPr>
          <a:xfrm>
            <a:off x="796009" y="2286000"/>
            <a:ext cx="2286000" cy="2286000"/>
          </a:xfrm>
          <a:prstGeom prst="ellipse">
            <a:avLst/>
          </a:prstGeom>
          <a:solidFill>
            <a:schemeClr val="accent2"/>
          </a:solidFill>
          <a:ln>
            <a:noFill/>
          </a:ln>
        </p:spPr>
        <p:txBody>
          <a:bodyPr vert="horz" lIns="182880" tIns="182880" rIns="182880" bIns="182880" rtlCol="0" anchor="ctr">
            <a:normAutofit/>
          </a:bodyPr>
          <a:lstStyle/>
          <a:p>
            <a:r>
              <a:rPr lang="en-US" sz="2000">
                <a:solidFill>
                  <a:srgbClr val="FFFFFF"/>
                </a:solidFill>
              </a:rPr>
              <a:t>For Example</a:t>
            </a:r>
          </a:p>
        </p:txBody>
      </p:sp>
      <p:sp>
        <p:nvSpPr>
          <p:cNvPr id="10" name="Oval 9">
            <a:extLst>
              <a:ext uri="{FF2B5EF4-FFF2-40B4-BE49-F238E27FC236}">
                <a16:creationId xmlns:a16="http://schemas.microsoft.com/office/drawing/2014/main" id="{E570CDC1-379E-49B1-AA8C-9282EF766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417" y="2121408"/>
            <a:ext cx="2615184" cy="2615184"/>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5B9172-9D8D-4DB0-A4D0-B488C2B7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8017" y="640080"/>
            <a:ext cx="766267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A6F3C10-D0A4-4DF6-8E1B-420A391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7181" y="802767"/>
            <a:ext cx="7324344"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7962A788-B4F4-E625-8F30-19407CEFEF06}"/>
              </a:ext>
            </a:extLst>
          </p:cNvPr>
          <p:cNvPicPr>
            <a:picLocks noGrp="1" noChangeAspect="1"/>
          </p:cNvPicPr>
          <p:nvPr>
            <p:ph idx="1"/>
          </p:nvPr>
        </p:nvPicPr>
        <p:blipFill>
          <a:blip r:embed="rId2"/>
          <a:stretch>
            <a:fillRect/>
          </a:stretch>
        </p:blipFill>
        <p:spPr>
          <a:xfrm>
            <a:off x="4765736" y="1122807"/>
            <a:ext cx="5887234" cy="4297680"/>
          </a:xfrm>
          <a:prstGeom prst="rect">
            <a:avLst/>
          </a:prstGeom>
        </p:spPr>
      </p:pic>
    </p:spTree>
    <p:extLst>
      <p:ext uri="{BB962C8B-B14F-4D97-AF65-F5344CB8AC3E}">
        <p14:creationId xmlns:p14="http://schemas.microsoft.com/office/powerpoint/2010/main" val="1571513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530FE0-C542-45A1-BCD8-935787009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51" y="640080"/>
            <a:ext cx="8924024" cy="520099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543" y="825096"/>
            <a:ext cx="8549640" cy="48309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6718"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0A0D92-B04B-8567-C772-69CA2E73C375}"/>
              </a:ext>
            </a:extLst>
          </p:cNvPr>
          <p:cNvSpPr>
            <a:spLocks noGrp="1"/>
          </p:cNvSpPr>
          <p:nvPr>
            <p:ph type="title"/>
          </p:nvPr>
        </p:nvSpPr>
        <p:spPr>
          <a:xfrm>
            <a:off x="7720168" y="1586484"/>
            <a:ext cx="3685032" cy="3685032"/>
          </a:xfrm>
          <a:prstGeom prst="ellipse">
            <a:avLst/>
          </a:prstGeom>
          <a:solidFill>
            <a:schemeClr val="accent2"/>
          </a:solidFill>
          <a:ln>
            <a:noFill/>
          </a:ln>
        </p:spPr>
        <p:txBody>
          <a:bodyPr>
            <a:normAutofit/>
          </a:bodyPr>
          <a:lstStyle/>
          <a:p>
            <a:r>
              <a:rPr lang="en-US" sz="2600">
                <a:solidFill>
                  <a:srgbClr val="FFFFFF"/>
                </a:solidFill>
              </a:rPr>
              <a:t>Regression Results</a:t>
            </a:r>
          </a:p>
        </p:txBody>
      </p:sp>
      <p:sp>
        <p:nvSpPr>
          <p:cNvPr id="4" name="Content Placeholder 3">
            <a:extLst>
              <a:ext uri="{FF2B5EF4-FFF2-40B4-BE49-F238E27FC236}">
                <a16:creationId xmlns:a16="http://schemas.microsoft.com/office/drawing/2014/main" id="{2B7F1C61-C320-C3D1-5D04-3FD9441C9A3C}"/>
              </a:ext>
            </a:extLst>
          </p:cNvPr>
          <p:cNvSpPr>
            <a:spLocks noGrp="1"/>
          </p:cNvSpPr>
          <p:nvPr>
            <p:ph idx="1"/>
          </p:nvPr>
        </p:nvSpPr>
        <p:spPr>
          <a:xfrm>
            <a:off x="1316984" y="1283546"/>
            <a:ext cx="5715917" cy="3914063"/>
          </a:xfrm>
        </p:spPr>
        <p:txBody>
          <a:bodyPr anchor="ctr">
            <a:normAutofit/>
          </a:bodyPr>
          <a:lstStyle/>
          <a:p>
            <a:r>
              <a:rPr lang="en-US">
                <a:solidFill>
                  <a:srgbClr val="404040"/>
                </a:solidFill>
              </a:rPr>
              <a:t>In our final model, all features have a statistically significant linear relationship with sale price</a:t>
            </a:r>
          </a:p>
          <a:p>
            <a:r>
              <a:rPr lang="en-US">
                <a:solidFill>
                  <a:srgbClr val="404040"/>
                </a:solidFill>
              </a:rPr>
              <a:t>While holding all other variables constant:</a:t>
            </a:r>
          </a:p>
          <a:p>
            <a:pPr lvl="1"/>
            <a:r>
              <a:rPr lang="en-US">
                <a:solidFill>
                  <a:srgbClr val="404040"/>
                </a:solidFill>
              </a:rPr>
              <a:t>The addition of a bathroom increases sale price by $29,020</a:t>
            </a:r>
          </a:p>
          <a:p>
            <a:pPr lvl="1"/>
            <a:r>
              <a:rPr lang="en-US">
                <a:solidFill>
                  <a:srgbClr val="404040"/>
                </a:solidFill>
              </a:rPr>
              <a:t>The addition of one floor level increases sale price by $41,040</a:t>
            </a:r>
          </a:p>
          <a:p>
            <a:pPr lvl="1"/>
            <a:r>
              <a:rPr lang="en-US">
                <a:solidFill>
                  <a:srgbClr val="404040"/>
                </a:solidFill>
              </a:rPr>
              <a:t>Improving a home's condition from Average to Very Good increases sale price by $38,810</a:t>
            </a:r>
          </a:p>
          <a:p>
            <a:pPr lvl="1"/>
            <a:r>
              <a:rPr lang="en-US">
                <a:solidFill>
                  <a:srgbClr val="404040"/>
                </a:solidFill>
              </a:rPr>
              <a:t>Improving a home's grade from Better to High Quality increases sale price by $82,180</a:t>
            </a:r>
          </a:p>
        </p:txBody>
      </p:sp>
    </p:spTree>
    <p:extLst>
      <p:ext uri="{BB962C8B-B14F-4D97-AF65-F5344CB8AC3E}">
        <p14:creationId xmlns:p14="http://schemas.microsoft.com/office/powerpoint/2010/main" val="3444230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BE595-5519-098D-E481-EDCCCCAFD8E2}"/>
              </a:ext>
            </a:extLst>
          </p:cNvPr>
          <p:cNvSpPr>
            <a:spLocks noGrp="1"/>
          </p:cNvSpPr>
          <p:nvPr>
            <p:ph type="title"/>
          </p:nvPr>
        </p:nvSpPr>
        <p:spPr/>
        <p:txBody>
          <a:bodyPr/>
          <a:lstStyle/>
          <a:p>
            <a:r>
              <a:rPr lang="en-US" dirty="0"/>
              <a:t>Recommendations</a:t>
            </a:r>
          </a:p>
        </p:txBody>
      </p:sp>
      <p:graphicFrame>
        <p:nvGraphicFramePr>
          <p:cNvPr id="5" name="Content Placeholder 2">
            <a:extLst>
              <a:ext uri="{FF2B5EF4-FFF2-40B4-BE49-F238E27FC236}">
                <a16:creationId xmlns:a16="http://schemas.microsoft.com/office/drawing/2014/main" id="{C2423BC0-F598-E570-24B0-C03511F00ABD}"/>
              </a:ext>
            </a:extLst>
          </p:cNvPr>
          <p:cNvGraphicFramePr>
            <a:graphicFrameLocks noGrp="1"/>
          </p:cNvGraphicFramePr>
          <p:nvPr>
            <p:ph idx="1"/>
          </p:nvPr>
        </p:nvGraphicFramePr>
        <p:xfrm>
          <a:off x="2231136" y="2638044"/>
          <a:ext cx="7729728" cy="310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0742155"/>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{EEBD0C9C-CF3B-8844-8490-4051527557F5}tf10001120</Template>
  <TotalTime>6604</TotalTime>
  <Words>480</Words>
  <Application>Microsoft Macintosh PowerPoint</Application>
  <PresentationFormat>Widescreen</PresentationFormat>
  <Paragraphs>40</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Parcel</vt:lpstr>
      <vt:lpstr>Housing Sale Price Analysis in King County, WA</vt:lpstr>
      <vt:lpstr>Overview</vt:lpstr>
      <vt:lpstr>Business and Data Understanding</vt:lpstr>
      <vt:lpstr>Exploring the Data</vt:lpstr>
      <vt:lpstr>Exploring the Data</vt:lpstr>
      <vt:lpstr>Modeling</vt:lpstr>
      <vt:lpstr>For Example</vt:lpstr>
      <vt:lpstr>Regression Results</vt:lpstr>
      <vt:lpstr>Recommendations</vt:lpstr>
      <vt:lpstr>Limitations</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Advising Emerald City Realtors on Sale Prices</dc:title>
  <dc:creator>Rebecca Frost Brewer</dc:creator>
  <cp:lastModifiedBy>Rebecca Frost Brewer</cp:lastModifiedBy>
  <cp:revision>8</cp:revision>
  <cp:lastPrinted>2022-04-21T23:20:31Z</cp:lastPrinted>
  <dcterms:created xsi:type="dcterms:W3CDTF">2022-04-19T02:33:55Z</dcterms:created>
  <dcterms:modified xsi:type="dcterms:W3CDTF">2022-04-23T16:38:43Z</dcterms:modified>
</cp:coreProperties>
</file>