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1"/>
    <p:restoredTop sz="96197"/>
  </p:normalViewPr>
  <p:slideViewPr>
    <p:cSldViewPr snapToGrid="0" snapToObjects="1">
      <p:cViewPr varScale="1">
        <p:scale>
          <a:sx n="109" d="100"/>
          <a:sy n="109" d="100"/>
        </p:scale>
        <p:origin x="208"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719296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959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0591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4/18/22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1625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4/18/22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734771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4/18/22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9648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4/18/22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4556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4/18/22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8947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4/18/22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95663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4/18/22</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40796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042B0DB6-F5C7-45FB-8CF3-31B45F9C2DAC}" type="datetimeFigureOut">
              <a:rPr lang="en-US" smtClean="0"/>
              <a:t>4/18/22</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3449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4/18/22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3554175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C5B0-045B-B9B9-E104-BB5E6149201C}"/>
              </a:ext>
            </a:extLst>
          </p:cNvPr>
          <p:cNvSpPr>
            <a:spLocks noGrp="1"/>
          </p:cNvSpPr>
          <p:nvPr>
            <p:ph type="ctrTitle"/>
          </p:nvPr>
        </p:nvSpPr>
        <p:spPr/>
        <p:txBody>
          <a:bodyPr>
            <a:normAutofit/>
          </a:bodyPr>
          <a:lstStyle/>
          <a:p>
            <a:r>
              <a:rPr lang="en-US" dirty="0"/>
              <a:t>Housing Sale Price Analysis in King County, WA</a:t>
            </a:r>
          </a:p>
        </p:txBody>
      </p:sp>
      <p:sp>
        <p:nvSpPr>
          <p:cNvPr id="3" name="Subtitle 2">
            <a:extLst>
              <a:ext uri="{FF2B5EF4-FFF2-40B4-BE49-F238E27FC236}">
                <a16:creationId xmlns:a16="http://schemas.microsoft.com/office/drawing/2014/main" id="{35E2CECD-DD78-08A8-EE92-3DBE314819E7}"/>
              </a:ext>
            </a:extLst>
          </p:cNvPr>
          <p:cNvSpPr>
            <a:spLocks noGrp="1"/>
          </p:cNvSpPr>
          <p:nvPr>
            <p:ph type="subTitle" idx="1"/>
          </p:nvPr>
        </p:nvSpPr>
        <p:spPr/>
        <p:txBody>
          <a:bodyPr/>
          <a:lstStyle/>
          <a:p>
            <a:r>
              <a:rPr lang="en-US" dirty="0"/>
              <a:t>Rebecca Frost-Brewer</a:t>
            </a:r>
          </a:p>
          <a:p>
            <a:r>
              <a:rPr lang="en-US" dirty="0"/>
              <a:t>April 20, 2022</a:t>
            </a:r>
          </a:p>
        </p:txBody>
      </p:sp>
    </p:spTree>
    <p:extLst>
      <p:ext uri="{BB962C8B-B14F-4D97-AF65-F5344CB8AC3E}">
        <p14:creationId xmlns:p14="http://schemas.microsoft.com/office/powerpoint/2010/main" val="218095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8DF-75E8-4339-A63E-1DA8A6689E6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F20E721-52C9-4F09-4C05-38CD44413BBE}"/>
              </a:ext>
            </a:extLst>
          </p:cNvPr>
          <p:cNvSpPr>
            <a:spLocks noGrp="1"/>
          </p:cNvSpPr>
          <p:nvPr>
            <p:ph idx="1"/>
          </p:nvPr>
        </p:nvSpPr>
        <p:spPr/>
        <p:txBody>
          <a:bodyPr>
            <a:normAutofit/>
          </a:bodyPr>
          <a:lstStyle/>
          <a:p>
            <a:r>
              <a:rPr lang="en-US" b="1" dirty="0"/>
              <a:t>Business Problem</a:t>
            </a:r>
            <a:r>
              <a:rPr lang="en-US" dirty="0"/>
              <a:t>: Emerald City Realtors need to provide prospective home sellers with guidance on how to improve the value of their home prior to listing, including the predicted increase in value expected based on improvements to particular features.</a:t>
            </a:r>
          </a:p>
          <a:p>
            <a:r>
              <a:rPr lang="en-US" b="1" dirty="0"/>
              <a:t>Business Question</a:t>
            </a:r>
            <a:r>
              <a:rPr lang="en-US" dirty="0"/>
              <a:t>: What features of their home can prospective home sellers change or improve to increase the value of their home, and by amount could this increase be specific to certain features?</a:t>
            </a:r>
          </a:p>
        </p:txBody>
      </p:sp>
    </p:spTree>
    <p:extLst>
      <p:ext uri="{BB962C8B-B14F-4D97-AF65-F5344CB8AC3E}">
        <p14:creationId xmlns:p14="http://schemas.microsoft.com/office/powerpoint/2010/main" val="1143071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36436-D0A4-8384-F6CF-9C8C58F91379}"/>
              </a:ext>
            </a:extLst>
          </p:cNvPr>
          <p:cNvSpPr>
            <a:spLocks noGrp="1"/>
          </p:cNvSpPr>
          <p:nvPr>
            <p:ph type="title"/>
          </p:nvPr>
        </p:nvSpPr>
        <p:spPr/>
        <p:txBody>
          <a:bodyPr/>
          <a:lstStyle/>
          <a:p>
            <a:r>
              <a:rPr lang="en-US" dirty="0"/>
              <a:t>Business and Data Understanding</a:t>
            </a:r>
          </a:p>
        </p:txBody>
      </p:sp>
      <p:sp>
        <p:nvSpPr>
          <p:cNvPr id="3" name="Content Placeholder 2">
            <a:extLst>
              <a:ext uri="{FF2B5EF4-FFF2-40B4-BE49-F238E27FC236}">
                <a16:creationId xmlns:a16="http://schemas.microsoft.com/office/drawing/2014/main" id="{38E81783-CFC1-36D0-FE28-045C67969D9F}"/>
              </a:ext>
            </a:extLst>
          </p:cNvPr>
          <p:cNvSpPr>
            <a:spLocks noGrp="1"/>
          </p:cNvSpPr>
          <p:nvPr>
            <p:ph idx="1"/>
          </p:nvPr>
        </p:nvSpPr>
        <p:spPr/>
        <p:txBody>
          <a:bodyPr/>
          <a:lstStyle/>
          <a:p>
            <a:r>
              <a:rPr lang="en-US" dirty="0"/>
              <a:t>Stakeholder: Emerald City Realtors</a:t>
            </a:r>
          </a:p>
          <a:p>
            <a:r>
              <a:rPr lang="en-US" dirty="0"/>
              <a:t>Data: King County House Sales dataset encompassing housing sales of 2014 and 2015, with 20 features related to the homes’ sold</a:t>
            </a:r>
          </a:p>
          <a:p>
            <a:r>
              <a:rPr lang="en-US" dirty="0"/>
              <a:t>Business Value: Data-drive recommendations will be valuable to Emerald City Realtors because they will help prospective home sellers confidently ascertain how they can improve the value of their home, and if the investment is worth the cost</a:t>
            </a:r>
          </a:p>
        </p:txBody>
      </p:sp>
    </p:spTree>
    <p:extLst>
      <p:ext uri="{BB962C8B-B14F-4D97-AF65-F5344CB8AC3E}">
        <p14:creationId xmlns:p14="http://schemas.microsoft.com/office/powerpoint/2010/main" val="4253802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2D5A-4E6A-D496-7162-8CDCBB3B65BC}"/>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EEB8DDC8-1C30-0AB5-6675-0AD9C14D2869}"/>
              </a:ext>
            </a:extLst>
          </p:cNvPr>
          <p:cNvSpPr>
            <a:spLocks noGrp="1"/>
          </p:cNvSpPr>
          <p:nvPr>
            <p:ph idx="1"/>
          </p:nvPr>
        </p:nvSpPr>
        <p:spPr/>
        <p:txBody>
          <a:bodyPr/>
          <a:lstStyle/>
          <a:p>
            <a:r>
              <a:rPr lang="en-US" dirty="0"/>
              <a:t>Linear regression allows us to convey a linear relationship – such that we can observe a one unit increase in X results in a one unit increase in Y</a:t>
            </a:r>
          </a:p>
          <a:p>
            <a:r>
              <a:rPr lang="en-US" dirty="0"/>
              <a:t>In this business case, using regression models allows for us to determine how sale price is impacted by different features and to what degree</a:t>
            </a:r>
          </a:p>
          <a:p>
            <a:r>
              <a:rPr lang="en-US" dirty="0"/>
              <a:t>Building complex models with multiple features allows for us to be able to make more accurate, data-driven predictions</a:t>
            </a:r>
          </a:p>
          <a:p>
            <a:pPr marL="342900" indent="-342900">
              <a:buFont typeface="+mj-lt"/>
              <a:buAutoNum type="arabicPeriod"/>
            </a:pPr>
            <a:endParaRPr lang="en-US" dirty="0"/>
          </a:p>
        </p:txBody>
      </p:sp>
    </p:spTree>
    <p:extLst>
      <p:ext uri="{BB962C8B-B14F-4D97-AF65-F5344CB8AC3E}">
        <p14:creationId xmlns:p14="http://schemas.microsoft.com/office/powerpoint/2010/main" val="2049590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A0D92-B04B-8567-C772-69CA2E73C375}"/>
              </a:ext>
            </a:extLst>
          </p:cNvPr>
          <p:cNvSpPr>
            <a:spLocks noGrp="1"/>
          </p:cNvSpPr>
          <p:nvPr>
            <p:ph type="title"/>
          </p:nvPr>
        </p:nvSpPr>
        <p:spPr/>
        <p:txBody>
          <a:bodyPr/>
          <a:lstStyle/>
          <a:p>
            <a:r>
              <a:rPr lang="en-US" dirty="0"/>
              <a:t>Regression Results</a:t>
            </a:r>
          </a:p>
        </p:txBody>
      </p:sp>
      <p:sp>
        <p:nvSpPr>
          <p:cNvPr id="4" name="Content Placeholder 3">
            <a:extLst>
              <a:ext uri="{FF2B5EF4-FFF2-40B4-BE49-F238E27FC236}">
                <a16:creationId xmlns:a16="http://schemas.microsoft.com/office/drawing/2014/main" id="{2B7F1C61-C320-C3D1-5D04-3FD9441C9A3C}"/>
              </a:ext>
            </a:extLst>
          </p:cNvPr>
          <p:cNvSpPr>
            <a:spLocks noGrp="1"/>
          </p:cNvSpPr>
          <p:nvPr>
            <p:ph idx="1"/>
          </p:nvPr>
        </p:nvSpPr>
        <p:spPr>
          <a:xfrm>
            <a:off x="2231136" y="2638044"/>
            <a:ext cx="7729728" cy="3551741"/>
          </a:xfrm>
        </p:spPr>
        <p:txBody>
          <a:bodyPr>
            <a:normAutofit/>
          </a:bodyPr>
          <a:lstStyle/>
          <a:p>
            <a:r>
              <a:rPr lang="en-US" sz="2000" dirty="0"/>
              <a:t>In our final model, all features have a statistically significant linear relationship with sale price</a:t>
            </a:r>
          </a:p>
          <a:p>
            <a:r>
              <a:rPr lang="en-US" sz="2000" dirty="0"/>
              <a:t>While holding all other variables constant:</a:t>
            </a:r>
          </a:p>
          <a:p>
            <a:pPr lvl="1"/>
            <a:r>
              <a:rPr lang="en-US" sz="1800" dirty="0"/>
              <a:t>The addition of a bathroom increases sale price by $29,020</a:t>
            </a:r>
          </a:p>
          <a:p>
            <a:pPr lvl="1"/>
            <a:r>
              <a:rPr lang="en-US" sz="1800" dirty="0"/>
              <a:t>The addition of one floor level increases sale price by $41,040</a:t>
            </a:r>
          </a:p>
          <a:p>
            <a:pPr lvl="1"/>
            <a:r>
              <a:rPr lang="en-US" sz="1800" dirty="0"/>
              <a:t>Improving a home's condition from Average to Very Good increases sale price by $38,810</a:t>
            </a:r>
          </a:p>
          <a:p>
            <a:pPr lvl="1"/>
            <a:r>
              <a:rPr lang="en-US" sz="1800" dirty="0"/>
              <a:t>Improving a home's grade from Better to High Quality increases sale price by $82,180</a:t>
            </a:r>
          </a:p>
        </p:txBody>
      </p:sp>
    </p:spTree>
    <p:extLst>
      <p:ext uri="{BB962C8B-B14F-4D97-AF65-F5344CB8AC3E}">
        <p14:creationId xmlns:p14="http://schemas.microsoft.com/office/powerpoint/2010/main" val="344423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E595-5519-098D-E481-EDCCCCAFD8E2}"/>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A1AA9566-CFCB-ABEF-08A3-A4673AD22FD8}"/>
              </a:ext>
            </a:extLst>
          </p:cNvPr>
          <p:cNvSpPr>
            <a:spLocks noGrp="1"/>
          </p:cNvSpPr>
          <p:nvPr>
            <p:ph idx="1"/>
          </p:nvPr>
        </p:nvSpPr>
        <p:spPr/>
        <p:txBody>
          <a:bodyPr/>
          <a:lstStyle/>
          <a:p>
            <a:r>
              <a:rPr lang="en-US" dirty="0"/>
              <a:t>Improve the grade of your home from Better to High Quality, which is predicted to increase the sale price by $82,180</a:t>
            </a:r>
          </a:p>
          <a:p>
            <a:r>
              <a:rPr lang="en-US" dirty="0"/>
              <a:t>Adding an additional bathroom to your home is predicted to increase its sale price by $29,020</a:t>
            </a:r>
          </a:p>
          <a:p>
            <a:r>
              <a:rPr lang="en-US" dirty="0"/>
              <a:t>Each additional square foot of living space is predicted to add 81.12 dollars to the sale price; a 600-square foot addition would be predicted to increase the sale price by $48,672</a:t>
            </a:r>
          </a:p>
        </p:txBody>
      </p:sp>
    </p:spTree>
    <p:extLst>
      <p:ext uri="{BB962C8B-B14F-4D97-AF65-F5344CB8AC3E}">
        <p14:creationId xmlns:p14="http://schemas.microsoft.com/office/powerpoint/2010/main" val="1540742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0214-83F9-3E68-C0EE-C6F5ACCDD79A}"/>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05B3DDC5-75C2-D5FD-8FC6-0CEFAFC85F8D}"/>
              </a:ext>
            </a:extLst>
          </p:cNvPr>
          <p:cNvSpPr>
            <a:spLocks noGrp="1"/>
          </p:cNvSpPr>
          <p:nvPr>
            <p:ph idx="1"/>
          </p:nvPr>
        </p:nvSpPr>
        <p:spPr/>
        <p:txBody>
          <a:bodyPr/>
          <a:lstStyle/>
          <a:p>
            <a:r>
              <a:rPr lang="en-US" dirty="0"/>
              <a:t>In our final model only explains 57.5% of the variance in the data</a:t>
            </a:r>
          </a:p>
          <a:p>
            <a:r>
              <a:rPr lang="en-US" dirty="0"/>
              <a:t>The Mean Absolute Error (a performance metric) is 106248.25, which means our predicted values may vary from actual values by as much as $106,248.25</a:t>
            </a:r>
          </a:p>
          <a:p>
            <a:endParaRPr lang="en-US" dirty="0"/>
          </a:p>
        </p:txBody>
      </p:sp>
    </p:spTree>
    <p:extLst>
      <p:ext uri="{BB962C8B-B14F-4D97-AF65-F5344CB8AC3E}">
        <p14:creationId xmlns:p14="http://schemas.microsoft.com/office/powerpoint/2010/main" val="663573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00E3D-826D-171C-AA23-7FDC289FB902}"/>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DA28B9C3-EB5D-F433-5F0B-61D400808490}"/>
              </a:ext>
            </a:extLst>
          </p:cNvPr>
          <p:cNvSpPr>
            <a:spLocks noGrp="1"/>
          </p:cNvSpPr>
          <p:nvPr>
            <p:ph idx="1"/>
          </p:nvPr>
        </p:nvSpPr>
        <p:spPr/>
        <p:txBody>
          <a:bodyPr/>
          <a:lstStyle/>
          <a:p>
            <a:r>
              <a:rPr lang="en-US" dirty="0"/>
              <a:t>Collect more recent sales data for more accurate representation of the market</a:t>
            </a:r>
          </a:p>
          <a:p>
            <a:r>
              <a:rPr lang="en-US" dirty="0"/>
              <a:t>Investigate influence of </a:t>
            </a:r>
            <a:r>
              <a:rPr lang="en-US" dirty="0" err="1"/>
              <a:t>zipcode</a:t>
            </a:r>
            <a:r>
              <a:rPr lang="en-US" dirty="0"/>
              <a:t> on sale price</a:t>
            </a:r>
          </a:p>
        </p:txBody>
      </p:sp>
    </p:spTree>
    <p:extLst>
      <p:ext uri="{BB962C8B-B14F-4D97-AF65-F5344CB8AC3E}">
        <p14:creationId xmlns:p14="http://schemas.microsoft.com/office/powerpoint/2010/main" val="932920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4402-96E4-810B-73F9-4252F4FF1C3C}"/>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E2D0281-82AC-130D-1D87-66B7C18434B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51691808"/>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{EEBD0C9C-CF3B-8844-8490-4051527557F5}tf10001120</Template>
  <TotalTime>2952</TotalTime>
  <Words>456</Words>
  <Application>Microsoft Macintosh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Parcel</vt:lpstr>
      <vt:lpstr>Housing Sale Price Analysis in King County, WA</vt:lpstr>
      <vt:lpstr>Overview</vt:lpstr>
      <vt:lpstr>Business and Data Understanding</vt:lpstr>
      <vt:lpstr>Modeling</vt:lpstr>
      <vt:lpstr>Regression Results</vt:lpstr>
      <vt:lpstr>Recommendations</vt:lpstr>
      <vt:lpstr>Limitations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Advising Emerald City Realtors on Sale Prices</dc:title>
  <dc:creator>Rebecca Frost Brewer</dc:creator>
  <cp:lastModifiedBy>Rebecca Frost Brewer</cp:lastModifiedBy>
  <cp:revision>5</cp:revision>
  <dcterms:created xsi:type="dcterms:W3CDTF">2022-04-19T02:33:55Z</dcterms:created>
  <dcterms:modified xsi:type="dcterms:W3CDTF">2022-04-21T03:46:43Z</dcterms:modified>
</cp:coreProperties>
</file>