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Clique para editar o formato do texto do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Clique para editar o formato do texto da estrutura de tópicos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2.º nível da estrutura de tópicos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3.º nível da estrutura de tópicos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4.º nível da estrutura de tópicos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5.º nível da estrutura de tópicos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6.º nível da estrutura de tópicos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7.º nível da estrutura de tópicos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AD5530C-4A04-40CB-AC2C-90281B0DA019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Louis Bachelier, "A Teoria da Especulação"em 1900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Muth (1961) introduz a teoria de expectativas racionais.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Samuelson em 1965 publica "Proof that Properly Anticipated Prices Fluctuate Randomly"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Durante anos a HME foi relacionada ao passeio aleatório no preço do ativos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9720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  <a:ea typeface="Noto Sans CJK SC Regular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131120" y="1405080"/>
            <a:ext cx="7695360" cy="389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Eugene Fama: </a:t>
            </a:r>
            <a:r>
              <a:rPr b="0" i="1" lang="en-US" sz="2200" spc="-1" strike="noStrike">
                <a:latin typeface="Arial"/>
              </a:rPr>
              <a:t>“Um mercado no qual os preços sempre refletem completamente todas as informações disponíveis, é chamado de eficiente"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Burton G. Malkiel: </a:t>
            </a:r>
            <a:r>
              <a:rPr b="0" i="1" lang="en-US" sz="2200" spc="-1" strike="noStrike">
                <a:latin typeface="Arial"/>
                <a:ea typeface="Noto Sans CJK SC Regular"/>
              </a:rPr>
              <a:t>"Um mercado de capitais é dito eficiente  (. . . ) se os </a:t>
            </a:r>
            <a:r>
              <a:rPr b="1" i="1" lang="en-US" sz="2200" spc="-1" strike="noStrike">
                <a:latin typeface="Arial"/>
                <a:ea typeface="Noto Sans CJK SC Regular"/>
              </a:rPr>
              <a:t>preços não forem afetados pela revelação daquela informação</a:t>
            </a:r>
            <a:r>
              <a:rPr b="0" i="1" lang="en-US" sz="2200" spc="-1" strike="noStrike">
                <a:latin typeface="Arial"/>
                <a:ea typeface="Noto Sans CJK SC Regular"/>
              </a:rPr>
              <a:t> para todos os participantes. Ademais, eficiência (. . . ) implica que é </a:t>
            </a:r>
            <a:r>
              <a:rPr b="1" i="1" lang="en-US" sz="2200" spc="-1" strike="noStrike">
                <a:latin typeface="Arial"/>
                <a:ea typeface="Noto Sans CJK SC Regular"/>
              </a:rPr>
              <a:t>impossível obter lucros econômicos</a:t>
            </a:r>
            <a:r>
              <a:rPr b="0" i="1" lang="en-US" sz="2200" spc="-1" strike="noStrike">
                <a:latin typeface="Arial"/>
                <a:ea typeface="Noto Sans CJK SC Regular"/>
              </a:rPr>
              <a:t> </a:t>
            </a:r>
            <a:r>
              <a:rPr b="0" i="1" lang="en-US" sz="2200" spc="-1" strike="noStrike">
                <a:latin typeface="Arial"/>
              </a:rPr>
              <a:t>(. . . )."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Não significa que o mercado esteja sempre correto. Agentes podem estar errados em suas previsões.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Três premissas básicas da HME: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1. Racionalidade do investidor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2. Arbitragem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3. Racionalidade coletiva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Fama distingue três formas diferentes da HME.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1. A forma “fraca”. Mudanças de preços atuais não podem ser previstas a partir de preços passados.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2. A forma “semi-forte”. Preços se alteram com publicação de informações.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3. A forma “forte”. Preços refletem inclusive informações privadas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Forma forte é benchmark para as demais formas e na prática, não é alcançável.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Em 1991 Fama faz uma revisão da HME.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Formas “fraca” e “semi-forte” são redundantes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Passeio aleatório parece não se sustentar 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Retornos em diferentes horizontes podem ser previstos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Teste de eficiência é sempre um teste conjunto com o modelo de precificação </a:t>
            </a:r>
            <a:r>
              <a:rPr b="0" i="1" lang="en-US" sz="2200" spc="-1" strike="noStrike">
                <a:latin typeface="Arial"/>
                <a:ea typeface="Noto Sans CJK SC Regular"/>
              </a:rPr>
              <a:t>"portanto, eficiência de mercado por si só não é testável"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Fricções de mercado são fontes de previsibilidade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Grossman e Stiglitz (1980) impossível para um mercado ser perfeitamente eficiente em termos de informação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Custo para adquirir e atuar sobre informações deve gerar incentivo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“</a:t>
            </a:r>
            <a:r>
              <a:rPr b="0" lang="en-US" sz="2200" spc="-1" strike="noStrike">
                <a:latin typeface="Arial"/>
                <a:ea typeface="Noto Sans CJK SC Regular"/>
              </a:rPr>
              <a:t>os preços refletem as informações ao ponto em que os benefícios marginais de agir sobre a informação (lucros a serem feitos) não excedam os custos marginais". Jensen (1978) por Fama (1991)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Bater o mercado, novo teste para eficiência</a:t>
            </a: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32450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Estudo de eventos passam a dominar a literatura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Testes empíricos sobre informações e reação do mercado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Dividendos, lucros inesperados, eventos corporativos, etc.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  <a:ea typeface="Noto Sans CJK SC Regular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931920" y="1224000"/>
            <a:ext cx="5637600" cy="41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9720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Anomalias podem ser manifestações de prêmio de risco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Explicações racionais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Problema do teste conjunto entre eficiência e modelo de precificação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Interpretação oposta argumenta erros sistemáticos nas previsões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Abre campo para as finanças comportamentais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9720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Impactos da HME para a gestão de portfólios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Mercado competitivo, poucas fontes de retornos superiores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Altos custos inviabilizam o pequeno investidor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Análise fundamentalista é mais que simplesmente identificar boas empresas  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Não traz lucros em excesso ao investidor se o resto do mercado também sabe que essas empresas são boas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Mesmo os grandes investidores profissionais </a:t>
            </a:r>
            <a:r>
              <a:rPr b="1" lang="en-US" sz="2200" spc="-1" strike="noStrike">
                <a:latin typeface="Arial"/>
                <a:ea typeface="Noto Sans CJK SC Regular"/>
              </a:rPr>
              <a:t>não </a:t>
            </a:r>
            <a:r>
              <a:rPr b="0" lang="en-US" sz="2200" spc="-1" strike="noStrike">
                <a:latin typeface="Arial"/>
                <a:ea typeface="Noto Sans CJK SC Regular"/>
              </a:rPr>
              <a:t>apresentam alfas diferentes de zero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Administração passiva é proposta pela HME</a:t>
            </a:r>
            <a:endParaRPr b="0" lang="en-US" sz="2200" spc="-1" strike="noStrike">
              <a:latin typeface="Arial"/>
              <a:ea typeface="Noto Sans CJK SC Regular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  <a:ea typeface="Noto Sans CJK SC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2018-06-25T16:16:14Z</dcterms:created>
  <dc:creator/>
  <dc:description/>
  <dc:language>en-US</dc:language>
  <cp:lastModifiedBy/>
  <dcterms:modified xsi:type="dcterms:W3CDTF">2018-06-25T17:47:04Z</dcterms:modified>
  <cp:revision>10</cp:revision>
  <dc:subject/>
  <dc:title/>
</cp:coreProperties>
</file>