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1" r:id="rId4"/>
    <p:sldId id="262" r:id="rId5"/>
    <p:sldId id="264" r:id="rId6"/>
    <p:sldId id="263" r:id="rId7"/>
    <p:sldId id="257" r:id="rId8"/>
    <p:sldId id="270" r:id="rId9"/>
    <p:sldId id="271" r:id="rId10"/>
    <p:sldId id="272" r:id="rId11"/>
    <p:sldId id="273" r:id="rId12"/>
    <p:sldId id="280" r:id="rId13"/>
    <p:sldId id="274" r:id="rId14"/>
    <p:sldId id="268" r:id="rId15"/>
    <p:sldId id="275" r:id="rId16"/>
    <p:sldId id="279" r:id="rId17"/>
    <p:sldId id="267" r:id="rId18"/>
    <p:sldId id="266" r:id="rId19"/>
    <p:sldId id="276" r:id="rId20"/>
    <p:sldId id="277" r:id="rId21"/>
    <p:sldId id="282" r:id="rId22"/>
    <p:sldId id="278" r:id="rId23"/>
    <p:sldId id="28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0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 </a:t>
            </a:r>
            <a:r>
              <a:rPr lang="cs-CZ" dirty="0" err="1"/>
              <a:t>fialovy</a:t>
            </a:r>
            <a:r>
              <a:rPr lang="cs-CZ" dirty="0"/>
              <a:t> vlády dobrá věc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1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Borec má záběry na kytky ale lepší </a:t>
            </a:r>
            <a:r>
              <a:rPr lang="cs-CZ" dirty="0" err="1"/>
              <a:t>screen</a:t>
            </a:r>
            <a:r>
              <a:rPr lang="cs-CZ" dirty="0"/>
              <a:t> jsem nenašel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+spousta </a:t>
            </a:r>
            <a:r>
              <a:rPr lang="cs-CZ" dirty="0" err="1"/>
              <a:t>jinného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3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Dělí se na 8 modelů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0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Záleži</a:t>
            </a:r>
            <a:r>
              <a:rPr lang="cs-CZ" dirty="0"/>
              <a:t> kolik chcete paměti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Ram si lze vybrat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Ram si lze vybrat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Ram si lze vybrat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5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Retropie</a:t>
            </a:r>
            <a:r>
              <a:rPr lang="cs-CZ" dirty="0"/>
              <a:t> je os </a:t>
            </a:r>
            <a:r>
              <a:rPr lang="cs-CZ" dirty="0" err="1"/>
              <a:t>RetroArch</a:t>
            </a:r>
            <a:r>
              <a:rPr lang="cs-CZ" dirty="0"/>
              <a:t> je os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4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Nebo téměř jakýkoli jiný server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7/4/5-projects-raspberry-pi-home" TargetMode="External"/><Relationship Id="rId7" Type="http://schemas.openxmlformats.org/officeDocument/2006/relationships/hyperlink" Target="https://pimylifeup.com/coding-index/" TargetMode="External"/><Relationship Id="rId2" Type="http://schemas.openxmlformats.org/officeDocument/2006/relationships/hyperlink" Target="https://opensource.com/article/17/4/5-projects-raspberry-pi-home%2019.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Z74x6dVYes" TargetMode="External"/><Relationship Id="rId5" Type="http://schemas.openxmlformats.org/officeDocument/2006/relationships/hyperlink" Target="https://cs.wikipedia.org/wiki/Raspberry_pi" TargetMode="External"/><Relationship Id="rId4" Type="http://schemas.openxmlformats.org/officeDocument/2006/relationships/hyperlink" Target="https://www.itnetwork.cz/hardware-pc/raspberry-pi/velka-rodina-raspberry-pi-prehled-modelu-a-jejich-funkci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795" y="1814052"/>
            <a:ext cx="7617540" cy="1622322"/>
          </a:xfrm>
        </p:spPr>
        <p:txBody>
          <a:bodyPr>
            <a:normAutofit/>
          </a:bodyPr>
          <a:lstStyle/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153" y="3738707"/>
            <a:ext cx="7498298" cy="730043"/>
          </a:xfrm>
        </p:spPr>
        <p:txBody>
          <a:bodyPr/>
          <a:lstStyle/>
          <a:p>
            <a:r>
              <a:rPr lang="cs-CZ" dirty="0"/>
              <a:t>Richard Formánek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26" y="156977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98" y="4651512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0" y="920503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076161" y="3417854"/>
            <a:ext cx="1272208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116898" y="4209345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34BB2EDA-903D-4446-6FED-1837F52CEF89}"/>
              </a:ext>
            </a:extLst>
          </p:cNvPr>
          <p:cNvSpPr/>
          <p:nvPr/>
        </p:nvSpPr>
        <p:spPr>
          <a:xfrm>
            <a:off x="5610639" y="2107096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ED4817C5-76AB-37A5-3AE5-27883F5651BB}"/>
              </a:ext>
            </a:extLst>
          </p:cNvPr>
          <p:cNvSpPr/>
          <p:nvPr/>
        </p:nvSpPr>
        <p:spPr>
          <a:xfrm>
            <a:off x="6768548" y="2449996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CE000F-587B-62B6-BB13-C6E0031DD435}"/>
              </a:ext>
            </a:extLst>
          </p:cNvPr>
          <p:cNvSpPr txBox="1"/>
          <p:nvPr/>
        </p:nvSpPr>
        <p:spPr>
          <a:xfrm>
            <a:off x="7767430" y="2395330"/>
            <a:ext cx="130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3.0	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8233F873-BA1B-8B49-9BF9-7E3EEE75FFD2}"/>
              </a:ext>
            </a:extLst>
          </p:cNvPr>
          <p:cNvSpPr/>
          <p:nvPr/>
        </p:nvSpPr>
        <p:spPr>
          <a:xfrm>
            <a:off x="5635706" y="3054589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CA11E1B-ED8D-EB31-2046-BFD2E86EDC1C}"/>
              </a:ext>
            </a:extLst>
          </p:cNvPr>
          <p:cNvSpPr/>
          <p:nvPr/>
        </p:nvSpPr>
        <p:spPr>
          <a:xfrm>
            <a:off x="6761093" y="3318463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A7F057B-1AFF-7A7F-8A15-BDBC9DE7EDB1}"/>
              </a:ext>
            </a:extLst>
          </p:cNvPr>
          <p:cNvSpPr txBox="1"/>
          <p:nvPr/>
        </p:nvSpPr>
        <p:spPr>
          <a:xfrm>
            <a:off x="7717735" y="3255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2.0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91B98A9E-66DA-05E9-0B0D-257D40A81849}"/>
              </a:ext>
            </a:extLst>
          </p:cNvPr>
          <p:cNvSpPr/>
          <p:nvPr/>
        </p:nvSpPr>
        <p:spPr>
          <a:xfrm>
            <a:off x="4390391" y="3126281"/>
            <a:ext cx="803232" cy="8758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6F995E6A-8567-5EBF-F01D-CC68D5523C49}"/>
              </a:ext>
            </a:extLst>
          </p:cNvPr>
          <p:cNvSpPr/>
          <p:nvPr/>
        </p:nvSpPr>
        <p:spPr>
          <a:xfrm rot="14411457">
            <a:off x="4992954" y="4195041"/>
            <a:ext cx="601322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D964CA-55A8-4556-CBA3-6BCA4F640114}"/>
              </a:ext>
            </a:extLst>
          </p:cNvPr>
          <p:cNvSpPr txBox="1"/>
          <p:nvPr/>
        </p:nvSpPr>
        <p:spPr>
          <a:xfrm>
            <a:off x="5029453" y="4701209"/>
            <a:ext cx="233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Audio Jack</a:t>
            </a:r>
          </a:p>
        </p:txBody>
      </p:sp>
    </p:spTree>
    <p:extLst>
      <p:ext uri="{BB962C8B-B14F-4D97-AF65-F5344CB8AC3E}">
        <p14:creationId xmlns:p14="http://schemas.microsoft.com/office/powerpoint/2010/main" val="58960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26" y="156977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98" y="4651512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0" y="920503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076161" y="3417854"/>
            <a:ext cx="1272208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116898" y="4209345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34BB2EDA-903D-4446-6FED-1837F52CEF89}"/>
              </a:ext>
            </a:extLst>
          </p:cNvPr>
          <p:cNvSpPr/>
          <p:nvPr/>
        </p:nvSpPr>
        <p:spPr>
          <a:xfrm>
            <a:off x="5610639" y="2107096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ED4817C5-76AB-37A5-3AE5-27883F5651BB}"/>
              </a:ext>
            </a:extLst>
          </p:cNvPr>
          <p:cNvSpPr/>
          <p:nvPr/>
        </p:nvSpPr>
        <p:spPr>
          <a:xfrm>
            <a:off x="6768548" y="2449996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CE000F-587B-62B6-BB13-C6E0031DD435}"/>
              </a:ext>
            </a:extLst>
          </p:cNvPr>
          <p:cNvSpPr txBox="1"/>
          <p:nvPr/>
        </p:nvSpPr>
        <p:spPr>
          <a:xfrm>
            <a:off x="7767430" y="2395330"/>
            <a:ext cx="130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3.0	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8233F873-BA1B-8B49-9BF9-7E3EEE75FFD2}"/>
              </a:ext>
            </a:extLst>
          </p:cNvPr>
          <p:cNvSpPr/>
          <p:nvPr/>
        </p:nvSpPr>
        <p:spPr>
          <a:xfrm>
            <a:off x="5635706" y="3054589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CA11E1B-ED8D-EB31-2046-BFD2E86EDC1C}"/>
              </a:ext>
            </a:extLst>
          </p:cNvPr>
          <p:cNvSpPr/>
          <p:nvPr/>
        </p:nvSpPr>
        <p:spPr>
          <a:xfrm>
            <a:off x="6761093" y="3318463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A7F057B-1AFF-7A7F-8A15-BDBC9DE7EDB1}"/>
              </a:ext>
            </a:extLst>
          </p:cNvPr>
          <p:cNvSpPr txBox="1"/>
          <p:nvPr/>
        </p:nvSpPr>
        <p:spPr>
          <a:xfrm>
            <a:off x="7717735" y="3255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2.0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91B98A9E-66DA-05E9-0B0D-257D40A81849}"/>
              </a:ext>
            </a:extLst>
          </p:cNvPr>
          <p:cNvSpPr/>
          <p:nvPr/>
        </p:nvSpPr>
        <p:spPr>
          <a:xfrm>
            <a:off x="4390391" y="3126281"/>
            <a:ext cx="803232" cy="8758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6F995E6A-8567-5EBF-F01D-CC68D5523C49}"/>
              </a:ext>
            </a:extLst>
          </p:cNvPr>
          <p:cNvSpPr/>
          <p:nvPr/>
        </p:nvSpPr>
        <p:spPr>
          <a:xfrm rot="14411457">
            <a:off x="4992954" y="4195041"/>
            <a:ext cx="601322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D964CA-55A8-4556-CBA3-6BCA4F640114}"/>
              </a:ext>
            </a:extLst>
          </p:cNvPr>
          <p:cNvSpPr txBox="1"/>
          <p:nvPr/>
        </p:nvSpPr>
        <p:spPr>
          <a:xfrm>
            <a:off x="5029453" y="4701209"/>
            <a:ext cx="233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Audio Jack</a:t>
            </a:r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C8E9DAA3-1934-9F25-7BD8-0B46F6A864A5}"/>
              </a:ext>
            </a:extLst>
          </p:cNvPr>
          <p:cNvSpPr/>
          <p:nvPr/>
        </p:nvSpPr>
        <p:spPr>
          <a:xfrm>
            <a:off x="5319530" y="1099800"/>
            <a:ext cx="1374473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Šipka: doprava 16">
            <a:extLst>
              <a:ext uri="{FF2B5EF4-FFF2-40B4-BE49-F238E27FC236}">
                <a16:creationId xmlns:a16="http://schemas.microsoft.com/office/drawing/2014/main" id="{0B6DA0B1-5897-7746-6010-12B3F000B33B}"/>
              </a:ext>
            </a:extLst>
          </p:cNvPr>
          <p:cNvSpPr/>
          <p:nvPr/>
        </p:nvSpPr>
        <p:spPr>
          <a:xfrm>
            <a:off x="6736446" y="1308293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0E34ACD8-B758-A15F-11CA-B960955BC4B1}"/>
              </a:ext>
            </a:extLst>
          </p:cNvPr>
          <p:cNvSpPr txBox="1"/>
          <p:nvPr/>
        </p:nvSpPr>
        <p:spPr>
          <a:xfrm>
            <a:off x="7906578" y="1237422"/>
            <a:ext cx="108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461268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26" y="156977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98" y="4651512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0" y="920503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218062" y="3417854"/>
            <a:ext cx="1004494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116898" y="4209345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34BB2EDA-903D-4446-6FED-1837F52CEF89}"/>
              </a:ext>
            </a:extLst>
          </p:cNvPr>
          <p:cNvSpPr/>
          <p:nvPr/>
        </p:nvSpPr>
        <p:spPr>
          <a:xfrm>
            <a:off x="5610639" y="2107096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ED4817C5-76AB-37A5-3AE5-27883F5651BB}"/>
              </a:ext>
            </a:extLst>
          </p:cNvPr>
          <p:cNvSpPr/>
          <p:nvPr/>
        </p:nvSpPr>
        <p:spPr>
          <a:xfrm>
            <a:off x="6768548" y="2449996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CE000F-587B-62B6-BB13-C6E0031DD435}"/>
              </a:ext>
            </a:extLst>
          </p:cNvPr>
          <p:cNvSpPr txBox="1"/>
          <p:nvPr/>
        </p:nvSpPr>
        <p:spPr>
          <a:xfrm>
            <a:off x="7767430" y="2395330"/>
            <a:ext cx="130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3.0	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8233F873-BA1B-8B49-9BF9-7E3EEE75FFD2}"/>
              </a:ext>
            </a:extLst>
          </p:cNvPr>
          <p:cNvSpPr/>
          <p:nvPr/>
        </p:nvSpPr>
        <p:spPr>
          <a:xfrm>
            <a:off x="5635706" y="3054589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CA11E1B-ED8D-EB31-2046-BFD2E86EDC1C}"/>
              </a:ext>
            </a:extLst>
          </p:cNvPr>
          <p:cNvSpPr/>
          <p:nvPr/>
        </p:nvSpPr>
        <p:spPr>
          <a:xfrm>
            <a:off x="6761093" y="3318463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A7F057B-1AFF-7A7F-8A15-BDBC9DE7EDB1}"/>
              </a:ext>
            </a:extLst>
          </p:cNvPr>
          <p:cNvSpPr txBox="1"/>
          <p:nvPr/>
        </p:nvSpPr>
        <p:spPr>
          <a:xfrm>
            <a:off x="7717735" y="3255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2.0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91B98A9E-66DA-05E9-0B0D-257D40A81849}"/>
              </a:ext>
            </a:extLst>
          </p:cNvPr>
          <p:cNvSpPr/>
          <p:nvPr/>
        </p:nvSpPr>
        <p:spPr>
          <a:xfrm>
            <a:off x="4561031" y="3126281"/>
            <a:ext cx="468422" cy="8758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6F995E6A-8567-5EBF-F01D-CC68D5523C49}"/>
              </a:ext>
            </a:extLst>
          </p:cNvPr>
          <p:cNvSpPr/>
          <p:nvPr/>
        </p:nvSpPr>
        <p:spPr>
          <a:xfrm rot="14411457">
            <a:off x="4992954" y="4195041"/>
            <a:ext cx="601322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4D964CA-55A8-4556-CBA3-6BCA4F640114}"/>
              </a:ext>
            </a:extLst>
          </p:cNvPr>
          <p:cNvSpPr txBox="1"/>
          <p:nvPr/>
        </p:nvSpPr>
        <p:spPr>
          <a:xfrm>
            <a:off x="5029453" y="4701209"/>
            <a:ext cx="233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Audio Jack</a:t>
            </a:r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C8E9DAA3-1934-9F25-7BD8-0B46F6A864A5}"/>
              </a:ext>
            </a:extLst>
          </p:cNvPr>
          <p:cNvSpPr/>
          <p:nvPr/>
        </p:nvSpPr>
        <p:spPr>
          <a:xfrm>
            <a:off x="5319530" y="1099800"/>
            <a:ext cx="1374473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Šipka: doprava 16">
            <a:extLst>
              <a:ext uri="{FF2B5EF4-FFF2-40B4-BE49-F238E27FC236}">
                <a16:creationId xmlns:a16="http://schemas.microsoft.com/office/drawing/2014/main" id="{0B6DA0B1-5897-7746-6010-12B3F000B33B}"/>
              </a:ext>
            </a:extLst>
          </p:cNvPr>
          <p:cNvSpPr/>
          <p:nvPr/>
        </p:nvSpPr>
        <p:spPr>
          <a:xfrm>
            <a:off x="6736446" y="1308293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0E34ACD8-B758-A15F-11CA-B960955BC4B1}"/>
              </a:ext>
            </a:extLst>
          </p:cNvPr>
          <p:cNvSpPr txBox="1"/>
          <p:nvPr/>
        </p:nvSpPr>
        <p:spPr>
          <a:xfrm>
            <a:off x="7906578" y="1237422"/>
            <a:ext cx="108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Ethernet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D56FEA5-974F-0E54-5F20-9652882699B7}"/>
              </a:ext>
            </a:extLst>
          </p:cNvPr>
          <p:cNvSpPr/>
          <p:nvPr/>
        </p:nvSpPr>
        <p:spPr>
          <a:xfrm>
            <a:off x="4324821" y="2648778"/>
            <a:ext cx="179059" cy="129670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ACDA4A43-D42E-D826-09A3-8A005768D5EE}"/>
              </a:ext>
            </a:extLst>
          </p:cNvPr>
          <p:cNvSpPr/>
          <p:nvPr/>
        </p:nvSpPr>
        <p:spPr>
          <a:xfrm rot="15955122">
            <a:off x="4213870" y="4075639"/>
            <a:ext cx="458631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D1C855AA-3A9D-E567-5840-59826D34D823}"/>
              </a:ext>
            </a:extLst>
          </p:cNvPr>
          <p:cNvSpPr txBox="1"/>
          <p:nvPr/>
        </p:nvSpPr>
        <p:spPr>
          <a:xfrm>
            <a:off x="3846443" y="4572000"/>
            <a:ext cx="103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Kamera port</a:t>
            </a:r>
          </a:p>
        </p:txBody>
      </p:sp>
    </p:spTree>
    <p:extLst>
      <p:ext uri="{BB962C8B-B14F-4D97-AF65-F5344CB8AC3E}">
        <p14:creationId xmlns:p14="http://schemas.microsoft.com/office/powerpoint/2010/main" val="37995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26" y="156977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Zdroj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14" y="934031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91B98A9E-66DA-05E9-0B0D-257D40A81849}"/>
              </a:ext>
            </a:extLst>
          </p:cNvPr>
          <p:cNvSpPr/>
          <p:nvPr/>
        </p:nvSpPr>
        <p:spPr>
          <a:xfrm>
            <a:off x="4572000" y="3126281"/>
            <a:ext cx="415432" cy="8758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21A53BBA-0C10-4DB0-F840-72EB898FEC82}"/>
              </a:ext>
            </a:extLst>
          </p:cNvPr>
          <p:cNvSpPr/>
          <p:nvPr/>
        </p:nvSpPr>
        <p:spPr>
          <a:xfrm>
            <a:off x="2350604" y="3436352"/>
            <a:ext cx="481564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E6A160C8-2039-3EE3-AFDB-10D54FB2FEAA}"/>
              </a:ext>
            </a:extLst>
          </p:cNvPr>
          <p:cNvSpPr/>
          <p:nvPr/>
        </p:nvSpPr>
        <p:spPr>
          <a:xfrm>
            <a:off x="1456084" y="3653081"/>
            <a:ext cx="888771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EEE229C-7F64-6AA3-E8C7-5ABA0D787B56}"/>
              </a:ext>
            </a:extLst>
          </p:cNvPr>
          <p:cNvSpPr txBox="1"/>
          <p:nvPr/>
        </p:nvSpPr>
        <p:spPr>
          <a:xfrm>
            <a:off x="69574" y="3354457"/>
            <a:ext cx="128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err="1"/>
              <a:t>Usb</a:t>
            </a:r>
            <a:r>
              <a:rPr lang="cs-CZ" dirty="0"/>
              <a:t> C</a:t>
            </a:r>
          </a:p>
          <a:p>
            <a:r>
              <a:rPr lang="cs-CZ" dirty="0" err="1"/>
              <a:t>Power</a:t>
            </a:r>
            <a:r>
              <a:rPr lang="cs-CZ" dirty="0"/>
              <a:t> 5V </a:t>
            </a:r>
          </a:p>
        </p:txBody>
      </p:sp>
    </p:spTree>
    <p:extLst>
      <p:ext uri="{BB962C8B-B14F-4D97-AF65-F5344CB8AC3E}">
        <p14:creationId xmlns:p14="http://schemas.microsoft.com/office/powerpoint/2010/main" val="221814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81" y="1106647"/>
            <a:ext cx="2902706" cy="54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Ram 1,2,4,8 </a:t>
            </a:r>
            <a:r>
              <a:rPr lang="cs-CZ" dirty="0" err="1"/>
              <a:t>Gb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7EED3-9A05-D2F2-471F-B7A34C8F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6" y="2107961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5A0A75F3-D977-1EC6-9C33-8F0EF6A74821}"/>
              </a:ext>
            </a:extLst>
          </p:cNvPr>
          <p:cNvSpPr/>
          <p:nvPr/>
        </p:nvSpPr>
        <p:spPr>
          <a:xfrm>
            <a:off x="3916017" y="2964426"/>
            <a:ext cx="586409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Šipka: doprava 5">
            <a:extLst>
              <a:ext uri="{FF2B5EF4-FFF2-40B4-BE49-F238E27FC236}">
                <a16:creationId xmlns:a16="http://schemas.microsoft.com/office/drawing/2014/main" id="{322417C1-252E-806E-4D68-A9605733276A}"/>
              </a:ext>
            </a:extLst>
          </p:cNvPr>
          <p:cNvSpPr/>
          <p:nvPr/>
        </p:nvSpPr>
        <p:spPr>
          <a:xfrm rot="8023914">
            <a:off x="4209844" y="2225889"/>
            <a:ext cx="1855087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099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81" y="1106647"/>
            <a:ext cx="2902706" cy="54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Ram 1,2,4,8 </a:t>
            </a:r>
            <a:r>
              <a:rPr lang="cs-CZ" dirty="0" err="1"/>
              <a:t>Gb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7EED3-9A05-D2F2-471F-B7A34C8F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6" y="2107961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5A0A75F3-D977-1EC6-9C33-8F0EF6A74821}"/>
              </a:ext>
            </a:extLst>
          </p:cNvPr>
          <p:cNvSpPr/>
          <p:nvPr/>
        </p:nvSpPr>
        <p:spPr>
          <a:xfrm>
            <a:off x="3916017" y="2964426"/>
            <a:ext cx="586409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Šipka: doprava 5">
            <a:extLst>
              <a:ext uri="{FF2B5EF4-FFF2-40B4-BE49-F238E27FC236}">
                <a16:creationId xmlns:a16="http://schemas.microsoft.com/office/drawing/2014/main" id="{322417C1-252E-806E-4D68-A9605733276A}"/>
              </a:ext>
            </a:extLst>
          </p:cNvPr>
          <p:cNvSpPr/>
          <p:nvPr/>
        </p:nvSpPr>
        <p:spPr>
          <a:xfrm rot="8023914">
            <a:off x="4209844" y="2225889"/>
            <a:ext cx="1855087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AA2DD9E-4CF3-199A-F06E-E856646CA674}"/>
              </a:ext>
            </a:extLst>
          </p:cNvPr>
          <p:cNvSpPr/>
          <p:nvPr/>
        </p:nvSpPr>
        <p:spPr>
          <a:xfrm>
            <a:off x="3024808" y="2935699"/>
            <a:ext cx="831575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: doprava 7">
            <a:extLst>
              <a:ext uri="{FF2B5EF4-FFF2-40B4-BE49-F238E27FC236}">
                <a16:creationId xmlns:a16="http://schemas.microsoft.com/office/drawing/2014/main" id="{003D9AED-0433-AB5D-4919-444298E4CA8B}"/>
              </a:ext>
            </a:extLst>
          </p:cNvPr>
          <p:cNvSpPr/>
          <p:nvPr/>
        </p:nvSpPr>
        <p:spPr>
          <a:xfrm rot="4690902">
            <a:off x="2781365" y="2181263"/>
            <a:ext cx="1199953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C43EFE6-5BC5-8DED-CEAB-69C9C9CBDDEE}"/>
              </a:ext>
            </a:extLst>
          </p:cNvPr>
          <p:cNvSpPr txBox="1"/>
          <p:nvPr/>
        </p:nvSpPr>
        <p:spPr>
          <a:xfrm>
            <a:off x="2295940" y="982300"/>
            <a:ext cx="176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Čtyřjádrové CPU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053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181" y="1106647"/>
            <a:ext cx="2902706" cy="54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Ram 1,2,4,8 </a:t>
            </a:r>
            <a:r>
              <a:rPr lang="cs-CZ" dirty="0" err="1"/>
              <a:t>Gb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37EED3-9A05-D2F2-471F-B7A34C8F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46" y="2106884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5A0A75F3-D977-1EC6-9C33-8F0EF6A74821}"/>
              </a:ext>
            </a:extLst>
          </p:cNvPr>
          <p:cNvSpPr/>
          <p:nvPr/>
        </p:nvSpPr>
        <p:spPr>
          <a:xfrm>
            <a:off x="3916017" y="2964426"/>
            <a:ext cx="586409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Šipka: doprava 5">
            <a:extLst>
              <a:ext uri="{FF2B5EF4-FFF2-40B4-BE49-F238E27FC236}">
                <a16:creationId xmlns:a16="http://schemas.microsoft.com/office/drawing/2014/main" id="{322417C1-252E-806E-4D68-A9605733276A}"/>
              </a:ext>
            </a:extLst>
          </p:cNvPr>
          <p:cNvSpPr/>
          <p:nvPr/>
        </p:nvSpPr>
        <p:spPr>
          <a:xfrm rot="8023914">
            <a:off x="4209844" y="2225889"/>
            <a:ext cx="1855087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AA2DD9E-4CF3-199A-F06E-E856646CA674}"/>
              </a:ext>
            </a:extLst>
          </p:cNvPr>
          <p:cNvSpPr/>
          <p:nvPr/>
        </p:nvSpPr>
        <p:spPr>
          <a:xfrm>
            <a:off x="3024808" y="2935699"/>
            <a:ext cx="831575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: doprava 7">
            <a:extLst>
              <a:ext uri="{FF2B5EF4-FFF2-40B4-BE49-F238E27FC236}">
                <a16:creationId xmlns:a16="http://schemas.microsoft.com/office/drawing/2014/main" id="{003D9AED-0433-AB5D-4919-444298E4CA8B}"/>
              </a:ext>
            </a:extLst>
          </p:cNvPr>
          <p:cNvSpPr/>
          <p:nvPr/>
        </p:nvSpPr>
        <p:spPr>
          <a:xfrm rot="4690902">
            <a:off x="2781365" y="2181263"/>
            <a:ext cx="1199953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C43EFE6-5BC5-8DED-CEAB-69C9C9CBDDEE}"/>
              </a:ext>
            </a:extLst>
          </p:cNvPr>
          <p:cNvSpPr txBox="1"/>
          <p:nvPr/>
        </p:nvSpPr>
        <p:spPr>
          <a:xfrm>
            <a:off x="2295940" y="982300"/>
            <a:ext cx="176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Čtyřjádrové CPU</a:t>
            </a:r>
          </a:p>
          <a:p>
            <a:endParaRPr lang="cs-CZ" dirty="0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39C4D2EF-6BBB-CA60-4BE7-35C7221771BD}"/>
              </a:ext>
            </a:extLst>
          </p:cNvPr>
          <p:cNvSpPr/>
          <p:nvPr/>
        </p:nvSpPr>
        <p:spPr>
          <a:xfrm>
            <a:off x="1172817" y="2674011"/>
            <a:ext cx="707965" cy="237706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62F77848-2EC3-B140-42D3-E3410C6E21E7}"/>
              </a:ext>
            </a:extLst>
          </p:cNvPr>
          <p:cNvSpPr/>
          <p:nvPr/>
        </p:nvSpPr>
        <p:spPr>
          <a:xfrm>
            <a:off x="2146014" y="2480128"/>
            <a:ext cx="766151" cy="76002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BABD65FF-3831-464A-DFAA-D39C49549962}"/>
              </a:ext>
            </a:extLst>
          </p:cNvPr>
          <p:cNvSpPr txBox="1"/>
          <p:nvPr/>
        </p:nvSpPr>
        <p:spPr>
          <a:xfrm>
            <a:off x="72824" y="2480128"/>
            <a:ext cx="124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Wifi/</a:t>
            </a:r>
          </a:p>
          <a:p>
            <a:r>
              <a:rPr lang="cs-CZ" dirty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182790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9" y="2178640"/>
            <a:ext cx="2625811" cy="960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Micro</a:t>
            </a:r>
            <a:r>
              <a:rPr lang="cs-CZ" dirty="0"/>
              <a:t> </a:t>
            </a:r>
            <a:r>
              <a:rPr lang="cs-CZ" dirty="0" err="1"/>
              <a:t>sd</a:t>
            </a:r>
            <a:r>
              <a:rPr lang="cs-CZ" dirty="0"/>
              <a:t> slot</a:t>
            </a:r>
            <a:endParaRPr lang="en-US" dirty="0"/>
          </a:p>
        </p:txBody>
      </p:sp>
      <p:pic>
        <p:nvPicPr>
          <p:cNvPr id="1026" name="Picture 2" descr="RASPBERRY PI 4 MODEL B -2GB RAM - AalokTech">
            <a:extLst>
              <a:ext uri="{FF2B5EF4-FFF2-40B4-BE49-F238E27FC236}">
                <a16:creationId xmlns:a16="http://schemas.microsoft.com/office/drawing/2014/main" id="{32287768-3658-F9C2-9F27-B74F6DC0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455" y="1002169"/>
            <a:ext cx="5241455" cy="379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E9E906AE-46F3-6962-291D-47E2146AD2ED}"/>
              </a:ext>
            </a:extLst>
          </p:cNvPr>
          <p:cNvSpPr/>
          <p:nvPr/>
        </p:nvSpPr>
        <p:spPr>
          <a:xfrm>
            <a:off x="3339905" y="2469309"/>
            <a:ext cx="916998" cy="8631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Šipka: doprava 4">
            <a:extLst>
              <a:ext uri="{FF2B5EF4-FFF2-40B4-BE49-F238E27FC236}">
                <a16:creationId xmlns:a16="http://schemas.microsoft.com/office/drawing/2014/main" id="{723D3FF0-9C85-7D1B-314D-0BCB28903EAF}"/>
              </a:ext>
            </a:extLst>
          </p:cNvPr>
          <p:cNvSpPr/>
          <p:nvPr/>
        </p:nvSpPr>
        <p:spPr>
          <a:xfrm rot="882016">
            <a:off x="2138873" y="2577184"/>
            <a:ext cx="1199953" cy="163285"/>
          </a:xfrm>
          <a:prstGeom prst="rightArrow">
            <a:avLst>
              <a:gd name="adj1" fmla="val 6338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129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Emulace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Retropie</a:t>
            </a:r>
            <a:r>
              <a:rPr lang="cs-CZ" dirty="0"/>
              <a:t> Nebo </a:t>
            </a:r>
            <a:r>
              <a:rPr lang="cs-CZ" dirty="0" err="1"/>
              <a:t>Retroarch</a:t>
            </a:r>
            <a:r>
              <a:rPr lang="cs-CZ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Portable RetroPie – Raspberry Pi 4 console #3DThursday #3DPrinting «  Adafruit Industries – Makers, hackers, artists, designers and engineers!">
            <a:extLst>
              <a:ext uri="{FF2B5EF4-FFF2-40B4-BE49-F238E27FC236}">
                <a16:creationId xmlns:a16="http://schemas.microsoft.com/office/drawing/2014/main" id="{2D61B142-7B16-9F5C-8393-CB2C32E5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8" y="2142949"/>
            <a:ext cx="4825054" cy="26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3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Minecraft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Pinecraft</a:t>
            </a:r>
            <a:endParaRPr lang="en-US" dirty="0"/>
          </a:p>
          <a:p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F8DE691-1155-723B-632E-5DFB85EC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78" y="1732514"/>
            <a:ext cx="5013256" cy="30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Co je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Malý počítač velikosti platební karty</a:t>
            </a:r>
          </a:p>
          <a:p>
            <a:r>
              <a:rPr lang="cs-CZ" dirty="0"/>
              <a:t>Byl vytvořen v roce 2012 v Anglii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7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299D8-7192-853C-3BB3-63AAE61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Htpc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AB83BD-BB36-AE91-7271-175032AB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LibreElec</a:t>
            </a:r>
            <a:endParaRPr lang="cs-CZ" dirty="0"/>
          </a:p>
        </p:txBody>
      </p:sp>
      <p:pic>
        <p:nvPicPr>
          <p:cNvPr id="3080" name="Picture 8" descr="LibreELEC - Wikipedia">
            <a:extLst>
              <a:ext uri="{FF2B5EF4-FFF2-40B4-BE49-F238E27FC236}">
                <a16:creationId xmlns:a16="http://schemas.microsoft.com/office/drawing/2014/main" id="{4E816829-24CA-3BDC-E89A-68AA36EB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9" y="1729407"/>
            <a:ext cx="5177182" cy="291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5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299D8-7192-853C-3BB3-63AAE61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Kamery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AB83BD-BB36-AE91-7271-175032AB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Motion</a:t>
            </a:r>
            <a:r>
              <a:rPr lang="cs-CZ" dirty="0"/>
              <a:t> </a:t>
            </a:r>
            <a:r>
              <a:rPr lang="cs-CZ" dirty="0" err="1"/>
              <a:t>eyes</a:t>
            </a:r>
            <a:r>
              <a:rPr lang="cs-CZ" dirty="0"/>
              <a:t> OS</a:t>
            </a:r>
          </a:p>
        </p:txBody>
      </p:sp>
      <p:pic>
        <p:nvPicPr>
          <p:cNvPr id="1026" name="Picture 2" descr="Modul kamery Raspberry Pi Camera Module V2.1 Raspberry Pi | RS">
            <a:extLst>
              <a:ext uri="{FF2B5EF4-FFF2-40B4-BE49-F238E27FC236}">
                <a16:creationId xmlns:a16="http://schemas.microsoft.com/office/drawing/2014/main" id="{D554D3CE-13FE-08F7-D18D-D0E78DEC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8" y="1972371"/>
            <a:ext cx="4639962" cy="26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spberry Pi Multiple Cameras">
            <a:extLst>
              <a:ext uri="{FF2B5EF4-FFF2-40B4-BE49-F238E27FC236}">
                <a16:creationId xmlns:a16="http://schemas.microsoft.com/office/drawing/2014/main" id="{EBE405CF-F316-1EF6-1580-FBD907CE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99" y="1843708"/>
            <a:ext cx="4520458" cy="154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0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299D8-7192-853C-3BB3-63AAE61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AB83BD-BB36-AE91-7271-175032AB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99" y="1020844"/>
            <a:ext cx="8229600" cy="4053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19.01 Ben </a:t>
            </a:r>
            <a:r>
              <a:rPr lang="cs-CZ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Nuttal</a:t>
            </a:r>
            <a:endParaRPr lang="cs-CZ" sz="1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cs-CZ" sz="14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https://opensource.com/article/17/4/5-projects-raspberry-pi-home</a:t>
            </a:r>
            <a:endParaRPr lang="cs-CZ" sz="1400" dirty="0">
              <a:solidFill>
                <a:srgbClr val="0000FF"/>
              </a:solidFill>
            </a:endParaRPr>
          </a:p>
          <a:p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Velká rodina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raspberry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pi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 přehled modelů a jejich funkcí. In: </a:t>
            </a:r>
            <a:r>
              <a:rPr lang="cs-CZ" sz="1400" b="0" i="1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Itnetwork.cz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 [online]. Česká Republika: itnetwork.cz, 2020 [cit. 2023-01-17]. Dostupné z: 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  <a:hlinkClick r:id="rId4"/>
              </a:rPr>
              <a:t>https://www.itnetwork.cz/hardware-pc/raspberry-pi/velka-rodina-raspberry-pi-prehled-modelu-a-jejich-funkci</a:t>
            </a:r>
            <a:endParaRPr lang="cs-CZ" sz="1400" b="0" i="0" dirty="0">
              <a:solidFill>
                <a:srgbClr val="212529"/>
              </a:solidFill>
              <a:effectLst/>
              <a:latin typeface="Open Sans" panose="020B0604020202020204" pitchFamily="34" charset="0"/>
            </a:endParaRPr>
          </a:p>
          <a:p>
            <a:r>
              <a:rPr lang="cs-CZ" sz="1400" dirty="0" err="1">
                <a:solidFill>
                  <a:srgbClr val="DCDDDE"/>
                </a:solidFill>
                <a:latin typeface="gg sans"/>
              </a:rPr>
              <a:t>Rasberry</a:t>
            </a:r>
            <a:r>
              <a:rPr lang="cs-CZ" sz="1400" dirty="0">
                <a:solidFill>
                  <a:srgbClr val="DCDDDE"/>
                </a:solidFill>
                <a:latin typeface="gg sans"/>
              </a:rPr>
              <a:t> </a:t>
            </a:r>
            <a:r>
              <a:rPr lang="cs-CZ" sz="1400" dirty="0" err="1">
                <a:solidFill>
                  <a:srgbClr val="DCDDDE"/>
                </a:solidFill>
                <a:latin typeface="gg sans"/>
              </a:rPr>
              <a:t>pi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. In: Wikipedia: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the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 free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encyclopedia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 [online]. San Francisco (CA):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Wikimedia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 </a:t>
            </a:r>
            <a:r>
              <a:rPr lang="cs-CZ" sz="1400" b="0" i="0" dirty="0" err="1">
                <a:solidFill>
                  <a:srgbClr val="DCDDDE"/>
                </a:solidFill>
                <a:effectLst/>
                <a:latin typeface="gg sans"/>
              </a:rPr>
              <a:t>Foundation</a:t>
            </a:r>
            <a:r>
              <a:rPr lang="cs-CZ" sz="1400" b="0" i="0" dirty="0">
                <a:solidFill>
                  <a:srgbClr val="DCDDDE"/>
                </a:solidFill>
                <a:effectLst/>
                <a:latin typeface="gg sans"/>
              </a:rPr>
              <a:t>, 2001- [cit. 2023-01-17]. Dostupné z: </a:t>
            </a:r>
            <a:r>
              <a:rPr lang="cs-CZ" sz="1400" dirty="0">
                <a:latin typeface="gg sans"/>
                <a:hlinkClick r:id="rId5"/>
              </a:rPr>
              <a:t>https://cs.wikipedia.org/wiki/Raspberry_pi</a:t>
            </a:r>
            <a:r>
              <a:rPr lang="cs-CZ" sz="1400" dirty="0">
                <a:latin typeface="gg sans"/>
              </a:rPr>
              <a:t> </a:t>
            </a:r>
          </a:p>
          <a:p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Raspberry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Pi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Explained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in 100 </a:t>
            </a:r>
            <a:r>
              <a:rPr lang="cs-CZ" sz="1100" b="0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Seconds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 - YouTube. </a:t>
            </a:r>
            <a:r>
              <a:rPr lang="cs-CZ" sz="11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YouTube</a:t>
            </a:r>
            <a:r>
              <a:rPr lang="cs-CZ" sz="11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 [online]. Copyright © 2023 Google LLC [cit. 19.01.2023]. Dostupné z: </a:t>
            </a:r>
            <a:r>
              <a:rPr lang="cs-CZ" sz="11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6"/>
              </a:rPr>
              <a:t>https://www.youtube.com/watch?v=eZ74x6dVYes</a:t>
            </a:r>
            <a:endParaRPr lang="cs-CZ" sz="1100" b="0" i="0" u="none" strike="noStrike" dirty="0">
              <a:solidFill>
                <a:srgbClr val="000000"/>
              </a:solidFill>
              <a:effectLst/>
              <a:latin typeface="Roboto Slab" pitchFamily="2" charset="0"/>
            </a:endParaRP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Coding Index - Pi My Life Up.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Pi My Life Up - 500+ DIY Projects, Tutorials &amp; Guides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 [online]. Copyright © 2023 Pi My Life Up [cit. 19.01.2023].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Dostupné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Roboto Slab" panose="020B0604020202020204" pitchFamily="2" charset="0"/>
              </a:rPr>
              <a:t> z: 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Roboto Slab" panose="020B0604020202020204" pitchFamily="2" charset="0"/>
                <a:hlinkClick r:id="rId7"/>
              </a:rPr>
              <a:t>https://pimylifeup.com/coding-index/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9494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5072A-C742-49C1-B7E9-1D61C090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089568-C1E5-22F8-AB04-B81D4609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https://github.com/rfc79/Prezentace.git</a:t>
            </a:r>
          </a:p>
        </p:txBody>
      </p:sp>
    </p:spTree>
    <p:extLst>
      <p:ext uri="{BB962C8B-B14F-4D97-AF65-F5344CB8AC3E}">
        <p14:creationId xmlns:p14="http://schemas.microsoft.com/office/powerpoint/2010/main" val="313842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Vlastnosti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Velmi levný</a:t>
            </a:r>
          </a:p>
          <a:p>
            <a:r>
              <a:rPr lang="cs-CZ" dirty="0"/>
              <a:t>Nízká spotřeba</a:t>
            </a:r>
          </a:p>
          <a:p>
            <a:r>
              <a:rPr lang="cs-CZ" dirty="0"/>
              <a:t>Je malý</a:t>
            </a:r>
          </a:p>
          <a:p>
            <a:r>
              <a:rPr lang="cs-CZ" dirty="0"/>
              <a:t>Dobrý pro seznámení s </a:t>
            </a:r>
            <a:r>
              <a:rPr lang="cs-CZ" dirty="0" err="1"/>
              <a:t>IoT</a:t>
            </a:r>
            <a:endParaRPr lang="cs-CZ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1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Využití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Htpc</a:t>
            </a:r>
            <a:endParaRPr lang="cs-CZ" dirty="0"/>
          </a:p>
          <a:p>
            <a:r>
              <a:rPr lang="cs-CZ" dirty="0"/>
              <a:t>Krypto </a:t>
            </a:r>
            <a:r>
              <a:rPr lang="cs-CZ" dirty="0" err="1"/>
              <a:t>Miner</a:t>
            </a:r>
            <a:endParaRPr lang="cs-CZ" dirty="0"/>
          </a:p>
          <a:p>
            <a:r>
              <a:rPr lang="cs-CZ" dirty="0"/>
              <a:t>Minecraft server</a:t>
            </a:r>
          </a:p>
          <a:p>
            <a:r>
              <a:rPr lang="cs-CZ" dirty="0"/>
              <a:t>Emulace</a:t>
            </a:r>
          </a:p>
          <a:p>
            <a:r>
              <a:rPr lang="cs-CZ" dirty="0" err="1"/>
              <a:t>IoT</a:t>
            </a:r>
            <a:endParaRPr lang="cs-CZ" dirty="0"/>
          </a:p>
          <a:p>
            <a:r>
              <a:rPr lang="cs-CZ" dirty="0"/>
              <a:t>Normální počítač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0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29600" cy="763526"/>
          </a:xfrm>
        </p:spPr>
        <p:txBody>
          <a:bodyPr>
            <a:normAutofit/>
          </a:bodyPr>
          <a:lstStyle/>
          <a:p>
            <a:r>
              <a:rPr lang="cs-CZ" dirty="0"/>
              <a:t>OS pro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9871"/>
            <a:ext cx="8324193" cy="3569110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/>
              <a:t>Rasbian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Výchozí systém pro </a:t>
            </a:r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Je odvozen z </a:t>
            </a:r>
            <a:r>
              <a:rPr lang="cs-CZ" dirty="0" err="1"/>
              <a:t>debianu</a:t>
            </a:r>
            <a:endParaRPr lang="cs-CZ" dirty="0"/>
          </a:p>
          <a:p>
            <a:r>
              <a:rPr lang="cs-CZ" dirty="0"/>
              <a:t>Linux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Populární alternativa pro </a:t>
            </a:r>
            <a:r>
              <a:rPr lang="cs-CZ" dirty="0" err="1"/>
              <a:t>rasbian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Například </a:t>
            </a:r>
            <a:r>
              <a:rPr lang="cs-CZ" dirty="0" err="1"/>
              <a:t>Ubuntu</a:t>
            </a:r>
            <a:r>
              <a:rPr lang="cs-CZ" dirty="0"/>
              <a:t> nebo </a:t>
            </a:r>
            <a:r>
              <a:rPr lang="cs-CZ" dirty="0" err="1"/>
              <a:t>Debian</a:t>
            </a:r>
            <a:endParaRPr lang="cs-CZ" dirty="0"/>
          </a:p>
          <a:p>
            <a:r>
              <a:rPr lang="cs-CZ" dirty="0" err="1"/>
              <a:t>LibreElec</a:t>
            </a:r>
            <a:endParaRPr lang="cs-CZ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cs-CZ" dirty="0"/>
              <a:t>Os pro </a:t>
            </a:r>
            <a:r>
              <a:rPr lang="cs-CZ" dirty="0" err="1"/>
              <a:t>Htpc</a:t>
            </a:r>
            <a:endParaRPr lang="cs-CZ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380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/>
    </mc:Choice>
    <mc:Fallback>
      <p:transition spd="slow" advTm="1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Modely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model B- standartní model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model A- levná verze modelu B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model B+ - Drahá verze modelu B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compute</a:t>
            </a:r>
            <a:r>
              <a:rPr lang="cs-CZ" dirty="0"/>
              <a:t>- model pro průmyslové aplikace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zero</a:t>
            </a:r>
            <a:r>
              <a:rPr lang="cs-CZ" dirty="0"/>
              <a:t>- malý a levný model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pico</a:t>
            </a:r>
            <a:r>
              <a:rPr lang="cs-CZ" dirty="0"/>
              <a:t>- nejmenší a nejlevnější model</a:t>
            </a:r>
          </a:p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400- model je zabudován v klávesnici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8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00"/>
    </mc:Choice>
    <mc:Fallback>
      <p:transition spd="slow" advTm="1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8" y="128474"/>
            <a:ext cx="8433453" cy="763526"/>
          </a:xfrm>
        </p:spPr>
        <p:txBody>
          <a:bodyPr>
            <a:normAutofit/>
          </a:bodyPr>
          <a:lstStyle/>
          <a:p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4B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Vydán v roce 2018</a:t>
            </a:r>
          </a:p>
          <a:p>
            <a:r>
              <a:rPr lang="cs-CZ" dirty="0"/>
              <a:t>Cena:1000kč až 2500kč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26" y="156977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482" y="4767736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82" y="1127997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076161" y="3625348"/>
            <a:ext cx="1272208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052292" y="4283131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50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211" y="85213"/>
            <a:ext cx="8259098" cy="763526"/>
          </a:xfrm>
        </p:spPr>
        <p:txBody>
          <a:bodyPr>
            <a:normAutofit/>
          </a:bodyPr>
          <a:lstStyle/>
          <a:p>
            <a:r>
              <a:rPr lang="cs-CZ" dirty="0"/>
              <a:t>Porty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319" y="4641911"/>
            <a:ext cx="3508993" cy="3757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2xmicro HDMI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4B8022-85DB-8976-D85E-B1235B8F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073" y="980164"/>
            <a:ext cx="4615949" cy="30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4CD457A-5AE6-C3B9-D878-A8144167B42C}"/>
              </a:ext>
            </a:extLst>
          </p:cNvPr>
          <p:cNvSpPr/>
          <p:nvPr/>
        </p:nvSpPr>
        <p:spPr>
          <a:xfrm>
            <a:off x="3087308" y="3510272"/>
            <a:ext cx="1272208" cy="5842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2463D27-2004-48E8-4E05-8208B7555F7C}"/>
              </a:ext>
            </a:extLst>
          </p:cNvPr>
          <p:cNvSpPr/>
          <p:nvPr/>
        </p:nvSpPr>
        <p:spPr>
          <a:xfrm rot="19465730">
            <a:off x="2037073" y="4273529"/>
            <a:ext cx="1088335" cy="26438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34BB2EDA-903D-4446-6FED-1837F52CEF89}"/>
              </a:ext>
            </a:extLst>
          </p:cNvPr>
          <p:cNvSpPr/>
          <p:nvPr/>
        </p:nvSpPr>
        <p:spPr>
          <a:xfrm>
            <a:off x="5560146" y="2139190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ED4817C5-76AB-37A5-3AE5-27883F5651BB}"/>
              </a:ext>
            </a:extLst>
          </p:cNvPr>
          <p:cNvSpPr/>
          <p:nvPr/>
        </p:nvSpPr>
        <p:spPr>
          <a:xfrm>
            <a:off x="6677670" y="2568307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CE000F-587B-62B6-BB13-C6E0031DD435}"/>
              </a:ext>
            </a:extLst>
          </p:cNvPr>
          <p:cNvSpPr txBox="1"/>
          <p:nvPr/>
        </p:nvSpPr>
        <p:spPr>
          <a:xfrm>
            <a:off x="7634313" y="2470157"/>
            <a:ext cx="130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3.0	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8233F873-BA1B-8B49-9BF9-7E3EEE75FFD2}"/>
              </a:ext>
            </a:extLst>
          </p:cNvPr>
          <p:cNvSpPr/>
          <p:nvPr/>
        </p:nvSpPr>
        <p:spPr>
          <a:xfrm>
            <a:off x="5594305" y="3075068"/>
            <a:ext cx="1083365" cy="7635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8CA11E1B-ED8D-EB31-2046-BFD2E86EDC1C}"/>
              </a:ext>
            </a:extLst>
          </p:cNvPr>
          <p:cNvSpPr/>
          <p:nvPr/>
        </p:nvSpPr>
        <p:spPr>
          <a:xfrm>
            <a:off x="6734822" y="3410881"/>
            <a:ext cx="899491" cy="198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A7F057B-1AFF-7A7F-8A15-BDBC9DE7EDB1}"/>
              </a:ext>
            </a:extLst>
          </p:cNvPr>
          <p:cNvSpPr txBox="1"/>
          <p:nvPr/>
        </p:nvSpPr>
        <p:spPr>
          <a:xfrm>
            <a:off x="7634313" y="332560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2x USB 2.0</a:t>
            </a:r>
          </a:p>
        </p:txBody>
      </p:sp>
    </p:spTree>
    <p:extLst>
      <p:ext uri="{BB962C8B-B14F-4D97-AF65-F5344CB8AC3E}">
        <p14:creationId xmlns:p14="http://schemas.microsoft.com/office/powerpoint/2010/main" val="407016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Předvádění na obrazovce (16:9)</PresentationFormat>
  <Paragraphs>113</Paragraphs>
  <Slides>23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30" baseType="lpstr">
      <vt:lpstr>Arial</vt:lpstr>
      <vt:lpstr>Calibri</vt:lpstr>
      <vt:lpstr>gg sans</vt:lpstr>
      <vt:lpstr>Open Sans</vt:lpstr>
      <vt:lpstr>Roboto Slab</vt:lpstr>
      <vt:lpstr>Wingdings</vt:lpstr>
      <vt:lpstr>Office Theme</vt:lpstr>
      <vt:lpstr>Raspberry pi</vt:lpstr>
      <vt:lpstr>Co je to</vt:lpstr>
      <vt:lpstr>Vlastnosti</vt:lpstr>
      <vt:lpstr>Využití</vt:lpstr>
      <vt:lpstr>OS pro raspberry pi</vt:lpstr>
      <vt:lpstr>Modely</vt:lpstr>
      <vt:lpstr>Raspberry pi 4B</vt:lpstr>
      <vt:lpstr>Porty</vt:lpstr>
      <vt:lpstr>Porty</vt:lpstr>
      <vt:lpstr>Porty</vt:lpstr>
      <vt:lpstr>Porty</vt:lpstr>
      <vt:lpstr>Porty</vt:lpstr>
      <vt:lpstr>Zdroj</vt:lpstr>
      <vt:lpstr>Internals</vt:lpstr>
      <vt:lpstr>Internals</vt:lpstr>
      <vt:lpstr>Internals</vt:lpstr>
      <vt:lpstr>Storage</vt:lpstr>
      <vt:lpstr>Emulace</vt:lpstr>
      <vt:lpstr>Minecraft Server</vt:lpstr>
      <vt:lpstr>Htpc</vt:lpstr>
      <vt:lpstr>Kamery</vt:lpstr>
      <vt:lpstr>Citace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2023-01-19T17:53:43Z</dcterms:modified>
</cp:coreProperties>
</file>