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6" r:id="rId1"/>
  </p:sldMasterIdLst>
  <p:sldIdLst>
    <p:sldId id="256" r:id="rId2"/>
    <p:sldId id="264" r:id="rId3"/>
    <p:sldId id="257" r:id="rId4"/>
    <p:sldId id="288" r:id="rId5"/>
    <p:sldId id="259" r:id="rId6"/>
    <p:sldId id="275" r:id="rId7"/>
    <p:sldId id="276" r:id="rId8"/>
    <p:sldId id="282" r:id="rId9"/>
    <p:sldId id="278" r:id="rId10"/>
    <p:sldId id="281" r:id="rId11"/>
    <p:sldId id="263" r:id="rId12"/>
    <p:sldId id="295" r:id="rId13"/>
    <p:sldId id="291" r:id="rId14"/>
    <p:sldId id="292" r:id="rId15"/>
    <p:sldId id="293" r:id="rId16"/>
    <p:sldId id="274" r:id="rId17"/>
    <p:sldId id="294" r:id="rId18"/>
    <p:sldId id="265" r:id="rId19"/>
    <p:sldId id="271" r:id="rId20"/>
    <p:sldId id="273" r:id="rId21"/>
    <p:sldId id="277" r:id="rId22"/>
    <p:sldId id="279" r:id="rId23"/>
    <p:sldId id="270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imona Suko" initials="SS" lastIdx="2" clrIdx="0">
    <p:extLst>
      <p:ext uri="{19B8F6BF-5375-455C-9EA6-DF929625EA0E}">
        <p15:presenceInfo xmlns:p15="http://schemas.microsoft.com/office/powerpoint/2012/main" userId="f02f5fb47c2b4dd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5E5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EE3F19-9F1E-46C6-94F5-DD784EBC06CE}" v="13" dt="2021-05-04T09:56:47.313"/>
    <p1510:client id="{57129E8D-6227-8342-8BAF-D512CA1F43CE}" v="1192" dt="2021-05-04T11:16:38.474"/>
    <p1510:client id="{960CE3B0-6DD8-47CC-AFC5-81876F98A4AE}" v="3" dt="2021-05-04T14:40:52.611"/>
    <p1510:client id="{9A650721-99BA-493F-8AF2-4C6DB08C5DED}" v="962" dt="2021-05-04T08:59:22.686"/>
    <p1510:client id="{B4E56DD9-22D9-4EEC-B72A-B74F6038945A}" v="1380" dt="2021-05-04T11:23:17.8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24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hyperlink" Target="https://raw.githubusercontent.com/rowanhogan/australian-states/master/states.min.geojson" TargetMode="External"/><Relationship Id="rId1" Type="http://schemas.openxmlformats.org/officeDocument/2006/relationships/hyperlink" Target="https://www.abs.gov.au/statistics" TargetMode="Externa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hyperlink" Target="https://raw.githubusercontent.com/rowanhogan/australian-states/master/states.min.geojson" TargetMode="External"/><Relationship Id="rId1" Type="http://schemas.openxmlformats.org/officeDocument/2006/relationships/hyperlink" Target="https://www.abs.gov.au/statistics" TargetMode="External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01C8EB2-4205-4696-8C60-BCE00295F053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A42D5E06-1319-4676-A392-A8DD870D134A}">
      <dgm:prSet custT="1"/>
      <dgm:spPr/>
      <dgm:t>
        <a:bodyPr/>
        <a:lstStyle/>
        <a:p>
          <a:r>
            <a:rPr lang="en-US" sz="4700"/>
            <a:t>•</a:t>
          </a:r>
          <a:r>
            <a:rPr lang="en-US" sz="3600"/>
            <a:t>John Hopkins Covid19 data </a:t>
          </a:r>
        </a:p>
      </dgm:t>
    </dgm:pt>
    <dgm:pt modelId="{0DC8A653-4D2F-4976-B344-E8295DA087BE}" type="parTrans" cxnId="{6AF9E3AD-CFCF-4B90-95B5-C02979EAC52A}">
      <dgm:prSet/>
      <dgm:spPr/>
      <dgm:t>
        <a:bodyPr/>
        <a:lstStyle/>
        <a:p>
          <a:endParaRPr lang="en-US"/>
        </a:p>
      </dgm:t>
    </dgm:pt>
    <dgm:pt modelId="{C9CD5F98-6DEE-4750-8DDC-B5939DAC1A9C}" type="sibTrans" cxnId="{6AF9E3AD-CFCF-4B90-95B5-C02979EAC52A}">
      <dgm:prSet/>
      <dgm:spPr/>
      <dgm:t>
        <a:bodyPr/>
        <a:lstStyle/>
        <a:p>
          <a:endParaRPr lang="en-US"/>
        </a:p>
      </dgm:t>
    </dgm:pt>
    <dgm:pt modelId="{3C5937FE-EC1E-4846-B373-73CD0DE1CF57}">
      <dgm:prSet custT="1"/>
      <dgm:spPr/>
      <dgm:t>
        <a:bodyPr/>
        <a:lstStyle/>
        <a:p>
          <a:r>
            <a:rPr lang="en-US" sz="3600"/>
            <a:t>•</a:t>
          </a:r>
          <a:r>
            <a:rPr lang="en-US" sz="3600">
              <a:hlinkClick xmlns:r="http://schemas.openxmlformats.org/officeDocument/2006/relationships" r:id="rId1"/>
            </a:rPr>
            <a:t>ABS</a:t>
          </a:r>
          <a:r>
            <a:rPr lang="en-US" sz="3600"/>
            <a:t> </a:t>
          </a:r>
        </a:p>
      </dgm:t>
    </dgm:pt>
    <dgm:pt modelId="{08120948-48EF-436D-B6F1-ACD07A1E2F37}" type="parTrans" cxnId="{F9F8197D-B4CC-45C6-90DE-37DC9AD901F5}">
      <dgm:prSet/>
      <dgm:spPr/>
      <dgm:t>
        <a:bodyPr/>
        <a:lstStyle/>
        <a:p>
          <a:endParaRPr lang="en-US"/>
        </a:p>
      </dgm:t>
    </dgm:pt>
    <dgm:pt modelId="{A90E79D3-4490-4753-81F5-F20E51EB113D}" type="sibTrans" cxnId="{F9F8197D-B4CC-45C6-90DE-37DC9AD901F5}">
      <dgm:prSet/>
      <dgm:spPr/>
      <dgm:t>
        <a:bodyPr/>
        <a:lstStyle/>
        <a:p>
          <a:endParaRPr lang="en-US"/>
        </a:p>
      </dgm:t>
    </dgm:pt>
    <dgm:pt modelId="{5E1E35DB-EC86-4F80-A831-13FEECAA24B5}">
      <dgm:prSet custT="1"/>
      <dgm:spPr/>
      <dgm:t>
        <a:bodyPr/>
        <a:lstStyle/>
        <a:p>
          <a:r>
            <a:rPr lang="en-US" sz="3600"/>
            <a:t>•Australian Digital Boundary </a:t>
          </a:r>
          <a:r>
            <a:rPr lang="en-US" sz="3600">
              <a:hlinkClick xmlns:r="http://schemas.openxmlformats.org/officeDocument/2006/relationships" r:id="rId2"/>
            </a:rPr>
            <a:t>Geojson</a:t>
          </a:r>
          <a:r>
            <a:rPr lang="en-US" sz="3600"/>
            <a:t> data</a:t>
          </a:r>
        </a:p>
      </dgm:t>
    </dgm:pt>
    <dgm:pt modelId="{FA4435AB-A0F5-4455-AC63-9C1DBC481A39}" type="parTrans" cxnId="{92210CE6-D24A-4DC8-BB32-40E486782DEE}">
      <dgm:prSet/>
      <dgm:spPr/>
      <dgm:t>
        <a:bodyPr/>
        <a:lstStyle/>
        <a:p>
          <a:endParaRPr lang="en-US"/>
        </a:p>
      </dgm:t>
    </dgm:pt>
    <dgm:pt modelId="{91F0ACBB-B591-4A03-98BA-43320F5F08BD}" type="sibTrans" cxnId="{92210CE6-D24A-4DC8-BB32-40E486782DEE}">
      <dgm:prSet/>
      <dgm:spPr/>
      <dgm:t>
        <a:bodyPr/>
        <a:lstStyle/>
        <a:p>
          <a:endParaRPr lang="en-US"/>
        </a:p>
      </dgm:t>
    </dgm:pt>
    <dgm:pt modelId="{13565164-4255-473B-9552-0FB018AEBBD5}" type="pres">
      <dgm:prSet presAssocID="{B01C8EB2-4205-4696-8C60-BCE00295F053}" presName="vert0" presStyleCnt="0">
        <dgm:presLayoutVars>
          <dgm:dir/>
          <dgm:animOne val="branch"/>
          <dgm:animLvl val="lvl"/>
        </dgm:presLayoutVars>
      </dgm:prSet>
      <dgm:spPr/>
    </dgm:pt>
    <dgm:pt modelId="{F720EFFA-9376-4F23-A982-286F1FB9DE76}" type="pres">
      <dgm:prSet presAssocID="{A42D5E06-1319-4676-A392-A8DD870D134A}" presName="thickLine" presStyleLbl="alignNode1" presStyleIdx="0" presStyleCnt="3"/>
      <dgm:spPr/>
    </dgm:pt>
    <dgm:pt modelId="{3B02B90D-98BA-4378-9F77-665C4AE4C203}" type="pres">
      <dgm:prSet presAssocID="{A42D5E06-1319-4676-A392-A8DD870D134A}" presName="horz1" presStyleCnt="0"/>
      <dgm:spPr/>
    </dgm:pt>
    <dgm:pt modelId="{917A0D93-F243-4377-A1EF-2B1E7C41E1EA}" type="pres">
      <dgm:prSet presAssocID="{A42D5E06-1319-4676-A392-A8DD870D134A}" presName="tx1" presStyleLbl="revTx" presStyleIdx="0" presStyleCnt="3"/>
      <dgm:spPr/>
    </dgm:pt>
    <dgm:pt modelId="{FBFB877E-437E-422B-B332-F3B3EFBFC619}" type="pres">
      <dgm:prSet presAssocID="{A42D5E06-1319-4676-A392-A8DD870D134A}" presName="vert1" presStyleCnt="0"/>
      <dgm:spPr/>
    </dgm:pt>
    <dgm:pt modelId="{C9F74B51-1DF0-4FBD-84CC-EAAF211484D2}" type="pres">
      <dgm:prSet presAssocID="{3C5937FE-EC1E-4846-B373-73CD0DE1CF57}" presName="thickLine" presStyleLbl="alignNode1" presStyleIdx="1" presStyleCnt="3"/>
      <dgm:spPr/>
    </dgm:pt>
    <dgm:pt modelId="{FE6A6224-22B2-4C66-9523-C69BBCF80C3C}" type="pres">
      <dgm:prSet presAssocID="{3C5937FE-EC1E-4846-B373-73CD0DE1CF57}" presName="horz1" presStyleCnt="0"/>
      <dgm:spPr/>
    </dgm:pt>
    <dgm:pt modelId="{2575F1F1-D978-4D3F-A861-207EB8FA240B}" type="pres">
      <dgm:prSet presAssocID="{3C5937FE-EC1E-4846-B373-73CD0DE1CF57}" presName="tx1" presStyleLbl="revTx" presStyleIdx="1" presStyleCnt="3"/>
      <dgm:spPr/>
    </dgm:pt>
    <dgm:pt modelId="{05C4180A-5A4D-49D5-8E3B-2A0BB6892650}" type="pres">
      <dgm:prSet presAssocID="{3C5937FE-EC1E-4846-B373-73CD0DE1CF57}" presName="vert1" presStyleCnt="0"/>
      <dgm:spPr/>
    </dgm:pt>
    <dgm:pt modelId="{6EBD9170-24A1-4407-8A17-3E3BAC3D49CC}" type="pres">
      <dgm:prSet presAssocID="{5E1E35DB-EC86-4F80-A831-13FEECAA24B5}" presName="thickLine" presStyleLbl="alignNode1" presStyleIdx="2" presStyleCnt="3"/>
      <dgm:spPr/>
    </dgm:pt>
    <dgm:pt modelId="{415DF3AC-2131-4C0F-97DD-E0FEEAADE713}" type="pres">
      <dgm:prSet presAssocID="{5E1E35DB-EC86-4F80-A831-13FEECAA24B5}" presName="horz1" presStyleCnt="0"/>
      <dgm:spPr/>
    </dgm:pt>
    <dgm:pt modelId="{8CC127B9-9446-47F6-A7C1-BC49A6AF60C6}" type="pres">
      <dgm:prSet presAssocID="{5E1E35DB-EC86-4F80-A831-13FEECAA24B5}" presName="tx1" presStyleLbl="revTx" presStyleIdx="2" presStyleCnt="3"/>
      <dgm:spPr/>
    </dgm:pt>
    <dgm:pt modelId="{AFFCDE0C-73F1-4807-A75B-B34E55586214}" type="pres">
      <dgm:prSet presAssocID="{5E1E35DB-EC86-4F80-A831-13FEECAA24B5}" presName="vert1" presStyleCnt="0"/>
      <dgm:spPr/>
    </dgm:pt>
  </dgm:ptLst>
  <dgm:cxnLst>
    <dgm:cxn modelId="{CEF3CB26-A3CF-4B04-AF4C-CD6B5C0B1FE5}" type="presOf" srcId="{5E1E35DB-EC86-4F80-A831-13FEECAA24B5}" destId="{8CC127B9-9446-47F6-A7C1-BC49A6AF60C6}" srcOrd="0" destOrd="0" presId="urn:microsoft.com/office/officeart/2008/layout/LinedList"/>
    <dgm:cxn modelId="{80768442-2A7A-4840-A9C4-CD6C6DD84867}" type="presOf" srcId="{B01C8EB2-4205-4696-8C60-BCE00295F053}" destId="{13565164-4255-473B-9552-0FB018AEBBD5}" srcOrd="0" destOrd="0" presId="urn:microsoft.com/office/officeart/2008/layout/LinedList"/>
    <dgm:cxn modelId="{2DB77C56-F0E4-4B98-8F3C-862740C1F0BA}" type="presOf" srcId="{3C5937FE-EC1E-4846-B373-73CD0DE1CF57}" destId="{2575F1F1-D978-4D3F-A861-207EB8FA240B}" srcOrd="0" destOrd="0" presId="urn:microsoft.com/office/officeart/2008/layout/LinedList"/>
    <dgm:cxn modelId="{F9F8197D-B4CC-45C6-90DE-37DC9AD901F5}" srcId="{B01C8EB2-4205-4696-8C60-BCE00295F053}" destId="{3C5937FE-EC1E-4846-B373-73CD0DE1CF57}" srcOrd="1" destOrd="0" parTransId="{08120948-48EF-436D-B6F1-ACD07A1E2F37}" sibTransId="{A90E79D3-4490-4753-81F5-F20E51EB113D}"/>
    <dgm:cxn modelId="{31768180-8319-49A4-8F23-A8F699CFB21B}" type="presOf" srcId="{A42D5E06-1319-4676-A392-A8DD870D134A}" destId="{917A0D93-F243-4377-A1EF-2B1E7C41E1EA}" srcOrd="0" destOrd="0" presId="urn:microsoft.com/office/officeart/2008/layout/LinedList"/>
    <dgm:cxn modelId="{6AF9E3AD-CFCF-4B90-95B5-C02979EAC52A}" srcId="{B01C8EB2-4205-4696-8C60-BCE00295F053}" destId="{A42D5E06-1319-4676-A392-A8DD870D134A}" srcOrd="0" destOrd="0" parTransId="{0DC8A653-4D2F-4976-B344-E8295DA087BE}" sibTransId="{C9CD5F98-6DEE-4750-8DDC-B5939DAC1A9C}"/>
    <dgm:cxn modelId="{92210CE6-D24A-4DC8-BB32-40E486782DEE}" srcId="{B01C8EB2-4205-4696-8C60-BCE00295F053}" destId="{5E1E35DB-EC86-4F80-A831-13FEECAA24B5}" srcOrd="2" destOrd="0" parTransId="{FA4435AB-A0F5-4455-AC63-9C1DBC481A39}" sibTransId="{91F0ACBB-B591-4A03-98BA-43320F5F08BD}"/>
    <dgm:cxn modelId="{B8397BF8-18F7-4868-BE7E-DCD3A9E9A972}" type="presParOf" srcId="{13565164-4255-473B-9552-0FB018AEBBD5}" destId="{F720EFFA-9376-4F23-A982-286F1FB9DE76}" srcOrd="0" destOrd="0" presId="urn:microsoft.com/office/officeart/2008/layout/LinedList"/>
    <dgm:cxn modelId="{F47AED44-9AE2-4896-A19B-78D3A1E894A2}" type="presParOf" srcId="{13565164-4255-473B-9552-0FB018AEBBD5}" destId="{3B02B90D-98BA-4378-9F77-665C4AE4C203}" srcOrd="1" destOrd="0" presId="urn:microsoft.com/office/officeart/2008/layout/LinedList"/>
    <dgm:cxn modelId="{442D9A92-E748-4A3B-99F5-8CFDC97E95B3}" type="presParOf" srcId="{3B02B90D-98BA-4378-9F77-665C4AE4C203}" destId="{917A0D93-F243-4377-A1EF-2B1E7C41E1EA}" srcOrd="0" destOrd="0" presId="urn:microsoft.com/office/officeart/2008/layout/LinedList"/>
    <dgm:cxn modelId="{A53CAA70-6C02-4C11-9239-A9A20AA8EFFE}" type="presParOf" srcId="{3B02B90D-98BA-4378-9F77-665C4AE4C203}" destId="{FBFB877E-437E-422B-B332-F3B3EFBFC619}" srcOrd="1" destOrd="0" presId="urn:microsoft.com/office/officeart/2008/layout/LinedList"/>
    <dgm:cxn modelId="{DB809B69-7D9B-4F8E-8E0E-2802A58BAF5C}" type="presParOf" srcId="{13565164-4255-473B-9552-0FB018AEBBD5}" destId="{C9F74B51-1DF0-4FBD-84CC-EAAF211484D2}" srcOrd="2" destOrd="0" presId="urn:microsoft.com/office/officeart/2008/layout/LinedList"/>
    <dgm:cxn modelId="{91E85500-C28E-4784-89E8-9E6536C7F804}" type="presParOf" srcId="{13565164-4255-473B-9552-0FB018AEBBD5}" destId="{FE6A6224-22B2-4C66-9523-C69BBCF80C3C}" srcOrd="3" destOrd="0" presId="urn:microsoft.com/office/officeart/2008/layout/LinedList"/>
    <dgm:cxn modelId="{116944E2-8587-45FD-85FC-D438D3AB9C26}" type="presParOf" srcId="{FE6A6224-22B2-4C66-9523-C69BBCF80C3C}" destId="{2575F1F1-D978-4D3F-A861-207EB8FA240B}" srcOrd="0" destOrd="0" presId="urn:microsoft.com/office/officeart/2008/layout/LinedList"/>
    <dgm:cxn modelId="{FCA3E5A4-57F2-4CA5-864E-54F7A85DDE4C}" type="presParOf" srcId="{FE6A6224-22B2-4C66-9523-C69BBCF80C3C}" destId="{05C4180A-5A4D-49D5-8E3B-2A0BB6892650}" srcOrd="1" destOrd="0" presId="urn:microsoft.com/office/officeart/2008/layout/LinedList"/>
    <dgm:cxn modelId="{98B612DE-3CB2-4CB3-8779-E0A302EFE8C5}" type="presParOf" srcId="{13565164-4255-473B-9552-0FB018AEBBD5}" destId="{6EBD9170-24A1-4407-8A17-3E3BAC3D49CC}" srcOrd="4" destOrd="0" presId="urn:microsoft.com/office/officeart/2008/layout/LinedList"/>
    <dgm:cxn modelId="{FE1F4D41-1A89-48C3-876B-BFBA2F3FA963}" type="presParOf" srcId="{13565164-4255-473B-9552-0FB018AEBBD5}" destId="{415DF3AC-2131-4C0F-97DD-E0FEEAADE713}" srcOrd="5" destOrd="0" presId="urn:microsoft.com/office/officeart/2008/layout/LinedList"/>
    <dgm:cxn modelId="{B66C1912-C8F7-4768-B2BD-C99B3429BBED}" type="presParOf" srcId="{415DF3AC-2131-4C0F-97DD-E0FEEAADE713}" destId="{8CC127B9-9446-47F6-A7C1-BC49A6AF60C6}" srcOrd="0" destOrd="0" presId="urn:microsoft.com/office/officeart/2008/layout/LinedList"/>
    <dgm:cxn modelId="{08F18A10-75D0-4263-843F-201DBA81F26C}" type="presParOf" srcId="{415DF3AC-2131-4C0F-97DD-E0FEEAADE713}" destId="{AFFCDE0C-73F1-4807-A75B-B34E55586214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72CCEBD-1CC5-4B06-B0E4-95039C48DBB5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7AA0D507-08D1-42FF-B02D-C93DEC2B091E}">
      <dgm:prSet/>
      <dgm:spPr/>
      <dgm:t>
        <a:bodyPr/>
        <a:lstStyle/>
        <a:p>
          <a:pPr>
            <a:defRPr b="1"/>
          </a:pPr>
          <a:r>
            <a:rPr lang="en-US"/>
            <a:t>Github</a:t>
          </a:r>
        </a:p>
      </dgm:t>
    </dgm:pt>
    <dgm:pt modelId="{1802197C-9837-49FD-A07A-13DF1EDCFF4E}" type="parTrans" cxnId="{320347A8-1A30-47AF-A556-CEB3FF2AE221}">
      <dgm:prSet/>
      <dgm:spPr/>
      <dgm:t>
        <a:bodyPr/>
        <a:lstStyle/>
        <a:p>
          <a:endParaRPr lang="en-US"/>
        </a:p>
      </dgm:t>
    </dgm:pt>
    <dgm:pt modelId="{D8CE7A45-E520-44B8-AF00-CFCEC38E954D}" type="sibTrans" cxnId="{320347A8-1A30-47AF-A556-CEB3FF2AE221}">
      <dgm:prSet/>
      <dgm:spPr/>
      <dgm:t>
        <a:bodyPr/>
        <a:lstStyle/>
        <a:p>
          <a:endParaRPr lang="en-US"/>
        </a:p>
      </dgm:t>
    </dgm:pt>
    <dgm:pt modelId="{8A4BD370-E3D6-476A-81C8-317048621C9B}">
      <dgm:prSet/>
      <dgm:spPr/>
      <dgm:t>
        <a:bodyPr/>
        <a:lstStyle/>
        <a:p>
          <a:pPr>
            <a:defRPr b="1"/>
          </a:pPr>
          <a:r>
            <a:rPr lang="en-US"/>
            <a:t>Jupyter Notebook</a:t>
          </a:r>
        </a:p>
      </dgm:t>
    </dgm:pt>
    <dgm:pt modelId="{66CB7041-7725-408C-B0EE-91EDB9139B23}" type="parTrans" cxnId="{CE4EF887-6D76-4513-BC45-3D8A13CB3677}">
      <dgm:prSet/>
      <dgm:spPr/>
      <dgm:t>
        <a:bodyPr/>
        <a:lstStyle/>
        <a:p>
          <a:endParaRPr lang="en-US"/>
        </a:p>
      </dgm:t>
    </dgm:pt>
    <dgm:pt modelId="{CEC19800-FDAB-4F72-8D4B-56AB9ECB5E29}" type="sibTrans" cxnId="{CE4EF887-6D76-4513-BC45-3D8A13CB3677}">
      <dgm:prSet/>
      <dgm:spPr/>
      <dgm:t>
        <a:bodyPr/>
        <a:lstStyle/>
        <a:p>
          <a:endParaRPr lang="en-US"/>
        </a:p>
      </dgm:t>
    </dgm:pt>
    <dgm:pt modelId="{CAACC361-10F3-4957-8F84-7F743353A3FF}">
      <dgm:prSet/>
      <dgm:spPr/>
      <dgm:t>
        <a:bodyPr/>
        <a:lstStyle/>
        <a:p>
          <a:pPr>
            <a:defRPr b="1"/>
          </a:pPr>
          <a:r>
            <a:rPr lang="en-US"/>
            <a:t>Modules of python:</a:t>
          </a:r>
        </a:p>
      </dgm:t>
    </dgm:pt>
    <dgm:pt modelId="{6F76F009-4550-4A46-B79D-C06F786F4160}" type="parTrans" cxnId="{ED3E4F1D-57A8-4F6B-82C2-6DB5A3013F75}">
      <dgm:prSet/>
      <dgm:spPr/>
      <dgm:t>
        <a:bodyPr/>
        <a:lstStyle/>
        <a:p>
          <a:endParaRPr lang="en-US"/>
        </a:p>
      </dgm:t>
    </dgm:pt>
    <dgm:pt modelId="{80AF9E2A-0B11-4D0A-9E9F-3BA11EA901B0}" type="sibTrans" cxnId="{ED3E4F1D-57A8-4F6B-82C2-6DB5A3013F75}">
      <dgm:prSet/>
      <dgm:spPr/>
      <dgm:t>
        <a:bodyPr/>
        <a:lstStyle/>
        <a:p>
          <a:endParaRPr lang="en-US"/>
        </a:p>
      </dgm:t>
    </dgm:pt>
    <dgm:pt modelId="{77797DB6-A2EF-4499-AA61-D3D5101F582D}">
      <dgm:prSet/>
      <dgm:spPr/>
      <dgm:t>
        <a:bodyPr/>
        <a:lstStyle/>
        <a:p>
          <a:r>
            <a:rPr lang="en-US"/>
            <a:t>Pandas</a:t>
          </a:r>
        </a:p>
      </dgm:t>
    </dgm:pt>
    <dgm:pt modelId="{E2CC5063-3ED3-47B0-A996-C2FE7268926C}" type="parTrans" cxnId="{7BE9E2B7-1DEF-4522-A3E7-90C057A2A960}">
      <dgm:prSet/>
      <dgm:spPr/>
      <dgm:t>
        <a:bodyPr/>
        <a:lstStyle/>
        <a:p>
          <a:endParaRPr lang="en-US"/>
        </a:p>
      </dgm:t>
    </dgm:pt>
    <dgm:pt modelId="{DDBB6C03-520D-45DD-AC17-C1B945FE1ADC}" type="sibTrans" cxnId="{7BE9E2B7-1DEF-4522-A3E7-90C057A2A960}">
      <dgm:prSet/>
      <dgm:spPr/>
      <dgm:t>
        <a:bodyPr/>
        <a:lstStyle/>
        <a:p>
          <a:endParaRPr lang="en-US"/>
        </a:p>
      </dgm:t>
    </dgm:pt>
    <dgm:pt modelId="{DB036719-AE19-4054-98D3-0D62EFC18CB0}">
      <dgm:prSet/>
      <dgm:spPr/>
      <dgm:t>
        <a:bodyPr/>
        <a:lstStyle/>
        <a:p>
          <a:r>
            <a:rPr lang="en-US"/>
            <a:t>Matplotlib</a:t>
          </a:r>
        </a:p>
      </dgm:t>
    </dgm:pt>
    <dgm:pt modelId="{0616013B-6E86-41B6-8644-4640AF2569A4}" type="parTrans" cxnId="{C2D0777D-20E4-40C3-9281-CC87406D1C5D}">
      <dgm:prSet/>
      <dgm:spPr/>
      <dgm:t>
        <a:bodyPr/>
        <a:lstStyle/>
        <a:p>
          <a:endParaRPr lang="en-US"/>
        </a:p>
      </dgm:t>
    </dgm:pt>
    <dgm:pt modelId="{9402C2F2-7282-4F31-BBE6-73C620B70A30}" type="sibTrans" cxnId="{C2D0777D-20E4-40C3-9281-CC87406D1C5D}">
      <dgm:prSet/>
      <dgm:spPr/>
      <dgm:t>
        <a:bodyPr/>
        <a:lstStyle/>
        <a:p>
          <a:endParaRPr lang="en-US"/>
        </a:p>
      </dgm:t>
    </dgm:pt>
    <dgm:pt modelId="{C6E53573-851C-45EE-9A37-3A7FF46A46BF}">
      <dgm:prSet/>
      <dgm:spPr/>
      <dgm:t>
        <a:bodyPr/>
        <a:lstStyle/>
        <a:p>
          <a:r>
            <a:rPr lang="en-US"/>
            <a:t>Numpy</a:t>
          </a:r>
        </a:p>
      </dgm:t>
    </dgm:pt>
    <dgm:pt modelId="{A02E695F-E6A8-4BB1-82AD-F6A5510FBD68}" type="parTrans" cxnId="{A75D1EA5-5128-4BD3-9ADE-A48275136A60}">
      <dgm:prSet/>
      <dgm:spPr/>
      <dgm:t>
        <a:bodyPr/>
        <a:lstStyle/>
        <a:p>
          <a:endParaRPr lang="en-US"/>
        </a:p>
      </dgm:t>
    </dgm:pt>
    <dgm:pt modelId="{0DBD9794-9E58-4384-A479-304564940B10}" type="sibTrans" cxnId="{A75D1EA5-5128-4BD3-9ADE-A48275136A60}">
      <dgm:prSet/>
      <dgm:spPr/>
      <dgm:t>
        <a:bodyPr/>
        <a:lstStyle/>
        <a:p>
          <a:endParaRPr lang="en-US"/>
        </a:p>
      </dgm:t>
    </dgm:pt>
    <dgm:pt modelId="{88E9C8CA-CA44-4300-AA37-03FA83B578F9}">
      <dgm:prSet/>
      <dgm:spPr/>
      <dgm:t>
        <a:bodyPr/>
        <a:lstStyle/>
        <a:p>
          <a:r>
            <a:rPr lang="en-US"/>
            <a:t>Folium</a:t>
          </a:r>
        </a:p>
      </dgm:t>
    </dgm:pt>
    <dgm:pt modelId="{FD269715-FEA0-44F1-BBEC-5960D33C7259}" type="parTrans" cxnId="{81CFD236-8C24-4CFC-8F94-4A7339101565}">
      <dgm:prSet/>
      <dgm:spPr/>
      <dgm:t>
        <a:bodyPr/>
        <a:lstStyle/>
        <a:p>
          <a:endParaRPr lang="en-US"/>
        </a:p>
      </dgm:t>
    </dgm:pt>
    <dgm:pt modelId="{FC80DEAD-0F46-4E44-A4E0-BF1F61FA0BFD}" type="sibTrans" cxnId="{81CFD236-8C24-4CFC-8F94-4A7339101565}">
      <dgm:prSet/>
      <dgm:spPr/>
      <dgm:t>
        <a:bodyPr/>
        <a:lstStyle/>
        <a:p>
          <a:endParaRPr lang="en-US"/>
        </a:p>
      </dgm:t>
    </dgm:pt>
    <dgm:pt modelId="{3B7257C0-A1BC-4558-8A1F-FFB1D69BDAAC}">
      <dgm:prSet/>
      <dgm:spPr/>
      <dgm:t>
        <a:bodyPr/>
        <a:lstStyle/>
        <a:p>
          <a:r>
            <a:rPr lang="en-US"/>
            <a:t>Scipy</a:t>
          </a:r>
        </a:p>
      </dgm:t>
    </dgm:pt>
    <dgm:pt modelId="{388B4F9D-B706-43C2-B6CD-72DBF9643BCD}" type="parTrans" cxnId="{8F3FBB17-D3B3-46F5-9D2C-12F24F151B63}">
      <dgm:prSet/>
      <dgm:spPr/>
      <dgm:t>
        <a:bodyPr/>
        <a:lstStyle/>
        <a:p>
          <a:endParaRPr lang="en-US"/>
        </a:p>
      </dgm:t>
    </dgm:pt>
    <dgm:pt modelId="{C70E7C78-1BA3-429D-A9EB-ADA6654C9231}" type="sibTrans" cxnId="{8F3FBB17-D3B3-46F5-9D2C-12F24F151B63}">
      <dgm:prSet/>
      <dgm:spPr/>
      <dgm:t>
        <a:bodyPr/>
        <a:lstStyle/>
        <a:p>
          <a:endParaRPr lang="en-US"/>
        </a:p>
      </dgm:t>
    </dgm:pt>
    <dgm:pt modelId="{620C4E42-16E6-4E19-B85B-5DA13D8AD306}">
      <dgm:prSet/>
      <dgm:spPr/>
      <dgm:t>
        <a:bodyPr/>
        <a:lstStyle/>
        <a:p>
          <a:r>
            <a:rPr lang="en-US"/>
            <a:t>Our own functions</a:t>
          </a:r>
        </a:p>
      </dgm:t>
    </dgm:pt>
    <dgm:pt modelId="{817CB94F-789E-4A10-B9E5-15014ADB7A34}" type="parTrans" cxnId="{1D02371F-33EF-4822-A758-80275CE6BAFB}">
      <dgm:prSet/>
      <dgm:spPr/>
      <dgm:t>
        <a:bodyPr/>
        <a:lstStyle/>
        <a:p>
          <a:endParaRPr lang="en-US"/>
        </a:p>
      </dgm:t>
    </dgm:pt>
    <dgm:pt modelId="{FDE895A6-914E-4051-A469-44A5A0E276F0}" type="sibTrans" cxnId="{1D02371F-33EF-4822-A758-80275CE6BAFB}">
      <dgm:prSet/>
      <dgm:spPr/>
      <dgm:t>
        <a:bodyPr/>
        <a:lstStyle/>
        <a:p>
          <a:endParaRPr lang="en-US"/>
        </a:p>
      </dgm:t>
    </dgm:pt>
    <dgm:pt modelId="{EA360CA7-E0EB-405A-88E9-F0F517E2ABF0}" type="pres">
      <dgm:prSet presAssocID="{D72CCEBD-1CC5-4B06-B0E4-95039C48DBB5}" presName="root" presStyleCnt="0">
        <dgm:presLayoutVars>
          <dgm:dir/>
          <dgm:resizeHandles val="exact"/>
        </dgm:presLayoutVars>
      </dgm:prSet>
      <dgm:spPr/>
    </dgm:pt>
    <dgm:pt modelId="{D24DD53C-8494-440B-9450-8A2B5E44B815}" type="pres">
      <dgm:prSet presAssocID="{7AA0D507-08D1-42FF-B02D-C93DEC2B091E}" presName="compNode" presStyleCnt="0"/>
      <dgm:spPr/>
    </dgm:pt>
    <dgm:pt modelId="{82F20120-BCC8-4E51-A96E-3161FDD621B3}" type="pres">
      <dgm:prSet presAssocID="{7AA0D507-08D1-42FF-B02D-C93DEC2B091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nagement"/>
        </a:ext>
      </dgm:extLst>
    </dgm:pt>
    <dgm:pt modelId="{890A57EB-7738-4B17-9C06-C34693BB7AD8}" type="pres">
      <dgm:prSet presAssocID="{7AA0D507-08D1-42FF-B02D-C93DEC2B091E}" presName="iconSpace" presStyleCnt="0"/>
      <dgm:spPr/>
    </dgm:pt>
    <dgm:pt modelId="{07CFDCBC-1809-4EBE-AA34-0596657CAD0D}" type="pres">
      <dgm:prSet presAssocID="{7AA0D507-08D1-42FF-B02D-C93DEC2B091E}" presName="parTx" presStyleLbl="revTx" presStyleIdx="0" presStyleCnt="6">
        <dgm:presLayoutVars>
          <dgm:chMax val="0"/>
          <dgm:chPref val="0"/>
        </dgm:presLayoutVars>
      </dgm:prSet>
      <dgm:spPr/>
    </dgm:pt>
    <dgm:pt modelId="{D0301C95-4A05-47C4-B057-443B0EB7CB1C}" type="pres">
      <dgm:prSet presAssocID="{7AA0D507-08D1-42FF-B02D-C93DEC2B091E}" presName="txSpace" presStyleCnt="0"/>
      <dgm:spPr/>
    </dgm:pt>
    <dgm:pt modelId="{B4310B4C-A076-4E45-9D7B-1A22F460E757}" type="pres">
      <dgm:prSet presAssocID="{7AA0D507-08D1-42FF-B02D-C93DEC2B091E}" presName="desTx" presStyleLbl="revTx" presStyleIdx="1" presStyleCnt="6">
        <dgm:presLayoutVars/>
      </dgm:prSet>
      <dgm:spPr/>
    </dgm:pt>
    <dgm:pt modelId="{ACB51BED-6BE1-4A51-9006-A34208EC2C50}" type="pres">
      <dgm:prSet presAssocID="{D8CE7A45-E520-44B8-AF00-CFCEC38E954D}" presName="sibTrans" presStyleCnt="0"/>
      <dgm:spPr/>
    </dgm:pt>
    <dgm:pt modelId="{88A6D150-7CEF-4FD7-A56A-525DB5E06137}" type="pres">
      <dgm:prSet presAssocID="{8A4BD370-E3D6-476A-81C8-317048621C9B}" presName="compNode" presStyleCnt="0"/>
      <dgm:spPr/>
    </dgm:pt>
    <dgm:pt modelId="{EA7B1FE5-2FCC-43A9-9BBD-7DC44053A3B0}" type="pres">
      <dgm:prSet presAssocID="{8A4BD370-E3D6-476A-81C8-317048621C9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3A8EA65C-9F71-4758-A94C-7C806DE86E3C}" type="pres">
      <dgm:prSet presAssocID="{8A4BD370-E3D6-476A-81C8-317048621C9B}" presName="iconSpace" presStyleCnt="0"/>
      <dgm:spPr/>
    </dgm:pt>
    <dgm:pt modelId="{C0DED4C5-5605-47B8-9417-4B6498CF671B}" type="pres">
      <dgm:prSet presAssocID="{8A4BD370-E3D6-476A-81C8-317048621C9B}" presName="parTx" presStyleLbl="revTx" presStyleIdx="2" presStyleCnt="6">
        <dgm:presLayoutVars>
          <dgm:chMax val="0"/>
          <dgm:chPref val="0"/>
        </dgm:presLayoutVars>
      </dgm:prSet>
      <dgm:spPr/>
    </dgm:pt>
    <dgm:pt modelId="{4D40C1DC-6D7B-4DB4-A2D4-841A230ADA78}" type="pres">
      <dgm:prSet presAssocID="{8A4BD370-E3D6-476A-81C8-317048621C9B}" presName="txSpace" presStyleCnt="0"/>
      <dgm:spPr/>
    </dgm:pt>
    <dgm:pt modelId="{616EAE42-77C8-46ED-90D6-C89027503A02}" type="pres">
      <dgm:prSet presAssocID="{8A4BD370-E3D6-476A-81C8-317048621C9B}" presName="desTx" presStyleLbl="revTx" presStyleIdx="3" presStyleCnt="6">
        <dgm:presLayoutVars/>
      </dgm:prSet>
      <dgm:spPr/>
    </dgm:pt>
    <dgm:pt modelId="{CA28B4B7-259C-4BE7-9E18-D7D8AD145A78}" type="pres">
      <dgm:prSet presAssocID="{CEC19800-FDAB-4F72-8D4B-56AB9ECB5E29}" presName="sibTrans" presStyleCnt="0"/>
      <dgm:spPr/>
    </dgm:pt>
    <dgm:pt modelId="{4FEA3B82-1313-4798-8A55-C38DA7105A44}" type="pres">
      <dgm:prSet presAssocID="{CAACC361-10F3-4957-8F84-7F743353A3FF}" presName="compNode" presStyleCnt="0"/>
      <dgm:spPr/>
    </dgm:pt>
    <dgm:pt modelId="{A6B0C474-EFB3-46BB-A4F8-E203C04F2B09}" type="pres">
      <dgm:prSet presAssocID="{CAACC361-10F3-4957-8F84-7F743353A3F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nda"/>
        </a:ext>
      </dgm:extLst>
    </dgm:pt>
    <dgm:pt modelId="{AA38C1C5-D0F0-46A2-9D61-17BB5544AAC4}" type="pres">
      <dgm:prSet presAssocID="{CAACC361-10F3-4957-8F84-7F743353A3FF}" presName="iconSpace" presStyleCnt="0"/>
      <dgm:spPr/>
    </dgm:pt>
    <dgm:pt modelId="{5B60CA7F-37B1-46A4-A48D-351F6DBC8D6D}" type="pres">
      <dgm:prSet presAssocID="{CAACC361-10F3-4957-8F84-7F743353A3FF}" presName="parTx" presStyleLbl="revTx" presStyleIdx="4" presStyleCnt="6">
        <dgm:presLayoutVars>
          <dgm:chMax val="0"/>
          <dgm:chPref val="0"/>
        </dgm:presLayoutVars>
      </dgm:prSet>
      <dgm:spPr/>
    </dgm:pt>
    <dgm:pt modelId="{846214CF-AC27-432C-BCE8-A26BE9DC7D94}" type="pres">
      <dgm:prSet presAssocID="{CAACC361-10F3-4957-8F84-7F743353A3FF}" presName="txSpace" presStyleCnt="0"/>
      <dgm:spPr/>
    </dgm:pt>
    <dgm:pt modelId="{66829FA0-4B48-4909-B0E0-DF8A1337E7EB}" type="pres">
      <dgm:prSet presAssocID="{CAACC361-10F3-4957-8F84-7F743353A3FF}" presName="desTx" presStyleLbl="revTx" presStyleIdx="5" presStyleCnt="6">
        <dgm:presLayoutVars/>
      </dgm:prSet>
      <dgm:spPr/>
    </dgm:pt>
  </dgm:ptLst>
  <dgm:cxnLst>
    <dgm:cxn modelId="{8F3FBB17-D3B3-46F5-9D2C-12F24F151B63}" srcId="{CAACC361-10F3-4957-8F84-7F743353A3FF}" destId="{3B7257C0-A1BC-4558-8A1F-FFB1D69BDAAC}" srcOrd="4" destOrd="0" parTransId="{388B4F9D-B706-43C2-B6CD-72DBF9643BCD}" sibTransId="{C70E7C78-1BA3-429D-A9EB-ADA6654C9231}"/>
    <dgm:cxn modelId="{ED3E4F1D-57A8-4F6B-82C2-6DB5A3013F75}" srcId="{D72CCEBD-1CC5-4B06-B0E4-95039C48DBB5}" destId="{CAACC361-10F3-4957-8F84-7F743353A3FF}" srcOrd="2" destOrd="0" parTransId="{6F76F009-4550-4A46-B79D-C06F786F4160}" sibTransId="{80AF9E2A-0B11-4D0A-9E9F-3BA11EA901B0}"/>
    <dgm:cxn modelId="{1D02371F-33EF-4822-A758-80275CE6BAFB}" srcId="{CAACC361-10F3-4957-8F84-7F743353A3FF}" destId="{620C4E42-16E6-4E19-B85B-5DA13D8AD306}" srcOrd="5" destOrd="0" parTransId="{817CB94F-789E-4A10-B9E5-15014ADB7A34}" sibTransId="{FDE895A6-914E-4051-A469-44A5A0E276F0}"/>
    <dgm:cxn modelId="{EA8A6826-7E68-4A43-9241-D0FD0CF8C363}" type="presOf" srcId="{CAACC361-10F3-4957-8F84-7F743353A3FF}" destId="{5B60CA7F-37B1-46A4-A48D-351F6DBC8D6D}" srcOrd="0" destOrd="0" presId="urn:microsoft.com/office/officeart/2018/5/layout/CenteredIconLabelDescriptionList"/>
    <dgm:cxn modelId="{62025227-C3BF-4CB0-B6C9-1CD8C790E246}" type="presOf" srcId="{88E9C8CA-CA44-4300-AA37-03FA83B578F9}" destId="{66829FA0-4B48-4909-B0E0-DF8A1337E7EB}" srcOrd="0" destOrd="3" presId="urn:microsoft.com/office/officeart/2018/5/layout/CenteredIconLabelDescriptionList"/>
    <dgm:cxn modelId="{CDCD3231-5D3B-47A5-8503-A37069D86D5F}" type="presOf" srcId="{7AA0D507-08D1-42FF-B02D-C93DEC2B091E}" destId="{07CFDCBC-1809-4EBE-AA34-0596657CAD0D}" srcOrd="0" destOrd="0" presId="urn:microsoft.com/office/officeart/2018/5/layout/CenteredIconLabelDescriptionList"/>
    <dgm:cxn modelId="{81CFD236-8C24-4CFC-8F94-4A7339101565}" srcId="{CAACC361-10F3-4957-8F84-7F743353A3FF}" destId="{88E9C8CA-CA44-4300-AA37-03FA83B578F9}" srcOrd="3" destOrd="0" parTransId="{FD269715-FEA0-44F1-BBEC-5960D33C7259}" sibTransId="{FC80DEAD-0F46-4E44-A4E0-BF1F61FA0BFD}"/>
    <dgm:cxn modelId="{E0635F5D-A731-4C39-9579-D696A54618B7}" type="presOf" srcId="{C6E53573-851C-45EE-9A37-3A7FF46A46BF}" destId="{66829FA0-4B48-4909-B0E0-DF8A1337E7EB}" srcOrd="0" destOrd="2" presId="urn:microsoft.com/office/officeart/2018/5/layout/CenteredIconLabelDescriptionList"/>
    <dgm:cxn modelId="{BA9F1063-416B-4FB2-B89D-98D824F0120C}" type="presOf" srcId="{77797DB6-A2EF-4499-AA61-D3D5101F582D}" destId="{66829FA0-4B48-4909-B0E0-DF8A1337E7EB}" srcOrd="0" destOrd="0" presId="urn:microsoft.com/office/officeart/2018/5/layout/CenteredIconLabelDescriptionList"/>
    <dgm:cxn modelId="{1BE7B471-03CD-4F41-AC68-536DB7B50FFD}" type="presOf" srcId="{DB036719-AE19-4054-98D3-0D62EFC18CB0}" destId="{66829FA0-4B48-4909-B0E0-DF8A1337E7EB}" srcOrd="0" destOrd="1" presId="urn:microsoft.com/office/officeart/2018/5/layout/CenteredIconLabelDescriptionList"/>
    <dgm:cxn modelId="{C2D0777D-20E4-40C3-9281-CC87406D1C5D}" srcId="{CAACC361-10F3-4957-8F84-7F743353A3FF}" destId="{DB036719-AE19-4054-98D3-0D62EFC18CB0}" srcOrd="1" destOrd="0" parTransId="{0616013B-6E86-41B6-8644-4640AF2569A4}" sibTransId="{9402C2F2-7282-4F31-BBE6-73C620B70A30}"/>
    <dgm:cxn modelId="{2DF88782-C9C9-4516-A332-60E83AF5D944}" type="presOf" srcId="{620C4E42-16E6-4E19-B85B-5DA13D8AD306}" destId="{66829FA0-4B48-4909-B0E0-DF8A1337E7EB}" srcOrd="0" destOrd="5" presId="urn:microsoft.com/office/officeart/2018/5/layout/CenteredIconLabelDescriptionList"/>
    <dgm:cxn modelId="{BBAD8D82-56A5-4720-A9F2-E78FE5F0AD74}" type="presOf" srcId="{3B7257C0-A1BC-4558-8A1F-FFB1D69BDAAC}" destId="{66829FA0-4B48-4909-B0E0-DF8A1337E7EB}" srcOrd="0" destOrd="4" presId="urn:microsoft.com/office/officeart/2018/5/layout/CenteredIconLabelDescriptionList"/>
    <dgm:cxn modelId="{CE4EF887-6D76-4513-BC45-3D8A13CB3677}" srcId="{D72CCEBD-1CC5-4B06-B0E4-95039C48DBB5}" destId="{8A4BD370-E3D6-476A-81C8-317048621C9B}" srcOrd="1" destOrd="0" parTransId="{66CB7041-7725-408C-B0EE-91EDB9139B23}" sibTransId="{CEC19800-FDAB-4F72-8D4B-56AB9ECB5E29}"/>
    <dgm:cxn modelId="{CB05298A-9EFC-4CB5-AFC9-1E320EB4A989}" type="presOf" srcId="{D72CCEBD-1CC5-4B06-B0E4-95039C48DBB5}" destId="{EA360CA7-E0EB-405A-88E9-F0F517E2ABF0}" srcOrd="0" destOrd="0" presId="urn:microsoft.com/office/officeart/2018/5/layout/CenteredIconLabelDescriptionList"/>
    <dgm:cxn modelId="{A75D1EA5-5128-4BD3-9ADE-A48275136A60}" srcId="{CAACC361-10F3-4957-8F84-7F743353A3FF}" destId="{C6E53573-851C-45EE-9A37-3A7FF46A46BF}" srcOrd="2" destOrd="0" parTransId="{A02E695F-E6A8-4BB1-82AD-F6A5510FBD68}" sibTransId="{0DBD9794-9E58-4384-A479-304564940B10}"/>
    <dgm:cxn modelId="{320347A8-1A30-47AF-A556-CEB3FF2AE221}" srcId="{D72CCEBD-1CC5-4B06-B0E4-95039C48DBB5}" destId="{7AA0D507-08D1-42FF-B02D-C93DEC2B091E}" srcOrd="0" destOrd="0" parTransId="{1802197C-9837-49FD-A07A-13DF1EDCFF4E}" sibTransId="{D8CE7A45-E520-44B8-AF00-CFCEC38E954D}"/>
    <dgm:cxn modelId="{7BE9E2B7-1DEF-4522-A3E7-90C057A2A960}" srcId="{CAACC361-10F3-4957-8F84-7F743353A3FF}" destId="{77797DB6-A2EF-4499-AA61-D3D5101F582D}" srcOrd="0" destOrd="0" parTransId="{E2CC5063-3ED3-47B0-A996-C2FE7268926C}" sibTransId="{DDBB6C03-520D-45DD-AC17-C1B945FE1ADC}"/>
    <dgm:cxn modelId="{58951ABB-592E-431F-B7DC-75CC42C02DEE}" type="presOf" srcId="{8A4BD370-E3D6-476A-81C8-317048621C9B}" destId="{C0DED4C5-5605-47B8-9417-4B6498CF671B}" srcOrd="0" destOrd="0" presId="urn:microsoft.com/office/officeart/2018/5/layout/CenteredIconLabelDescriptionList"/>
    <dgm:cxn modelId="{8D05FB31-CB26-4F22-8D85-2C8E8FE4095E}" type="presParOf" srcId="{EA360CA7-E0EB-405A-88E9-F0F517E2ABF0}" destId="{D24DD53C-8494-440B-9450-8A2B5E44B815}" srcOrd="0" destOrd="0" presId="urn:microsoft.com/office/officeart/2018/5/layout/CenteredIconLabelDescriptionList"/>
    <dgm:cxn modelId="{7EBB91B1-FFAA-479D-A780-38C274E151F7}" type="presParOf" srcId="{D24DD53C-8494-440B-9450-8A2B5E44B815}" destId="{82F20120-BCC8-4E51-A96E-3161FDD621B3}" srcOrd="0" destOrd="0" presId="urn:microsoft.com/office/officeart/2018/5/layout/CenteredIconLabelDescriptionList"/>
    <dgm:cxn modelId="{C1274F15-86D3-4B4F-9463-8EB8196C5EE8}" type="presParOf" srcId="{D24DD53C-8494-440B-9450-8A2B5E44B815}" destId="{890A57EB-7738-4B17-9C06-C34693BB7AD8}" srcOrd="1" destOrd="0" presId="urn:microsoft.com/office/officeart/2018/5/layout/CenteredIconLabelDescriptionList"/>
    <dgm:cxn modelId="{F06509C7-9E58-4DB6-8501-E2A9EF121C51}" type="presParOf" srcId="{D24DD53C-8494-440B-9450-8A2B5E44B815}" destId="{07CFDCBC-1809-4EBE-AA34-0596657CAD0D}" srcOrd="2" destOrd="0" presId="urn:microsoft.com/office/officeart/2018/5/layout/CenteredIconLabelDescriptionList"/>
    <dgm:cxn modelId="{16A11EAB-E526-4C87-80E4-93E82CF8CB76}" type="presParOf" srcId="{D24DD53C-8494-440B-9450-8A2B5E44B815}" destId="{D0301C95-4A05-47C4-B057-443B0EB7CB1C}" srcOrd="3" destOrd="0" presId="urn:microsoft.com/office/officeart/2018/5/layout/CenteredIconLabelDescriptionList"/>
    <dgm:cxn modelId="{D253519C-2F6B-4447-A396-6A53639B4793}" type="presParOf" srcId="{D24DD53C-8494-440B-9450-8A2B5E44B815}" destId="{B4310B4C-A076-4E45-9D7B-1A22F460E757}" srcOrd="4" destOrd="0" presId="urn:microsoft.com/office/officeart/2018/5/layout/CenteredIconLabelDescriptionList"/>
    <dgm:cxn modelId="{42082CB2-A99B-483D-ABE0-F8FC3D8D9DC6}" type="presParOf" srcId="{EA360CA7-E0EB-405A-88E9-F0F517E2ABF0}" destId="{ACB51BED-6BE1-4A51-9006-A34208EC2C50}" srcOrd="1" destOrd="0" presId="urn:microsoft.com/office/officeart/2018/5/layout/CenteredIconLabelDescriptionList"/>
    <dgm:cxn modelId="{318B4147-931C-4A1E-9EC7-A19A05609567}" type="presParOf" srcId="{EA360CA7-E0EB-405A-88E9-F0F517E2ABF0}" destId="{88A6D150-7CEF-4FD7-A56A-525DB5E06137}" srcOrd="2" destOrd="0" presId="urn:microsoft.com/office/officeart/2018/5/layout/CenteredIconLabelDescriptionList"/>
    <dgm:cxn modelId="{5978FC6F-28BC-4B85-B844-A5E4836B859A}" type="presParOf" srcId="{88A6D150-7CEF-4FD7-A56A-525DB5E06137}" destId="{EA7B1FE5-2FCC-43A9-9BBD-7DC44053A3B0}" srcOrd="0" destOrd="0" presId="urn:microsoft.com/office/officeart/2018/5/layout/CenteredIconLabelDescriptionList"/>
    <dgm:cxn modelId="{C783188F-4176-4B6D-BE81-294B0B7CB7D6}" type="presParOf" srcId="{88A6D150-7CEF-4FD7-A56A-525DB5E06137}" destId="{3A8EA65C-9F71-4758-A94C-7C806DE86E3C}" srcOrd="1" destOrd="0" presId="urn:microsoft.com/office/officeart/2018/5/layout/CenteredIconLabelDescriptionList"/>
    <dgm:cxn modelId="{70473456-B7BE-4AFA-9841-D44373EAEB18}" type="presParOf" srcId="{88A6D150-7CEF-4FD7-A56A-525DB5E06137}" destId="{C0DED4C5-5605-47B8-9417-4B6498CF671B}" srcOrd="2" destOrd="0" presId="urn:microsoft.com/office/officeart/2018/5/layout/CenteredIconLabelDescriptionList"/>
    <dgm:cxn modelId="{47A0116F-9D60-4AB0-8E2B-E99A57616080}" type="presParOf" srcId="{88A6D150-7CEF-4FD7-A56A-525DB5E06137}" destId="{4D40C1DC-6D7B-4DB4-A2D4-841A230ADA78}" srcOrd="3" destOrd="0" presId="urn:microsoft.com/office/officeart/2018/5/layout/CenteredIconLabelDescriptionList"/>
    <dgm:cxn modelId="{FD3B5DC7-D860-4F16-B1A9-24FF17918AEB}" type="presParOf" srcId="{88A6D150-7CEF-4FD7-A56A-525DB5E06137}" destId="{616EAE42-77C8-46ED-90D6-C89027503A02}" srcOrd="4" destOrd="0" presId="urn:microsoft.com/office/officeart/2018/5/layout/CenteredIconLabelDescriptionList"/>
    <dgm:cxn modelId="{F296F583-AC99-49A7-9F5A-B4FE3725629A}" type="presParOf" srcId="{EA360CA7-E0EB-405A-88E9-F0F517E2ABF0}" destId="{CA28B4B7-259C-4BE7-9E18-D7D8AD145A78}" srcOrd="3" destOrd="0" presId="urn:microsoft.com/office/officeart/2018/5/layout/CenteredIconLabelDescriptionList"/>
    <dgm:cxn modelId="{8CA05B7B-3234-46EB-9990-EFE42D63A17B}" type="presParOf" srcId="{EA360CA7-E0EB-405A-88E9-F0F517E2ABF0}" destId="{4FEA3B82-1313-4798-8A55-C38DA7105A44}" srcOrd="4" destOrd="0" presId="urn:microsoft.com/office/officeart/2018/5/layout/CenteredIconLabelDescriptionList"/>
    <dgm:cxn modelId="{0A73F41B-6691-43C0-8804-F70461D7DDCE}" type="presParOf" srcId="{4FEA3B82-1313-4798-8A55-C38DA7105A44}" destId="{A6B0C474-EFB3-46BB-A4F8-E203C04F2B09}" srcOrd="0" destOrd="0" presId="urn:microsoft.com/office/officeart/2018/5/layout/CenteredIconLabelDescriptionList"/>
    <dgm:cxn modelId="{B7C4081B-BE34-4944-9094-54B7AC1D0B5F}" type="presParOf" srcId="{4FEA3B82-1313-4798-8A55-C38DA7105A44}" destId="{AA38C1C5-D0F0-46A2-9D61-17BB5544AAC4}" srcOrd="1" destOrd="0" presId="urn:microsoft.com/office/officeart/2018/5/layout/CenteredIconLabelDescriptionList"/>
    <dgm:cxn modelId="{5AD49761-6B85-4D4D-88D5-5B0A475E65D6}" type="presParOf" srcId="{4FEA3B82-1313-4798-8A55-C38DA7105A44}" destId="{5B60CA7F-37B1-46A4-A48D-351F6DBC8D6D}" srcOrd="2" destOrd="0" presId="urn:microsoft.com/office/officeart/2018/5/layout/CenteredIconLabelDescriptionList"/>
    <dgm:cxn modelId="{0DC22ECA-5C08-48E4-BAB6-681A1CB8D5D2}" type="presParOf" srcId="{4FEA3B82-1313-4798-8A55-C38DA7105A44}" destId="{846214CF-AC27-432C-BCE8-A26BE9DC7D94}" srcOrd="3" destOrd="0" presId="urn:microsoft.com/office/officeart/2018/5/layout/CenteredIconLabelDescriptionList"/>
    <dgm:cxn modelId="{BC29EC7C-4391-4C4D-B558-B917D7A03D97}" type="presParOf" srcId="{4FEA3B82-1313-4798-8A55-C38DA7105A44}" destId="{66829FA0-4B48-4909-B0E0-DF8A1337E7EB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20EFFA-9376-4F23-A982-286F1FB9DE76}">
      <dsp:nvSpPr>
        <dsp:cNvPr id="0" name=""/>
        <dsp:cNvSpPr/>
      </dsp:nvSpPr>
      <dsp:spPr>
        <a:xfrm>
          <a:off x="0" y="2492"/>
          <a:ext cx="64928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7A0D93-F243-4377-A1EF-2B1E7C41E1EA}">
      <dsp:nvSpPr>
        <dsp:cNvPr id="0" name=""/>
        <dsp:cNvSpPr/>
      </dsp:nvSpPr>
      <dsp:spPr>
        <a:xfrm>
          <a:off x="0" y="2492"/>
          <a:ext cx="6492875" cy="1700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070" tIns="179070" rIns="179070" bIns="179070" numCol="1" spcCol="1270" anchor="t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/>
            <a:t>•</a:t>
          </a:r>
          <a:r>
            <a:rPr lang="en-US" sz="3600" kern="1200"/>
            <a:t>John Hopkins Covid19 data </a:t>
          </a:r>
        </a:p>
      </dsp:txBody>
      <dsp:txXfrm>
        <a:off x="0" y="2492"/>
        <a:ext cx="6492875" cy="1700138"/>
      </dsp:txXfrm>
    </dsp:sp>
    <dsp:sp modelId="{C9F74B51-1DF0-4FBD-84CC-EAAF211484D2}">
      <dsp:nvSpPr>
        <dsp:cNvPr id="0" name=""/>
        <dsp:cNvSpPr/>
      </dsp:nvSpPr>
      <dsp:spPr>
        <a:xfrm>
          <a:off x="0" y="1702630"/>
          <a:ext cx="6492875" cy="0"/>
        </a:xfrm>
        <a:prstGeom prst="line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75F1F1-D978-4D3F-A861-207EB8FA240B}">
      <dsp:nvSpPr>
        <dsp:cNvPr id="0" name=""/>
        <dsp:cNvSpPr/>
      </dsp:nvSpPr>
      <dsp:spPr>
        <a:xfrm>
          <a:off x="0" y="1702630"/>
          <a:ext cx="6492875" cy="1700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•</a:t>
          </a:r>
          <a:r>
            <a:rPr lang="en-US" sz="3600" kern="1200">
              <a:hlinkClick xmlns:r="http://schemas.openxmlformats.org/officeDocument/2006/relationships" r:id="rId1"/>
            </a:rPr>
            <a:t>ABS</a:t>
          </a:r>
          <a:r>
            <a:rPr lang="en-US" sz="3600" kern="1200"/>
            <a:t> </a:t>
          </a:r>
        </a:p>
      </dsp:txBody>
      <dsp:txXfrm>
        <a:off x="0" y="1702630"/>
        <a:ext cx="6492875" cy="1700138"/>
      </dsp:txXfrm>
    </dsp:sp>
    <dsp:sp modelId="{6EBD9170-24A1-4407-8A17-3E3BAC3D49CC}">
      <dsp:nvSpPr>
        <dsp:cNvPr id="0" name=""/>
        <dsp:cNvSpPr/>
      </dsp:nvSpPr>
      <dsp:spPr>
        <a:xfrm>
          <a:off x="0" y="3402769"/>
          <a:ext cx="6492875" cy="0"/>
        </a:xfrm>
        <a:prstGeom prst="lin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C127B9-9446-47F6-A7C1-BC49A6AF60C6}">
      <dsp:nvSpPr>
        <dsp:cNvPr id="0" name=""/>
        <dsp:cNvSpPr/>
      </dsp:nvSpPr>
      <dsp:spPr>
        <a:xfrm>
          <a:off x="0" y="3402769"/>
          <a:ext cx="6492875" cy="1700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•Australian Digital Boundary </a:t>
          </a:r>
          <a:r>
            <a:rPr lang="en-US" sz="3600" kern="1200">
              <a:hlinkClick xmlns:r="http://schemas.openxmlformats.org/officeDocument/2006/relationships" r:id="rId2"/>
            </a:rPr>
            <a:t>Geojson</a:t>
          </a:r>
          <a:r>
            <a:rPr lang="en-US" sz="3600" kern="1200"/>
            <a:t> data</a:t>
          </a:r>
        </a:p>
      </dsp:txBody>
      <dsp:txXfrm>
        <a:off x="0" y="3402769"/>
        <a:ext cx="6492875" cy="170013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F20120-BCC8-4E51-A96E-3161FDD621B3}">
      <dsp:nvSpPr>
        <dsp:cNvPr id="0" name=""/>
        <dsp:cNvSpPr/>
      </dsp:nvSpPr>
      <dsp:spPr>
        <a:xfrm>
          <a:off x="1020487" y="327609"/>
          <a:ext cx="1098562" cy="10985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CFDCBC-1809-4EBE-AA34-0596657CAD0D}">
      <dsp:nvSpPr>
        <dsp:cNvPr id="0" name=""/>
        <dsp:cNvSpPr/>
      </dsp:nvSpPr>
      <dsp:spPr>
        <a:xfrm>
          <a:off x="393" y="1585157"/>
          <a:ext cx="3138750" cy="470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000" kern="1200"/>
            <a:t>Github</a:t>
          </a:r>
        </a:p>
      </dsp:txBody>
      <dsp:txXfrm>
        <a:off x="393" y="1585157"/>
        <a:ext cx="3138750" cy="470812"/>
      </dsp:txXfrm>
    </dsp:sp>
    <dsp:sp modelId="{B4310B4C-A076-4E45-9D7B-1A22F460E757}">
      <dsp:nvSpPr>
        <dsp:cNvPr id="0" name=""/>
        <dsp:cNvSpPr/>
      </dsp:nvSpPr>
      <dsp:spPr>
        <a:xfrm>
          <a:off x="393" y="2129916"/>
          <a:ext cx="3138750" cy="18950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7B1FE5-2FCC-43A9-9BBD-7DC44053A3B0}">
      <dsp:nvSpPr>
        <dsp:cNvPr id="0" name=""/>
        <dsp:cNvSpPr/>
      </dsp:nvSpPr>
      <dsp:spPr>
        <a:xfrm>
          <a:off x="4708518" y="327609"/>
          <a:ext cx="1098562" cy="10985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DED4C5-5605-47B8-9417-4B6498CF671B}">
      <dsp:nvSpPr>
        <dsp:cNvPr id="0" name=""/>
        <dsp:cNvSpPr/>
      </dsp:nvSpPr>
      <dsp:spPr>
        <a:xfrm>
          <a:off x="3688425" y="1585157"/>
          <a:ext cx="3138750" cy="470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000" kern="1200"/>
            <a:t>Jupyter Notebook</a:t>
          </a:r>
        </a:p>
      </dsp:txBody>
      <dsp:txXfrm>
        <a:off x="3688425" y="1585157"/>
        <a:ext cx="3138750" cy="470812"/>
      </dsp:txXfrm>
    </dsp:sp>
    <dsp:sp modelId="{616EAE42-77C8-46ED-90D6-C89027503A02}">
      <dsp:nvSpPr>
        <dsp:cNvPr id="0" name=""/>
        <dsp:cNvSpPr/>
      </dsp:nvSpPr>
      <dsp:spPr>
        <a:xfrm>
          <a:off x="3688425" y="2129916"/>
          <a:ext cx="3138750" cy="18950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B0C474-EFB3-46BB-A4F8-E203C04F2B09}">
      <dsp:nvSpPr>
        <dsp:cNvPr id="0" name=""/>
        <dsp:cNvSpPr/>
      </dsp:nvSpPr>
      <dsp:spPr>
        <a:xfrm>
          <a:off x="8396550" y="327609"/>
          <a:ext cx="1098562" cy="10985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60CA7F-37B1-46A4-A48D-351F6DBC8D6D}">
      <dsp:nvSpPr>
        <dsp:cNvPr id="0" name=""/>
        <dsp:cNvSpPr/>
      </dsp:nvSpPr>
      <dsp:spPr>
        <a:xfrm>
          <a:off x="7376456" y="1585157"/>
          <a:ext cx="3138750" cy="470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000" kern="1200"/>
            <a:t>Modules of python:</a:t>
          </a:r>
        </a:p>
      </dsp:txBody>
      <dsp:txXfrm>
        <a:off x="7376456" y="1585157"/>
        <a:ext cx="3138750" cy="470812"/>
      </dsp:txXfrm>
    </dsp:sp>
    <dsp:sp modelId="{66829FA0-4B48-4909-B0E0-DF8A1337E7EB}">
      <dsp:nvSpPr>
        <dsp:cNvPr id="0" name=""/>
        <dsp:cNvSpPr/>
      </dsp:nvSpPr>
      <dsp:spPr>
        <a:xfrm>
          <a:off x="7376456" y="2129916"/>
          <a:ext cx="3138750" cy="18950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Pandas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Matplotlib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Numpy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Folium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Scipy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Our own functions</a:t>
          </a:r>
        </a:p>
      </dsp:txBody>
      <dsp:txXfrm>
        <a:off x="7376456" y="2129916"/>
        <a:ext cx="3138750" cy="18950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3T11:19:30.463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1 1 16383,'0'0'0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3T11:20:05.950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1 0 16383,'0'0'0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3T11:20:17.949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0 1 16383,'11'5'0,"-2"-1"0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3T11:20:02.522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1 1 16383,'5'5'0,"-1"-1"0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906AC-CAB2-0547-84C7-1CBD5A3B36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53134C-D220-E141-9A3F-FFCD63702C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6D366B-2BE5-5C4E-8AE8-9CA935F0E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85D0E-A4FA-AF49-8EE0-86A742EF273E}" type="datetimeFigureOut">
              <a:rPr lang="en-US" smtClean="0"/>
              <a:t>05-May-21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CF1F77-2D1B-454F-867E-B42A37CB8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B61038-4E73-6642-A6AA-C13DDD885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CF8BC-972F-2645-9DE5-31A6B63C8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365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488CD-E92E-274F-BA9E-47DD0481F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9563BF-F0E9-004E-A2E8-9A96384DF9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C10993-5D0A-1547-9F60-58E40EBB5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85D0E-A4FA-AF49-8EE0-86A742EF273E}" type="datetimeFigureOut">
              <a:rPr lang="en-US" smtClean="0"/>
              <a:t>05-May-21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5F139B-F290-2241-B71F-AB062941B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D9F7F6-AA90-BB4D-9EBA-716D8948D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CF8BC-972F-2645-9DE5-31A6B63C8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2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525359-9094-7E4E-BD86-27C50766CF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DA536B-F56B-0E4D-9388-06F040DD32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1C0B1B-67BF-0344-AD73-99012360A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85D0E-A4FA-AF49-8EE0-86A742EF273E}" type="datetimeFigureOut">
              <a:rPr lang="en-US" smtClean="0"/>
              <a:t>05-May-21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BBD8B0-62B0-CA49-A6AC-C37A92ADB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A847C0-96FA-8E44-8D24-6C3B399DF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CF8BC-972F-2645-9DE5-31A6B63C8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202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3AE41-220A-6748-8E21-A33FF3193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C3EF6B-7BD7-0943-8DB8-549A524B33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599516-3162-C54C-92EC-9FC25C3D4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85D0E-A4FA-AF49-8EE0-86A742EF273E}" type="datetimeFigureOut">
              <a:rPr lang="en-US" smtClean="0"/>
              <a:t>05-May-21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F4EE8C-2ECE-EC4C-A44B-4876CC3A3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209CC1-6B5F-4F44-B1A1-02054DC12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CF8BC-972F-2645-9DE5-31A6B63C8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278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55ECC-321E-904B-8351-62E94A4F0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87A834-2AF2-AC45-B559-BA4EC1A5A3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E8DED-F1CF-6E4E-91DA-13708E091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85D0E-A4FA-AF49-8EE0-86A742EF273E}" type="datetimeFigureOut">
              <a:rPr lang="en-US" smtClean="0"/>
              <a:t>05-May-21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110549-0D87-3744-A4CD-F7F9E730A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92A32A-0719-7F42-A447-C11CFE072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CF8BC-972F-2645-9DE5-31A6B63C8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117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AD076-7A0C-E243-A5BC-F91E8725C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00F50-2617-7A42-98A0-513E00A47D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E61E60-6B95-F543-9652-FADB1EE53B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89C3D6-103A-9C4D-A1C3-24C9C1EAB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85D0E-A4FA-AF49-8EE0-86A742EF273E}" type="datetimeFigureOut">
              <a:rPr lang="en-US" smtClean="0"/>
              <a:t>05-May-21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FA3DD2-0A86-3C45-8AE0-90C64F8F1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CEF359-E118-0D44-A67E-57602619A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CF8BC-972F-2645-9DE5-31A6B63C8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779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58574-F568-A64A-BDF9-7D0341DB8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B9155-0595-7A4A-B6C9-3470E35CE9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5BA770-68DA-1343-85BD-A5F60DABE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6F3D82-5390-D745-A910-F124338D1B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DF57F8-3084-CB41-B6B1-B5DB673AD0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5CF3E1-64BE-9442-9D91-88AF4F305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85D0E-A4FA-AF49-8EE0-86A742EF273E}" type="datetimeFigureOut">
              <a:rPr lang="en-US" smtClean="0"/>
              <a:t>05-May-21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CDD269-E2B7-4347-B750-4BD594B89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DE9D48-AFBD-924D-8D4F-C65B70278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CF8BC-972F-2645-9DE5-31A6B63C8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061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849A0-2A6F-4340-8F7E-1D460D7E7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BDAA80-F011-9F40-A1B7-FA657B74A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85D0E-A4FA-AF49-8EE0-86A742EF273E}" type="datetimeFigureOut">
              <a:rPr lang="en-US" smtClean="0"/>
              <a:t>05-May-21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38D94A-A37B-DE4E-BE93-432CCF8AC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46C3BE-48DA-1845-9A55-0B6E56F19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CF8BC-972F-2645-9DE5-31A6B63C8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997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D68D94-6D0E-454C-A0A8-256AD5D20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85D0E-A4FA-AF49-8EE0-86A742EF273E}" type="datetimeFigureOut">
              <a:rPr lang="en-US" smtClean="0"/>
              <a:t>05-May-21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791848-8727-F14D-B260-E37A2190C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3ACA85-5688-8C41-A8F5-11D649247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CF8BC-972F-2645-9DE5-31A6B63C8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486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8EEB1-BBBF-3A46-B019-B512C9C8E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175CF1-FDC3-6847-97EC-F30BDA12D7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B6E707-A134-444E-A1B5-1E4CE942DD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F50284-5630-F14F-AE01-2AB854CD3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85D0E-A4FA-AF49-8EE0-86A742EF273E}" type="datetimeFigureOut">
              <a:rPr lang="en-US" smtClean="0"/>
              <a:t>05-May-21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BFC1FF-C21B-1049-AF77-50CE91279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9F298D-2793-1145-B307-8AE01F7E7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CF8BC-972F-2645-9DE5-31A6B63C8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12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E1281-0E31-0743-A55F-C824E1C5C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6F0E27-1F7B-7E40-92AE-EFD7EBC5C8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1DD78A-F147-D84C-AA03-67E4F0DFC0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449416-BA50-C14E-AC99-B8A3D9846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85D0E-A4FA-AF49-8EE0-86A742EF273E}" type="datetimeFigureOut">
              <a:rPr lang="en-US" smtClean="0"/>
              <a:t>05-May-21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7127F4-5A12-764E-ABF9-059A80338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8C0403-46EC-CC44-AC3C-1CEC17B1A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CF8BC-972F-2645-9DE5-31A6B63C8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734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E4EC90-0D95-BA4F-B0FF-AAC26DA1C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0ACCE1-DA08-5349-965F-6545C3B8DF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647697-83C5-C145-A472-630610342D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285D0E-A4FA-AF49-8EE0-86A742EF273E}" type="datetimeFigureOut">
              <a:rPr lang="en-US" smtClean="0"/>
              <a:t>05-May-21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B34754-4014-3F48-92CE-5408A70414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DC1FAC-CAC6-584B-8D6B-449BE33F31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1CF8BC-972F-2645-9DE5-31A6B63C8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891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45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5" Type="http://schemas.openxmlformats.org/officeDocument/2006/relationships/image" Target="../media/image7.png"/><Relationship Id="rId4" Type="http://schemas.openxmlformats.org/officeDocument/2006/relationships/customXml" Target="../ink/ink2.xml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Victorian Premier Daniel Andrews and Australian Prime Minister Scott Morrison">
            <a:extLst>
              <a:ext uri="{FF2B5EF4-FFF2-40B4-BE49-F238E27FC236}">
                <a16:creationId xmlns:a16="http://schemas.microsoft.com/office/drawing/2014/main" id="{D00A297C-669D-1341-947F-072F80298E1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96" r="49488"/>
          <a:stretch/>
        </p:blipFill>
        <p:spPr bwMode="auto">
          <a:xfrm>
            <a:off x="295599" y="165925"/>
            <a:ext cx="3794884" cy="6515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 person in a suit&#10;&#10;Description automatically generated with medium confidence">
            <a:extLst>
              <a:ext uri="{FF2B5EF4-FFF2-40B4-BE49-F238E27FC236}">
                <a16:creationId xmlns:a16="http://schemas.microsoft.com/office/drawing/2014/main" id="{E4C42A38-F57C-3640-B157-680B56B97BF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732" r="33233" b="1"/>
          <a:stretch/>
        </p:blipFill>
        <p:spPr>
          <a:xfrm>
            <a:off x="4182644" y="165924"/>
            <a:ext cx="3826711" cy="6515729"/>
          </a:xfrm>
          <a:prstGeom prst="rect">
            <a:avLst/>
          </a:prstGeom>
        </p:spPr>
      </p:pic>
      <p:pic>
        <p:nvPicPr>
          <p:cNvPr id="1032" name="Picture 8" descr="The Future of Travel in the Covid-19 Era - Bloomberg">
            <a:extLst>
              <a:ext uri="{FF2B5EF4-FFF2-40B4-BE49-F238E27FC236}">
                <a16:creationId xmlns:a16="http://schemas.microsoft.com/office/drawing/2014/main" id="{B5323EC6-F11C-E448-A3CA-3698B6F455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25" r="-2" b="15237"/>
          <a:stretch/>
        </p:blipFill>
        <p:spPr bwMode="auto">
          <a:xfrm>
            <a:off x="8179442" y="170552"/>
            <a:ext cx="3826711" cy="2066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Latest developments on coronavirus restrictions - 9 April | Small Business">
            <a:extLst>
              <a:ext uri="{FF2B5EF4-FFF2-40B4-BE49-F238E27FC236}">
                <a16:creationId xmlns:a16="http://schemas.microsoft.com/office/drawing/2014/main" id="{E4699B9B-B76F-5D46-A3C7-73DD3971EC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29" b="3"/>
          <a:stretch/>
        </p:blipFill>
        <p:spPr bwMode="auto">
          <a:xfrm>
            <a:off x="8179442" y="2397981"/>
            <a:ext cx="3826711" cy="2051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New COVID-19 cases in Perth">
            <a:extLst>
              <a:ext uri="{FF2B5EF4-FFF2-40B4-BE49-F238E27FC236}">
                <a16:creationId xmlns:a16="http://schemas.microsoft.com/office/drawing/2014/main" id="{7E0F3171-A792-234B-B804-AE47727AF74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9" r="2854" b="3"/>
          <a:stretch/>
        </p:blipFill>
        <p:spPr bwMode="auto">
          <a:xfrm>
            <a:off x="8179442" y="4631735"/>
            <a:ext cx="3826711" cy="2055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itle 1">
            <a:extLst>
              <a:ext uri="{FF2B5EF4-FFF2-40B4-BE49-F238E27FC236}">
                <a16:creationId xmlns:a16="http://schemas.microsoft.com/office/drawing/2014/main" id="{5662E59F-1E31-394A-ADDE-15FFEA9294EB}"/>
              </a:ext>
            </a:extLst>
          </p:cNvPr>
          <p:cNvSpPr txBox="1">
            <a:spLocks/>
          </p:cNvSpPr>
          <p:nvPr/>
        </p:nvSpPr>
        <p:spPr>
          <a:xfrm>
            <a:off x="2601414" y="5655532"/>
            <a:ext cx="3710940" cy="111198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Covid-19 - Data Assessment </a:t>
            </a:r>
            <a:br>
              <a:rPr lang="en-US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</a:br>
            <a:endParaRPr lang="en-US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536FB022-3213-7545-8C19-5140790CA571}"/>
              </a:ext>
            </a:extLst>
          </p:cNvPr>
          <p:cNvSpPr txBox="1">
            <a:spLocks/>
          </p:cNvSpPr>
          <p:nvPr/>
        </p:nvSpPr>
        <p:spPr>
          <a:xfrm>
            <a:off x="2601414" y="5638358"/>
            <a:ext cx="4732877" cy="1146329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AU"/>
          </a:p>
          <a:p>
            <a:pPr marL="0" indent="0">
              <a:buNone/>
            </a:pPr>
            <a:endParaRPr lang="en-AU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marL="0" indent="0">
              <a:buNone/>
            </a:pPr>
            <a:endParaRPr lang="en-AU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AU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Group5project : Ray, Jack, Makintha, Simona</a:t>
            </a:r>
            <a:r>
              <a:rPr lang="en-US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</a:t>
            </a:r>
            <a:endParaRPr lang="en-AU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38876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882AD6E0-1F6C-449B-B9A6-53463DBDDBD2}"/>
              </a:ext>
            </a:extLst>
          </p:cNvPr>
          <p:cNvSpPr txBox="1">
            <a:spLocks/>
          </p:cNvSpPr>
          <p:nvPr/>
        </p:nvSpPr>
        <p:spPr>
          <a:xfrm>
            <a:off x="4654295" y="4522156"/>
            <a:ext cx="5609222" cy="136321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Final Data before Visualization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3FA766D-3260-4E0A-9E7F-A2C93DFF19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46518"/>
            <a:ext cx="4100079" cy="6194580"/>
          </a:xfrm>
          <a:custGeom>
            <a:avLst/>
            <a:gdLst>
              <a:gd name="connsiteX0" fmla="*/ 1002789 w 4100079"/>
              <a:gd name="connsiteY0" fmla="*/ 0 h 6194580"/>
              <a:gd name="connsiteX1" fmla="*/ 4100079 w 4100079"/>
              <a:gd name="connsiteY1" fmla="*/ 3097290 h 6194580"/>
              <a:gd name="connsiteX2" fmla="*/ 1002789 w 4100079"/>
              <a:gd name="connsiteY2" fmla="*/ 6194580 h 6194580"/>
              <a:gd name="connsiteX3" fmla="*/ 81750 w 4100079"/>
              <a:gd name="connsiteY3" fmla="*/ 6055332 h 6194580"/>
              <a:gd name="connsiteX4" fmla="*/ 0 w 4100079"/>
              <a:gd name="connsiteY4" fmla="*/ 6025411 h 6194580"/>
              <a:gd name="connsiteX5" fmla="*/ 0 w 4100079"/>
              <a:gd name="connsiteY5" fmla="*/ 169169 h 6194580"/>
              <a:gd name="connsiteX6" fmla="*/ 81750 w 4100079"/>
              <a:gd name="connsiteY6" fmla="*/ 139248 h 6194580"/>
              <a:gd name="connsiteX7" fmla="*/ 1002789 w 4100079"/>
              <a:gd name="connsiteY7" fmla="*/ 0 h 6194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00079" h="6194580">
                <a:moveTo>
                  <a:pt x="1002789" y="0"/>
                </a:moveTo>
                <a:cubicBezTo>
                  <a:pt x="2713375" y="0"/>
                  <a:pt x="4100079" y="1386704"/>
                  <a:pt x="4100079" y="3097290"/>
                </a:cubicBezTo>
                <a:cubicBezTo>
                  <a:pt x="4100079" y="4807876"/>
                  <a:pt x="2713375" y="6194580"/>
                  <a:pt x="1002789" y="6194580"/>
                </a:cubicBezTo>
                <a:cubicBezTo>
                  <a:pt x="682054" y="6194580"/>
                  <a:pt x="372706" y="6145829"/>
                  <a:pt x="81750" y="6055332"/>
                </a:cubicBezTo>
                <a:lnTo>
                  <a:pt x="0" y="6025411"/>
                </a:lnTo>
                <a:lnTo>
                  <a:pt x="0" y="169169"/>
                </a:lnTo>
                <a:lnTo>
                  <a:pt x="81750" y="139248"/>
                </a:lnTo>
                <a:cubicBezTo>
                  <a:pt x="372706" y="48751"/>
                  <a:pt x="682054" y="0"/>
                  <a:pt x="1002789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4" descr="A picture containing calendar&#10;&#10;Description automatically generated">
            <a:extLst>
              <a:ext uri="{FF2B5EF4-FFF2-40B4-BE49-F238E27FC236}">
                <a16:creationId xmlns:a16="http://schemas.microsoft.com/office/drawing/2014/main" id="{45828722-1383-4700-BC46-6F9204CB39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266" r="23376" b="3"/>
          <a:stretch/>
        </p:blipFill>
        <p:spPr>
          <a:xfrm>
            <a:off x="20" y="413156"/>
            <a:ext cx="3933420" cy="5861304"/>
          </a:xfrm>
          <a:custGeom>
            <a:avLst/>
            <a:gdLst/>
            <a:ahLst/>
            <a:cxnLst/>
            <a:rect l="l" t="t" r="r" b="b"/>
            <a:pathLst>
              <a:path w="3933440" h="5861304">
                <a:moveTo>
                  <a:pt x="1002788" y="0"/>
                </a:moveTo>
                <a:cubicBezTo>
                  <a:pt x="2621342" y="0"/>
                  <a:pt x="3933440" y="1312098"/>
                  <a:pt x="3933440" y="2930652"/>
                </a:cubicBezTo>
                <a:cubicBezTo>
                  <a:pt x="3933440" y="4549206"/>
                  <a:pt x="2621342" y="5861304"/>
                  <a:pt x="1002788" y="5861304"/>
                </a:cubicBezTo>
                <a:cubicBezTo>
                  <a:pt x="699309" y="5861304"/>
                  <a:pt x="406604" y="5815176"/>
                  <a:pt x="131302" y="5729548"/>
                </a:cubicBezTo>
                <a:lnTo>
                  <a:pt x="0" y="5681491"/>
                </a:lnTo>
                <a:lnTo>
                  <a:pt x="0" y="179814"/>
                </a:lnTo>
                <a:lnTo>
                  <a:pt x="131302" y="131756"/>
                </a:lnTo>
                <a:cubicBezTo>
                  <a:pt x="406604" y="46129"/>
                  <a:pt x="699309" y="0"/>
                  <a:pt x="1002788" y="0"/>
                </a:cubicBezTo>
                <a:close/>
              </a:path>
            </a:pathLst>
          </a:custGeom>
        </p:spPr>
      </p:pic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CB435A06-5FFD-4CF8-BE06-3796EC4200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53543" y="0"/>
            <a:ext cx="3566160" cy="3159748"/>
          </a:xfrm>
          <a:custGeom>
            <a:avLst/>
            <a:gdLst>
              <a:gd name="connsiteX0" fmla="*/ 649888 w 3566160"/>
              <a:gd name="connsiteY0" fmla="*/ 0 h 3159748"/>
              <a:gd name="connsiteX1" fmla="*/ 2916273 w 3566160"/>
              <a:gd name="connsiteY1" fmla="*/ 0 h 3159748"/>
              <a:gd name="connsiteX2" fmla="*/ 2917285 w 3566160"/>
              <a:gd name="connsiteY2" fmla="*/ 757 h 3159748"/>
              <a:gd name="connsiteX3" fmla="*/ 3566160 w 3566160"/>
              <a:gd name="connsiteY3" fmla="*/ 1376668 h 3159748"/>
              <a:gd name="connsiteX4" fmla="*/ 1783080 w 3566160"/>
              <a:gd name="connsiteY4" fmla="*/ 3159748 h 3159748"/>
              <a:gd name="connsiteX5" fmla="*/ 0 w 3566160"/>
              <a:gd name="connsiteY5" fmla="*/ 1376668 h 3159748"/>
              <a:gd name="connsiteX6" fmla="*/ 648876 w 3566160"/>
              <a:gd name="connsiteY6" fmla="*/ 757 h 3159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66160" h="3159748">
                <a:moveTo>
                  <a:pt x="649888" y="0"/>
                </a:moveTo>
                <a:lnTo>
                  <a:pt x="2916273" y="0"/>
                </a:lnTo>
                <a:lnTo>
                  <a:pt x="2917285" y="757"/>
                </a:lnTo>
                <a:cubicBezTo>
                  <a:pt x="3313569" y="327800"/>
                  <a:pt x="3566160" y="822736"/>
                  <a:pt x="3566160" y="1376668"/>
                </a:cubicBezTo>
                <a:cubicBezTo>
                  <a:pt x="3566160" y="2361436"/>
                  <a:pt x="2767848" y="3159748"/>
                  <a:pt x="1783080" y="3159748"/>
                </a:cubicBezTo>
                <a:cubicBezTo>
                  <a:pt x="798312" y="3159748"/>
                  <a:pt x="0" y="2361436"/>
                  <a:pt x="0" y="1376668"/>
                </a:cubicBezTo>
                <a:cubicBezTo>
                  <a:pt x="0" y="822736"/>
                  <a:pt x="252591" y="327800"/>
                  <a:pt x="648876" y="757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8" descr="Table&#10;&#10;Description automatically generated">
            <a:extLst>
              <a:ext uri="{FF2B5EF4-FFF2-40B4-BE49-F238E27FC236}">
                <a16:creationId xmlns:a16="http://schemas.microsoft.com/office/drawing/2014/main" id="{1CA017E2-E9A0-40D9-A80E-2CA73E1202F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96" r="3" b="3879"/>
          <a:stretch/>
        </p:blipFill>
        <p:spPr>
          <a:xfrm>
            <a:off x="4518135" y="10"/>
            <a:ext cx="3236976" cy="2995146"/>
          </a:xfrm>
          <a:custGeom>
            <a:avLst/>
            <a:gdLst/>
            <a:ahLst/>
            <a:cxnLst/>
            <a:rect l="l" t="t" r="r" b="b"/>
            <a:pathLst>
              <a:path w="3236976" h="2995156">
                <a:moveTo>
                  <a:pt x="770517" y="0"/>
                </a:moveTo>
                <a:lnTo>
                  <a:pt x="2466460" y="0"/>
                </a:lnTo>
                <a:lnTo>
                  <a:pt x="2523400" y="34592"/>
                </a:lnTo>
                <a:cubicBezTo>
                  <a:pt x="2953921" y="325446"/>
                  <a:pt x="3236976" y="818002"/>
                  <a:pt x="3236976" y="1376668"/>
                </a:cubicBezTo>
                <a:cubicBezTo>
                  <a:pt x="3236976" y="2270534"/>
                  <a:pt x="2512354" y="2995156"/>
                  <a:pt x="1618488" y="2995156"/>
                </a:cubicBezTo>
                <a:cubicBezTo>
                  <a:pt x="724622" y="2995156"/>
                  <a:pt x="0" y="2270534"/>
                  <a:pt x="0" y="1376668"/>
                </a:cubicBezTo>
                <a:cubicBezTo>
                  <a:pt x="0" y="818002"/>
                  <a:pt x="283056" y="325446"/>
                  <a:pt x="713576" y="34592"/>
                </a:cubicBezTo>
                <a:close/>
              </a:path>
            </a:pathLst>
          </a:custGeom>
        </p:spPr>
      </p:pic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5E10DA6E-C3FF-4539-BF84-4775BB7EC4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4396" y="2042"/>
            <a:ext cx="3387604" cy="4183848"/>
          </a:xfrm>
          <a:custGeom>
            <a:avLst/>
            <a:gdLst>
              <a:gd name="connsiteX0" fmla="*/ 420128 w 3387604"/>
              <a:gd name="connsiteY0" fmla="*/ 0 h 4183848"/>
              <a:gd name="connsiteX1" fmla="*/ 3387604 w 3387604"/>
              <a:gd name="connsiteY1" fmla="*/ 0 h 4183848"/>
              <a:gd name="connsiteX2" fmla="*/ 3387604 w 3387604"/>
              <a:gd name="connsiteY2" fmla="*/ 4101530 h 4183848"/>
              <a:gd name="connsiteX3" fmla="*/ 3283372 w 3387604"/>
              <a:gd name="connsiteY3" fmla="*/ 4128330 h 4183848"/>
              <a:gd name="connsiteX4" fmla="*/ 2732648 w 3387604"/>
              <a:gd name="connsiteY4" fmla="*/ 4183848 h 4183848"/>
              <a:gd name="connsiteX5" fmla="*/ 0 w 3387604"/>
              <a:gd name="connsiteY5" fmla="*/ 1451200 h 4183848"/>
              <a:gd name="connsiteX6" fmla="*/ 329816 w 3387604"/>
              <a:gd name="connsiteY6" fmla="*/ 148658 h 4183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87604" h="4183848">
                <a:moveTo>
                  <a:pt x="420128" y="0"/>
                </a:moveTo>
                <a:lnTo>
                  <a:pt x="3387604" y="0"/>
                </a:lnTo>
                <a:lnTo>
                  <a:pt x="3387604" y="4101530"/>
                </a:lnTo>
                <a:lnTo>
                  <a:pt x="3283372" y="4128330"/>
                </a:lnTo>
                <a:cubicBezTo>
                  <a:pt x="3105483" y="4164732"/>
                  <a:pt x="2921298" y="4183848"/>
                  <a:pt x="2732648" y="4183848"/>
                </a:cubicBezTo>
                <a:cubicBezTo>
                  <a:pt x="1223448" y="4183848"/>
                  <a:pt x="0" y="2960400"/>
                  <a:pt x="0" y="1451200"/>
                </a:cubicBezTo>
                <a:cubicBezTo>
                  <a:pt x="0" y="979575"/>
                  <a:pt x="119477" y="535856"/>
                  <a:pt x="329816" y="148658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7" descr="Calendar&#10;&#10;Description automatically generated">
            <a:extLst>
              <a:ext uri="{FF2B5EF4-FFF2-40B4-BE49-F238E27FC236}">
                <a16:creationId xmlns:a16="http://schemas.microsoft.com/office/drawing/2014/main" id="{33589606-0DE1-44C9-8DBA-B9E1761C129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233" b="2970"/>
          <a:stretch/>
        </p:blipFill>
        <p:spPr>
          <a:xfrm>
            <a:off x="8967592" y="2042"/>
            <a:ext cx="3224421" cy="4020664"/>
          </a:xfrm>
          <a:custGeom>
            <a:avLst/>
            <a:gdLst/>
            <a:ahLst/>
            <a:cxnLst/>
            <a:rect l="l" t="t" r="r" b="b"/>
            <a:pathLst>
              <a:path w="3224421" h="4020664">
                <a:moveTo>
                  <a:pt x="449733" y="0"/>
                </a:moveTo>
                <a:lnTo>
                  <a:pt x="3224421" y="0"/>
                </a:lnTo>
                <a:lnTo>
                  <a:pt x="3224421" y="3933205"/>
                </a:lnTo>
                <a:lnTo>
                  <a:pt x="3087301" y="3968462"/>
                </a:lnTo>
                <a:cubicBezTo>
                  <a:pt x="2920035" y="4002689"/>
                  <a:pt x="2746849" y="4020664"/>
                  <a:pt x="2569464" y="4020664"/>
                </a:cubicBezTo>
                <a:cubicBezTo>
                  <a:pt x="1150388" y="4020664"/>
                  <a:pt x="0" y="2870276"/>
                  <a:pt x="0" y="1451200"/>
                </a:cubicBezTo>
                <a:cubicBezTo>
                  <a:pt x="0" y="919047"/>
                  <a:pt x="161773" y="424677"/>
                  <a:pt x="438824" y="14588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0623029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BA6390D-763C-864B-945A-A6326B12B12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18234" r="24659" b="1"/>
          <a:stretch/>
        </p:blipFill>
        <p:spPr>
          <a:xfrm>
            <a:off x="5797543" y="10"/>
            <a:ext cx="6394152" cy="6857990"/>
          </a:xfrm>
          <a:prstGeom prst="rect">
            <a:avLst/>
          </a:prstGeom>
        </p:spPr>
      </p:pic>
      <p:pic>
        <p:nvPicPr>
          <p:cNvPr id="7" name="Picture 9">
            <a:extLst>
              <a:ext uri="{FF2B5EF4-FFF2-40B4-BE49-F238E27FC236}">
                <a16:creationId xmlns:a16="http://schemas.microsoft.com/office/drawing/2014/main" id="{54DDEBDD-D8BD-41A6-8A0D-B00E3768B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CA1A3E57-0A71-464B-BA45-AA3D3B0A9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998" y="798445"/>
            <a:ext cx="4803636" cy="131166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rgbClr val="000000"/>
                </a:solidFill>
              </a:rPr>
              <a:t>Covid-19 Cases from Up to March 2021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6F4A0A8-241F-E44B-960F-4474A6B374A6}"/>
              </a:ext>
            </a:extLst>
          </p:cNvPr>
          <p:cNvSpPr txBox="1"/>
          <p:nvPr/>
        </p:nvSpPr>
        <p:spPr>
          <a:xfrm>
            <a:off x="804997" y="2272143"/>
            <a:ext cx="4706803" cy="37888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000000"/>
                </a:solidFill>
              </a:rPr>
              <a:t>API – Generated Choropleth Map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B95692-8209-9641-AE2F-0BC22CC29205}"/>
              </a:ext>
            </a:extLst>
          </p:cNvPr>
          <p:cNvSpPr txBox="1"/>
          <p:nvPr/>
        </p:nvSpPr>
        <p:spPr>
          <a:xfrm>
            <a:off x="939114" y="296562"/>
            <a:ext cx="3756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4.4 VISUALS: </a:t>
            </a:r>
          </a:p>
        </p:txBody>
      </p:sp>
    </p:spTree>
    <p:extLst>
      <p:ext uri="{BB962C8B-B14F-4D97-AF65-F5344CB8AC3E}">
        <p14:creationId xmlns:p14="http://schemas.microsoft.com/office/powerpoint/2010/main" val="2766819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65B621-5D51-4A3C-B8FF-9D6FAE299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0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Choropleth Map for Number of Arrival in Australia (2018  - March 2021</a:t>
            </a:r>
            <a:r>
              <a:rPr lang="en-US" sz="3000">
                <a:solidFill>
                  <a:schemeClr val="bg1"/>
                </a:solidFill>
              </a:rPr>
              <a:t>)</a:t>
            </a:r>
            <a:endParaRPr lang="en-US" sz="30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9" descr="Map&#10;&#10;Description automatically generated">
            <a:extLst>
              <a:ext uri="{FF2B5EF4-FFF2-40B4-BE49-F238E27FC236}">
                <a16:creationId xmlns:a16="http://schemas.microsoft.com/office/drawing/2014/main" id="{EBE9CD68-8C1D-4DB5-A859-DDF3830C86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928" y="1602578"/>
            <a:ext cx="11556520" cy="5033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042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9AE2756-0FC4-4155-83E7-58AAAB63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5689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247AB924-1B87-43FC-B7C7-B112D5C51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7E9D98-C74E-41F9-9FB9-1C90A99E9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000">
                <a:solidFill>
                  <a:srgbClr val="FFFFFF"/>
                </a:solidFill>
              </a:rPr>
              <a:t>Cases vs Mining and Petroleum (Australia)</a:t>
            </a:r>
          </a:p>
        </p:txBody>
      </p:sp>
      <p:pic>
        <p:nvPicPr>
          <p:cNvPr id="9" name="Picture 9" descr="Chart, line chart&#10;&#10;Description automatically generated">
            <a:extLst>
              <a:ext uri="{FF2B5EF4-FFF2-40B4-BE49-F238E27FC236}">
                <a16:creationId xmlns:a16="http://schemas.microsoft.com/office/drawing/2014/main" id="{1F7B796A-72E9-439E-9CCA-A4D516BC83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0040" y="1146124"/>
            <a:ext cx="3425609" cy="2320850"/>
          </a:xfrm>
          <a:prstGeom prst="rect">
            <a:avLst/>
          </a:prstGeom>
        </p:spPr>
      </p:pic>
      <p:pic>
        <p:nvPicPr>
          <p:cNvPr id="11" name="Picture 11" descr="Chart, line chart&#10;&#10;Description automatically generated">
            <a:extLst>
              <a:ext uri="{FF2B5EF4-FFF2-40B4-BE49-F238E27FC236}">
                <a16:creationId xmlns:a16="http://schemas.microsoft.com/office/drawing/2014/main" id="{0EF6A49F-A9BD-49DA-857C-367DE520E6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5729" y="1143511"/>
            <a:ext cx="3433324" cy="2326077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8DC98F-4057-4645-B948-F604F39A9C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534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10" descr="Chart, line chart&#10;&#10;Description automatically generated">
            <a:extLst>
              <a:ext uri="{FF2B5EF4-FFF2-40B4-BE49-F238E27FC236}">
                <a16:creationId xmlns:a16="http://schemas.microsoft.com/office/drawing/2014/main" id="{200464AF-D915-4A91-A980-25DDFBE87E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49725" y="1169012"/>
            <a:ext cx="3423916" cy="2319703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AD2B705-4A9B-408D-AA80-4F41045E09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75016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7005D9-E2CA-4D4D-9909-3470B82C9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Cases vs No. Of Departure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C29EAE4D-6769-4EFE-AFE2-6D86DC122E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567" y="2475146"/>
            <a:ext cx="5455917" cy="3900980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1" descr="Chart&#10;&#10;Description automatically generated">
            <a:extLst>
              <a:ext uri="{FF2B5EF4-FFF2-40B4-BE49-F238E27FC236}">
                <a16:creationId xmlns:a16="http://schemas.microsoft.com/office/drawing/2014/main" id="{6312EF83-A038-4C7A-B7A4-4AD74E9A67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5073" y="2501332"/>
            <a:ext cx="5455917" cy="3848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186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7005D9-E2CA-4D4D-9909-3470B82C9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Cases vs No. Of Arrival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7C8471D1-21EF-4BFC-A3A4-CF365BB2C3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1567" y="2475146"/>
            <a:ext cx="5455917" cy="390098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5" descr="Chart&#10;&#10;Description automatically generated">
            <a:extLst>
              <a:ext uri="{FF2B5EF4-FFF2-40B4-BE49-F238E27FC236}">
                <a16:creationId xmlns:a16="http://schemas.microsoft.com/office/drawing/2014/main" id="{2FACCA9F-CAED-442B-A72A-584E3B1B94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5073" y="2501332"/>
            <a:ext cx="5455917" cy="3848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356628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9AE2756-0FC4-4155-83E7-58AAAB63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5689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247AB924-1B87-43FC-B7C7-B112D5C51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22D884-5DE9-457C-AEEE-8846AA539BD7}"/>
              </a:ext>
            </a:extLst>
          </p:cNvPr>
          <p:cNvSpPr txBox="1"/>
          <p:nvPr/>
        </p:nvSpPr>
        <p:spPr>
          <a:xfrm>
            <a:off x="527538" y="4756638"/>
            <a:ext cx="11139854" cy="930447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85000" lnSpcReduction="10000"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Correlation Plots (Mining and </a:t>
            </a:r>
            <a:r>
              <a:rPr lang="en-US" sz="540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OnG</a:t>
            </a:r>
            <a:r>
              <a:rPr lang="en-US" sz="54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Industry)</a:t>
            </a:r>
          </a:p>
        </p:txBody>
      </p:sp>
      <p:pic>
        <p:nvPicPr>
          <p:cNvPr id="7" name="Picture 7" descr="Chart, scatter chart&#10;&#10;Description automatically generated">
            <a:extLst>
              <a:ext uri="{FF2B5EF4-FFF2-40B4-BE49-F238E27FC236}">
                <a16:creationId xmlns:a16="http://schemas.microsoft.com/office/drawing/2014/main" id="{E858A3F8-878F-4FA3-B945-F829DFBA63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" y="1164680"/>
            <a:ext cx="3425609" cy="2283739"/>
          </a:xfrm>
          <a:prstGeom prst="rect">
            <a:avLst/>
          </a:prstGeom>
        </p:spPr>
      </p:pic>
      <p:pic>
        <p:nvPicPr>
          <p:cNvPr id="11" name="Picture 11" descr="Chart&#10;&#10;Description automatically generated">
            <a:extLst>
              <a:ext uri="{FF2B5EF4-FFF2-40B4-BE49-F238E27FC236}">
                <a16:creationId xmlns:a16="http://schemas.microsoft.com/office/drawing/2014/main" id="{3DE53A6C-073A-43B5-892D-E2FA7A31B0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5729" y="1162108"/>
            <a:ext cx="3433324" cy="2288882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8DC98F-4057-4645-B948-F604F39A9C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534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10" descr="Chart, line chart, scatter chart&#10;&#10;Description automatically generated">
            <a:extLst>
              <a:ext uri="{FF2B5EF4-FFF2-40B4-BE49-F238E27FC236}">
                <a16:creationId xmlns:a16="http://schemas.microsoft.com/office/drawing/2014/main" id="{341EC58F-D577-4A1A-BA21-ACF320DCCA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49725" y="1187558"/>
            <a:ext cx="3423916" cy="2282610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AD2B705-4A9B-408D-AA80-4F41045E09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81777EA-A9E5-49D1-92F7-3D3E25D4A76F}"/>
              </a:ext>
            </a:extLst>
          </p:cNvPr>
          <p:cNvSpPr txBox="1"/>
          <p:nvPr/>
        </p:nvSpPr>
        <p:spPr>
          <a:xfrm>
            <a:off x="942256" y="3788973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r-value ~ 0.37</a:t>
            </a:r>
            <a:endParaRPr lang="en-US"/>
          </a:p>
          <a:p>
            <a:r>
              <a:rPr lang="en-US"/>
              <a:t>P-value ~ 0.24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904F1FE-2D6E-4991-A521-5CB269E1EBDD}"/>
              </a:ext>
            </a:extLst>
          </p:cNvPr>
          <p:cNvSpPr txBox="1"/>
          <p:nvPr/>
        </p:nvSpPr>
        <p:spPr>
          <a:xfrm>
            <a:off x="4867274" y="3788972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ea typeface="+mn-lt"/>
                <a:cs typeface="+mn-lt"/>
              </a:rPr>
              <a:t>r-value</a:t>
            </a:r>
            <a:r>
              <a:rPr lang="en-US">
                <a:cs typeface="Calibri"/>
              </a:rPr>
              <a:t> ~ 0.19</a:t>
            </a:r>
          </a:p>
          <a:p>
            <a:r>
              <a:rPr lang="en-US"/>
              <a:t>P-value ~ 0.54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DB6DC47-F94F-4539-A39E-BA5A75269173}"/>
              </a:ext>
            </a:extLst>
          </p:cNvPr>
          <p:cNvSpPr txBox="1"/>
          <p:nvPr/>
        </p:nvSpPr>
        <p:spPr>
          <a:xfrm>
            <a:off x="9036709" y="3788973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ea typeface="+mn-lt"/>
                <a:cs typeface="+mn-lt"/>
              </a:rPr>
              <a:t>r-value</a:t>
            </a:r>
            <a:r>
              <a:rPr lang="en-US">
                <a:cs typeface="Calibri"/>
              </a:rPr>
              <a:t> ~ -0.56</a:t>
            </a:r>
          </a:p>
          <a:p>
            <a:r>
              <a:rPr lang="en-US"/>
              <a:t>P-value ~ 0.059</a:t>
            </a:r>
          </a:p>
        </p:txBody>
      </p:sp>
    </p:spTree>
    <p:extLst>
      <p:ext uri="{BB962C8B-B14F-4D97-AF65-F5344CB8AC3E}">
        <p14:creationId xmlns:p14="http://schemas.microsoft.com/office/powerpoint/2010/main" val="2086910093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22D884-5DE9-457C-AEEE-8846AA539BD7}"/>
              </a:ext>
            </a:extLst>
          </p:cNvPr>
          <p:cNvSpPr txBox="1"/>
          <p:nvPr/>
        </p:nvSpPr>
        <p:spPr>
          <a:xfrm>
            <a:off x="546351" y="433545"/>
            <a:ext cx="11139854" cy="930447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Correlation Plots (travel)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9" descr="Chart, scatter chart&#10;&#10;Description automatically generated">
            <a:extLst>
              <a:ext uri="{FF2B5EF4-FFF2-40B4-BE49-F238E27FC236}">
                <a16:creationId xmlns:a16="http://schemas.microsoft.com/office/drawing/2014/main" id="{5175570C-AD53-4CFC-9A86-1648F7C6A0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567" y="2606998"/>
            <a:ext cx="5455917" cy="3637277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8" descr="Chart, scatter chart&#10;&#10;Description automatically generated">
            <a:extLst>
              <a:ext uri="{FF2B5EF4-FFF2-40B4-BE49-F238E27FC236}">
                <a16:creationId xmlns:a16="http://schemas.microsoft.com/office/drawing/2014/main" id="{C7733062-9F75-4407-B4D5-0896E6B7F8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5073" y="2606998"/>
            <a:ext cx="5455917" cy="363727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A1CB8BA-024B-4EC2-AB38-EE60C8DCEB53}"/>
              </a:ext>
            </a:extLst>
          </p:cNvPr>
          <p:cNvSpPr txBox="1"/>
          <p:nvPr/>
        </p:nvSpPr>
        <p:spPr>
          <a:xfrm>
            <a:off x="1848030" y="6247501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ea typeface="+mn-lt"/>
                <a:cs typeface="+mn-lt"/>
              </a:rPr>
              <a:t>r-value</a:t>
            </a:r>
            <a:r>
              <a:rPr lang="en-US">
                <a:cs typeface="Calibri"/>
              </a:rPr>
              <a:t> ~ -0.46</a:t>
            </a:r>
          </a:p>
          <a:p>
            <a:r>
              <a:rPr lang="en-US"/>
              <a:t>P-value ~ 0.0027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E1E01CA-2CB5-4FF2-838A-A8A69D0370AE}"/>
              </a:ext>
            </a:extLst>
          </p:cNvPr>
          <p:cNvSpPr txBox="1"/>
          <p:nvPr/>
        </p:nvSpPr>
        <p:spPr>
          <a:xfrm>
            <a:off x="8044671" y="6247500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ea typeface="+mn-lt"/>
                <a:cs typeface="+mn-lt"/>
              </a:rPr>
              <a:t>r-value</a:t>
            </a:r>
            <a:r>
              <a:rPr lang="en-US">
                <a:cs typeface="Calibri"/>
              </a:rPr>
              <a:t> ~ -0.46</a:t>
            </a:r>
          </a:p>
          <a:p>
            <a:r>
              <a:rPr lang="en-US"/>
              <a:t>P-value ~ 0.0028</a:t>
            </a:r>
          </a:p>
        </p:txBody>
      </p:sp>
    </p:spTree>
    <p:extLst>
      <p:ext uri="{BB962C8B-B14F-4D97-AF65-F5344CB8AC3E}">
        <p14:creationId xmlns:p14="http://schemas.microsoft.com/office/powerpoint/2010/main" val="291755907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12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2F4FFA-0D72-4CE3-933D-A6D4D2550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780661"/>
            <a:ext cx="3582073" cy="1463472"/>
          </a:xfrm>
        </p:spPr>
        <p:txBody>
          <a:bodyPr anchor="t">
            <a:normAutofit/>
          </a:bodyPr>
          <a:lstStyle/>
          <a:p>
            <a:r>
              <a:rPr lang="en-GB" sz="3000">
                <a:solidFill>
                  <a:schemeClr val="bg1"/>
                </a:solidFill>
                <a:cs typeface="Calibri Light"/>
              </a:rPr>
              <a:t>Cases vs Unemployment (Australia)</a:t>
            </a:r>
          </a:p>
        </p:txBody>
      </p:sp>
      <p:grpSp>
        <p:nvGrpSpPr>
          <p:cNvPr id="12" name="Group 16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5FE724A-5192-44FD-8132-311027ADC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290" y="3383121"/>
            <a:ext cx="3582072" cy="2793251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1700">
              <a:solidFill>
                <a:schemeClr val="bg1"/>
              </a:solidFill>
              <a:cs typeface="Calibri"/>
            </a:endParaRPr>
          </a:p>
          <a:p>
            <a:r>
              <a:rPr lang="en-US" sz="1700">
                <a:solidFill>
                  <a:schemeClr val="bg1"/>
                </a:solidFill>
                <a:cs typeface="Calibri"/>
              </a:rPr>
              <a:t>Impact of monthly confirmed cases of COVID-19 on unemployment rate</a:t>
            </a:r>
          </a:p>
          <a:p>
            <a:r>
              <a:rPr lang="en-US" sz="1700">
                <a:solidFill>
                  <a:schemeClr val="bg1"/>
                </a:solidFill>
                <a:cs typeface="Calibri"/>
              </a:rPr>
              <a:t>The </a:t>
            </a:r>
            <a:r>
              <a:rPr lang="en-US" sz="1700" b="1">
                <a:solidFill>
                  <a:schemeClr val="bg1"/>
                </a:solidFill>
                <a:cs typeface="Calibri"/>
              </a:rPr>
              <a:t>x </a:t>
            </a:r>
            <a:r>
              <a:rPr lang="en-US" sz="1700">
                <a:solidFill>
                  <a:schemeClr val="bg1"/>
                </a:solidFill>
                <a:cs typeface="Calibri"/>
              </a:rPr>
              <a:t>variable = confirmed cases/1000</a:t>
            </a:r>
          </a:p>
          <a:p>
            <a:r>
              <a:rPr lang="en-US" sz="1700">
                <a:solidFill>
                  <a:schemeClr val="bg1"/>
                </a:solidFill>
                <a:cs typeface="Calibri"/>
              </a:rPr>
              <a:t>The </a:t>
            </a:r>
            <a:r>
              <a:rPr lang="en-US" sz="1700" b="1">
                <a:solidFill>
                  <a:schemeClr val="bg1"/>
                </a:solidFill>
                <a:cs typeface="Calibri"/>
              </a:rPr>
              <a:t>y </a:t>
            </a:r>
            <a:r>
              <a:rPr lang="en-US" sz="1700">
                <a:solidFill>
                  <a:schemeClr val="bg1"/>
                </a:solidFill>
                <a:cs typeface="Calibri"/>
              </a:rPr>
              <a:t>variable = unemployment rate</a:t>
            </a:r>
          </a:p>
          <a:p>
            <a:r>
              <a:rPr lang="en-US" sz="1700">
                <a:solidFill>
                  <a:schemeClr val="bg1"/>
                </a:solidFill>
                <a:ea typeface="+mn-lt"/>
                <a:cs typeface="+mn-lt"/>
              </a:rPr>
              <a:t>Visible trend shows as cases increase, so does unemployment.</a:t>
            </a:r>
            <a:endParaRPr lang="en-US" sz="1700">
              <a:solidFill>
                <a:schemeClr val="bg1"/>
              </a:solidFill>
              <a:cs typeface="Calibri"/>
            </a:endParaRPr>
          </a:p>
          <a:p>
            <a:endParaRPr lang="en-US" sz="1700">
              <a:solidFill>
                <a:schemeClr val="bg1"/>
              </a:solidFill>
              <a:cs typeface="Calibri"/>
            </a:endParaRPr>
          </a:p>
        </p:txBody>
      </p:sp>
      <p:pic>
        <p:nvPicPr>
          <p:cNvPr id="3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A4C6E33B-F37F-4CF7-91E4-56C837038B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0702" y="1535906"/>
            <a:ext cx="6553200" cy="4447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6590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ACEDB-06C0-472C-9D68-3A166553F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390846" cy="2902329"/>
          </a:xfrm>
        </p:spPr>
        <p:txBody>
          <a:bodyPr>
            <a:normAutofit/>
          </a:bodyPr>
          <a:lstStyle/>
          <a:p>
            <a:r>
              <a:rPr lang="en-GB" sz="4000">
                <a:cs typeface="Calibri Light"/>
              </a:rPr>
              <a:t> Cases vs Unemployment  (Australia)</a:t>
            </a:r>
          </a:p>
        </p:txBody>
      </p:sp>
      <p:pic>
        <p:nvPicPr>
          <p:cNvPr id="3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9AB942BA-17F6-4D53-987C-B885BD32E7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1382" y="171450"/>
            <a:ext cx="6006861" cy="4214723"/>
          </a:xfrm>
          <a:prstGeom prst="rect">
            <a:avLst/>
          </a:prstGeom>
        </p:spPr>
      </p:pic>
      <p:pic>
        <p:nvPicPr>
          <p:cNvPr id="5" name="Picture 5" descr="Text, letter&#10;&#10;Description automatically generated">
            <a:extLst>
              <a:ext uri="{FF2B5EF4-FFF2-40B4-BE49-F238E27FC236}">
                <a16:creationId xmlns:a16="http://schemas.microsoft.com/office/drawing/2014/main" id="{0032CC48-B870-47D3-AEC2-E2C1301C0C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061" y="4383914"/>
            <a:ext cx="11470255" cy="2475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187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1557A916-FDD1-44A1-A7A1-70009FD6B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19C433-A272-2C46-90BC-36B2D9777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6085" y="1470990"/>
            <a:ext cx="3689091" cy="3777665"/>
          </a:xfrm>
        </p:spPr>
        <p:txBody>
          <a:bodyPr anchor="t">
            <a:normAutofit/>
          </a:bodyPr>
          <a:lstStyle/>
          <a:p>
            <a:r>
              <a:rPr lang="en-AU"/>
              <a:t>Table of Contents </a:t>
            </a:r>
            <a:br>
              <a:rPr lang="en-AU"/>
            </a:br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4B874C19-9B23-4B12-823E-D67615A9B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743949" cy="6858000"/>
          </a:xfrm>
          <a:custGeom>
            <a:avLst/>
            <a:gdLst>
              <a:gd name="connsiteX0" fmla="*/ 956085 w 7743949"/>
              <a:gd name="connsiteY0" fmla="*/ 2071857 h 6858000"/>
              <a:gd name="connsiteX1" fmla="*/ 4999548 w 7743949"/>
              <a:gd name="connsiteY1" fmla="*/ 2071857 h 6858000"/>
              <a:gd name="connsiteX2" fmla="*/ 5619604 w 7743949"/>
              <a:gd name="connsiteY2" fmla="*/ 2437296 h 6858000"/>
              <a:gd name="connsiteX3" fmla="*/ 7645701 w 7743949"/>
              <a:gd name="connsiteY3" fmla="*/ 5926372 h 6858000"/>
              <a:gd name="connsiteX4" fmla="*/ 7645701 w 7743949"/>
              <a:gd name="connsiteY4" fmla="*/ 6639850 h 6858000"/>
              <a:gd name="connsiteX5" fmla="*/ 7538856 w 7743949"/>
              <a:gd name="connsiteY5" fmla="*/ 6823844 h 6858000"/>
              <a:gd name="connsiteX6" fmla="*/ 7519022 w 7743949"/>
              <a:gd name="connsiteY6" fmla="*/ 6858000 h 6858000"/>
              <a:gd name="connsiteX7" fmla="*/ 0 w 7743949"/>
              <a:gd name="connsiteY7" fmla="*/ 6858000 h 6858000"/>
              <a:gd name="connsiteX8" fmla="*/ 0 w 7743949"/>
              <a:gd name="connsiteY8" fmla="*/ 3003362 h 6858000"/>
              <a:gd name="connsiteX9" fmla="*/ 144017 w 7743949"/>
              <a:gd name="connsiteY9" fmla="*/ 2754282 h 6858000"/>
              <a:gd name="connsiteX10" fmla="*/ 327296 w 7743949"/>
              <a:gd name="connsiteY10" fmla="*/ 2437296 h 6858000"/>
              <a:gd name="connsiteX11" fmla="*/ 956085 w 7743949"/>
              <a:gd name="connsiteY11" fmla="*/ 2071857 h 6858000"/>
              <a:gd name="connsiteX12" fmla="*/ 6281397 w 7743949"/>
              <a:gd name="connsiteY12" fmla="*/ 1163923 h 6858000"/>
              <a:gd name="connsiteX13" fmla="*/ 7148441 w 7743949"/>
              <a:gd name="connsiteY13" fmla="*/ 1163923 h 6858000"/>
              <a:gd name="connsiteX14" fmla="*/ 7281401 w 7743949"/>
              <a:gd name="connsiteY14" fmla="*/ 1242285 h 6858000"/>
              <a:gd name="connsiteX15" fmla="*/ 7715859 w 7743949"/>
              <a:gd name="connsiteY15" fmla="*/ 1990451 h 6858000"/>
              <a:gd name="connsiteX16" fmla="*/ 7715859 w 7743949"/>
              <a:gd name="connsiteY16" fmla="*/ 2143443 h 6858000"/>
              <a:gd name="connsiteX17" fmla="*/ 7281401 w 7743949"/>
              <a:gd name="connsiteY17" fmla="*/ 2891610 h 6858000"/>
              <a:gd name="connsiteX18" fmla="*/ 7148441 w 7743949"/>
              <a:gd name="connsiteY18" fmla="*/ 2969971 h 6858000"/>
              <a:gd name="connsiteX19" fmla="*/ 6281397 w 7743949"/>
              <a:gd name="connsiteY19" fmla="*/ 2969971 h 6858000"/>
              <a:gd name="connsiteX20" fmla="*/ 6146565 w 7743949"/>
              <a:gd name="connsiteY20" fmla="*/ 2891610 h 6858000"/>
              <a:gd name="connsiteX21" fmla="*/ 5713979 w 7743949"/>
              <a:gd name="connsiteY21" fmla="*/ 2143443 h 6858000"/>
              <a:gd name="connsiteX22" fmla="*/ 5713979 w 7743949"/>
              <a:gd name="connsiteY22" fmla="*/ 1990451 h 6858000"/>
              <a:gd name="connsiteX23" fmla="*/ 6146565 w 7743949"/>
              <a:gd name="connsiteY23" fmla="*/ 1242285 h 6858000"/>
              <a:gd name="connsiteX24" fmla="*/ 6281397 w 7743949"/>
              <a:gd name="connsiteY24" fmla="*/ 1163923 h 6858000"/>
              <a:gd name="connsiteX25" fmla="*/ 0 w 7743949"/>
              <a:gd name="connsiteY25" fmla="*/ 0 h 6858000"/>
              <a:gd name="connsiteX26" fmla="*/ 6600525 w 7743949"/>
              <a:gd name="connsiteY26" fmla="*/ 0 h 6858000"/>
              <a:gd name="connsiteX27" fmla="*/ 6486618 w 7743949"/>
              <a:gd name="connsiteY27" fmla="*/ 196155 h 6858000"/>
              <a:gd name="connsiteX28" fmla="*/ 5677553 w 7743949"/>
              <a:gd name="connsiteY28" fmla="*/ 1589421 h 6858000"/>
              <a:gd name="connsiteX29" fmla="*/ 5057496 w 7743949"/>
              <a:gd name="connsiteY29" fmla="*/ 1954861 h 6858000"/>
              <a:gd name="connsiteX30" fmla="*/ 1014033 w 7743949"/>
              <a:gd name="connsiteY30" fmla="*/ 1954861 h 6858000"/>
              <a:gd name="connsiteX31" fmla="*/ 385244 w 7743949"/>
              <a:gd name="connsiteY31" fmla="*/ 1589421 h 6858000"/>
              <a:gd name="connsiteX32" fmla="*/ 69234 w 7743949"/>
              <a:gd name="connsiteY32" fmla="*/ 1042874 h 6858000"/>
              <a:gd name="connsiteX33" fmla="*/ 0 w 7743949"/>
              <a:gd name="connsiteY33" fmla="*/ 9231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7743949" h="6858000">
                <a:moveTo>
                  <a:pt x="956085" y="2071857"/>
                </a:moveTo>
                <a:cubicBezTo>
                  <a:pt x="956085" y="2071857"/>
                  <a:pt x="956085" y="2071857"/>
                  <a:pt x="4999548" y="2071857"/>
                </a:cubicBezTo>
                <a:cubicBezTo>
                  <a:pt x="5252811" y="2071857"/>
                  <a:pt x="5497339" y="2211072"/>
                  <a:pt x="5619604" y="2437296"/>
                </a:cubicBezTo>
                <a:cubicBezTo>
                  <a:pt x="5619604" y="2437296"/>
                  <a:pt x="5619604" y="2437296"/>
                  <a:pt x="7645701" y="5926372"/>
                </a:cubicBezTo>
                <a:cubicBezTo>
                  <a:pt x="7776699" y="6143896"/>
                  <a:pt x="7776699" y="6422327"/>
                  <a:pt x="7645701" y="6639850"/>
                </a:cubicBezTo>
                <a:cubicBezTo>
                  <a:pt x="7645701" y="6639850"/>
                  <a:pt x="7645701" y="6639850"/>
                  <a:pt x="7538856" y="6823844"/>
                </a:cubicBezTo>
                <a:lnTo>
                  <a:pt x="7519022" y="6858000"/>
                </a:lnTo>
                <a:lnTo>
                  <a:pt x="0" y="6858000"/>
                </a:lnTo>
                <a:lnTo>
                  <a:pt x="0" y="3003362"/>
                </a:lnTo>
                <a:lnTo>
                  <a:pt x="144017" y="2754282"/>
                </a:lnTo>
                <a:cubicBezTo>
                  <a:pt x="203181" y="2651956"/>
                  <a:pt x="264254" y="2546330"/>
                  <a:pt x="327296" y="2437296"/>
                </a:cubicBezTo>
                <a:cubicBezTo>
                  <a:pt x="458294" y="2211072"/>
                  <a:pt x="694090" y="2071857"/>
                  <a:pt x="956085" y="2071857"/>
                </a:cubicBezTo>
                <a:close/>
                <a:moveTo>
                  <a:pt x="6281397" y="1163923"/>
                </a:moveTo>
                <a:cubicBezTo>
                  <a:pt x="6281397" y="1163923"/>
                  <a:pt x="6281397" y="1163923"/>
                  <a:pt x="7148441" y="1163923"/>
                </a:cubicBezTo>
                <a:cubicBezTo>
                  <a:pt x="7202749" y="1163923"/>
                  <a:pt x="7255183" y="1193775"/>
                  <a:pt x="7281401" y="1242285"/>
                </a:cubicBezTo>
                <a:cubicBezTo>
                  <a:pt x="7281401" y="1242285"/>
                  <a:pt x="7281401" y="1242285"/>
                  <a:pt x="7715859" y="1990451"/>
                </a:cubicBezTo>
                <a:cubicBezTo>
                  <a:pt x="7743949" y="2037095"/>
                  <a:pt x="7743949" y="2096799"/>
                  <a:pt x="7715859" y="2143443"/>
                </a:cubicBezTo>
                <a:cubicBezTo>
                  <a:pt x="7715859" y="2143443"/>
                  <a:pt x="7715859" y="2143443"/>
                  <a:pt x="7281401" y="2891610"/>
                </a:cubicBezTo>
                <a:cubicBezTo>
                  <a:pt x="7255183" y="2940119"/>
                  <a:pt x="7202749" y="2969971"/>
                  <a:pt x="7148441" y="2969971"/>
                </a:cubicBezTo>
                <a:cubicBezTo>
                  <a:pt x="7148441" y="2969971"/>
                  <a:pt x="7148441" y="2969971"/>
                  <a:pt x="6281397" y="2969971"/>
                </a:cubicBezTo>
                <a:cubicBezTo>
                  <a:pt x="6225217" y="2969971"/>
                  <a:pt x="6174655" y="2940119"/>
                  <a:pt x="6146565" y="2891610"/>
                </a:cubicBezTo>
                <a:cubicBezTo>
                  <a:pt x="6146565" y="2891610"/>
                  <a:pt x="6146565" y="2891610"/>
                  <a:pt x="5713979" y="2143443"/>
                </a:cubicBezTo>
                <a:cubicBezTo>
                  <a:pt x="5685889" y="2096799"/>
                  <a:pt x="5685889" y="2037095"/>
                  <a:pt x="5713979" y="1990451"/>
                </a:cubicBezTo>
                <a:cubicBezTo>
                  <a:pt x="5713979" y="1990451"/>
                  <a:pt x="5713979" y="1990451"/>
                  <a:pt x="6146565" y="1242285"/>
                </a:cubicBezTo>
                <a:cubicBezTo>
                  <a:pt x="6174655" y="1193775"/>
                  <a:pt x="6225217" y="1163923"/>
                  <a:pt x="6281397" y="1163923"/>
                </a:cubicBezTo>
                <a:close/>
                <a:moveTo>
                  <a:pt x="0" y="0"/>
                </a:moveTo>
                <a:lnTo>
                  <a:pt x="6600525" y="0"/>
                </a:lnTo>
                <a:lnTo>
                  <a:pt x="6486618" y="196155"/>
                </a:lnTo>
                <a:cubicBezTo>
                  <a:pt x="6261242" y="584267"/>
                  <a:pt x="5994130" y="1044253"/>
                  <a:pt x="5677553" y="1589421"/>
                </a:cubicBezTo>
                <a:cubicBezTo>
                  <a:pt x="5555288" y="1815646"/>
                  <a:pt x="5310759" y="1954861"/>
                  <a:pt x="5057496" y="1954861"/>
                </a:cubicBezTo>
                <a:cubicBezTo>
                  <a:pt x="5057496" y="1954861"/>
                  <a:pt x="5057496" y="1954861"/>
                  <a:pt x="1014033" y="1954861"/>
                </a:cubicBezTo>
                <a:cubicBezTo>
                  <a:pt x="752038" y="1954861"/>
                  <a:pt x="516243" y="1815646"/>
                  <a:pt x="385244" y="1589421"/>
                </a:cubicBezTo>
                <a:cubicBezTo>
                  <a:pt x="385244" y="1589421"/>
                  <a:pt x="385244" y="1589421"/>
                  <a:pt x="69234" y="1042874"/>
                </a:cubicBezTo>
                <a:lnTo>
                  <a:pt x="0" y="9231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5008FE-8064-DC49-BC24-3CC6B09238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6746" y="2863018"/>
            <a:ext cx="4666592" cy="330445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1500">
                <a:solidFill>
                  <a:schemeClr val="bg1"/>
                </a:solidFill>
              </a:rPr>
              <a:t>1. Introduction </a:t>
            </a:r>
          </a:p>
          <a:p>
            <a:pPr marL="0" indent="0">
              <a:buNone/>
            </a:pPr>
            <a:r>
              <a:rPr lang="en-US" sz="1500">
                <a:solidFill>
                  <a:schemeClr val="bg1"/>
                </a:solidFill>
              </a:rPr>
              <a:t>2. Breakdown of categories </a:t>
            </a:r>
          </a:p>
          <a:p>
            <a:pPr marL="0" indent="0">
              <a:buNone/>
            </a:pPr>
            <a:r>
              <a:rPr lang="en-US" sz="1500">
                <a:solidFill>
                  <a:schemeClr val="bg1"/>
                </a:solidFill>
              </a:rPr>
              <a:t>3. Thesis </a:t>
            </a:r>
            <a:endParaRPr lang="en-US" sz="1500">
              <a:solidFill>
                <a:schemeClr val="bg1"/>
              </a:solidFill>
              <a:cs typeface="Calibri"/>
            </a:endParaRPr>
          </a:p>
          <a:p>
            <a:pPr marL="0" indent="0">
              <a:buNone/>
            </a:pPr>
            <a:r>
              <a:rPr lang="en-US" sz="1500">
                <a:solidFill>
                  <a:schemeClr val="bg1"/>
                </a:solidFill>
              </a:rPr>
              <a:t>4. How we did this </a:t>
            </a:r>
          </a:p>
          <a:p>
            <a:pPr marL="0" indent="0">
              <a:buNone/>
            </a:pPr>
            <a:r>
              <a:rPr lang="en-US" sz="1500">
                <a:solidFill>
                  <a:schemeClr val="bg1"/>
                </a:solidFill>
              </a:rPr>
              <a:t>4.1 Data sourcing </a:t>
            </a:r>
          </a:p>
          <a:p>
            <a:pPr marL="0" indent="0">
              <a:buNone/>
            </a:pPr>
            <a:r>
              <a:rPr lang="en-US" sz="1500">
                <a:solidFill>
                  <a:schemeClr val="bg1"/>
                </a:solidFill>
              </a:rPr>
              <a:t>4.2 Data mining </a:t>
            </a:r>
          </a:p>
          <a:p>
            <a:pPr marL="0" indent="0">
              <a:buNone/>
            </a:pPr>
            <a:r>
              <a:rPr lang="en-US" sz="1500">
                <a:solidFill>
                  <a:schemeClr val="bg1"/>
                </a:solidFill>
              </a:rPr>
              <a:t>4.3 Tools </a:t>
            </a:r>
          </a:p>
          <a:p>
            <a:pPr marL="0" indent="0">
              <a:buNone/>
            </a:pPr>
            <a:r>
              <a:rPr lang="en-US" sz="1500">
                <a:solidFill>
                  <a:schemeClr val="bg1"/>
                </a:solidFill>
              </a:rPr>
              <a:t>4.4 Visuals </a:t>
            </a:r>
          </a:p>
          <a:p>
            <a:pPr marL="0" indent="0">
              <a:buNone/>
            </a:pPr>
            <a:r>
              <a:rPr lang="en-US" sz="1500">
                <a:solidFill>
                  <a:schemeClr val="bg1"/>
                </a:solidFill>
              </a:rPr>
              <a:t>5. Future work </a:t>
            </a:r>
          </a:p>
          <a:p>
            <a:pPr marL="0" indent="0">
              <a:buNone/>
            </a:pPr>
            <a:r>
              <a:rPr lang="en-US" sz="1500">
                <a:solidFill>
                  <a:schemeClr val="bg1"/>
                </a:solidFill>
              </a:rPr>
              <a:t>6. Conclusion  </a:t>
            </a:r>
          </a:p>
          <a:p>
            <a:pPr marL="0" indent="0">
              <a:buNone/>
            </a:pPr>
            <a:endParaRPr lang="en-US" sz="150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150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15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907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4ED39-4671-48E0-8EC9-FD84FAF3D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521" y="192597"/>
            <a:ext cx="10515600" cy="1325563"/>
          </a:xfrm>
        </p:spPr>
        <p:txBody>
          <a:bodyPr/>
          <a:lstStyle/>
          <a:p>
            <a:r>
              <a:rPr lang="en-GB">
                <a:cs typeface="Calibri Light"/>
              </a:rPr>
              <a:t>Lag Effect?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7622F64-5F66-4BE4-9D8C-5642AB1C7A91}"/>
              </a:ext>
            </a:extLst>
          </p:cNvPr>
          <p:cNvSpPr txBox="1"/>
          <p:nvPr/>
        </p:nvSpPr>
        <p:spPr>
          <a:xfrm>
            <a:off x="5629275" y="3476625"/>
            <a:ext cx="66675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 sz="3200"/>
              <a:t>VS</a:t>
            </a:r>
          </a:p>
        </p:txBody>
      </p:sp>
      <p:pic>
        <p:nvPicPr>
          <p:cNvPr id="3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F7BF48E6-111D-410A-9333-46FDF8D9C0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023" y="1205226"/>
            <a:ext cx="4152182" cy="285165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C37AAF2-AB34-4857-89AC-9EAD197AE7DF}"/>
              </a:ext>
            </a:extLst>
          </p:cNvPr>
          <p:cNvSpPr txBox="1"/>
          <p:nvPr/>
        </p:nvSpPr>
        <p:spPr>
          <a:xfrm>
            <a:off x="4000500" y="3571875"/>
            <a:ext cx="177165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/>
              <a:t>R-square = 0.26  </a:t>
            </a:r>
            <a:endParaRPr lang="en-GB">
              <a:cs typeface="Calibri"/>
            </a:endParaRPr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66670652-3A32-42FB-890B-6B901672DF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8" y="4070193"/>
            <a:ext cx="3997751" cy="2795083"/>
          </a:xfrm>
          <a:prstGeom prst="rect">
            <a:avLst/>
          </a:prstGeom>
        </p:spPr>
      </p:pic>
      <p:pic>
        <p:nvPicPr>
          <p:cNvPr id="7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107B8F03-F578-4426-9FEB-6595D436AA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8282" y="1211340"/>
            <a:ext cx="4497237" cy="2761098"/>
          </a:xfrm>
          <a:prstGeom prst="rect">
            <a:avLst/>
          </a:prstGeom>
        </p:spPr>
      </p:pic>
      <p:pic>
        <p:nvPicPr>
          <p:cNvPr id="17" name="Picture 17" descr="Chart, scatter chart&#10;&#10;Description automatically generated">
            <a:extLst>
              <a:ext uri="{FF2B5EF4-FFF2-40B4-BE49-F238E27FC236}">
                <a16:creationId xmlns:a16="http://schemas.microsoft.com/office/drawing/2014/main" id="{5E904899-2A0A-46B7-BCC8-AEA852162F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77008" y="4050944"/>
            <a:ext cx="4126648" cy="274805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241B5B8-9BD9-4725-8AB4-B0F9784A6709}"/>
              </a:ext>
            </a:extLst>
          </p:cNvPr>
          <p:cNvSpPr txBox="1"/>
          <p:nvPr/>
        </p:nvSpPr>
        <p:spPr>
          <a:xfrm>
            <a:off x="6219825" y="3581400"/>
            <a:ext cx="177165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/>
              <a:t>R-square = 0.28  </a:t>
            </a:r>
            <a:endParaRPr lang="en-GB">
              <a:cs typeface="Calibri"/>
            </a:endParaRPr>
          </a:p>
        </p:txBody>
      </p:sp>
      <p:pic>
        <p:nvPicPr>
          <p:cNvPr id="20" name="Picture 20" descr="Text&#10;&#10;Description automatically generated">
            <a:extLst>
              <a:ext uri="{FF2B5EF4-FFF2-40B4-BE49-F238E27FC236}">
                <a16:creationId xmlns:a16="http://schemas.microsoft.com/office/drawing/2014/main" id="{99AAB476-62D3-4E7B-8C96-231A44972FA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85747" y="248765"/>
            <a:ext cx="4240924" cy="855678"/>
          </a:xfrm>
          <a:prstGeom prst="rect">
            <a:avLst/>
          </a:prstGeom>
        </p:spPr>
      </p:pic>
      <p:pic>
        <p:nvPicPr>
          <p:cNvPr id="23" name="Picture 23" descr="Text&#10;&#10;Description automatically generated">
            <a:extLst>
              <a:ext uri="{FF2B5EF4-FFF2-40B4-BE49-F238E27FC236}">
                <a16:creationId xmlns:a16="http://schemas.microsoft.com/office/drawing/2014/main" id="{E77A8737-C02B-436D-AE8F-3B2C7ED5637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30262" y="1317283"/>
            <a:ext cx="3281855" cy="794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087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169D27-D3B8-41CF-8B08-DE5658569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 Cases vs Unemployment  (State)</a:t>
            </a:r>
          </a:p>
        </p:txBody>
      </p:sp>
      <p:pic>
        <p:nvPicPr>
          <p:cNvPr id="9" name="Picture 9" descr="Chart, line chart&#10;&#10;Description automatically generated">
            <a:extLst>
              <a:ext uri="{FF2B5EF4-FFF2-40B4-BE49-F238E27FC236}">
                <a16:creationId xmlns:a16="http://schemas.microsoft.com/office/drawing/2014/main" id="{26224CDD-7BF0-4855-A23E-45B50EE458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579" y="1718426"/>
            <a:ext cx="10512547" cy="4415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0168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34C07903-F0CA-4282-900A-8FF5599030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00800" y="2235181"/>
            <a:ext cx="5391150" cy="3538268"/>
          </a:xfrm>
        </p:spPr>
      </p:pic>
      <p:pic>
        <p:nvPicPr>
          <p:cNvPr id="5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E624FC83-9615-4F3A-9799-2DF2E2B2C2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726" y="2254305"/>
            <a:ext cx="5287992" cy="3532282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F423CC6F-5BCC-46DF-81AC-FBA5CBACC461}"/>
              </a:ext>
            </a:extLst>
          </p:cNvPr>
          <p:cNvSpPr txBox="1">
            <a:spLocks/>
          </p:cNvSpPr>
          <p:nvPr/>
        </p:nvSpPr>
        <p:spPr>
          <a:xfrm>
            <a:off x="0" y="117475"/>
            <a:ext cx="11791950" cy="12303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>
                <a:cs typeface="Calibri Light"/>
              </a:rPr>
              <a:t>Future Work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B463F3-002F-4576-8348-D06D1BA44EDD}"/>
              </a:ext>
            </a:extLst>
          </p:cNvPr>
          <p:cNvSpPr txBox="1"/>
          <p:nvPr/>
        </p:nvSpPr>
        <p:spPr>
          <a:xfrm>
            <a:off x="215838" y="5827913"/>
            <a:ext cx="5143500" cy="177894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/>
              <a:t>Correlation is 0.28. weak positive correlation.</a:t>
            </a:r>
            <a:endParaRPr lang="en-US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p-value = </a:t>
            </a:r>
            <a:r>
              <a:rPr lang="en-US">
                <a:latin typeface="Consolas"/>
                <a:ea typeface="+mn-lt"/>
                <a:cs typeface="+mn-lt"/>
              </a:rPr>
              <a:t>0.08297, cannot reject Ho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>
                <a:cs typeface="Calibri"/>
              </a:rPr>
              <a:t>Hike in unemployment effected by VIC instead?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endParaRPr lang="en-US">
              <a:ea typeface="+mn-lt"/>
              <a:cs typeface="+mn-lt"/>
            </a:endParaRP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9D9505F-E444-44AE-8219-A9FE2A025770}"/>
              </a:ext>
            </a:extLst>
          </p:cNvPr>
          <p:cNvSpPr txBox="1"/>
          <p:nvPr/>
        </p:nvSpPr>
        <p:spPr>
          <a:xfrm>
            <a:off x="6294617" y="5707760"/>
            <a:ext cx="5257800" cy="187948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>
                <a:cs typeface="Calibri"/>
              </a:rPr>
              <a:t>Correlation is </a:t>
            </a:r>
            <a:r>
              <a:rPr lang="en-US">
                <a:latin typeface="Calibri"/>
                <a:cs typeface="Calibri"/>
              </a:rPr>
              <a:t>0.45</a:t>
            </a:r>
            <a:r>
              <a:rPr lang="en-US">
                <a:cs typeface="Calibri"/>
              </a:rPr>
              <a:t>. Moderately positive correlation.</a:t>
            </a:r>
            <a:endParaRPr lang="en-US">
              <a:ea typeface="+mn-lt"/>
              <a:cs typeface="+mn-lt"/>
            </a:endParaRP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>
                <a:cs typeface="Calibri"/>
              </a:rPr>
              <a:t>p-value = </a:t>
            </a:r>
            <a:r>
              <a:rPr lang="en-US">
                <a:latin typeface="Consolas"/>
                <a:cs typeface="Calibri"/>
              </a:rPr>
              <a:t>0.00477</a:t>
            </a:r>
            <a:endParaRPr lang="en-US">
              <a:ea typeface="+mn-lt"/>
              <a:cs typeface="+mn-lt"/>
            </a:endParaRP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endParaRPr lang="en-US">
              <a:ea typeface="+mn-lt"/>
              <a:cs typeface="+mn-lt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US">
              <a:ea typeface="+mn-lt"/>
              <a:cs typeface="+mn-lt"/>
            </a:endParaRP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endParaRPr lang="en-US">
              <a:cs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29F952-4E45-4E67-B4F8-EDDFC0CA8C84}"/>
              </a:ext>
            </a:extLst>
          </p:cNvPr>
          <p:cNvSpPr txBox="1"/>
          <p:nvPr/>
        </p:nvSpPr>
        <p:spPr>
          <a:xfrm>
            <a:off x="215837" y="1925947"/>
            <a:ext cx="5143500" cy="15019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/>
              <a:t>Australian Proxy</a:t>
            </a:r>
            <a:endParaRPr lang="en-US" b="1">
              <a:latin typeface="Calibri" panose="020F0502020204030204"/>
              <a:ea typeface="+mn-lt"/>
              <a:cs typeface="+mn-lt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US">
              <a:ea typeface="+mn-lt"/>
              <a:cs typeface="+mn-lt"/>
            </a:endParaRP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endParaRPr lang="en-US">
              <a:ea typeface="+mn-lt"/>
              <a:cs typeface="+mn-lt"/>
            </a:endParaRP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D0A1B9-111E-4B88-A7F4-D488A248F2F3}"/>
              </a:ext>
            </a:extLst>
          </p:cNvPr>
          <p:cNvSpPr txBox="1"/>
          <p:nvPr/>
        </p:nvSpPr>
        <p:spPr>
          <a:xfrm>
            <a:off x="6522044" y="1925946"/>
            <a:ext cx="5143500" cy="15019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/>
              <a:t>Country Proxy(USA/China/Japan)</a:t>
            </a:r>
            <a:endParaRPr lang="en-US" b="1">
              <a:latin typeface="Calibri" panose="020F0502020204030204"/>
              <a:ea typeface="+mn-lt"/>
              <a:cs typeface="+mn-lt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US">
              <a:ea typeface="+mn-lt"/>
              <a:cs typeface="+mn-lt"/>
            </a:endParaRP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endParaRPr lang="en-US">
              <a:ea typeface="+mn-lt"/>
              <a:cs typeface="+mn-lt"/>
            </a:endParaRP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480BBB-A97B-48A7-ACA3-35D4B93E285F}"/>
              </a:ext>
            </a:extLst>
          </p:cNvPr>
          <p:cNvSpPr txBox="1"/>
          <p:nvPr/>
        </p:nvSpPr>
        <p:spPr>
          <a:xfrm>
            <a:off x="294665" y="1255913"/>
            <a:ext cx="6273362" cy="177894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>
                <a:latin typeface="Calibri"/>
                <a:ea typeface="+mn-lt"/>
                <a:cs typeface="+mn-lt"/>
              </a:rPr>
              <a:t>Low R-square values – how to improve regression?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Need more time? Need multivariate regression?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US">
              <a:ea typeface="+mn-lt"/>
              <a:cs typeface="+mn-lt"/>
            </a:endParaRP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endParaRPr lang="en-US"/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41098683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6EDCB-8E89-354F-BA74-F9E97CBA6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8C5A25-FCCD-914D-BCEB-89A14B8D39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There is a positive correlation between unemployment and CoVID19</a:t>
            </a:r>
          </a:p>
          <a:p>
            <a:r>
              <a:rPr lang="en-US">
                <a:cs typeface="Calibri"/>
              </a:rPr>
              <a:t>There is negative correlation between travel/tourism and CoVID19</a:t>
            </a:r>
          </a:p>
          <a:p>
            <a:r>
              <a:rPr lang="en-US">
                <a:cs typeface="Calibri"/>
              </a:rPr>
              <a:t>No evidence of correlation between mining/petroleum sector and CoVID19</a:t>
            </a:r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46612576"/>
      </p:ext>
    </p:extLst>
  </p:cSld>
  <p:clrMapOvr>
    <a:masterClrMapping/>
  </p:clrMapOvr>
  <p:transition spd="slow">
    <p:randomBar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6" name="Rectangle 58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60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8" name="Group 62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64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010215F-1CD0-A54A-B1B3-4B8321724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416" y="1166932"/>
            <a:ext cx="3953947" cy="4279709"/>
          </a:xfrm>
        </p:spPr>
        <p:txBody>
          <a:bodyPr anchor="ctr"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1. Introduction </a:t>
            </a:r>
          </a:p>
        </p:txBody>
      </p:sp>
      <p:sp>
        <p:nvSpPr>
          <p:cNvPr id="99" name="Content Placeholder 2">
            <a:extLst>
              <a:ext uri="{FF2B5EF4-FFF2-40B4-BE49-F238E27FC236}">
                <a16:creationId xmlns:a16="http://schemas.microsoft.com/office/drawing/2014/main" id="{58709813-502A-D840-B617-3BC8B45CF0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8060" y="383059"/>
            <a:ext cx="7133281" cy="701834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AU" sz="1800"/>
          </a:p>
          <a:p>
            <a:pPr marL="0" indent="0">
              <a:buNone/>
            </a:pPr>
            <a:endParaRPr lang="en-AU" sz="1300"/>
          </a:p>
          <a:p>
            <a:pPr marL="0" indent="0">
              <a:buNone/>
            </a:pPr>
            <a:r>
              <a:rPr lang="en-AU" sz="1300"/>
              <a:t>Our project name will simply be referred to as: Covid-19 - Data Assessment: group5project</a:t>
            </a:r>
          </a:p>
          <a:p>
            <a:pPr marL="0" indent="0">
              <a:buNone/>
            </a:pPr>
            <a:endParaRPr lang="en-AU" sz="1300"/>
          </a:p>
          <a:p>
            <a:r>
              <a:rPr lang="en-AU" sz="1300"/>
              <a:t>Why Covid-19  ? </a:t>
            </a:r>
          </a:p>
          <a:p>
            <a:pPr marL="0" indent="0">
              <a:buNone/>
            </a:pPr>
            <a:r>
              <a:rPr lang="en-AU" sz="1300"/>
              <a:t>There’s been almost no one left untouched by this disease, whether that be through restrictions, or having the disease itself.  </a:t>
            </a:r>
          </a:p>
          <a:p>
            <a:pPr marL="0" indent="0">
              <a:buNone/>
            </a:pPr>
            <a:endParaRPr lang="en-AU" sz="1300"/>
          </a:p>
          <a:p>
            <a:pPr marL="0" indent="0">
              <a:buNone/>
            </a:pPr>
            <a:r>
              <a:rPr lang="en-AU" sz="1300"/>
              <a:t>Justification for research: </a:t>
            </a:r>
          </a:p>
          <a:p>
            <a:pPr marL="0" indent="0">
              <a:buNone/>
            </a:pPr>
            <a:r>
              <a:rPr lang="en-AU" sz="1300"/>
              <a:t>To help governments create appropriate socio-economic policies arising from the effects of Coivid-19. </a:t>
            </a:r>
          </a:p>
          <a:p>
            <a:pPr marL="0" indent="0">
              <a:buNone/>
            </a:pPr>
            <a:endParaRPr lang="en-AU" sz="1300"/>
          </a:p>
          <a:p>
            <a:pPr marL="0" indent="0">
              <a:buNone/>
            </a:pPr>
            <a:r>
              <a:rPr lang="en-AU" sz="1300"/>
              <a:t>Our Research questions :  </a:t>
            </a:r>
          </a:p>
          <a:p>
            <a:r>
              <a:rPr lang="en-AU" sz="1300"/>
              <a:t>1. What is the impact of Covid-19 on Australia? </a:t>
            </a:r>
          </a:p>
          <a:p>
            <a:r>
              <a:rPr lang="en-AU" sz="1300"/>
              <a:t>1.1. What is the specific effect of Covid-19 on the macro-economy of Australia? </a:t>
            </a:r>
            <a:endParaRPr lang="en-AU" sz="1300">
              <a:cs typeface="Calibri"/>
            </a:endParaRPr>
          </a:p>
          <a:p>
            <a:pPr marL="0" indent="0">
              <a:buNone/>
            </a:pPr>
            <a:endParaRPr lang="en-AU" sz="1300"/>
          </a:p>
          <a:p>
            <a:pPr marL="0" indent="0">
              <a:buNone/>
            </a:pPr>
            <a:r>
              <a:rPr lang="en-AU" sz="1300"/>
              <a:t>Acknowledgement :  </a:t>
            </a:r>
          </a:p>
          <a:p>
            <a:r>
              <a:rPr lang="en-AU" sz="1300"/>
              <a:t>Scope of data: </a:t>
            </a:r>
          </a:p>
          <a:p>
            <a:pPr marL="0" indent="0">
              <a:buNone/>
            </a:pPr>
            <a:r>
              <a:rPr lang="en-AU" sz="1300"/>
              <a:t>The sheer size of the macro-economy meant we needed to decide on specific areas of measurement.</a:t>
            </a:r>
          </a:p>
          <a:p>
            <a:pPr marL="0" indent="0">
              <a:buNone/>
            </a:pPr>
            <a:r>
              <a:rPr lang="en-AU" sz="1300"/>
              <a:t>The project scope will therefore cover the effects of Covid-19 and its impact on several categories.</a:t>
            </a:r>
          </a:p>
          <a:p>
            <a:pPr marL="0" indent="0">
              <a:buNone/>
            </a:pPr>
            <a:endParaRPr lang="en-AU" sz="1300"/>
          </a:p>
          <a:p>
            <a:r>
              <a:rPr lang="en-AU" sz="1300"/>
              <a:t>Limitations of Data: </a:t>
            </a:r>
          </a:p>
          <a:p>
            <a:pPr marL="0" indent="0">
              <a:buNone/>
            </a:pPr>
            <a:r>
              <a:rPr lang="en-AU" sz="1300"/>
              <a:t>This will not cover all industry sectors, it will not cover every country either. </a:t>
            </a:r>
          </a:p>
          <a:p>
            <a:pPr marL="0" indent="0">
              <a:buNone/>
            </a:pPr>
            <a:r>
              <a:rPr lang="en-AU" sz="1300"/>
              <a:t>Period of data covers: 2018-current </a:t>
            </a:r>
          </a:p>
          <a:p>
            <a:pPr marL="0" indent="0">
              <a:buNone/>
            </a:pPr>
            <a:endParaRPr lang="en-AU" sz="1300"/>
          </a:p>
          <a:p>
            <a:endParaRPr lang="en-AU" sz="1300"/>
          </a:p>
          <a:p>
            <a:endParaRPr lang="en-AU" sz="1300"/>
          </a:p>
          <a:p>
            <a:endParaRPr lang="en-AU" sz="1300"/>
          </a:p>
          <a:p>
            <a:endParaRPr lang="en-AU" sz="1300"/>
          </a:p>
          <a:p>
            <a:endParaRPr lang="en-AU" sz="800"/>
          </a:p>
        </p:txBody>
      </p:sp>
    </p:spTree>
    <p:extLst>
      <p:ext uri="{BB962C8B-B14F-4D97-AF65-F5344CB8AC3E}">
        <p14:creationId xmlns:p14="http://schemas.microsoft.com/office/powerpoint/2010/main" val="201547697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770F18-4BB3-2240-B7E9-4541182EB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462" y="3110544"/>
            <a:ext cx="4805996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2. Break down of categories …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8" name="Freeform: Shape 14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CCBE971B-E143-D744-8312-A6A494FA183C}"/>
              </a:ext>
            </a:extLst>
          </p:cNvPr>
          <p:cNvSpPr txBox="1"/>
          <p:nvPr/>
        </p:nvSpPr>
        <p:spPr>
          <a:xfrm>
            <a:off x="6786562" y="2014263"/>
            <a:ext cx="512543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>
              <a:highlight>
                <a:srgbClr val="C0C0C0"/>
              </a:highlight>
            </a:endParaRPr>
          </a:p>
          <a:p>
            <a:r>
              <a:rPr lang="en-US">
                <a:solidFill>
                  <a:schemeClr val="accent1">
                    <a:lumMod val="60000"/>
                    <a:lumOff val="40000"/>
                  </a:schemeClr>
                </a:solidFill>
                <a:highlight>
                  <a:srgbClr val="D5E5D6"/>
                </a:highlight>
              </a:rPr>
              <a:t>Covid-19 infections</a:t>
            </a:r>
          </a:p>
          <a:p>
            <a:endParaRPr lang="en-US">
              <a:solidFill>
                <a:schemeClr val="accent1">
                  <a:lumMod val="60000"/>
                  <a:lumOff val="40000"/>
                </a:schemeClr>
              </a:solidFill>
              <a:highlight>
                <a:srgbClr val="D5E5D6"/>
              </a:highlight>
            </a:endParaRPr>
          </a:p>
          <a:p>
            <a:r>
              <a:rPr lang="en-US">
                <a:solidFill>
                  <a:schemeClr val="accent1">
                    <a:lumMod val="60000"/>
                    <a:lumOff val="40000"/>
                  </a:schemeClr>
                </a:solidFill>
                <a:highlight>
                  <a:srgbClr val="D5E5D6"/>
                </a:highlight>
              </a:rPr>
              <a:t>Unemployment rates </a:t>
            </a:r>
          </a:p>
          <a:p>
            <a:endParaRPr lang="en-US">
              <a:solidFill>
                <a:schemeClr val="accent1">
                  <a:lumMod val="60000"/>
                  <a:lumOff val="40000"/>
                </a:schemeClr>
              </a:solidFill>
              <a:highlight>
                <a:srgbClr val="D5E5D6"/>
              </a:highlight>
            </a:endParaRPr>
          </a:p>
          <a:p>
            <a:r>
              <a:rPr lang="en-US">
                <a:solidFill>
                  <a:schemeClr val="accent1">
                    <a:lumMod val="60000"/>
                    <a:lumOff val="40000"/>
                  </a:schemeClr>
                </a:solidFill>
                <a:highlight>
                  <a:srgbClr val="D5E5D6"/>
                </a:highlight>
              </a:rPr>
              <a:t>Human population movement : travel</a:t>
            </a:r>
          </a:p>
          <a:p>
            <a:endParaRPr lang="en-AU">
              <a:solidFill>
                <a:srgbClr val="D5E5D6"/>
              </a:solidFill>
              <a:highlight>
                <a:srgbClr val="008080"/>
              </a:highlight>
            </a:endParaRPr>
          </a:p>
          <a:p>
            <a:pPr lvl="0"/>
            <a:r>
              <a:rPr lang="en-US">
                <a:solidFill>
                  <a:schemeClr val="accent1">
                    <a:lumMod val="60000"/>
                    <a:lumOff val="40000"/>
                  </a:schemeClr>
                </a:solidFill>
                <a:highlight>
                  <a:srgbClr val="D5E5D6"/>
                </a:highlight>
              </a:rPr>
              <a:t>Mining, oil and gas sector performance </a:t>
            </a:r>
            <a:endParaRPr lang="en-AU">
              <a:solidFill>
                <a:schemeClr val="accent1">
                  <a:lumMod val="60000"/>
                  <a:lumOff val="40000"/>
                </a:schemeClr>
              </a:solidFill>
              <a:highlight>
                <a:srgbClr val="D5E5D6"/>
              </a:highlight>
            </a:endParaRP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013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3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4" presetClass="emph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3.125E-6 4.07407E-6 L 3.125E-6 -0.07223 " pathEditMode="relative" rAng="0" ptsTypes="AA">
                                      <p:cBhvr>
                                        <p:cTn id="11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11"/>
                                    </p:animMotion>
                                    <p:animRot by="1500000">
                                      <p:cBhvr>
                                        <p:cTn id="12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3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4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5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19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4E4288A-DFC8-40A2-90E5-70E851A93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F047DD-EE42-E04B-9B9D-4D5B5694E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9" y="447741"/>
            <a:ext cx="4278623" cy="1645919"/>
          </a:xfrm>
        </p:spPr>
        <p:txBody>
          <a:bodyPr>
            <a:normAutofit/>
          </a:bodyPr>
          <a:lstStyle/>
          <a:p>
            <a:r>
              <a:rPr lang="en-US" sz="4000"/>
              <a:t>3. Hypothesis 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AD93FD3-7DF2-4DC8-BD55-8B2EB5F63F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53579"/>
            <a:ext cx="8109718" cy="4604421"/>
          </a:xfrm>
          <a:custGeom>
            <a:avLst/>
            <a:gdLst>
              <a:gd name="connsiteX0" fmla="*/ 7381313 w 8109718"/>
              <a:gd name="connsiteY0" fmla="*/ 1839459 h 4604421"/>
              <a:gd name="connsiteX1" fmla="*/ 7381313 w 8109718"/>
              <a:gd name="connsiteY1" fmla="*/ 1853646 h 4604421"/>
              <a:gd name="connsiteX2" fmla="*/ 7379359 w 8109718"/>
              <a:gd name="connsiteY2" fmla="*/ 1846552 h 4604421"/>
              <a:gd name="connsiteX3" fmla="*/ 1321854 w 8109718"/>
              <a:gd name="connsiteY3" fmla="*/ 0 h 4604421"/>
              <a:gd name="connsiteX4" fmla="*/ 5365317 w 8109718"/>
              <a:gd name="connsiteY4" fmla="*/ 0 h 4604421"/>
              <a:gd name="connsiteX5" fmla="*/ 5985373 w 8109718"/>
              <a:gd name="connsiteY5" fmla="*/ 365439 h 4604421"/>
              <a:gd name="connsiteX6" fmla="*/ 8011470 w 8109718"/>
              <a:gd name="connsiteY6" fmla="*/ 3854515 h 4604421"/>
              <a:gd name="connsiteX7" fmla="*/ 8011470 w 8109718"/>
              <a:gd name="connsiteY7" fmla="*/ 4567993 h 4604421"/>
              <a:gd name="connsiteX8" fmla="*/ 7998115 w 8109718"/>
              <a:gd name="connsiteY8" fmla="*/ 4590992 h 4604421"/>
              <a:gd name="connsiteX9" fmla="*/ 7990317 w 8109718"/>
              <a:gd name="connsiteY9" fmla="*/ 4604421 h 4604421"/>
              <a:gd name="connsiteX10" fmla="*/ 0 w 8109718"/>
              <a:gd name="connsiteY10" fmla="*/ 4604421 h 4604421"/>
              <a:gd name="connsiteX11" fmla="*/ 0 w 8109718"/>
              <a:gd name="connsiteY11" fmla="*/ 1564110 h 4604421"/>
              <a:gd name="connsiteX12" fmla="*/ 27177 w 8109718"/>
              <a:gd name="connsiteY12" fmla="*/ 1517107 h 4604421"/>
              <a:gd name="connsiteX13" fmla="*/ 693065 w 8109718"/>
              <a:gd name="connsiteY13" fmla="*/ 365439 h 4604421"/>
              <a:gd name="connsiteX14" fmla="*/ 1321854 w 8109718"/>
              <a:gd name="connsiteY14" fmla="*/ 0 h 4604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8109718" h="4604421">
                <a:moveTo>
                  <a:pt x="7381313" y="1839459"/>
                </a:moveTo>
                <a:lnTo>
                  <a:pt x="7381313" y="1853646"/>
                </a:lnTo>
                <a:lnTo>
                  <a:pt x="7379359" y="1846552"/>
                </a:lnTo>
                <a:close/>
                <a:moveTo>
                  <a:pt x="1321854" y="0"/>
                </a:moveTo>
                <a:cubicBezTo>
                  <a:pt x="1321854" y="0"/>
                  <a:pt x="1321854" y="0"/>
                  <a:pt x="5365317" y="0"/>
                </a:cubicBezTo>
                <a:cubicBezTo>
                  <a:pt x="5618580" y="0"/>
                  <a:pt x="5863108" y="139215"/>
                  <a:pt x="5985373" y="365439"/>
                </a:cubicBezTo>
                <a:cubicBezTo>
                  <a:pt x="5985373" y="365439"/>
                  <a:pt x="5985373" y="365439"/>
                  <a:pt x="8011470" y="3854515"/>
                </a:cubicBezTo>
                <a:cubicBezTo>
                  <a:pt x="8142468" y="4072039"/>
                  <a:pt x="8142468" y="4350470"/>
                  <a:pt x="8011470" y="4567993"/>
                </a:cubicBezTo>
                <a:cubicBezTo>
                  <a:pt x="8011470" y="4567993"/>
                  <a:pt x="8011470" y="4567993"/>
                  <a:pt x="7998115" y="4590992"/>
                </a:cubicBezTo>
                <a:lnTo>
                  <a:pt x="7990317" y="4604421"/>
                </a:lnTo>
                <a:lnTo>
                  <a:pt x="0" y="4604421"/>
                </a:lnTo>
                <a:lnTo>
                  <a:pt x="0" y="1564110"/>
                </a:lnTo>
                <a:lnTo>
                  <a:pt x="27177" y="1517107"/>
                </a:lnTo>
                <a:cubicBezTo>
                  <a:pt x="220245" y="1183191"/>
                  <a:pt x="440895" y="801574"/>
                  <a:pt x="693065" y="365439"/>
                </a:cubicBezTo>
                <a:cubicBezTo>
                  <a:pt x="824063" y="139215"/>
                  <a:pt x="1059859" y="0"/>
                  <a:pt x="1321854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956571CF-1434-4180-A385-D4AC63B626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276856" y="1827416"/>
            <a:ext cx="4418320" cy="3877280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50800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9D0EF7D-8D7F-4A18-A68B-92E2D4487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52343" y="825104"/>
            <a:ext cx="2926988" cy="2594434"/>
          </a:xfrm>
          <a:custGeom>
            <a:avLst/>
            <a:gdLst>
              <a:gd name="connsiteX0" fmla="*/ 853538 w 2991693"/>
              <a:gd name="connsiteY0" fmla="*/ 0 h 2651787"/>
              <a:gd name="connsiteX1" fmla="*/ 2141030 w 2991693"/>
              <a:gd name="connsiteY1" fmla="*/ 0 h 2651787"/>
              <a:gd name="connsiteX2" fmla="*/ 2324957 w 2991693"/>
              <a:gd name="connsiteY2" fmla="*/ 103466 h 2651787"/>
              <a:gd name="connsiteX3" fmla="*/ 2968702 w 2991693"/>
              <a:gd name="connsiteY3" fmla="*/ 1218596 h 2651787"/>
              <a:gd name="connsiteX4" fmla="*/ 2968702 w 2991693"/>
              <a:gd name="connsiteY4" fmla="*/ 1433192 h 2651787"/>
              <a:gd name="connsiteX5" fmla="*/ 2324957 w 2991693"/>
              <a:gd name="connsiteY5" fmla="*/ 2548321 h 2651787"/>
              <a:gd name="connsiteX6" fmla="*/ 2141030 w 2991693"/>
              <a:gd name="connsiteY6" fmla="*/ 2651787 h 2651787"/>
              <a:gd name="connsiteX7" fmla="*/ 853538 w 2991693"/>
              <a:gd name="connsiteY7" fmla="*/ 2651787 h 2651787"/>
              <a:gd name="connsiteX8" fmla="*/ 669612 w 2991693"/>
              <a:gd name="connsiteY8" fmla="*/ 2548321 h 2651787"/>
              <a:gd name="connsiteX9" fmla="*/ 25866 w 2991693"/>
              <a:gd name="connsiteY9" fmla="*/ 1433192 h 2651787"/>
              <a:gd name="connsiteX10" fmla="*/ 25866 w 2991693"/>
              <a:gd name="connsiteY10" fmla="*/ 1218596 h 2651787"/>
              <a:gd name="connsiteX11" fmla="*/ 669612 w 2991693"/>
              <a:gd name="connsiteY11" fmla="*/ 103466 h 2651787"/>
              <a:gd name="connsiteX12" fmla="*/ 853538 w 2991693"/>
              <a:gd name="connsiteY12" fmla="*/ 0 h 26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91693" h="2651787">
                <a:moveTo>
                  <a:pt x="853538" y="0"/>
                </a:moveTo>
                <a:cubicBezTo>
                  <a:pt x="2141030" y="0"/>
                  <a:pt x="2141030" y="0"/>
                  <a:pt x="2141030" y="0"/>
                </a:cubicBezTo>
                <a:cubicBezTo>
                  <a:pt x="2206170" y="0"/>
                  <a:pt x="2290471" y="45985"/>
                  <a:pt x="2324957" y="103466"/>
                </a:cubicBezTo>
                <a:cubicBezTo>
                  <a:pt x="2968702" y="1218596"/>
                  <a:pt x="2968702" y="1218596"/>
                  <a:pt x="2968702" y="1218596"/>
                </a:cubicBezTo>
                <a:cubicBezTo>
                  <a:pt x="2999357" y="1279909"/>
                  <a:pt x="2999357" y="1371878"/>
                  <a:pt x="2968702" y="1433192"/>
                </a:cubicBezTo>
                <a:cubicBezTo>
                  <a:pt x="2324957" y="2548321"/>
                  <a:pt x="2324957" y="2548321"/>
                  <a:pt x="2324957" y="2548321"/>
                </a:cubicBezTo>
                <a:cubicBezTo>
                  <a:pt x="2290471" y="2605803"/>
                  <a:pt x="2206170" y="2651787"/>
                  <a:pt x="2141030" y="2651787"/>
                </a:cubicBezTo>
                <a:lnTo>
                  <a:pt x="853538" y="2651787"/>
                </a:lnTo>
                <a:cubicBezTo>
                  <a:pt x="784566" y="2651787"/>
                  <a:pt x="700266" y="2605803"/>
                  <a:pt x="669612" y="2548321"/>
                </a:cubicBezTo>
                <a:cubicBezTo>
                  <a:pt x="25866" y="1433192"/>
                  <a:pt x="25866" y="1433192"/>
                  <a:pt x="25866" y="1433192"/>
                </a:cubicBezTo>
                <a:cubicBezTo>
                  <a:pt x="-8621" y="1371878"/>
                  <a:pt x="-8621" y="1279909"/>
                  <a:pt x="25866" y="1218596"/>
                </a:cubicBezTo>
                <a:cubicBezTo>
                  <a:pt x="669612" y="103466"/>
                  <a:pt x="669612" y="103466"/>
                  <a:pt x="669612" y="103466"/>
                </a:cubicBezTo>
                <a:cubicBezTo>
                  <a:pt x="700266" y="45985"/>
                  <a:pt x="784566" y="0"/>
                  <a:pt x="853538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  <a:alpha val="5000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770F868-28FE-4B38-8FC7-E9C841B83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7830" y="567451"/>
            <a:ext cx="1128382" cy="847206"/>
            <a:chOff x="5307830" y="325570"/>
            <a:chExt cx="1128382" cy="847206"/>
          </a:xfrm>
        </p:grpSpPr>
        <p:sp>
          <p:nvSpPr>
            <p:cNvPr id="21" name="Freeform 5">
              <a:extLst>
                <a:ext uri="{FF2B5EF4-FFF2-40B4-BE49-F238E27FC236}">
                  <a16:creationId xmlns:a16="http://schemas.microsoft.com/office/drawing/2014/main" id="{3E5BF88F-B1F5-4A09-887A-B5CA246CAC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D8984A5C-991A-40D3-A4C9-7E0DCA2A7A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6AF172-FD5F-5C41-ACF4-57853C0DBA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5199" y="2912937"/>
            <a:ext cx="4741917" cy="30935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1900">
                <a:solidFill>
                  <a:schemeClr val="bg1"/>
                </a:solidFill>
              </a:rPr>
              <a:t>What we hope to show with our data is the below hypothesis:</a:t>
            </a:r>
          </a:p>
          <a:p>
            <a:pPr marL="0" indent="0">
              <a:buNone/>
            </a:pPr>
            <a:endParaRPr lang="en-US" sz="19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900">
                <a:solidFill>
                  <a:schemeClr val="bg1"/>
                </a:solidFill>
              </a:rPr>
              <a:t>Covid-19 had a significant negative effect on areas of: </a:t>
            </a:r>
          </a:p>
          <a:p>
            <a:r>
              <a:rPr lang="en-US" sz="1900">
                <a:solidFill>
                  <a:schemeClr val="bg1"/>
                </a:solidFill>
              </a:rPr>
              <a:t>Economic performance (mining, oil and gas)</a:t>
            </a:r>
          </a:p>
          <a:p>
            <a:r>
              <a:rPr lang="en-US" sz="1900">
                <a:solidFill>
                  <a:schemeClr val="bg1"/>
                </a:solidFill>
              </a:rPr>
              <a:t>Unemployment rates </a:t>
            </a:r>
          </a:p>
          <a:p>
            <a:r>
              <a:rPr lang="en-US" sz="1900">
                <a:solidFill>
                  <a:schemeClr val="bg1"/>
                </a:solidFill>
              </a:rPr>
              <a:t>Human population movement (travel)</a:t>
            </a:r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D433278-CA11-364F-8055-9DACB34E2A62}"/>
                  </a:ext>
                </a:extLst>
              </p14:cNvPr>
              <p14:cNvContentPartPr/>
              <p14:nvPr/>
            </p14:nvContentPartPr>
            <p14:xfrm>
              <a:off x="7962303" y="5732199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D433278-CA11-364F-8055-9DACB34E2A6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944303" y="5624199"/>
                <a:ext cx="36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7AED16F1-CCCA-7E4E-B5ED-C7C1D24F8BF0}"/>
                  </a:ext>
                </a:extLst>
              </p14:cNvPr>
              <p14:cNvContentPartPr/>
              <p14:nvPr/>
            </p14:nvContentPartPr>
            <p14:xfrm>
              <a:off x="298763" y="1116120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7AED16F1-CCCA-7E4E-B5ED-C7C1D24F8BF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80763" y="1008120"/>
                <a:ext cx="36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355BBAD-90AB-E341-BB9E-EEC59ABCF7AA}"/>
                  </a:ext>
                </a:extLst>
              </p14:cNvPr>
              <p14:cNvContentPartPr/>
              <p14:nvPr/>
            </p14:nvContentPartPr>
            <p14:xfrm>
              <a:off x="1706363" y="1364306"/>
              <a:ext cx="7560" cy="39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7355BBAD-90AB-E341-BB9E-EEC59ABCF7A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688363" y="1245506"/>
                <a:ext cx="43200" cy="24116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8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5CAAF701-F7B2-D343-872F-DCB786D7BAA7}"/>
                  </a:ext>
                </a:extLst>
              </p14:cNvPr>
              <p14:cNvContentPartPr/>
              <p14:nvPr/>
            </p14:nvContentPartPr>
            <p14:xfrm>
              <a:off x="-142017" y="397719"/>
              <a:ext cx="3600" cy="36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5CAAF701-F7B2-D343-872F-DCB786D7BAA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-160017" y="289719"/>
                <a:ext cx="39240" cy="219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5630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35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6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37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38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39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40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E3CCB3E-38D0-4A22-BD25-39E2C0924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3184364" cy="5105400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  <a:ea typeface="+mj-lt"/>
                <a:cs typeface="+mj-lt"/>
              </a:rPr>
              <a:t>4 + 4.1 Data Sourcing </a:t>
            </a:r>
            <a:endParaRPr lang="en-US" sz="4000">
              <a:solidFill>
                <a:srgbClr val="FFFFFF"/>
              </a:solidFill>
            </a:endParaRPr>
          </a:p>
        </p:txBody>
      </p:sp>
      <p:graphicFrame>
        <p:nvGraphicFramePr>
          <p:cNvPr id="8" name="Content Placeholder 5">
            <a:extLst>
              <a:ext uri="{FF2B5EF4-FFF2-40B4-BE49-F238E27FC236}">
                <a16:creationId xmlns:a16="http://schemas.microsoft.com/office/drawing/2014/main" id="{DA557EF0-FC7D-40E3-8DBD-BA2110AB70B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60646441"/>
              </p:ext>
            </p:extLst>
          </p:nvPr>
        </p:nvGraphicFramePr>
        <p:xfrm>
          <a:off x="5010742" y="1010036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B3C7B7DA-F36B-4140-B742-5202C04BC88A}"/>
              </a:ext>
            </a:extLst>
          </p:cNvPr>
          <p:cNvSpPr txBox="1"/>
          <p:nvPr/>
        </p:nvSpPr>
        <p:spPr>
          <a:xfrm>
            <a:off x="4982270" y="160638"/>
            <a:ext cx="41987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i="1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D5E5D6"/>
                </a:highlight>
                <a:ea typeface="+mj-lt"/>
                <a:cs typeface="+mj-lt"/>
              </a:rPr>
              <a:t>Data Sources:</a:t>
            </a:r>
            <a:endParaRPr lang="en-US" sz="4000" i="1">
              <a:solidFill>
                <a:schemeClr val="tx1">
                  <a:lumMod val="95000"/>
                  <a:lumOff val="5000"/>
                </a:schemeClr>
              </a:solidFill>
              <a:highlight>
                <a:srgbClr val="D5E5D6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683734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8A4132F-DEC6-4332-A00C-A11AD4519B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64965EAE-E41A-435F-B993-07E824B6C9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0"/>
            <a:ext cx="7539895" cy="6858000"/>
          </a:xfrm>
          <a:custGeom>
            <a:avLst/>
            <a:gdLst>
              <a:gd name="connsiteX0" fmla="*/ 7539895 w 7539895"/>
              <a:gd name="connsiteY0" fmla="*/ 6858000 h 6858000"/>
              <a:gd name="connsiteX1" fmla="*/ 0 w 7539895"/>
              <a:gd name="connsiteY1" fmla="*/ 6858000 h 6858000"/>
              <a:gd name="connsiteX2" fmla="*/ 0 w 7539895"/>
              <a:gd name="connsiteY2" fmla="*/ 0 h 6858000"/>
              <a:gd name="connsiteX3" fmla="*/ 4363741 w 753989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39895" h="6858000">
                <a:moveTo>
                  <a:pt x="753989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4363741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52F8994-E6D4-4311-9548-C3607BC436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7092985" cy="6858000"/>
          </a:xfrm>
          <a:custGeom>
            <a:avLst/>
            <a:gdLst>
              <a:gd name="connsiteX0" fmla="*/ 7092985 w 7092985"/>
              <a:gd name="connsiteY0" fmla="*/ 6858000 h 6858000"/>
              <a:gd name="connsiteX1" fmla="*/ 0 w 7092985"/>
              <a:gd name="connsiteY1" fmla="*/ 6858000 h 6858000"/>
              <a:gd name="connsiteX2" fmla="*/ 0 w 7092985"/>
              <a:gd name="connsiteY2" fmla="*/ 0 h 6858000"/>
              <a:gd name="connsiteX3" fmla="*/ 3916831 w 709298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2985" h="6858000">
                <a:moveTo>
                  <a:pt x="709298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3916831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262E29-B2E7-4855-AB07-B3D0E506F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5529943" cy="1325563"/>
          </a:xfrm>
        </p:spPr>
        <p:txBody>
          <a:bodyPr>
            <a:normAutofit/>
          </a:bodyPr>
          <a:lstStyle/>
          <a:p>
            <a:r>
              <a:rPr lang="en-US">
                <a:cs typeface="Calibri Light"/>
              </a:rPr>
              <a:t>4.2. Data Mining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A6DFC2-19B7-4AD1-B554-14F56BC73E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4142091" cy="339951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>
                <a:ea typeface="+mn-lt"/>
                <a:cs typeface="+mn-lt"/>
              </a:rPr>
              <a:t>The data were taken by downloading the csv data. The Geojson data however, is taken by making API calls</a:t>
            </a:r>
            <a:endParaRPr lang="en-US" sz="2000">
              <a:cs typeface="Calibri"/>
            </a:endParaRPr>
          </a:p>
          <a:p>
            <a:endParaRPr lang="en-US" sz="2000">
              <a:cs typeface="Calibri"/>
            </a:endParaRPr>
          </a:p>
          <a:p>
            <a:pPr marL="0" indent="0">
              <a:buNone/>
            </a:pPr>
            <a:endParaRPr lang="en-US" sz="2000">
              <a:cs typeface="Calibri"/>
            </a:endParaRPr>
          </a:p>
        </p:txBody>
      </p:sp>
      <p:pic>
        <p:nvPicPr>
          <p:cNvPr id="5" name="Picture 5" descr="Graphical user interface, table&#10;&#10;Description automatically generated">
            <a:extLst>
              <a:ext uri="{FF2B5EF4-FFF2-40B4-BE49-F238E27FC236}">
                <a16:creationId xmlns:a16="http://schemas.microsoft.com/office/drawing/2014/main" id="{0DA5F3A7-A32A-4D8E-ADDC-1693E96EE5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3141" y="370089"/>
            <a:ext cx="3936488" cy="2401924"/>
          </a:xfrm>
          <a:prstGeom prst="rect">
            <a:avLst/>
          </a:prstGeom>
        </p:spPr>
      </p:pic>
      <p:pic>
        <p:nvPicPr>
          <p:cNvPr id="6" name="Picture 6" descr="Timeline&#10;&#10;Description automatically generated">
            <a:extLst>
              <a:ext uri="{FF2B5EF4-FFF2-40B4-BE49-F238E27FC236}">
                <a16:creationId xmlns:a16="http://schemas.microsoft.com/office/drawing/2014/main" id="{12E19C6E-F432-4085-8BC3-09D016687D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3749" y="2965373"/>
            <a:ext cx="3431464" cy="3645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9567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B7045-3EAC-4E8C-80F7-7C51263AD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22809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Tools and Modules Used: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0F47199-4BA7-4321-AD8B-750D19B9D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6124" cy="6858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7" name="TextBox 4">
            <a:extLst>
              <a:ext uri="{FF2B5EF4-FFF2-40B4-BE49-F238E27FC236}">
                <a16:creationId xmlns:a16="http://schemas.microsoft.com/office/drawing/2014/main" id="{5D3AB371-0F7C-4DE0-9039-24706C0095E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76502267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6239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0119E-4333-4823-9536-31E4BC75E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51818"/>
            <a:ext cx="10515600" cy="1325563"/>
          </a:xfrm>
        </p:spPr>
        <p:txBody>
          <a:bodyPr/>
          <a:lstStyle/>
          <a:p>
            <a:r>
              <a:rPr lang="en-US">
                <a:ea typeface="+mj-lt"/>
                <a:cs typeface="+mj-lt"/>
              </a:rPr>
              <a:t>Data Wrangling, and Cleaning</a:t>
            </a:r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540E9439-5DA5-4F5E-875B-B935FE007F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344" y="1354086"/>
            <a:ext cx="4971690" cy="2582697"/>
          </a:xfrm>
          <a:prstGeom prst="rect">
            <a:avLst/>
          </a:prstGeom>
        </p:spPr>
      </p:pic>
      <p:pic>
        <p:nvPicPr>
          <p:cNvPr id="5" name="Picture 5" descr="A picture containing text, electronics, keyboard&#10;&#10;Description automatically generated">
            <a:extLst>
              <a:ext uri="{FF2B5EF4-FFF2-40B4-BE49-F238E27FC236}">
                <a16:creationId xmlns:a16="http://schemas.microsoft.com/office/drawing/2014/main" id="{775F3980-30F3-4B43-B523-55547E20DE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4853" y="1349312"/>
            <a:ext cx="4468483" cy="2836659"/>
          </a:xfrm>
          <a:prstGeom prst="rect">
            <a:avLst/>
          </a:prstGeom>
        </p:spPr>
      </p:pic>
      <p:pic>
        <p:nvPicPr>
          <p:cNvPr id="6" name="Picture 6" descr="A picture containing text, electronics, black, keyboard&#10;&#10;Description automatically generated">
            <a:extLst>
              <a:ext uri="{FF2B5EF4-FFF2-40B4-BE49-F238E27FC236}">
                <a16:creationId xmlns:a16="http://schemas.microsoft.com/office/drawing/2014/main" id="{DC3FCFC5-F4A2-41B4-8CCA-E44A7A0B1D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4552" y="4494113"/>
            <a:ext cx="3620218" cy="2168604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400B3D81-86D3-429F-9447-BE174D40E0E6}"/>
              </a:ext>
            </a:extLst>
          </p:cNvPr>
          <p:cNvSpPr/>
          <p:nvPr/>
        </p:nvSpPr>
        <p:spPr>
          <a:xfrm>
            <a:off x="5951853" y="2539703"/>
            <a:ext cx="977660" cy="4888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Left 7">
            <a:extLst>
              <a:ext uri="{FF2B5EF4-FFF2-40B4-BE49-F238E27FC236}">
                <a16:creationId xmlns:a16="http://schemas.microsoft.com/office/drawing/2014/main" id="{4BC39918-4097-48C7-91D4-B2202CF6C467}"/>
              </a:ext>
            </a:extLst>
          </p:cNvPr>
          <p:cNvSpPr/>
          <p:nvPr/>
        </p:nvSpPr>
        <p:spPr>
          <a:xfrm rot="19680000">
            <a:off x="6051596" y="4652276"/>
            <a:ext cx="977660" cy="48883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022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607</Words>
  <Application>Microsoft Office PowerPoint</Application>
  <PresentationFormat>Widescreen</PresentationFormat>
  <Paragraphs>129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Consolas</vt:lpstr>
      <vt:lpstr>Office Theme</vt:lpstr>
      <vt:lpstr>PowerPoint Presentation</vt:lpstr>
      <vt:lpstr>Table of Contents  </vt:lpstr>
      <vt:lpstr>1. Introduction </vt:lpstr>
      <vt:lpstr>2. Break down of categories …</vt:lpstr>
      <vt:lpstr>3. Hypothesis </vt:lpstr>
      <vt:lpstr>4 + 4.1 Data Sourcing </vt:lpstr>
      <vt:lpstr>4.2. Data Mining</vt:lpstr>
      <vt:lpstr>Tools and Modules Used:</vt:lpstr>
      <vt:lpstr>Data Wrangling, and Cleaning</vt:lpstr>
      <vt:lpstr>PowerPoint Presentation</vt:lpstr>
      <vt:lpstr>Covid-19 Cases from Up to March 2021</vt:lpstr>
      <vt:lpstr>Choropleth Map for Number of Arrival in Australia (2018  - March 2021)</vt:lpstr>
      <vt:lpstr>Cases vs Mining and Petroleum (Australia)</vt:lpstr>
      <vt:lpstr>Cases vs No. Of Departure</vt:lpstr>
      <vt:lpstr>Cases vs No. Of Arrival</vt:lpstr>
      <vt:lpstr>PowerPoint Presentation</vt:lpstr>
      <vt:lpstr>PowerPoint Presentation</vt:lpstr>
      <vt:lpstr>Cases vs Unemployment (Australia)</vt:lpstr>
      <vt:lpstr> Cases vs Unemployment  (Australia)</vt:lpstr>
      <vt:lpstr>Lag Effect?</vt:lpstr>
      <vt:lpstr> Cases vs Unemployment  (State)</vt:lpstr>
      <vt:lpstr>PowerPoint Presentation</vt:lpstr>
      <vt:lpstr>Conclusions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Simona Suko</dc:creator>
  <cp:lastModifiedBy>Jack Pan</cp:lastModifiedBy>
  <cp:revision>5</cp:revision>
  <dcterms:created xsi:type="dcterms:W3CDTF">2021-04-29T13:31:08Z</dcterms:created>
  <dcterms:modified xsi:type="dcterms:W3CDTF">2021-05-05T02:31:39Z</dcterms:modified>
</cp:coreProperties>
</file>