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nnr/Piracituba/blob/main/README.md#empresa-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fdnnr/Piracituba/blob/main/README.md#prop%C3%B3sito-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dnnr/Piracituba/blob/main/README.md#requisitos-n%C3%A3o-funcionais-" TargetMode="External"/><Relationship Id="rId2" Type="http://schemas.openxmlformats.org/officeDocument/2006/relationships/hyperlink" Target="https://github.com/rfdnnr/Piracituba/blob/main/README.md#requisitos-funcionais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fdnnr/Piracituba/blob/main/CasosdeUso.md#1%C2%BA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" TargetMode="External"/><Relationship Id="rId2" Type="http://schemas.openxmlformats.org/officeDocument/2006/relationships/hyperlink" Target="https://github.com/rfdnnr/Piracituba/tree/main#componentes-para-mapa-din%C3%A2mico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aflet/Leafl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0A423039-8B4B-889C-5913-85017043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38" y="640544"/>
            <a:ext cx="7432375" cy="2500158"/>
          </a:xfrm>
          <a:prstGeom prst="rect">
            <a:avLst/>
          </a:prstGeo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C59CBA5-66DF-4B56-A327-AA83D82D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5B6BE2-0B38-40B3-BBF9-E527142DB67F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4F4480-7ED7-20C1-2D81-41B20A4F67AB}"/>
              </a:ext>
            </a:extLst>
          </p:cNvPr>
          <p:cNvSpPr txBox="1"/>
          <p:nvPr/>
        </p:nvSpPr>
        <p:spPr>
          <a:xfrm>
            <a:off x="-1409" y="3212352"/>
            <a:ext cx="12199046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solidFill>
                  <a:srgbClr val="065F9E"/>
                </a:solidFill>
              </a:rPr>
              <a:t>Aperfeiçoamento da página cronos</a:t>
            </a:r>
            <a:endParaRPr lang="pt-BR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4347AB-118B-C3B7-20B7-E687CC45CA5E}"/>
              </a:ext>
            </a:extLst>
          </p:cNvPr>
          <p:cNvSpPr txBox="1"/>
          <p:nvPr/>
        </p:nvSpPr>
        <p:spPr>
          <a:xfrm>
            <a:off x="-1410" y="4103748"/>
            <a:ext cx="12199046" cy="86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Grupo </a:t>
            </a:r>
            <a:r>
              <a:rPr lang="pt-BR" sz="3200" err="1">
                <a:solidFill>
                  <a:srgbClr val="FFC000"/>
                </a:solidFill>
              </a:rPr>
              <a:t>Piracituba</a:t>
            </a:r>
            <a:r>
              <a:rPr lang="pt-BR" sz="3200" dirty="0">
                <a:solidFill>
                  <a:srgbClr val="FFC000"/>
                </a:solidFill>
              </a:rPr>
              <a:t> da Serra</a:t>
            </a:r>
            <a:endParaRPr lang="pt-BR" sz="3200">
              <a:solidFill>
                <a:srgbClr val="FFC000"/>
              </a:solidFill>
            </a:endParaRPr>
          </a:p>
          <a:p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B959-D98B-2E5C-3238-EEDF41EC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pt-BR" b="1" dirty="0"/>
              <a:t>Primeiros Passos do projeto: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1B154-3801-CC7B-E994-1B3CB5CD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pt-BR" b="1" dirty="0">
                <a:solidFill>
                  <a:schemeClr val="accent2"/>
                </a:solidFill>
              </a:rPr>
              <a:t>Iniciamos o projeto conhecendo mais sobre a empresa e sua área de atuação no mercado, ouvindo as exigências e tirando todas as dúvidas acerca da página Cronos diretamente com o cliente, onde tivemos dimensão de nossos primeiros desafios, estudamos o propósito da página e começamos a nos organizar via GitHub.</a:t>
            </a:r>
          </a:p>
        </p:txBody>
      </p:sp>
      <p:pic>
        <p:nvPicPr>
          <p:cNvPr id="8" name="Espaço Reservado para Conteúdo 7" descr="Ícone&#10;&#10;Descrição gerada automaticamente">
            <a:extLst>
              <a:ext uri="{FF2B5EF4-FFF2-40B4-BE49-F238E27FC236}">
                <a16:creationId xmlns:a16="http://schemas.microsoft.com/office/drawing/2014/main" id="{A1D1FCCE-6592-43CE-9FE3-4AC12C448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125" y="1482762"/>
            <a:ext cx="3892475" cy="3892475"/>
          </a:xfrm>
          <a:prstGeom prst="rect">
            <a:avLst/>
          </a:prstGeom>
          <a:noFill/>
        </p:spPr>
      </p:pic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9685E2DE-C367-4196-9494-7803215E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5D50BD-7FAD-4208-A604-F83E692E6FF8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1673-9EB7-87CD-803E-85D5BB49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411192"/>
            <a:ext cx="3424329" cy="1319842"/>
          </a:xfrm>
        </p:spPr>
        <p:txBody>
          <a:bodyPr anchor="t">
            <a:normAutofit/>
          </a:bodyPr>
          <a:lstStyle/>
          <a:p>
            <a:r>
              <a:rPr lang="pt-BR" sz="3200" dirty="0"/>
              <a:t>Progressos no </a:t>
            </a:r>
            <a:r>
              <a:rPr lang="pt-BR" sz="3200" dirty="0" err="1"/>
              <a:t>github</a:t>
            </a:r>
            <a:r>
              <a:rPr lang="pt-BR" sz="3200" dirty="0"/>
              <a:t>: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72A4EA-6645-34D8-EB79-8B3F0858ACC6}"/>
              </a:ext>
            </a:extLst>
          </p:cNvPr>
          <p:cNvSpPr txBox="1"/>
          <p:nvPr/>
        </p:nvSpPr>
        <p:spPr>
          <a:xfrm>
            <a:off x="651490" y="1721055"/>
            <a:ext cx="3425194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accent2"/>
                </a:solidFill>
              </a:rPr>
              <a:t>Iniciamos a documentação com o README, dando a descrição da empresa, o propósito da página Cronos e logo após, o 5W2H.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>
                <a:solidFill>
                  <a:schemeClr val="accent2"/>
                </a:solidFill>
              </a:rPr>
              <a:t>Método usado para responder as seguintes perguntas:</a:t>
            </a:r>
            <a:r>
              <a:rPr lang="pt-BR" sz="2400" b="1" dirty="0">
                <a:solidFill>
                  <a:schemeClr val="accent2"/>
                </a:solidFill>
              </a:rPr>
              <a:t> 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Quem?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O quê?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Onde?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Como?</a:t>
            </a:r>
            <a:br>
              <a:rPr lang="pt-BR" sz="2400" b="1" dirty="0">
                <a:solidFill>
                  <a:schemeClr val="accent2"/>
                </a:solidFill>
              </a:rPr>
            </a:br>
            <a:r>
              <a:rPr lang="pt-BR" sz="2400" b="1" dirty="0">
                <a:solidFill>
                  <a:schemeClr val="accent2"/>
                </a:solidFill>
              </a:rPr>
              <a:t>Por quê?</a:t>
            </a:r>
          </a:p>
          <a:p>
            <a:br>
              <a:rPr lang="pt-BR" sz="2400" b="1" dirty="0"/>
            </a:br>
            <a:br>
              <a:rPr lang="pt-BR" sz="2400" b="1" dirty="0"/>
            </a:br>
            <a:endParaRPr lang="pt-BR" sz="2400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b="1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87669B8-BF2C-AFAB-0C8E-EA22869D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707" y="4933293"/>
            <a:ext cx="1905000" cy="1905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532B2B-E16A-6E7F-75BB-AC711FBCA444}"/>
              </a:ext>
            </a:extLst>
          </p:cNvPr>
          <p:cNvSpPr txBox="1"/>
          <p:nvPr/>
        </p:nvSpPr>
        <p:spPr>
          <a:xfrm>
            <a:off x="4553607" y="415158"/>
            <a:ext cx="7512268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Empresa </a:t>
            </a:r>
            <a:r>
              <a:rPr lang="en-US" b="1" dirty="0">
                <a:solidFill>
                  <a:srgbClr val="0F8EC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💼</a:t>
            </a:r>
          </a:p>
          <a:p>
            <a:pPr>
              <a:buChar char="•"/>
            </a:pPr>
            <a:r>
              <a:rPr lang="en-US" sz="1600" b="1" i="1" dirty="0">
                <a:latin typeface="Calibri"/>
                <a:cs typeface="Calibri"/>
              </a:rPr>
              <a:t> Nimbus</a:t>
            </a:r>
            <a:r>
              <a:rPr lang="en-US" sz="1600" b="1" dirty="0">
                <a:latin typeface="Calibri"/>
                <a:cs typeface="Calibri"/>
              </a:rPr>
              <a:t> é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 da </a:t>
            </a:r>
            <a:r>
              <a:rPr lang="en-US" sz="1600" b="1" dirty="0" err="1">
                <a:latin typeface="Calibri"/>
                <a:cs typeface="Calibri"/>
              </a:rPr>
              <a:t>área</a:t>
            </a:r>
            <a:r>
              <a:rPr lang="en-US" sz="1600" b="1" dirty="0">
                <a:latin typeface="Calibri"/>
                <a:cs typeface="Calibri"/>
              </a:rPr>
              <a:t> de </a:t>
            </a:r>
            <a:r>
              <a:rPr lang="en-US" sz="1600" b="1" i="1" dirty="0" err="1">
                <a:latin typeface="Calibri"/>
                <a:cs typeface="Calibri"/>
              </a:rPr>
              <a:t>metereologia</a:t>
            </a:r>
            <a:r>
              <a:rPr lang="en-US" sz="1600" b="1" dirty="0">
                <a:latin typeface="Calibri"/>
                <a:cs typeface="Calibri"/>
              </a:rPr>
              <a:t> que fez </a:t>
            </a:r>
            <a:r>
              <a:rPr lang="en-US" sz="1600" b="1" dirty="0" err="1">
                <a:latin typeface="Calibri"/>
                <a:cs typeface="Calibri"/>
              </a:rPr>
              <a:t>parte</a:t>
            </a:r>
            <a:r>
              <a:rPr lang="en-US" sz="1600" b="1" dirty="0">
                <a:latin typeface="Calibri"/>
                <a:cs typeface="Calibri"/>
              </a:rPr>
              <a:t> do "</a:t>
            </a:r>
            <a:r>
              <a:rPr lang="en-US" sz="1600" b="1" dirty="0" err="1">
                <a:latin typeface="Calibri"/>
                <a:cs typeface="Calibri"/>
              </a:rPr>
              <a:t>desafio</a:t>
            </a:r>
            <a:r>
              <a:rPr lang="en-US" sz="1600" b="1" dirty="0">
                <a:latin typeface="Calibri"/>
                <a:cs typeface="Calibri"/>
              </a:rPr>
              <a:t> COR", </a:t>
            </a:r>
            <a:r>
              <a:rPr lang="en-US" sz="1600" b="1" dirty="0" err="1">
                <a:latin typeface="Calibri"/>
                <a:cs typeface="Calibri"/>
              </a:rPr>
              <a:t>programa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inovação</a:t>
            </a:r>
            <a:r>
              <a:rPr lang="en-US" sz="1600" b="1" dirty="0">
                <a:latin typeface="Calibri"/>
                <a:cs typeface="Calibri"/>
              </a:rPr>
              <a:t> do Centro de </a:t>
            </a:r>
            <a:r>
              <a:rPr lang="en-US" sz="1600" b="1" dirty="0" err="1">
                <a:latin typeface="Calibri"/>
                <a:cs typeface="Calibri"/>
              </a:rPr>
              <a:t>Operações</a:t>
            </a:r>
            <a:r>
              <a:rPr lang="en-US" sz="1600" b="1" dirty="0">
                <a:latin typeface="Calibri"/>
                <a:cs typeface="Calibri"/>
              </a:rPr>
              <a:t> da </a:t>
            </a:r>
            <a:r>
              <a:rPr lang="en-US" sz="1600" b="1" dirty="0" err="1">
                <a:latin typeface="Calibri"/>
                <a:cs typeface="Calibri"/>
              </a:rPr>
              <a:t>Prefeitura</a:t>
            </a:r>
            <a:r>
              <a:rPr lang="en-US" sz="1600" b="1" dirty="0">
                <a:latin typeface="Calibri"/>
                <a:cs typeface="Calibri"/>
              </a:rPr>
              <a:t> do Rio, e </a:t>
            </a:r>
            <a:r>
              <a:rPr lang="en-US" sz="1600" b="1" dirty="0" err="1">
                <a:latin typeface="Calibri"/>
                <a:cs typeface="Calibri"/>
              </a:rPr>
              <a:t>ganhou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certificado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órgão</a:t>
            </a:r>
            <a:r>
              <a:rPr lang="en-US" sz="1600" b="1" dirty="0">
                <a:latin typeface="Calibri"/>
                <a:cs typeface="Calibri"/>
              </a:rPr>
              <a:t> com o </a:t>
            </a:r>
            <a:r>
              <a:rPr lang="en-US" sz="1600" b="1" dirty="0" err="1">
                <a:latin typeface="Calibri"/>
                <a:cs typeface="Calibri"/>
              </a:rPr>
              <a:t>seu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programa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>
                <a:latin typeface="Calibri"/>
                <a:cs typeface="Calibri"/>
              </a:rPr>
              <a:t>Cronos.</a:t>
            </a:r>
          </a:p>
          <a:p>
            <a:pPr>
              <a:buChar char="•"/>
            </a:pP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dirty="0" err="1">
                <a:latin typeface="Calibri"/>
                <a:cs typeface="Calibri"/>
              </a:rPr>
              <a:t>Iniciada</a:t>
            </a:r>
            <a:r>
              <a:rPr lang="en-US" sz="1600" b="1" dirty="0">
                <a:latin typeface="Calibri"/>
                <a:cs typeface="Calibri"/>
              </a:rPr>
              <a:t> no Rio, a </a:t>
            </a:r>
            <a:r>
              <a:rPr lang="en-US" sz="1600" b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já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expandiu</a:t>
            </a:r>
            <a:r>
              <a:rPr lang="en-US" sz="1600" b="1" dirty="0">
                <a:latin typeface="Calibri"/>
                <a:cs typeface="Calibri"/>
              </a:rPr>
              <a:t> para </a:t>
            </a:r>
            <a:r>
              <a:rPr lang="en-US" sz="1600" b="1" dirty="0" err="1">
                <a:latin typeface="Calibri"/>
                <a:cs typeface="Calibri"/>
              </a:rPr>
              <a:t>mais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estados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Sudeste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está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iniciando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projetos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Curitiba.</a:t>
            </a:r>
          </a:p>
          <a:p>
            <a:pPr>
              <a:buChar char="•"/>
            </a:pPr>
            <a:r>
              <a:rPr lang="en-US" sz="1600" b="1" dirty="0">
                <a:latin typeface="Calibri"/>
                <a:cs typeface="Calibri"/>
              </a:rPr>
              <a:t> A </a:t>
            </a:r>
            <a:r>
              <a:rPr lang="en-US" sz="1600" b="1" dirty="0" err="1">
                <a:latin typeface="Calibri"/>
                <a:cs typeface="Calibri"/>
              </a:rPr>
              <a:t>empresa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entende</a:t>
            </a:r>
            <a:r>
              <a:rPr lang="en-US" sz="1600" b="1" dirty="0">
                <a:latin typeface="Calibri"/>
                <a:cs typeface="Calibri"/>
              </a:rPr>
              <a:t> que "</a:t>
            </a:r>
            <a:r>
              <a:rPr lang="en-US" sz="1600" b="1" dirty="0" err="1">
                <a:latin typeface="Calibri"/>
                <a:cs typeface="Calibri"/>
              </a:rPr>
              <a:t>controlar</a:t>
            </a:r>
            <a:r>
              <a:rPr lang="en-US" sz="1600" b="1" dirty="0">
                <a:latin typeface="Calibri"/>
                <a:cs typeface="Calibri"/>
              </a:rPr>
              <a:t> a </a:t>
            </a:r>
            <a:r>
              <a:rPr lang="en-US" sz="1600" b="1" dirty="0" err="1">
                <a:latin typeface="Calibri"/>
                <a:cs typeface="Calibri"/>
              </a:rPr>
              <a:t>natureza</a:t>
            </a:r>
            <a:r>
              <a:rPr lang="en-US" sz="1600" b="1" dirty="0">
                <a:latin typeface="Calibri"/>
                <a:cs typeface="Calibri"/>
              </a:rPr>
              <a:t> é </a:t>
            </a:r>
            <a:r>
              <a:rPr lang="en-US" sz="1600" b="1" dirty="0" err="1">
                <a:latin typeface="Calibri"/>
                <a:cs typeface="Calibri"/>
              </a:rPr>
              <a:t>impossível</a:t>
            </a:r>
            <a:r>
              <a:rPr lang="en-US" sz="1600" b="1" dirty="0">
                <a:latin typeface="Calibri"/>
                <a:cs typeface="Calibri"/>
              </a:rPr>
              <a:t>, mas </a:t>
            </a:r>
            <a:r>
              <a:rPr lang="en-US" sz="1600" b="1" dirty="0" err="1">
                <a:latin typeface="Calibri"/>
                <a:cs typeface="Calibri"/>
              </a:rPr>
              <a:t>entendê</a:t>
            </a:r>
            <a:r>
              <a:rPr lang="en-US" sz="1600" b="1" dirty="0">
                <a:latin typeface="Calibri"/>
                <a:cs typeface="Calibri"/>
              </a:rPr>
              <a:t>-la é </a:t>
            </a:r>
            <a:r>
              <a:rPr lang="en-US" sz="1600" b="1" dirty="0" err="1">
                <a:latin typeface="Calibri"/>
                <a:cs typeface="Calibri"/>
              </a:rPr>
              <a:t>essencial</a:t>
            </a:r>
            <a:r>
              <a:rPr lang="en-US" sz="1600" b="1" dirty="0">
                <a:latin typeface="Calibri"/>
                <a:cs typeface="Calibri"/>
              </a:rPr>
              <a:t>", </a:t>
            </a:r>
            <a:r>
              <a:rPr lang="en-US" sz="1600" b="1" dirty="0" err="1">
                <a:latin typeface="Calibri"/>
                <a:cs typeface="Calibri"/>
              </a:rPr>
              <a:t>por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isso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ela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fornece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serviços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metereologia</a:t>
            </a:r>
            <a:r>
              <a:rPr lang="en-US" sz="1600" b="1" dirty="0">
                <a:latin typeface="Calibri"/>
                <a:cs typeface="Calibri"/>
              </a:rPr>
              <a:t> para </a:t>
            </a:r>
            <a:r>
              <a:rPr lang="en-US" sz="1600" b="1" dirty="0" err="1">
                <a:latin typeface="Calibri"/>
                <a:cs typeface="Calibri"/>
              </a:rPr>
              <a:t>prefeituras</a:t>
            </a:r>
            <a:r>
              <a:rPr lang="en-US" sz="1600" b="1" dirty="0">
                <a:latin typeface="Calibri"/>
                <a:cs typeface="Calibri"/>
              </a:rPr>
              <a:t> e para o mercado de </a:t>
            </a:r>
            <a:r>
              <a:rPr lang="en-US" sz="1600" b="1" dirty="0" err="1">
                <a:latin typeface="Calibri"/>
                <a:cs typeface="Calibri"/>
              </a:rPr>
              <a:t>construção</a:t>
            </a:r>
            <a:r>
              <a:rPr lang="en-US" sz="1600" b="1" dirty="0">
                <a:latin typeface="Calibri"/>
                <a:cs typeface="Calibri"/>
              </a:rPr>
              <a:t> civil, </a:t>
            </a:r>
            <a:r>
              <a:rPr lang="en-US" sz="1600" b="1" dirty="0" err="1">
                <a:latin typeface="Calibri"/>
                <a:cs typeface="Calibri"/>
              </a:rPr>
              <a:t>ajudando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na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gestão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risco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climático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na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redução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prejuízos</a:t>
            </a:r>
            <a:r>
              <a:rPr lang="en-US" sz="1600" b="1" dirty="0">
                <a:latin typeface="Calibri"/>
                <a:cs typeface="Calibri"/>
              </a:rPr>
              <a:t> com </a:t>
            </a:r>
            <a:r>
              <a:rPr lang="en-US" sz="1600" b="1" dirty="0" err="1">
                <a:latin typeface="Calibri"/>
                <a:cs typeface="Calibri"/>
              </a:rPr>
              <a:t>menos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perda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materiais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planejamento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cronograma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mais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eficientes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maior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segurança</a:t>
            </a:r>
            <a:r>
              <a:rPr lang="en-US" sz="1600" b="1" dirty="0">
                <a:latin typeface="Calibri"/>
                <a:cs typeface="Calibri"/>
              </a:rPr>
              <a:t> dos </a:t>
            </a:r>
            <a:r>
              <a:rPr lang="en-US" sz="1600" b="1" dirty="0" err="1">
                <a:latin typeface="Calibri"/>
                <a:cs typeface="Calibri"/>
              </a:rPr>
              <a:t>trabalhadores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aumento</a:t>
            </a:r>
            <a:r>
              <a:rPr lang="en-US" sz="1600" b="1" dirty="0">
                <a:latin typeface="Calibri"/>
                <a:cs typeface="Calibri"/>
              </a:rPr>
              <a:t> da </a:t>
            </a:r>
            <a:r>
              <a:rPr lang="en-US" sz="1600" b="1" dirty="0" err="1">
                <a:latin typeface="Calibri"/>
                <a:cs typeface="Calibri"/>
              </a:rPr>
              <a:t>produtividade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A9FDC-DF36-4FEE-0971-2CFACA7E83FB}"/>
              </a:ext>
            </a:extLst>
          </p:cNvPr>
          <p:cNvSpPr txBox="1"/>
          <p:nvPr/>
        </p:nvSpPr>
        <p:spPr>
          <a:xfrm>
            <a:off x="4553607" y="3660228"/>
            <a:ext cx="751226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Propósito 🏳</a:t>
            </a:r>
            <a:endParaRPr lang="en-US" b="1">
              <a:solidFill>
                <a:srgbClr val="FFC000"/>
              </a:solidFill>
              <a:latin typeface="-apple-system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dirty="0" err="1">
                <a:latin typeface="Calibri"/>
                <a:cs typeface="Calibri"/>
              </a:rPr>
              <a:t>Criação</a:t>
            </a:r>
            <a:r>
              <a:rPr lang="en-US" sz="1600" b="1" dirty="0">
                <a:latin typeface="Calibri"/>
                <a:cs typeface="Calibri"/>
              </a:rPr>
              <a:t> de um </a:t>
            </a:r>
            <a:r>
              <a:rPr lang="en-US" sz="1600" b="1" dirty="0" err="1">
                <a:latin typeface="Calibri"/>
                <a:cs typeface="Calibri"/>
              </a:rPr>
              <a:t>módulo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chamado</a:t>
            </a:r>
            <a:r>
              <a:rPr lang="en-US" sz="1600" b="1" dirty="0">
                <a:latin typeface="Calibri"/>
                <a:cs typeface="Calibri"/>
              </a:rPr>
              <a:t> "Novo </a:t>
            </a:r>
            <a:r>
              <a:rPr lang="en-US" sz="1600" b="1" dirty="0" err="1">
                <a:latin typeface="Calibri"/>
                <a:cs typeface="Calibri"/>
              </a:rPr>
              <a:t>Histórico</a:t>
            </a:r>
            <a:r>
              <a:rPr lang="en-US" sz="1600" b="1" dirty="0">
                <a:latin typeface="Calibri"/>
                <a:cs typeface="Calibri"/>
              </a:rPr>
              <a:t> de Dados" que </a:t>
            </a:r>
            <a:r>
              <a:rPr lang="en-US" sz="1600" b="1" dirty="0" err="1">
                <a:latin typeface="Calibri"/>
                <a:cs typeface="Calibri"/>
              </a:rPr>
              <a:t>exporte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relatórios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CSV, PDF </a:t>
            </a:r>
            <a:r>
              <a:rPr lang="en-US" sz="1600" b="1" dirty="0" err="1">
                <a:latin typeface="Calibri"/>
                <a:cs typeface="Calibri"/>
              </a:rPr>
              <a:t>ou</a:t>
            </a:r>
            <a:r>
              <a:rPr lang="en-US" sz="1600" b="1" dirty="0">
                <a:latin typeface="Calibri"/>
                <a:cs typeface="Calibri"/>
              </a:rPr>
              <a:t> PNG e que </a:t>
            </a:r>
            <a:r>
              <a:rPr lang="en-US" sz="1600" b="1" dirty="0" err="1">
                <a:latin typeface="Calibri"/>
                <a:cs typeface="Calibri"/>
              </a:rPr>
              <a:t>também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deve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centralizar</a:t>
            </a:r>
            <a:r>
              <a:rPr lang="en-US" sz="1600" b="1" dirty="0">
                <a:latin typeface="Calibri"/>
                <a:cs typeface="Calibri"/>
              </a:rPr>
              <a:t> dados </a:t>
            </a:r>
            <a:r>
              <a:rPr lang="en-US" sz="1600" b="1" dirty="0" err="1">
                <a:latin typeface="Calibri"/>
                <a:cs typeface="Calibri"/>
              </a:rPr>
              <a:t>meteorológicos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 dashboard com </a:t>
            </a:r>
            <a:r>
              <a:rPr lang="en-US" sz="1600" b="1" dirty="0" err="1">
                <a:latin typeface="Calibri"/>
                <a:cs typeface="Calibri"/>
              </a:rPr>
              <a:t>mapa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interativo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gráficos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tabelas</a:t>
            </a:r>
            <a:r>
              <a:rPr lang="en-US" sz="1600" b="1" dirty="0">
                <a:latin typeface="Calibri"/>
                <a:cs typeface="Calibri"/>
              </a:rPr>
              <a:t>. </a:t>
            </a:r>
            <a:r>
              <a:rPr lang="en-US" sz="1600" b="1" dirty="0" err="1">
                <a:latin typeface="Calibri"/>
                <a:cs typeface="Calibri"/>
              </a:rPr>
              <a:t>Além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disso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deve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visar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uma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estética</a:t>
            </a:r>
            <a:r>
              <a:rPr lang="en-US" sz="1600" b="1" dirty="0">
                <a:latin typeface="Calibri"/>
                <a:cs typeface="Calibri"/>
              </a:rPr>
              <a:t> e </a:t>
            </a:r>
            <a:r>
              <a:rPr lang="en-US" sz="1600" b="1" dirty="0" err="1">
                <a:latin typeface="Calibri"/>
                <a:cs typeface="Calibri"/>
              </a:rPr>
              <a:t>experiência</a:t>
            </a:r>
            <a:r>
              <a:rPr lang="en-US" sz="1600" b="1" dirty="0">
                <a:latin typeface="Calibri"/>
                <a:cs typeface="Calibri"/>
              </a:rPr>
              <a:t> do </a:t>
            </a:r>
            <a:r>
              <a:rPr lang="en-US" sz="1600" b="1" dirty="0" err="1">
                <a:latin typeface="Calibri"/>
                <a:cs typeface="Calibri"/>
              </a:rPr>
              <a:t>usuário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amigáveis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dirty="0" err="1">
                <a:latin typeface="Calibri"/>
                <a:cs typeface="Calibri"/>
              </a:rPr>
              <a:t>permitindo</a:t>
            </a:r>
            <a:r>
              <a:rPr lang="en-US" sz="1600" b="1" dirty="0">
                <a:latin typeface="Calibri"/>
                <a:cs typeface="Calibri"/>
              </a:rPr>
              <a:t> que </a:t>
            </a:r>
            <a:r>
              <a:rPr lang="en-US" sz="1600" b="1" dirty="0" err="1">
                <a:latin typeface="Calibri"/>
                <a:cs typeface="Calibri"/>
              </a:rPr>
              <a:t>os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usuários</a:t>
            </a:r>
            <a:r>
              <a:rPr lang="en-US" sz="1600" b="1" dirty="0">
                <a:latin typeface="Calibri"/>
                <a:cs typeface="Calibri"/>
              </a:rPr>
              <a:t> mobile e desktop </a:t>
            </a:r>
            <a:r>
              <a:rPr lang="en-US" sz="1600" b="1" dirty="0" err="1">
                <a:latin typeface="Calibri"/>
                <a:cs typeface="Calibri"/>
              </a:rPr>
              <a:t>extraiam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informações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valiosas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maneira</a:t>
            </a:r>
            <a:r>
              <a:rPr lang="en-US" sz="1600" b="1" dirty="0">
                <a:latin typeface="Calibri"/>
                <a:cs typeface="Calibri"/>
              </a:rPr>
              <a:t> </a:t>
            </a:r>
            <a:r>
              <a:rPr lang="en-US" sz="1600" b="1" i="1" dirty="0" err="1">
                <a:latin typeface="Calibri"/>
                <a:cs typeface="Calibri"/>
              </a:rPr>
              <a:t>intuitiva</a:t>
            </a:r>
            <a:r>
              <a:rPr lang="en-US" sz="1600" b="1" i="1" dirty="0">
                <a:latin typeface="Calibri"/>
                <a:cs typeface="Calibri"/>
              </a:rPr>
              <a:t> e </a:t>
            </a:r>
            <a:r>
              <a:rPr lang="en-US" sz="1600" b="1" i="1" dirty="0" err="1">
                <a:latin typeface="Calibri"/>
                <a:cs typeface="Calibri"/>
              </a:rPr>
              <a:t>responsiva</a:t>
            </a:r>
            <a:r>
              <a:rPr lang="en-US" sz="16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A9DCDD-4CD0-120A-6655-4E32199D0439}"/>
              </a:ext>
            </a:extLst>
          </p:cNvPr>
          <p:cNvSpPr txBox="1"/>
          <p:nvPr/>
        </p:nvSpPr>
        <p:spPr>
          <a:xfrm>
            <a:off x="4716516" y="6463862"/>
            <a:ext cx="73441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Acesso ao README completo: </a:t>
            </a:r>
            <a:r>
              <a:rPr lang="pt-BR" sz="1400" dirty="0">
                <a:ea typeface="+mn-lt"/>
                <a:cs typeface="+mn-lt"/>
              </a:rPr>
              <a:t>https://github.com/rfdnnr/Piracituba/blob/main/README.md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25303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AF3BBEFF-C5DB-4A34-AD68-4D5E157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23" y="191814"/>
            <a:ext cx="4529229" cy="1814349"/>
          </a:xfrm>
        </p:spPr>
        <p:txBody>
          <a:bodyPr anchor="t">
            <a:normAutofit/>
          </a:bodyPr>
          <a:lstStyle/>
          <a:p>
            <a:r>
              <a:rPr lang="en-US" sz="3100" dirty="0" err="1"/>
              <a:t>Alinhamento</a:t>
            </a:r>
            <a:r>
              <a:rPr lang="en-US" sz="3100" dirty="0"/>
              <a:t> dos </a:t>
            </a:r>
            <a:r>
              <a:rPr lang="en-US" sz="3100" dirty="0" err="1"/>
              <a:t>requisitos</a:t>
            </a:r>
            <a:r>
              <a:rPr lang="en-US" sz="3100" dirty="0"/>
              <a:t> e das </a:t>
            </a:r>
            <a:r>
              <a:rPr lang="en-US" sz="3100" dirty="0" err="1"/>
              <a:t>funções</a:t>
            </a:r>
            <a:r>
              <a:rPr lang="en-US" sz="3100" dirty="0"/>
              <a:t>: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3" y="362607"/>
            <a:ext cx="6745013" cy="1652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065F9E"/>
                </a:solidFill>
              </a:rPr>
              <a:t>Logo </a:t>
            </a:r>
            <a:r>
              <a:rPr lang="en-US" sz="2400" b="1" err="1">
                <a:solidFill>
                  <a:srgbClr val="065F9E"/>
                </a:solidFill>
              </a:rPr>
              <a:t>em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seguida</a:t>
            </a:r>
            <a:r>
              <a:rPr lang="en-US" sz="2400" b="1" dirty="0">
                <a:solidFill>
                  <a:srgbClr val="065F9E"/>
                </a:solidFill>
              </a:rPr>
              <a:t> </a:t>
            </a:r>
            <a:r>
              <a:rPr lang="en-US" sz="2400" b="1" err="1">
                <a:solidFill>
                  <a:srgbClr val="065F9E"/>
                </a:solidFill>
              </a:rPr>
              <a:t>definimos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quais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seriam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requisitos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funcionais</a:t>
            </a:r>
            <a:r>
              <a:rPr lang="en-US" sz="2400" b="1" dirty="0">
                <a:solidFill>
                  <a:srgbClr val="065F9E"/>
                </a:solidFill>
              </a:rPr>
              <a:t> e </a:t>
            </a:r>
            <a:r>
              <a:rPr lang="en-US" sz="2400" b="1" err="1">
                <a:solidFill>
                  <a:srgbClr val="065F9E"/>
                </a:solidFill>
              </a:rPr>
              <a:t>não</a:t>
            </a:r>
            <a:r>
              <a:rPr lang="en-US" sz="2400" b="1" dirty="0">
                <a:solidFill>
                  <a:srgbClr val="065F9E"/>
                </a:solidFill>
              </a:rPr>
              <a:t> </a:t>
            </a:r>
            <a:r>
              <a:rPr lang="en-US" sz="2400" b="1" err="1">
                <a:solidFill>
                  <a:srgbClr val="065F9E"/>
                </a:solidFill>
              </a:rPr>
              <a:t>funcionais</a:t>
            </a:r>
            <a:r>
              <a:rPr lang="en-US" sz="2400" b="1" dirty="0">
                <a:solidFill>
                  <a:srgbClr val="065F9E"/>
                </a:solidFill>
              </a:rPr>
              <a:t> da </a:t>
            </a:r>
            <a:r>
              <a:rPr lang="en-US" sz="2400" b="1" err="1">
                <a:solidFill>
                  <a:srgbClr val="065F9E"/>
                </a:solidFill>
              </a:rPr>
              <a:t>página</a:t>
            </a:r>
            <a:r>
              <a:rPr lang="en-US" sz="2400" b="1" dirty="0">
                <a:solidFill>
                  <a:srgbClr val="065F9E"/>
                </a:solidFill>
              </a:rPr>
              <a:t>: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4B3EDAC-C2D3-495A-9FC8-21EE73F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1754" y="6483623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E8DAB6-4768-4B6F-86B0-EB9BDF480EE3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865DA8-3F48-F94B-0231-0ADA2679C23E}"/>
              </a:ext>
            </a:extLst>
          </p:cNvPr>
          <p:cNvSpPr txBox="1"/>
          <p:nvPr/>
        </p:nvSpPr>
        <p:spPr>
          <a:xfrm>
            <a:off x="323194" y="1999069"/>
            <a:ext cx="5331372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6EDF3"/>
                </a:solidFill>
                <a:latin typeface="-apple-system"/>
                <a:hlinkClick r:id="rId2"/>
              </a:rPr>
              <a:t>Requisitos Funcionais ✏</a:t>
            </a:r>
            <a:endParaRPr lang="pt-BR" dirty="0"/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[RF-1]: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ter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onde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digita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limites</a:t>
            </a:r>
            <a:r>
              <a:rPr lang="en-US" sz="1400" b="1" dirty="0">
                <a:latin typeface="Calibri"/>
                <a:cs typeface="Calibri"/>
              </a:rPr>
              <a:t> de tempo, </a:t>
            </a:r>
            <a:r>
              <a:rPr lang="en-US" sz="1400" b="1" dirty="0" err="1">
                <a:latin typeface="Calibri"/>
                <a:cs typeface="Calibri"/>
              </a:rPr>
              <a:t>variável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meteorológica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dirty="0" err="1">
                <a:latin typeface="Calibri"/>
                <a:cs typeface="Calibri"/>
              </a:rPr>
              <a:t>ponto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monitoramento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[RF-2]: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gráfico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dinâmico</a:t>
            </a:r>
            <a:r>
              <a:rPr lang="en-US" sz="1400" b="1" dirty="0">
                <a:latin typeface="Calibri"/>
                <a:cs typeface="Calibri"/>
              </a:rPr>
              <a:t> que </a:t>
            </a:r>
            <a:r>
              <a:rPr lang="en-US" sz="1400" b="1" dirty="0" err="1">
                <a:latin typeface="Calibri"/>
                <a:cs typeface="Calibri"/>
              </a:rPr>
              <a:t>mostra</a:t>
            </a:r>
            <a:r>
              <a:rPr lang="en-US" sz="1400" b="1" dirty="0">
                <a:latin typeface="Calibri"/>
                <a:cs typeface="Calibri"/>
              </a:rPr>
              <a:t>: </a:t>
            </a:r>
            <a:r>
              <a:rPr lang="en-US" sz="1400" b="1" dirty="0" err="1">
                <a:latin typeface="Calibri"/>
                <a:cs typeface="Calibri"/>
              </a:rPr>
              <a:t>direção</a:t>
            </a:r>
            <a:r>
              <a:rPr lang="en-US" sz="1400" b="1" dirty="0">
                <a:latin typeface="Calibri"/>
                <a:cs typeface="Calibri"/>
              </a:rPr>
              <a:t> dos </a:t>
            </a:r>
            <a:r>
              <a:rPr lang="en-US" sz="1400" b="1" dirty="0" err="1">
                <a:latin typeface="Calibri"/>
                <a:cs typeface="Calibri"/>
              </a:rPr>
              <a:t>ventos</a:t>
            </a:r>
            <a:r>
              <a:rPr lang="en-US" sz="1400" b="1" dirty="0">
                <a:latin typeface="Calibri"/>
                <a:cs typeface="Calibri"/>
              </a:rPr>
              <a:t>, </a:t>
            </a:r>
            <a:r>
              <a:rPr lang="en-US" sz="1400" b="1" dirty="0" err="1">
                <a:latin typeface="Calibri"/>
                <a:cs typeface="Calibri"/>
              </a:rPr>
              <a:t>velocidades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dirty="0" err="1">
                <a:latin typeface="Calibri"/>
                <a:cs typeface="Calibri"/>
              </a:rPr>
              <a:t>rajadas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[RF-3]: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permitir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baixar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tabela</a:t>
            </a:r>
            <a:r>
              <a:rPr lang="en-US" sz="1400" b="1" dirty="0">
                <a:latin typeface="Calibri"/>
                <a:cs typeface="Calibri"/>
              </a:rPr>
              <a:t> com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dados </a:t>
            </a:r>
            <a:r>
              <a:rPr lang="en-US" sz="1400" b="1" dirty="0" err="1">
                <a:latin typeface="Calibri"/>
                <a:cs typeface="Calibri"/>
              </a:rPr>
              <a:t>submetidos</a:t>
            </a:r>
            <a:r>
              <a:rPr lang="en-US" sz="1400" b="1" dirty="0">
                <a:latin typeface="Calibri"/>
                <a:cs typeface="Calibri"/>
              </a:rPr>
              <a:t> no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 e ser </a:t>
            </a:r>
            <a:r>
              <a:rPr lang="en-US" sz="1400" b="1" dirty="0" err="1">
                <a:latin typeface="Calibri"/>
                <a:cs typeface="Calibri"/>
              </a:rPr>
              <a:t>exportável</a:t>
            </a:r>
            <a:r>
              <a:rPr lang="en-US" sz="1400" b="1" dirty="0">
                <a:latin typeface="Calibri"/>
                <a:cs typeface="Calibri"/>
              </a:rPr>
              <a:t> para CSV, PDF e PNG.</a:t>
            </a:r>
            <a:br>
              <a:rPr lang="en-US" b="1" dirty="0"/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[RF-4]: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apresentar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os</a:t>
            </a:r>
            <a:r>
              <a:rPr lang="en-US" sz="1400" b="1" dirty="0">
                <a:latin typeface="Calibri"/>
                <a:cs typeface="Calibri"/>
              </a:rPr>
              <a:t> dados de </a:t>
            </a:r>
            <a:r>
              <a:rPr lang="en-US" sz="1400" b="1" dirty="0" err="1">
                <a:latin typeface="Calibri"/>
                <a:cs typeface="Calibri"/>
              </a:rPr>
              <a:t>acordo</a:t>
            </a:r>
            <a:r>
              <a:rPr lang="en-US" sz="1400" b="1" dirty="0">
                <a:latin typeface="Calibri"/>
                <a:cs typeface="Calibri"/>
              </a:rPr>
              <a:t> com o </a:t>
            </a:r>
            <a:r>
              <a:rPr lang="en-US" sz="1400" b="1" dirty="0" err="1">
                <a:latin typeface="Calibri"/>
                <a:cs typeface="Calibri"/>
              </a:rPr>
              <a:t>desejo</a:t>
            </a:r>
            <a:r>
              <a:rPr lang="en-US" sz="1400" b="1" dirty="0">
                <a:latin typeface="Calibri"/>
                <a:cs typeface="Calibri"/>
              </a:rPr>
              <a:t> do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no </a:t>
            </a:r>
            <a:r>
              <a:rPr lang="en-US" sz="1400" b="1" dirty="0" err="1">
                <a:latin typeface="Calibri"/>
                <a:cs typeface="Calibri"/>
              </a:rPr>
              <a:t>formulário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[RF-5]: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mapa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interativo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onde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usuário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pode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selecionar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marcador</a:t>
            </a:r>
            <a:r>
              <a:rPr lang="en-US" sz="1400" b="1" dirty="0">
                <a:latin typeface="Calibri"/>
                <a:cs typeface="Calibri"/>
              </a:rPr>
              <a:t>, que </a:t>
            </a:r>
            <a:r>
              <a:rPr lang="en-US" sz="1400" b="1" dirty="0" err="1">
                <a:latin typeface="Calibri"/>
                <a:cs typeface="Calibri"/>
              </a:rPr>
              <a:t>representa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estação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meteorológica</a:t>
            </a:r>
            <a:r>
              <a:rPr lang="en-US" sz="1400" b="1" dirty="0">
                <a:latin typeface="Calibri"/>
                <a:cs typeface="Calibri"/>
              </a:rPr>
              <a:t>, com um clique </a:t>
            </a:r>
            <a:r>
              <a:rPr lang="en-US" sz="1400" b="1" dirty="0" err="1">
                <a:latin typeface="Calibri"/>
                <a:cs typeface="Calibri"/>
              </a:rPr>
              <a:t>único</a:t>
            </a:r>
            <a:r>
              <a:rPr lang="en-US" sz="1400" b="1" dirty="0">
                <a:latin typeface="Calibri"/>
                <a:cs typeface="Calibri"/>
              </a:rPr>
              <a:t>, </a:t>
            </a:r>
            <a:r>
              <a:rPr lang="en-US" sz="1400" b="1" dirty="0" err="1">
                <a:latin typeface="Calibri"/>
                <a:cs typeface="Calibri"/>
              </a:rPr>
              <a:t>ou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selecionar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ou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várias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estações</a:t>
            </a:r>
            <a:r>
              <a:rPr lang="en-US" sz="1400" b="1" dirty="0">
                <a:latin typeface="Calibri"/>
                <a:cs typeface="Calibri"/>
              </a:rPr>
              <a:t> com a </a:t>
            </a:r>
            <a:r>
              <a:rPr lang="en-US" sz="1400" b="1" dirty="0" err="1">
                <a:latin typeface="Calibri"/>
                <a:cs typeface="Calibri"/>
              </a:rPr>
              <a:t>criação</a:t>
            </a:r>
            <a:r>
              <a:rPr lang="en-US" sz="1400" b="1" dirty="0">
                <a:latin typeface="Calibri"/>
                <a:cs typeface="Calibri"/>
              </a:rPr>
              <a:t> de um </a:t>
            </a:r>
            <a:r>
              <a:rPr lang="en-US" sz="1400" b="1" dirty="0" err="1">
                <a:latin typeface="Calibri"/>
                <a:cs typeface="Calibri"/>
              </a:rPr>
              <a:t>polígono</a:t>
            </a:r>
            <a:r>
              <a:rPr lang="en-US" sz="1400" b="1" dirty="0">
                <a:latin typeface="Calibri"/>
                <a:cs typeface="Calibri"/>
              </a:rPr>
              <a:t> com o mouse.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[RF-6]: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preencher</a:t>
            </a:r>
            <a:r>
              <a:rPr lang="en-US" sz="1400" b="1" dirty="0">
                <a:latin typeface="Calibri"/>
                <a:cs typeface="Calibri"/>
              </a:rPr>
              <a:t> o </a:t>
            </a:r>
            <a:r>
              <a:rPr lang="en-US" sz="1400" b="1" dirty="0" err="1">
                <a:latin typeface="Calibri"/>
                <a:cs typeface="Calibri"/>
              </a:rPr>
              <a:t>mapa</a:t>
            </a:r>
            <a:r>
              <a:rPr lang="en-US" sz="1400" b="1" dirty="0">
                <a:latin typeface="Calibri"/>
                <a:cs typeface="Calibri"/>
              </a:rPr>
              <a:t> com cores de </a:t>
            </a:r>
            <a:r>
              <a:rPr lang="en-US" sz="1400" b="1" dirty="0" err="1">
                <a:latin typeface="Calibri"/>
                <a:cs typeface="Calibri"/>
              </a:rPr>
              <a:t>acordo</a:t>
            </a:r>
            <a:r>
              <a:rPr lang="en-US" sz="1400" b="1" dirty="0">
                <a:latin typeface="Calibri"/>
                <a:cs typeface="Calibri"/>
              </a:rPr>
              <a:t> com a </a:t>
            </a:r>
            <a:r>
              <a:rPr lang="en-US" sz="1400" b="1" dirty="0" err="1">
                <a:latin typeface="Calibri"/>
                <a:cs typeface="Calibri"/>
              </a:rPr>
              <a:t>criticidade</a:t>
            </a:r>
            <a:r>
              <a:rPr lang="en-US" sz="1400" b="1" dirty="0">
                <a:latin typeface="Calibri"/>
                <a:cs typeface="Calibri"/>
              </a:rPr>
              <a:t> do </a:t>
            </a:r>
            <a:r>
              <a:rPr lang="en-US" sz="1400" b="1" dirty="0" err="1">
                <a:latin typeface="Calibri"/>
                <a:cs typeface="Calibri"/>
              </a:rPr>
              <a:t>nível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chuva</a:t>
            </a:r>
            <a:r>
              <a:rPr lang="en-US" sz="1400" b="1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5550A7-6C1A-354D-78A6-A34524A1FBB0}"/>
              </a:ext>
            </a:extLst>
          </p:cNvPr>
          <p:cNvSpPr txBox="1"/>
          <p:nvPr/>
        </p:nvSpPr>
        <p:spPr>
          <a:xfrm>
            <a:off x="5788572" y="2004848"/>
            <a:ext cx="640868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6EDF3"/>
                </a:solidFill>
                <a:latin typeface="-apple-system"/>
                <a:hlinkClick r:id="rId3"/>
              </a:rPr>
              <a:t>Requisitos não funcionais 🖊</a:t>
            </a:r>
            <a:endParaRPr lang="pt-BR"/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[RNF-1]: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dirty="0" err="1">
                <a:latin typeface="Calibri"/>
                <a:cs typeface="Calibri"/>
              </a:rPr>
              <a:t>desenvolvido</a:t>
            </a:r>
            <a:r>
              <a:rPr lang="en-US" sz="1400" b="1" dirty="0">
                <a:latin typeface="Calibri"/>
                <a:cs typeface="Calibri"/>
              </a:rPr>
              <a:t> com React.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[RNF-2]: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disponível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em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diversos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navegadores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[RNF-3]: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estar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disponível</a:t>
            </a:r>
            <a:r>
              <a:rPr lang="en-US" sz="1400" b="1" dirty="0">
                <a:latin typeface="Calibri"/>
                <a:cs typeface="Calibri"/>
              </a:rPr>
              <a:t> 24 horas </a:t>
            </a:r>
            <a:r>
              <a:rPr lang="en-US" sz="1400" b="1" dirty="0" err="1">
                <a:latin typeface="Calibri"/>
                <a:cs typeface="Calibri"/>
              </a:rPr>
              <a:t>por</a:t>
            </a:r>
            <a:r>
              <a:rPr lang="en-US" sz="1400" b="1" dirty="0">
                <a:latin typeface="Calibri"/>
                <a:cs typeface="Calibri"/>
              </a:rPr>
              <a:t> dia.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[RNF-4]: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oferecer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adaptação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intuitiva</a:t>
            </a:r>
            <a:r>
              <a:rPr lang="en-US" sz="1400" b="1" dirty="0">
                <a:latin typeface="Calibri"/>
                <a:cs typeface="Calibri"/>
              </a:rPr>
              <a:t> para mobile.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[RNF-5]: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exibir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uma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tabela</a:t>
            </a:r>
            <a:r>
              <a:rPr lang="en-US" sz="1400" b="1" dirty="0">
                <a:latin typeface="Calibri"/>
                <a:cs typeface="Calibri"/>
              </a:rPr>
              <a:t> com um design de </a:t>
            </a:r>
            <a:r>
              <a:rPr lang="en-US" sz="1400" b="1" err="1">
                <a:latin typeface="Calibri"/>
                <a:cs typeface="Calibri"/>
              </a:rPr>
              <a:t>fácil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legibilidade</a:t>
            </a:r>
            <a:r>
              <a:rPr lang="en-US" sz="1400" b="1" dirty="0">
                <a:latin typeface="Calibri"/>
                <a:cs typeface="Calibri"/>
              </a:rPr>
              <a:t> e </a:t>
            </a:r>
            <a:r>
              <a:rPr lang="en-US" sz="1400" b="1" err="1">
                <a:latin typeface="Calibri"/>
                <a:cs typeface="Calibri"/>
              </a:rPr>
              <a:t>esteticamente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otimizada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[RNF-6]: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err="1">
                <a:latin typeface="Calibri"/>
                <a:cs typeface="Calibri"/>
              </a:rPr>
              <a:t>versionado</a:t>
            </a:r>
            <a:r>
              <a:rPr lang="en-US" sz="1400" b="1" dirty="0">
                <a:latin typeface="Calibri"/>
                <a:cs typeface="Calibri"/>
              </a:rPr>
              <a:t> (e o </a:t>
            </a:r>
            <a:r>
              <a:rPr lang="en-US" sz="1400" b="1" err="1">
                <a:latin typeface="Calibri"/>
                <a:cs typeface="Calibri"/>
              </a:rPr>
              <a:t>projeto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err="1">
                <a:latin typeface="Calibri"/>
                <a:cs typeface="Calibri"/>
              </a:rPr>
              <a:t>terá</a:t>
            </a:r>
            <a:r>
              <a:rPr lang="en-US" sz="1400" b="1" dirty="0">
                <a:latin typeface="Calibri"/>
                <a:cs typeface="Calibri"/>
              </a:rPr>
              <a:t> o GitHub </a:t>
            </a:r>
            <a:r>
              <a:rPr lang="en-US" sz="1400" b="1" err="1">
                <a:latin typeface="Calibri"/>
                <a:cs typeface="Calibri"/>
              </a:rPr>
              <a:t>como</a:t>
            </a:r>
            <a:r>
              <a:rPr lang="en-US" sz="1400" b="1" dirty="0">
                <a:latin typeface="Calibri"/>
                <a:cs typeface="Calibri"/>
              </a:rPr>
              <a:t> ferramenta).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[RNF-7]: O </a:t>
            </a:r>
            <a:r>
              <a:rPr lang="en-US" sz="1400" b="1" i="1" dirty="0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dirty="0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possuir</a:t>
            </a:r>
            <a:r>
              <a:rPr lang="en-US" sz="1400" b="1" dirty="0">
                <a:latin typeface="Calibri"/>
                <a:cs typeface="Calibri"/>
              </a:rPr>
              <a:t> um </a:t>
            </a:r>
            <a:r>
              <a:rPr lang="en-US" sz="1400" b="1" dirty="0" err="1">
                <a:latin typeface="Calibri"/>
                <a:cs typeface="Calibri"/>
              </a:rPr>
              <a:t>código</a:t>
            </a:r>
            <a:r>
              <a:rPr lang="en-US" sz="1400" b="1" dirty="0">
                <a:latin typeface="Calibri"/>
                <a:cs typeface="Calibri"/>
              </a:rPr>
              <a:t> de </a:t>
            </a:r>
            <a:r>
              <a:rPr lang="en-US" sz="1400" b="1" dirty="0" err="1">
                <a:latin typeface="Calibri"/>
                <a:cs typeface="Calibri"/>
              </a:rPr>
              <a:t>fácil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manutenção</a:t>
            </a:r>
            <a:r>
              <a:rPr lang="en-US" sz="1400" b="1" dirty="0">
                <a:latin typeface="Calibri"/>
                <a:cs typeface="Calibri"/>
              </a:rPr>
              <a:t>.</a:t>
            </a:r>
            <a:br>
              <a:rPr lang="en-US" sz="1400" b="1" dirty="0">
                <a:latin typeface="Calibri"/>
                <a:cs typeface="Calibri"/>
              </a:rPr>
            </a:br>
            <a:endParaRPr lang="en-US" sz="1400" b="1" dirty="0">
              <a:latin typeface="Calibri"/>
              <a:cs typeface="Calibri"/>
            </a:endParaRPr>
          </a:p>
          <a:p>
            <a:pPr marL="228600" indent="-228600">
              <a:buChar char="•"/>
            </a:pPr>
            <a:r>
              <a:rPr lang="en-US" sz="1400" b="1" dirty="0">
                <a:latin typeface="Calibri"/>
                <a:cs typeface="Calibri"/>
              </a:rPr>
              <a:t>[RNF-8]: O </a:t>
            </a:r>
            <a:r>
              <a:rPr lang="en-US" sz="1400" b="1" i="1" err="1">
                <a:latin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cs typeface="Calibri"/>
              </a:rPr>
              <a:t> </a:t>
            </a:r>
            <a:r>
              <a:rPr lang="en-US" sz="1400" b="1" err="1">
                <a:latin typeface="Calibri"/>
                <a:cs typeface="Calibri"/>
              </a:rPr>
              <a:t>deve</a:t>
            </a:r>
            <a:r>
              <a:rPr lang="en-US" sz="1400" b="1" dirty="0">
                <a:latin typeface="Calibri"/>
                <a:cs typeface="Calibri"/>
              </a:rPr>
              <a:t> ser </a:t>
            </a:r>
            <a:r>
              <a:rPr lang="en-US" sz="1400" b="1" err="1">
                <a:latin typeface="Calibri"/>
                <a:cs typeface="Calibri"/>
              </a:rPr>
              <a:t>responsivo</a:t>
            </a:r>
            <a:r>
              <a:rPr lang="en-US" sz="1400" b="1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16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E5246-7F0A-878E-D51A-1166FEA8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43" y="191814"/>
            <a:ext cx="8062018" cy="1534511"/>
          </a:xfrm>
        </p:spPr>
        <p:txBody>
          <a:bodyPr anchor="t">
            <a:normAutofit fontScale="90000"/>
          </a:bodyPr>
          <a:lstStyle/>
          <a:p>
            <a:r>
              <a:rPr lang="pt-BR" sz="3200" dirty="0" err="1"/>
              <a:t>Intrerface</a:t>
            </a:r>
            <a:r>
              <a:rPr lang="pt-BR" sz="3200" dirty="0"/>
              <a:t> sugerida e casos de uso</a:t>
            </a:r>
            <a:br>
              <a:rPr lang="pt-BR" sz="3200" dirty="0"/>
            </a:br>
            <a:endParaRPr lang="pt-BR" sz="32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C0CB7C-EADE-4FB1-B36E-C18EC3FC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65" y="1439917"/>
            <a:ext cx="8782696" cy="49240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hlinkClick r:id="rId2"/>
              </a:rPr>
              <a:t>1º 📊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sz="2400" b="1" i="1" dirty="0">
                <a:solidFill>
                  <a:srgbClr val="065F9E"/>
                </a:solidFill>
                <a:ea typeface="+mn-lt"/>
                <a:cs typeface="+mn-lt"/>
              </a:rPr>
              <a:t>Nome</a:t>
            </a:r>
            <a:r>
              <a:rPr lang="en-US" sz="2400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r>
              <a:rPr lang="en-US" sz="1200" b="1" dirty="0">
                <a:solidFill>
                  <a:srgbClr val="065F9E"/>
                </a:solidFill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rgbClr val="065F9E"/>
                </a:solidFill>
                <a:ea typeface="+mn-lt"/>
                <a:cs typeface="+mn-lt"/>
              </a:rPr>
              <a:t>Obtenção</a:t>
            </a:r>
            <a:r>
              <a:rPr lang="en-US" sz="1600" b="1" dirty="0">
                <a:solidFill>
                  <a:srgbClr val="065F9E"/>
                </a:solidFill>
                <a:ea typeface="+mn-lt"/>
                <a:cs typeface="+mn-lt"/>
              </a:rPr>
              <a:t> de dados com o </a:t>
            </a:r>
            <a:r>
              <a:rPr lang="en-US" sz="1600" b="1" err="1">
                <a:solidFill>
                  <a:srgbClr val="065F9E"/>
                </a:solidFill>
                <a:ea typeface="+mn-lt"/>
                <a:cs typeface="+mn-lt"/>
              </a:rPr>
              <a:t>gráfico</a:t>
            </a:r>
            <a:r>
              <a:rPr lang="en-US" sz="1600" b="1" dirty="0">
                <a:solidFill>
                  <a:srgbClr val="065F9E"/>
                </a:solidFill>
                <a:ea typeface="+mn-lt"/>
                <a:cs typeface="+mn-lt"/>
              </a:rPr>
              <a:t>.</a:t>
            </a:r>
            <a:endParaRPr lang="en-US" sz="1600" b="1">
              <a:solidFill>
                <a:srgbClr val="065F9E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Atores</a:t>
            </a:r>
            <a:r>
              <a:rPr lang="en-US" sz="1400" b="1" dirty="0">
                <a:ea typeface="+mn-lt"/>
                <a:cs typeface="+mn-lt"/>
              </a:rPr>
              <a:t>: </a:t>
            </a: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i="1" err="1">
                <a:ea typeface="+mn-lt"/>
                <a:cs typeface="+mn-lt"/>
              </a:rPr>
              <a:t>Pré-Condições</a:t>
            </a:r>
            <a:r>
              <a:rPr lang="en-US" sz="1400" b="1" dirty="0">
                <a:ea typeface="+mn-lt"/>
                <a:cs typeface="+mn-lt"/>
              </a:rPr>
              <a:t>: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deve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possuir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acesso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ao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sistema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Usuário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deve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estar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na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página</a:t>
            </a:r>
            <a:r>
              <a:rPr lang="en-US" sz="1400" b="1" dirty="0">
                <a:ea typeface="+mn-lt"/>
                <a:cs typeface="+mn-lt"/>
              </a:rPr>
              <a:t> do novo </a:t>
            </a:r>
            <a:r>
              <a:rPr lang="en-US" sz="1400" b="1" err="1">
                <a:ea typeface="+mn-lt"/>
                <a:cs typeface="+mn-lt"/>
              </a:rPr>
              <a:t>histórico</a:t>
            </a:r>
            <a:r>
              <a:rPr lang="en-US" sz="1400" b="1" dirty="0">
                <a:ea typeface="+mn-lt"/>
                <a:cs typeface="+mn-lt"/>
              </a:rPr>
              <a:t> de dados.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b="1" i="1" err="1">
                <a:solidFill>
                  <a:srgbClr val="065F9E"/>
                </a:solidFill>
                <a:ea typeface="+mn-lt"/>
                <a:cs typeface="+mn-lt"/>
              </a:rPr>
              <a:t>Fluxo</a:t>
            </a:r>
            <a:r>
              <a:rPr lang="en-US" b="1" i="1" dirty="0">
                <a:solidFill>
                  <a:srgbClr val="065F9E"/>
                </a:solidFill>
                <a:ea typeface="+mn-lt"/>
                <a:cs typeface="+mn-lt"/>
              </a:rPr>
              <a:t> </a:t>
            </a:r>
            <a:r>
              <a:rPr lang="en-US" b="1" i="1" err="1">
                <a:solidFill>
                  <a:srgbClr val="065F9E"/>
                </a:solidFill>
                <a:ea typeface="+mn-lt"/>
                <a:cs typeface="+mn-lt"/>
              </a:rPr>
              <a:t>Básico</a:t>
            </a:r>
            <a:r>
              <a:rPr lang="en-US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endParaRPr lang="en-US" b="1">
              <a:solidFill>
                <a:srgbClr val="065F9E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b="1" dirty="0" err="1">
                <a:ea typeface="+mn-lt"/>
                <a:cs typeface="+mn-lt"/>
              </a:rPr>
              <a:t>Inserir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dirty="0" err="1">
                <a:ea typeface="+mn-lt"/>
                <a:cs typeface="+mn-lt"/>
              </a:rPr>
              <a:t>os</a:t>
            </a:r>
            <a:r>
              <a:rPr lang="en-US" sz="1400" b="1" dirty="0">
                <a:ea typeface="+mn-lt"/>
                <a:cs typeface="+mn-lt"/>
              </a:rPr>
              <a:t> dados </a:t>
            </a:r>
            <a:r>
              <a:rPr lang="en-US" sz="1400" b="1" dirty="0" err="1">
                <a:ea typeface="+mn-lt"/>
                <a:cs typeface="+mn-lt"/>
              </a:rPr>
              <a:t>desejados</a:t>
            </a:r>
            <a:r>
              <a:rPr lang="en-US" sz="1400" b="1" dirty="0">
                <a:ea typeface="+mn-lt"/>
                <a:cs typeface="+mn-lt"/>
              </a:rPr>
              <a:t> no </a:t>
            </a:r>
            <a:r>
              <a:rPr lang="en-US" sz="1400" b="1" dirty="0" err="1">
                <a:ea typeface="+mn-lt"/>
                <a:cs typeface="+mn-lt"/>
              </a:rPr>
              <a:t>formulário</a:t>
            </a:r>
            <a:r>
              <a:rPr lang="en-US" sz="1400" b="1" dirty="0">
                <a:ea typeface="+mn-lt"/>
                <a:cs typeface="+mn-lt"/>
              </a:rPr>
              <a:t> de </a:t>
            </a:r>
            <a:r>
              <a:rPr lang="en-US" sz="1400" b="1" dirty="0" err="1">
                <a:ea typeface="+mn-lt"/>
                <a:cs typeface="+mn-lt"/>
              </a:rPr>
              <a:t>busca</a:t>
            </a:r>
            <a:r>
              <a:rPr lang="en-US" sz="1400" b="1" dirty="0">
                <a:ea typeface="+mn-lt"/>
                <a:cs typeface="+mn-lt"/>
              </a:rPr>
              <a:t> (</a:t>
            </a:r>
            <a:r>
              <a:rPr lang="en-US" sz="1400" b="1" dirty="0" err="1">
                <a:ea typeface="+mn-lt"/>
                <a:cs typeface="+mn-lt"/>
              </a:rPr>
              <a:t>como</a:t>
            </a:r>
            <a:r>
              <a:rPr lang="en-US" sz="1400" b="1" dirty="0">
                <a:ea typeface="+mn-lt"/>
                <a:cs typeface="+mn-lt"/>
              </a:rPr>
              <a:t> data e local).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dirty="0" err="1">
                <a:ea typeface="+mn-lt"/>
                <a:cs typeface="+mn-lt"/>
              </a:rPr>
              <a:t>Pressionar</a:t>
            </a:r>
            <a:r>
              <a:rPr lang="en-US" sz="1400" b="1" dirty="0">
                <a:ea typeface="+mn-lt"/>
                <a:cs typeface="+mn-lt"/>
              </a:rPr>
              <a:t> o </a:t>
            </a:r>
            <a:r>
              <a:rPr lang="en-US" sz="1400" b="1" dirty="0" err="1">
                <a:ea typeface="+mn-lt"/>
                <a:cs typeface="+mn-lt"/>
              </a:rPr>
              <a:t>botão</a:t>
            </a:r>
            <a:r>
              <a:rPr lang="en-US" sz="1400" b="1" dirty="0">
                <a:ea typeface="+mn-lt"/>
                <a:cs typeface="+mn-lt"/>
              </a:rPr>
              <a:t> "</a:t>
            </a:r>
            <a:r>
              <a:rPr lang="en-US" sz="1400" b="1" dirty="0" err="1">
                <a:ea typeface="+mn-lt"/>
                <a:cs typeface="+mn-lt"/>
              </a:rPr>
              <a:t>pesquisar</a:t>
            </a:r>
            <a:r>
              <a:rPr lang="en-US" sz="1400" b="1" dirty="0">
                <a:ea typeface="+mn-lt"/>
                <a:cs typeface="+mn-lt"/>
              </a:rPr>
              <a:t>".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sz="1400" b="1" dirty="0">
                <a:ea typeface="+mn-lt"/>
                <a:cs typeface="+mn-lt"/>
              </a:rPr>
              <a:t>Mediante a </a:t>
            </a:r>
            <a:r>
              <a:rPr lang="en-US" sz="1400" b="1" dirty="0" err="1">
                <a:ea typeface="+mn-lt"/>
                <a:cs typeface="+mn-lt"/>
              </a:rPr>
              <a:t>apresentação</a:t>
            </a:r>
            <a:r>
              <a:rPr lang="en-US" sz="1400" b="1" dirty="0">
                <a:ea typeface="+mn-lt"/>
                <a:cs typeface="+mn-lt"/>
              </a:rPr>
              <a:t> dos dados, </a:t>
            </a:r>
            <a:r>
              <a:rPr lang="en-US" sz="1400" b="1" dirty="0" err="1">
                <a:ea typeface="+mn-lt"/>
                <a:cs typeface="+mn-lt"/>
              </a:rPr>
              <a:t>observar</a:t>
            </a:r>
            <a:r>
              <a:rPr lang="en-US" sz="1400" b="1" dirty="0">
                <a:ea typeface="+mn-lt"/>
                <a:cs typeface="+mn-lt"/>
              </a:rPr>
              <a:t> o </a:t>
            </a:r>
            <a:r>
              <a:rPr lang="en-US" sz="1400" b="1" dirty="0" err="1">
                <a:ea typeface="+mn-lt"/>
                <a:cs typeface="+mn-lt"/>
              </a:rPr>
              <a:t>gráfico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r>
              <a:rPr lang="en-US" b="1" i="1" dirty="0">
                <a:solidFill>
                  <a:srgbClr val="065F9E"/>
                </a:solidFill>
                <a:ea typeface="+mn-lt"/>
                <a:cs typeface="+mn-lt"/>
              </a:rPr>
              <a:t>Pós </a:t>
            </a:r>
            <a:r>
              <a:rPr lang="en-US" b="1" i="1" dirty="0" err="1">
                <a:solidFill>
                  <a:srgbClr val="065F9E"/>
                </a:solidFill>
                <a:ea typeface="+mn-lt"/>
                <a:cs typeface="+mn-lt"/>
              </a:rPr>
              <a:t>condições</a:t>
            </a:r>
            <a:r>
              <a:rPr lang="en-US" b="1" dirty="0">
                <a:solidFill>
                  <a:srgbClr val="065F9E"/>
                </a:solidFill>
                <a:ea typeface="+mn-lt"/>
                <a:cs typeface="+mn-lt"/>
              </a:rPr>
              <a:t>:</a:t>
            </a:r>
            <a:r>
              <a:rPr lang="en-US" sz="1200" b="1" dirty="0">
                <a:solidFill>
                  <a:srgbClr val="065F9E"/>
                </a:solidFill>
                <a:ea typeface="+mn-lt"/>
                <a:cs typeface="+mn-lt"/>
              </a:rPr>
              <a:t> </a:t>
            </a:r>
            <a:endParaRPr lang="en-US" sz="1200" b="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sz="1400" b="1" err="1">
                <a:ea typeface="+mn-lt"/>
                <a:cs typeface="+mn-lt"/>
              </a:rPr>
              <a:t>Os</a:t>
            </a:r>
            <a:r>
              <a:rPr lang="en-US" sz="1400" b="1" dirty="0">
                <a:ea typeface="+mn-lt"/>
                <a:cs typeface="+mn-lt"/>
              </a:rPr>
              <a:t> dados para a </a:t>
            </a:r>
            <a:r>
              <a:rPr lang="en-US" sz="1400" b="1" err="1">
                <a:ea typeface="+mn-lt"/>
                <a:cs typeface="+mn-lt"/>
              </a:rPr>
              <a:t>previsão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climática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foram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obtidos</a:t>
            </a:r>
            <a:r>
              <a:rPr lang="en-US" sz="1400" b="1" dirty="0">
                <a:ea typeface="+mn-lt"/>
                <a:cs typeface="+mn-lt"/>
              </a:rPr>
              <a:t>.</a:t>
            </a:r>
            <a:endParaRPr lang="en-US" sz="1400" b="1"/>
          </a:p>
          <a:p>
            <a:pPr>
              <a:buClr>
                <a:srgbClr val="000000"/>
              </a:buClr>
            </a:pPr>
            <a:endParaRPr lang="en-US" sz="24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487298-FF1F-725D-A76D-02F30DADCC02}"/>
              </a:ext>
            </a:extLst>
          </p:cNvPr>
          <p:cNvSpPr txBox="1"/>
          <p:nvPr/>
        </p:nvSpPr>
        <p:spPr>
          <a:xfrm>
            <a:off x="8395136" y="105103"/>
            <a:ext cx="35997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065F9E"/>
                </a:solidFill>
              </a:rPr>
              <a:t>Iniciamos o front-</a:t>
            </a:r>
            <a:r>
              <a:rPr lang="pt-BR" b="1" err="1">
                <a:solidFill>
                  <a:srgbClr val="065F9E"/>
                </a:solidFill>
              </a:rPr>
              <a:t>end</a:t>
            </a:r>
            <a:r>
              <a:rPr lang="pt-BR" b="1" dirty="0">
                <a:solidFill>
                  <a:srgbClr val="065F9E"/>
                </a:solidFill>
              </a:rPr>
              <a:t> da Cronos e fizemos um protótipo, tanto para mobile quanto para desktop:</a:t>
            </a:r>
          </a:p>
        </p:txBody>
      </p:sp>
      <p:pic>
        <p:nvPicPr>
          <p:cNvPr id="5" name="Imagem 4" descr="Uma imagem contendo Mapa&#10;&#10;Descrição gerada automaticamente">
            <a:extLst>
              <a:ext uri="{FF2B5EF4-FFF2-40B4-BE49-F238E27FC236}">
                <a16:creationId xmlns:a16="http://schemas.microsoft.com/office/drawing/2014/main" id="{4CDD10C5-19DA-C417-8144-D746CAB2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79" y="1108080"/>
            <a:ext cx="2484041" cy="561252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21BDD48-E669-1FDE-F0E7-B4308F646C28}"/>
              </a:ext>
            </a:extLst>
          </p:cNvPr>
          <p:cNvSpPr txBox="1"/>
          <p:nvPr/>
        </p:nvSpPr>
        <p:spPr>
          <a:xfrm>
            <a:off x="1445173" y="6582104"/>
            <a:ext cx="79615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Para acesso completo aos casos de uso: </a:t>
            </a:r>
            <a:r>
              <a:rPr lang="pt-BR" sz="1200" dirty="0">
                <a:ea typeface="+mn-lt"/>
                <a:cs typeface="+mn-lt"/>
              </a:rPr>
              <a:t>https://github.com/rfdnnr/Piracituba/blob/main/CasosdeUso.md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2515FEFE-DACC-2CE4-1F0D-7878232A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532586" y="2836876"/>
            <a:ext cx="5294587" cy="17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94AF36-5FDF-6EB4-FDC9-FE2C94EE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9448800" cy="686791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6504BB7-8FB5-4A4D-B60D-C4D1B2FE12FF}"/>
              </a:ext>
            </a:extLst>
          </p:cNvPr>
          <p:cNvSpPr/>
          <p:nvPr/>
        </p:nvSpPr>
        <p:spPr>
          <a:xfrm>
            <a:off x="0" y="0"/>
            <a:ext cx="1371600" cy="6867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D8E39B-6C37-430F-B76E-DB26E84509E6}"/>
              </a:ext>
            </a:extLst>
          </p:cNvPr>
          <p:cNvSpPr/>
          <p:nvPr/>
        </p:nvSpPr>
        <p:spPr>
          <a:xfrm>
            <a:off x="10820400" y="0"/>
            <a:ext cx="1371600" cy="6867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5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F6D8860F-BA55-8021-D053-2108FEC2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4" y="4682"/>
            <a:ext cx="12202509" cy="6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9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0FD2CF0-26F8-4AFC-AF86-A70CEE15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43" y="126124"/>
            <a:ext cx="6451580" cy="1945728"/>
          </a:xfrm>
        </p:spPr>
        <p:txBody>
          <a:bodyPr anchor="t">
            <a:normAutofit/>
          </a:bodyPr>
          <a:lstStyle/>
          <a:p>
            <a:r>
              <a:rPr lang="en-US" dirty="0"/>
              <a:t>Ultima </a:t>
            </a:r>
            <a:r>
              <a:rPr lang="en-US" dirty="0" err="1"/>
              <a:t>atualização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: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" y="1941142"/>
            <a:ext cx="6849126" cy="4580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Iniciamos</a:t>
            </a:r>
            <a:r>
              <a:rPr lang="en-US" b="1" dirty="0"/>
              <a:t> a </a:t>
            </a:r>
            <a:r>
              <a:rPr lang="en-US" b="1" dirty="0" err="1"/>
              <a:t>parte</a:t>
            </a:r>
            <a:r>
              <a:rPr lang="en-US" b="1" dirty="0"/>
              <a:t> do </a:t>
            </a:r>
            <a:r>
              <a:rPr lang="en-US" b="1" dirty="0" err="1"/>
              <a:t>mapa</a:t>
            </a:r>
            <a:r>
              <a:rPr lang="en-US" b="1" dirty="0"/>
              <a:t> </a:t>
            </a:r>
            <a:r>
              <a:rPr lang="en-US" b="1" dirty="0" err="1"/>
              <a:t>dinâmico</a:t>
            </a:r>
            <a:r>
              <a:rPr lang="en-US" b="1" dirty="0"/>
              <a:t> com </a:t>
            </a:r>
            <a:r>
              <a:rPr lang="en-US" b="1" dirty="0" err="1"/>
              <a:t>interatividade</a:t>
            </a:r>
            <a:r>
              <a:rPr lang="en-US" b="1" dirty="0"/>
              <a:t> com o </a:t>
            </a:r>
            <a:r>
              <a:rPr lang="en-US" b="1" dirty="0" err="1"/>
              <a:t>usuário</a:t>
            </a:r>
            <a:r>
              <a:rPr lang="en-US" b="1" dirty="0"/>
              <a:t>, </a:t>
            </a:r>
            <a:r>
              <a:rPr lang="en-US" b="1" dirty="0" err="1"/>
              <a:t>pesquisamos</a:t>
            </a:r>
            <a:r>
              <a:rPr lang="en-US" b="1" dirty="0"/>
              <a:t> 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componentes</a:t>
            </a:r>
            <a:r>
              <a:rPr lang="en-US" b="1" dirty="0"/>
              <a:t> que </a:t>
            </a:r>
            <a:r>
              <a:rPr lang="en-US" b="1" dirty="0" err="1"/>
              <a:t>serão</a:t>
            </a:r>
            <a:r>
              <a:rPr lang="en-US" b="1" dirty="0"/>
              <a:t> </a:t>
            </a:r>
            <a:r>
              <a:rPr lang="en-US" b="1" dirty="0" err="1"/>
              <a:t>utlizados</a:t>
            </a:r>
            <a:r>
              <a:rPr lang="en-US" b="1" dirty="0"/>
              <a:t> </a:t>
            </a:r>
            <a:r>
              <a:rPr lang="en-US" b="1" dirty="0" err="1"/>
              <a:t>abaixo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sz="2400" b="1" dirty="0">
                <a:hlinkClick r:id="rId2"/>
              </a:rPr>
              <a:t>Componentes para mapa dinâmico 🗺</a:t>
            </a:r>
            <a:endParaRPr lang="en-US" sz="2400" b="1" dirty="0"/>
          </a:p>
          <a:p>
            <a:pPr>
              <a:buClr>
                <a:srgbClr val="000000"/>
              </a:buClr>
            </a:pPr>
            <a:r>
              <a:rPr lang="en-US" sz="1800" b="1" dirty="0">
                <a:ea typeface="+mn-lt"/>
                <a:cs typeface="+mn-lt"/>
              </a:rPr>
              <a:t>OpenStreetMap: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Projeto</a:t>
            </a:r>
            <a:r>
              <a:rPr lang="en-US" sz="1600" dirty="0">
                <a:ea typeface="+mn-lt"/>
                <a:cs typeface="+mn-lt"/>
              </a:rPr>
              <a:t> que </a:t>
            </a:r>
            <a:r>
              <a:rPr lang="en-US" sz="1600" dirty="0" err="1">
                <a:ea typeface="+mn-lt"/>
                <a:cs typeface="+mn-lt"/>
              </a:rPr>
              <a:t>disponibiliza</a:t>
            </a:r>
            <a:r>
              <a:rPr lang="en-US" sz="1600" dirty="0">
                <a:ea typeface="+mn-lt"/>
                <a:cs typeface="+mn-lt"/>
              </a:rPr>
              <a:t> dados </a:t>
            </a:r>
            <a:r>
              <a:rPr lang="en-US" sz="1600" dirty="0" err="1">
                <a:ea typeface="+mn-lt"/>
                <a:cs typeface="+mn-lt"/>
              </a:rPr>
              <a:t>editáveis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mapas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gratuitamente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800" b="1" dirty="0">
                <a:ea typeface="+mn-lt"/>
                <a:cs typeface="+mn-lt"/>
              </a:rPr>
              <a:t>Link: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u="sng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https://www.openstreetmap.org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600" dirty="0" err="1">
                <a:ea typeface="+mn-lt"/>
                <a:cs typeface="+mn-lt"/>
              </a:rPr>
              <a:t>Biblioteca</a:t>
            </a:r>
            <a:r>
              <a:rPr lang="en-US" sz="1600" dirty="0">
                <a:ea typeface="+mn-lt"/>
                <a:cs typeface="+mn-lt"/>
              </a:rPr>
              <a:t> JavaScript </a:t>
            </a:r>
            <a:r>
              <a:rPr lang="en-US" sz="1600" b="1" i="1" dirty="0">
                <a:ea typeface="+mn-lt"/>
                <a:cs typeface="+mn-lt"/>
              </a:rPr>
              <a:t>Leaflet</a:t>
            </a:r>
            <a:r>
              <a:rPr lang="en-US" sz="1600" dirty="0">
                <a:ea typeface="+mn-lt"/>
                <a:cs typeface="+mn-lt"/>
              </a:rPr>
              <a:t> que </a:t>
            </a:r>
            <a:r>
              <a:rPr lang="en-US" sz="1600" dirty="0" err="1">
                <a:ea typeface="+mn-lt"/>
                <a:cs typeface="+mn-lt"/>
              </a:rPr>
              <a:t>oferece</a:t>
            </a:r>
            <a:r>
              <a:rPr lang="en-US" sz="1600" dirty="0">
                <a:ea typeface="+mn-lt"/>
                <a:cs typeface="+mn-lt"/>
              </a:rPr>
              <a:t> ferramentas para </a:t>
            </a:r>
            <a:r>
              <a:rPr lang="en-US" sz="1600" dirty="0" err="1">
                <a:ea typeface="+mn-lt"/>
                <a:cs typeface="+mn-lt"/>
              </a:rPr>
              <a:t>implementar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mapas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interativos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buClr>
                <a:srgbClr val="000000"/>
              </a:buClr>
            </a:pPr>
            <a:r>
              <a:rPr lang="en-US" sz="1800" b="1" dirty="0" err="1">
                <a:ea typeface="+mn-lt"/>
                <a:cs typeface="+mn-lt"/>
              </a:rPr>
              <a:t>Repositorio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u="sng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https://github.com/Leaflet/Leaflet</a:t>
            </a:r>
            <a:endParaRPr lang="en-US" sz="1600" dirty="0"/>
          </a:p>
          <a:p>
            <a:pPr>
              <a:buClr>
                <a:srgbClr val="000000"/>
              </a:buClr>
            </a:pPr>
            <a:endParaRPr lang="en-US" sz="200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4B3EDAC-C2D3-495A-9FC8-21EE73F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E8DAB6-4768-4B6F-86B0-EB9BDF480EE3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6C8A917-C60B-A225-0526-079F0CEE8D44}"/>
              </a:ext>
            </a:extLst>
          </p:cNvPr>
          <p:cNvCxnSpPr>
            <a:cxnSpLocks/>
          </p:cNvCxnSpPr>
          <p:nvPr/>
        </p:nvCxnSpPr>
        <p:spPr>
          <a:xfrm>
            <a:off x="8128811" y="242829"/>
            <a:ext cx="0" cy="64548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91A0AB-23E2-5C1C-B209-65235F78263A}"/>
              </a:ext>
            </a:extLst>
          </p:cNvPr>
          <p:cNvSpPr txBox="1"/>
          <p:nvPr/>
        </p:nvSpPr>
        <p:spPr>
          <a:xfrm>
            <a:off x="8492061" y="246398"/>
            <a:ext cx="29954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rgbClr val="065F9E"/>
                </a:solidFill>
              </a:rPr>
              <a:t>O que ainda falta: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A9622D-DAD4-945B-541D-4B26BD46513A}"/>
              </a:ext>
            </a:extLst>
          </p:cNvPr>
          <p:cNvSpPr txBox="1"/>
          <p:nvPr/>
        </p:nvSpPr>
        <p:spPr>
          <a:xfrm>
            <a:off x="8587154" y="1097656"/>
            <a:ext cx="3369831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Implementar a tabela.</a:t>
            </a:r>
          </a:p>
          <a:p>
            <a:endParaRPr lang="pt-BR" sz="2000" b="1" dirty="0"/>
          </a:p>
          <a:p>
            <a:r>
              <a:rPr lang="pt-BR" sz="2000" b="1" dirty="0"/>
              <a:t>Implementar o filtro de dados.</a:t>
            </a: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/>
              <a:t>Exportações em formatos PNG, PDF e JSON.</a:t>
            </a:r>
          </a:p>
          <a:p>
            <a:endParaRPr lang="pt-BR" sz="2000" b="1" dirty="0"/>
          </a:p>
          <a:p>
            <a:r>
              <a:rPr lang="pt-BR" sz="2000" b="1" dirty="0"/>
              <a:t>Implementar o gráfico dinâmico.</a:t>
            </a:r>
          </a:p>
          <a:p>
            <a:endParaRPr lang="pt-BR" sz="2000" b="1" dirty="0"/>
          </a:p>
          <a:p>
            <a:r>
              <a:rPr lang="pt-BR" sz="2000" b="1" dirty="0"/>
              <a:t>Terminar o design das páginas.</a:t>
            </a:r>
          </a:p>
          <a:p>
            <a:endParaRPr lang="pt-BR" sz="2000" b="1" dirty="0"/>
          </a:p>
          <a:p>
            <a:r>
              <a:rPr lang="pt-BR" sz="2000" b="1" dirty="0"/>
              <a:t>Refinar a implementação do mapa dinâmico.</a:t>
            </a:r>
          </a:p>
          <a:p>
            <a:endParaRPr lang="pt-BR" sz="2000" b="1" dirty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935375520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958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Grandview</vt:lpstr>
      <vt:lpstr>Grandview Display</vt:lpstr>
      <vt:lpstr>CitationVTI</vt:lpstr>
      <vt:lpstr>Apresentação do PowerPoint</vt:lpstr>
      <vt:lpstr>Primeiros Passos do projeto:</vt:lpstr>
      <vt:lpstr>Progressos no github:</vt:lpstr>
      <vt:lpstr>Alinhamento dos requisitos e das funções:</vt:lpstr>
      <vt:lpstr>Intrerface sugerida e casos de uso </vt:lpstr>
      <vt:lpstr>Apresentação do PowerPoint</vt:lpstr>
      <vt:lpstr>Apresentação do PowerPoint</vt:lpstr>
      <vt:lpstr>Ultima atualização do projeto: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SENRA DONNER JORGE</dc:creator>
  <cp:lastModifiedBy>RAFAEL SENRA DONNER JORGE</cp:lastModifiedBy>
  <cp:revision>636</cp:revision>
  <dcterms:created xsi:type="dcterms:W3CDTF">2023-11-05T21:11:23Z</dcterms:created>
  <dcterms:modified xsi:type="dcterms:W3CDTF">2023-11-08T13:22:00Z</dcterms:modified>
</cp:coreProperties>
</file>