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72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0" r:id="rId6"/>
    <p:sldId id="288" r:id="rId7"/>
    <p:sldId id="282" r:id="rId8"/>
    <p:sldId id="263" r:id="rId9"/>
    <p:sldId id="267" r:id="rId10"/>
    <p:sldId id="268" r:id="rId11"/>
    <p:sldId id="269" r:id="rId12"/>
    <p:sldId id="273" r:id="rId13"/>
    <p:sldId id="287" r:id="rId14"/>
    <p:sldId id="286" r:id="rId15"/>
    <p:sldId id="258" r:id="rId1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9A11"/>
    <a:srgbClr val="FF7900"/>
    <a:srgbClr val="8B8D8E"/>
    <a:srgbClr val="40454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82" autoAdjust="0"/>
    <p:restoredTop sz="94650" autoAdjust="0"/>
  </p:normalViewPr>
  <p:slideViewPr>
    <p:cSldViewPr snapToObjects="1">
      <p:cViewPr varScale="1">
        <p:scale>
          <a:sx n="116" d="100"/>
          <a:sy n="116" d="100"/>
        </p:scale>
        <p:origin x="111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357F8-8E28-43D5-BF07-FC29592C940A}" type="datetimeFigureOut">
              <a:rPr lang="de-CH" smtClean="0"/>
              <a:pPr/>
              <a:t>08.09.2014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E3BC4F-64CA-4238-B554-8E05DE5AA9CF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7050096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FD632-2497-48A7-92DA-4BE68FDDCD20}" type="datetimeFigureOut">
              <a:rPr lang="de-CH" smtClean="0"/>
              <a:pPr/>
              <a:t>08.09.2014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8756BF-756A-4E90-B4F9-042DBEAC0416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96048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4369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00000" y="1440000"/>
            <a:ext cx="7920000" cy="720000"/>
          </a:xfrm>
          <a:prstGeom prst="rect">
            <a:avLst/>
          </a:prstGeom>
        </p:spPr>
        <p:txBody>
          <a:bodyPr lIns="0" tIns="0" anchor="t"/>
          <a:lstStyle>
            <a:lvl1pPr algn="l">
              <a:defRPr sz="2400" b="1">
                <a:solidFill>
                  <a:srgbClr val="F19A1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idx="10"/>
          </p:nvPr>
        </p:nvSpPr>
        <p:spPr>
          <a:xfrm>
            <a:off x="900000" y="2268000"/>
            <a:ext cx="7920000" cy="2700000"/>
          </a:xfrm>
          <a:prstGeom prst="rect">
            <a:avLst/>
          </a:prstGeom>
          <a:blipFill dpi="0" rotWithShape="1">
            <a:blip r:embed="rId2" cstate="print">
              <a:alphaModFix amt="60000"/>
            </a:blip>
            <a:srcRect/>
            <a:stretch>
              <a:fillRect/>
            </a:stretch>
          </a:blipFill>
        </p:spPr>
        <p:txBody>
          <a:bodyPr lIns="0" t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solidFill>
                  <a:srgbClr val="F19A1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CH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000" y="359998"/>
            <a:ext cx="3262072" cy="785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576000"/>
            <a:ext cx="7776000" cy="864000"/>
          </a:xfrm>
          <a:prstGeom prst="rect">
            <a:avLst/>
          </a:prstGeom>
        </p:spPr>
        <p:txBody>
          <a:bodyPr lIns="0" tIns="0" rIns="0" anchor="t"/>
          <a:lstStyle>
            <a:lvl1pPr algn="l">
              <a:defRPr sz="2400" b="1">
                <a:solidFill>
                  <a:srgbClr val="404545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1080000" y="1440000"/>
            <a:ext cx="7776000" cy="4320000"/>
          </a:xfrm>
          <a:prstGeom prst="rect">
            <a:avLst/>
          </a:prstGeom>
        </p:spPr>
        <p:txBody>
          <a:bodyPr vert="vert" lIns="46800" tIns="0" rIns="0" bIns="90000"/>
          <a:lstStyle>
            <a:lvl1pPr>
              <a:buFont typeface="Arial" pitchFamily="34" charset="0"/>
              <a:buChar char="•"/>
              <a:defRPr sz="2000">
                <a:solidFill>
                  <a:srgbClr val="404545"/>
                </a:solidFill>
              </a:defRPr>
            </a:lvl1pPr>
            <a:lvl2pPr>
              <a:buFont typeface="Symbol" pitchFamily="18" charset="2"/>
              <a:buChar char="-"/>
              <a:defRPr sz="1800">
                <a:solidFill>
                  <a:srgbClr val="404545"/>
                </a:solidFill>
              </a:defRPr>
            </a:lvl2pPr>
            <a:lvl3pPr>
              <a:buFont typeface="Arial" pitchFamily="34" charset="0"/>
              <a:buChar char="•"/>
              <a:defRPr sz="1600">
                <a:solidFill>
                  <a:srgbClr val="404545"/>
                </a:solidFill>
              </a:defRPr>
            </a:lvl3pPr>
            <a:lvl4pPr>
              <a:buFont typeface="Symbol" pitchFamily="18" charset="2"/>
              <a:buChar char="-"/>
              <a:defRPr sz="1400">
                <a:solidFill>
                  <a:srgbClr val="404545"/>
                </a:solidFill>
              </a:defRPr>
            </a:lvl4pPr>
            <a:lvl5pPr>
              <a:buFont typeface="Arial" pitchFamily="34" charset="0"/>
              <a:buChar char="»"/>
              <a:defRPr sz="1200">
                <a:solidFill>
                  <a:srgbClr val="404545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pic>
        <p:nvPicPr>
          <p:cNvPr id="6" name="Grafik 5" descr="Noser_Kugel_RGB_300_dpi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60016" y="360000"/>
            <a:ext cx="530352" cy="530352"/>
          </a:xfrm>
          <a:prstGeom prst="rect">
            <a:avLst/>
          </a:prstGeom>
        </p:spPr>
      </p:pic>
      <p:pic>
        <p:nvPicPr>
          <p:cNvPr id="11" name="Grafik 10" descr="Noser_Engineering_RGB_300_dpi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80000" y="6192000"/>
            <a:ext cx="2704795" cy="290779"/>
          </a:xfrm>
          <a:prstGeom prst="rect">
            <a:avLst/>
          </a:prstGeom>
        </p:spPr>
      </p:pic>
      <p:sp>
        <p:nvSpPr>
          <p:cNvPr id="7" name="Fußzeilenplatzhalter 8"/>
          <p:cNvSpPr>
            <a:spLocks noGrp="1"/>
          </p:cNvSpPr>
          <p:nvPr>
            <p:ph type="ftr" sz="quarter" idx="3"/>
          </p:nvPr>
        </p:nvSpPr>
        <p:spPr>
          <a:xfrm>
            <a:off x="1080000" y="6480000"/>
            <a:ext cx="2880000" cy="180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smtClean="0">
                <a:solidFill>
                  <a:srgbClr val="8B8D8E"/>
                </a:solidFill>
              </a:rPr>
              <a:t>Vorname Name, tt.mm.jjjj,  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660000" y="576000"/>
            <a:ext cx="2196000" cy="5220000"/>
          </a:xfrm>
          <a:prstGeom prst="rect">
            <a:avLst/>
          </a:prstGeom>
        </p:spPr>
        <p:txBody>
          <a:bodyPr vert="vert" lIns="46800" tIns="0" rIns="0" bIns="90000" anchor="t"/>
          <a:lstStyle>
            <a:lvl1pPr algn="l">
              <a:defRPr sz="2400" b="1">
                <a:solidFill>
                  <a:srgbClr val="404545"/>
                </a:solidFill>
              </a:defRPr>
            </a:lvl1pPr>
          </a:lstStyle>
          <a:p>
            <a:r>
              <a:rPr lang="de-DE" dirty="0" smtClean="0"/>
              <a:t>Titelmasterformat durch      Klicken bearbeiten</a:t>
            </a:r>
            <a:endParaRPr lang="de-CH" dirty="0"/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1080000" y="576000"/>
            <a:ext cx="5580000" cy="5220000"/>
          </a:xfrm>
          <a:prstGeom prst="rect">
            <a:avLst/>
          </a:prstGeom>
        </p:spPr>
        <p:txBody>
          <a:bodyPr vert="vert" lIns="46800" tIns="0" rIns="0" bIns="90000"/>
          <a:lstStyle>
            <a:lvl1pPr>
              <a:buFont typeface="Arial" pitchFamily="34" charset="0"/>
              <a:buChar char="•"/>
              <a:defRPr sz="2000">
                <a:solidFill>
                  <a:srgbClr val="404545"/>
                </a:solidFill>
              </a:defRPr>
            </a:lvl1pPr>
            <a:lvl2pPr>
              <a:buFont typeface="Symbol" pitchFamily="18" charset="2"/>
              <a:buChar char="-"/>
              <a:defRPr sz="1800">
                <a:solidFill>
                  <a:srgbClr val="404545"/>
                </a:solidFill>
              </a:defRPr>
            </a:lvl2pPr>
            <a:lvl3pPr>
              <a:buFont typeface="Arial" pitchFamily="34" charset="0"/>
              <a:buChar char="•"/>
              <a:defRPr sz="1600">
                <a:solidFill>
                  <a:srgbClr val="404545"/>
                </a:solidFill>
              </a:defRPr>
            </a:lvl3pPr>
            <a:lvl4pPr>
              <a:buFont typeface="Symbol" pitchFamily="18" charset="2"/>
              <a:buChar char="-"/>
              <a:defRPr sz="1400">
                <a:solidFill>
                  <a:srgbClr val="404545"/>
                </a:solidFill>
              </a:defRPr>
            </a:lvl4pPr>
            <a:lvl5pPr>
              <a:buFont typeface="Arial" pitchFamily="34" charset="0"/>
              <a:buChar char="»"/>
              <a:defRPr sz="1200">
                <a:solidFill>
                  <a:srgbClr val="404545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pic>
        <p:nvPicPr>
          <p:cNvPr id="6" name="Grafik 5" descr="Noser_Kugel_RGB_300_dpi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60016" y="360000"/>
            <a:ext cx="530352" cy="530352"/>
          </a:xfrm>
          <a:prstGeom prst="rect">
            <a:avLst/>
          </a:prstGeom>
        </p:spPr>
      </p:pic>
      <p:pic>
        <p:nvPicPr>
          <p:cNvPr id="11" name="Grafik 10" descr="Noser_Engineering_RGB_300_dpi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80000" y="6192000"/>
            <a:ext cx="2704795" cy="290779"/>
          </a:xfrm>
          <a:prstGeom prst="rect">
            <a:avLst/>
          </a:prstGeom>
        </p:spPr>
      </p:pic>
      <p:sp>
        <p:nvSpPr>
          <p:cNvPr id="7" name="Fußzeilenplatzhalter 8"/>
          <p:cNvSpPr>
            <a:spLocks noGrp="1"/>
          </p:cNvSpPr>
          <p:nvPr>
            <p:ph type="ftr" sz="quarter" idx="3"/>
          </p:nvPr>
        </p:nvSpPr>
        <p:spPr>
          <a:xfrm>
            <a:off x="1080000" y="6480000"/>
            <a:ext cx="2880000" cy="180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smtClean="0">
                <a:solidFill>
                  <a:srgbClr val="8B8D8E"/>
                </a:solidFill>
              </a:rPr>
              <a:t>Vorname Name, tt.mm.jjjj,  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Informati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900000" y="1358770"/>
            <a:ext cx="7364455" cy="2430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000" y="359998"/>
            <a:ext cx="3262072" cy="785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576000"/>
            <a:ext cx="7776000" cy="864000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algn="l">
              <a:defRPr sz="2400" b="1">
                <a:solidFill>
                  <a:srgbClr val="404545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pic>
        <p:nvPicPr>
          <p:cNvPr id="21" name="Grafik 20" descr="Noser_Engineering_RGB_300_dpi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80000" y="6192000"/>
            <a:ext cx="2704795" cy="290779"/>
          </a:xfrm>
          <a:prstGeom prst="rect">
            <a:avLst/>
          </a:prstGeom>
        </p:spPr>
      </p:pic>
      <p:sp>
        <p:nvSpPr>
          <p:cNvPr id="10" name="Textplatzhalter 9"/>
          <p:cNvSpPr>
            <a:spLocks noGrp="1"/>
          </p:cNvSpPr>
          <p:nvPr>
            <p:ph type="body" sz="quarter" idx="16"/>
          </p:nvPr>
        </p:nvSpPr>
        <p:spPr>
          <a:xfrm>
            <a:off x="1080000" y="1440000"/>
            <a:ext cx="7776000" cy="4320000"/>
          </a:xfrm>
          <a:prstGeom prst="rect">
            <a:avLst/>
          </a:prstGeom>
        </p:spPr>
        <p:txBody>
          <a:bodyPr lIns="0" tIns="0">
            <a:normAutofit/>
          </a:bodyPr>
          <a:lstStyle>
            <a:lvl1pPr>
              <a:buFont typeface="Arial" pitchFamily="34" charset="0"/>
              <a:buChar char="•"/>
              <a:defRPr sz="2000">
                <a:solidFill>
                  <a:srgbClr val="404545"/>
                </a:solidFill>
              </a:defRPr>
            </a:lvl1pPr>
            <a:lvl2pPr>
              <a:buFont typeface="Symbol" pitchFamily="18" charset="2"/>
              <a:buChar char="-"/>
              <a:defRPr sz="1800">
                <a:solidFill>
                  <a:srgbClr val="404545"/>
                </a:solidFill>
              </a:defRPr>
            </a:lvl2pPr>
            <a:lvl3pPr>
              <a:buFont typeface="Arial" pitchFamily="34" charset="0"/>
              <a:buChar char="•"/>
              <a:defRPr sz="1600">
                <a:solidFill>
                  <a:srgbClr val="404545"/>
                </a:solidFill>
              </a:defRPr>
            </a:lvl3pPr>
            <a:lvl4pPr>
              <a:buFont typeface="Symbol" pitchFamily="18" charset="2"/>
              <a:buChar char="-"/>
              <a:defRPr sz="1400">
                <a:solidFill>
                  <a:srgbClr val="404545"/>
                </a:solidFill>
              </a:defRPr>
            </a:lvl4pPr>
            <a:lvl5pPr>
              <a:buFont typeface="Arial" pitchFamily="34" charset="0"/>
              <a:buChar char="»"/>
              <a:defRPr sz="1200">
                <a:solidFill>
                  <a:srgbClr val="404545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pic>
        <p:nvPicPr>
          <p:cNvPr id="9" name="Grafik 8" descr="Noser_Kugel_RGB_300_dpi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60016" y="360000"/>
            <a:ext cx="530352" cy="530352"/>
          </a:xfrm>
          <a:prstGeom prst="rect">
            <a:avLst/>
          </a:prstGeom>
        </p:spPr>
      </p:pic>
      <p:sp>
        <p:nvSpPr>
          <p:cNvPr id="11" name="Fußzeilenplatzhalter 8"/>
          <p:cNvSpPr>
            <a:spLocks noGrp="1"/>
          </p:cNvSpPr>
          <p:nvPr>
            <p:ph type="ftr" sz="quarter" idx="3"/>
          </p:nvPr>
        </p:nvSpPr>
        <p:spPr>
          <a:xfrm>
            <a:off x="1080000" y="6480000"/>
            <a:ext cx="2880000" cy="180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smtClean="0">
                <a:solidFill>
                  <a:srgbClr val="8B8D8E"/>
                </a:solidFill>
              </a:rPr>
              <a:t>Vorname Name, tt.mm.jjjj,  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576000"/>
            <a:ext cx="7776000" cy="864000"/>
          </a:xfrm>
          <a:prstGeom prst="rect">
            <a:avLst/>
          </a:prstGeom>
        </p:spPr>
        <p:txBody>
          <a:bodyPr lIns="0" tIns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CH" sz="2400" b="1" kern="1200" dirty="0">
                <a:solidFill>
                  <a:srgbClr val="404545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10" name="Textplatzhalter 2"/>
          <p:cNvSpPr>
            <a:spLocks noGrp="1"/>
          </p:cNvSpPr>
          <p:nvPr>
            <p:ph type="body" idx="1"/>
          </p:nvPr>
        </p:nvSpPr>
        <p:spPr>
          <a:xfrm>
            <a:off x="1080000" y="2520000"/>
            <a:ext cx="7776000" cy="1440000"/>
          </a:xfrm>
          <a:prstGeom prst="rect">
            <a:avLst/>
          </a:prstGeom>
        </p:spPr>
        <p:txBody>
          <a:bodyPr lIns="0" t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>
                <a:solidFill>
                  <a:srgbClr val="404545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smtClean="0"/>
              <a:t>Textmasterformat bearbeiten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6" hasCustomPrompt="1"/>
          </p:nvPr>
        </p:nvSpPr>
        <p:spPr>
          <a:xfrm>
            <a:off x="1080000" y="3960000"/>
            <a:ext cx="7776000" cy="1440000"/>
          </a:xfrm>
          <a:prstGeom prst="rect">
            <a:avLst/>
          </a:prstGeom>
        </p:spPr>
        <p:txBody>
          <a:bodyPr lIns="0" tIns="0" anchor="t" anchorCtr="0">
            <a:normAutofit/>
          </a:bodyPr>
          <a:lstStyle>
            <a:lvl1pPr marL="0" indent="0" algn="l">
              <a:buNone/>
              <a:defRPr sz="2400" b="1">
                <a:solidFill>
                  <a:srgbClr val="404545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smtClean="0"/>
              <a:t>Titelmasterformat durch Klicken bearbeiten</a:t>
            </a:r>
          </a:p>
        </p:txBody>
      </p:sp>
      <p:pic>
        <p:nvPicPr>
          <p:cNvPr id="9" name="Grafik 8" descr="Noser_Kugel_RGB_300_dpi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60016" y="360000"/>
            <a:ext cx="530352" cy="530352"/>
          </a:xfrm>
          <a:prstGeom prst="rect">
            <a:avLst/>
          </a:prstGeom>
        </p:spPr>
      </p:pic>
      <p:pic>
        <p:nvPicPr>
          <p:cNvPr id="12" name="Grafik 11" descr="Noser_Engineering_RGB_300_dpi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80000" y="6192000"/>
            <a:ext cx="2704795" cy="290779"/>
          </a:xfrm>
          <a:prstGeom prst="rect">
            <a:avLst/>
          </a:prstGeom>
        </p:spPr>
      </p:pic>
      <p:sp>
        <p:nvSpPr>
          <p:cNvPr id="7" name="Fußzeilenplatzhalter 8"/>
          <p:cNvSpPr>
            <a:spLocks noGrp="1"/>
          </p:cNvSpPr>
          <p:nvPr>
            <p:ph type="ftr" sz="quarter" idx="3"/>
          </p:nvPr>
        </p:nvSpPr>
        <p:spPr>
          <a:xfrm>
            <a:off x="1080000" y="6480000"/>
            <a:ext cx="2880000" cy="180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smtClean="0">
                <a:solidFill>
                  <a:srgbClr val="8B8D8E"/>
                </a:solidFill>
              </a:rPr>
              <a:t>Vorname Name, tt.mm.jjjj,  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576000"/>
            <a:ext cx="7776000" cy="864000"/>
          </a:xfrm>
          <a:prstGeom prst="rect">
            <a:avLst/>
          </a:prstGeom>
        </p:spPr>
        <p:txBody>
          <a:bodyPr lIns="0" tIns="0" anchor="t">
            <a:normAutofit/>
          </a:bodyPr>
          <a:lstStyle>
            <a:lvl1pPr algn="l">
              <a:defRPr sz="2400" b="1">
                <a:solidFill>
                  <a:srgbClr val="404545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4968000" y="1440000"/>
            <a:ext cx="3888000" cy="4320000"/>
          </a:xfrm>
          <a:prstGeom prst="rect">
            <a:avLst/>
          </a:prstGeom>
        </p:spPr>
        <p:txBody>
          <a:bodyPr lIns="0" tIns="0"/>
          <a:lstStyle>
            <a:lvl1pPr>
              <a:buFont typeface="Arial" pitchFamily="34" charset="0"/>
              <a:buChar char="•"/>
              <a:defRPr sz="2000">
                <a:solidFill>
                  <a:srgbClr val="404545"/>
                </a:solidFill>
              </a:defRPr>
            </a:lvl1pPr>
            <a:lvl2pPr>
              <a:buFont typeface="Symbol" pitchFamily="18" charset="2"/>
              <a:buChar char="-"/>
              <a:defRPr sz="1800">
                <a:solidFill>
                  <a:srgbClr val="404545"/>
                </a:solidFill>
              </a:defRPr>
            </a:lvl2pPr>
            <a:lvl3pPr>
              <a:buFont typeface="Arial" pitchFamily="34" charset="0"/>
              <a:buChar char="•"/>
              <a:defRPr sz="1600">
                <a:solidFill>
                  <a:srgbClr val="404545"/>
                </a:solidFill>
              </a:defRPr>
            </a:lvl3pPr>
            <a:lvl4pPr>
              <a:buFont typeface="Symbol" pitchFamily="18" charset="2"/>
              <a:buChar char="-"/>
              <a:defRPr sz="1400">
                <a:solidFill>
                  <a:srgbClr val="404545"/>
                </a:solidFill>
              </a:defRPr>
            </a:lvl4pPr>
            <a:lvl5pPr>
              <a:buFont typeface="Arial" pitchFamily="34" charset="0"/>
              <a:buChar char="»"/>
              <a:defRPr sz="1200">
                <a:solidFill>
                  <a:srgbClr val="404545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16" name="Inhaltsplatzhalter 2"/>
          <p:cNvSpPr>
            <a:spLocks noGrp="1"/>
          </p:cNvSpPr>
          <p:nvPr>
            <p:ph idx="16"/>
          </p:nvPr>
        </p:nvSpPr>
        <p:spPr>
          <a:xfrm>
            <a:off x="1080000" y="1440000"/>
            <a:ext cx="3888000" cy="4320000"/>
          </a:xfrm>
          <a:prstGeom prst="rect">
            <a:avLst/>
          </a:prstGeom>
        </p:spPr>
        <p:txBody>
          <a:bodyPr lIns="0" tIns="0"/>
          <a:lstStyle>
            <a:lvl1pPr>
              <a:buFont typeface="Arial" pitchFamily="34" charset="0"/>
              <a:buChar char="•"/>
              <a:defRPr sz="2000">
                <a:solidFill>
                  <a:srgbClr val="404545"/>
                </a:solidFill>
              </a:defRPr>
            </a:lvl1pPr>
            <a:lvl2pPr>
              <a:buFont typeface="Symbol" pitchFamily="18" charset="2"/>
              <a:buChar char="-"/>
              <a:defRPr sz="1800">
                <a:solidFill>
                  <a:srgbClr val="404545"/>
                </a:solidFill>
              </a:defRPr>
            </a:lvl2pPr>
            <a:lvl3pPr>
              <a:buFont typeface="Arial" pitchFamily="34" charset="0"/>
              <a:buChar char="•"/>
              <a:defRPr sz="1600">
                <a:solidFill>
                  <a:srgbClr val="404545"/>
                </a:solidFill>
              </a:defRPr>
            </a:lvl3pPr>
            <a:lvl4pPr>
              <a:buFont typeface="Symbol" pitchFamily="18" charset="2"/>
              <a:buChar char="-"/>
              <a:defRPr sz="1400">
                <a:solidFill>
                  <a:srgbClr val="404545"/>
                </a:solidFill>
              </a:defRPr>
            </a:lvl4pPr>
            <a:lvl5pPr>
              <a:buFont typeface="Arial" pitchFamily="34" charset="0"/>
              <a:buChar char="»"/>
              <a:defRPr sz="1200">
                <a:solidFill>
                  <a:srgbClr val="404545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pic>
        <p:nvPicPr>
          <p:cNvPr id="7" name="Grafik 6" descr="Noser_Kugel_RGB_300_dpi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60016" y="360000"/>
            <a:ext cx="530352" cy="530352"/>
          </a:xfrm>
          <a:prstGeom prst="rect">
            <a:avLst/>
          </a:prstGeom>
        </p:spPr>
      </p:pic>
      <p:pic>
        <p:nvPicPr>
          <p:cNvPr id="11" name="Grafik 10" descr="Noser_Engineering_RGB_300_dpi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80000" y="6192000"/>
            <a:ext cx="2704795" cy="290779"/>
          </a:xfrm>
          <a:prstGeom prst="rect">
            <a:avLst/>
          </a:prstGeom>
        </p:spPr>
      </p:pic>
      <p:sp>
        <p:nvSpPr>
          <p:cNvPr id="8" name="Fußzeilenplatzhalter 8"/>
          <p:cNvSpPr>
            <a:spLocks noGrp="1"/>
          </p:cNvSpPr>
          <p:nvPr>
            <p:ph type="ftr" sz="quarter" idx="3"/>
          </p:nvPr>
        </p:nvSpPr>
        <p:spPr>
          <a:xfrm>
            <a:off x="1080000" y="6480000"/>
            <a:ext cx="2880000" cy="180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smtClean="0">
                <a:solidFill>
                  <a:srgbClr val="8B8D8E"/>
                </a:solidFill>
              </a:rPr>
              <a:t>Vorname Name, tt.mm.jjjj,  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576000"/>
            <a:ext cx="7776000" cy="864000"/>
          </a:xfrm>
          <a:prstGeom prst="rect">
            <a:avLst/>
          </a:prstGeom>
        </p:spPr>
        <p:txBody>
          <a:bodyPr lIns="0" tIns="0" anchor="t"/>
          <a:lstStyle>
            <a:lvl1pPr algn="l">
              <a:defRPr sz="2400" b="1">
                <a:solidFill>
                  <a:srgbClr val="404545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4968000" y="2088000"/>
            <a:ext cx="3888000" cy="3600000"/>
          </a:xfrm>
          <a:prstGeom prst="rect">
            <a:avLst/>
          </a:prstGeom>
        </p:spPr>
        <p:txBody>
          <a:bodyPr lIns="0" tIns="0"/>
          <a:lstStyle>
            <a:lvl1pPr>
              <a:buFont typeface="Arial" pitchFamily="34" charset="0"/>
              <a:buChar char="•"/>
              <a:defRPr sz="2000">
                <a:solidFill>
                  <a:srgbClr val="404545"/>
                </a:solidFill>
              </a:defRPr>
            </a:lvl1pPr>
            <a:lvl2pPr>
              <a:buFont typeface="Symbol" pitchFamily="18" charset="2"/>
              <a:buChar char="-"/>
              <a:defRPr sz="1800">
                <a:solidFill>
                  <a:srgbClr val="404545"/>
                </a:solidFill>
              </a:defRPr>
            </a:lvl2pPr>
            <a:lvl3pPr>
              <a:buFont typeface="Arial" pitchFamily="34" charset="0"/>
              <a:buChar char="•"/>
              <a:defRPr sz="1600">
                <a:solidFill>
                  <a:srgbClr val="404545"/>
                </a:solidFill>
              </a:defRPr>
            </a:lvl3pPr>
            <a:lvl4pPr>
              <a:buFont typeface="Symbol" pitchFamily="18" charset="2"/>
              <a:buChar char="-"/>
              <a:defRPr sz="1400">
                <a:solidFill>
                  <a:srgbClr val="404545"/>
                </a:solidFill>
              </a:defRPr>
            </a:lvl4pPr>
            <a:lvl5pPr>
              <a:buFont typeface="Arial" pitchFamily="34" charset="0"/>
              <a:buChar char="»"/>
              <a:defRPr sz="1200">
                <a:solidFill>
                  <a:srgbClr val="404545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16" name="Inhaltsplatzhalter 2"/>
          <p:cNvSpPr>
            <a:spLocks noGrp="1"/>
          </p:cNvSpPr>
          <p:nvPr>
            <p:ph idx="16"/>
          </p:nvPr>
        </p:nvSpPr>
        <p:spPr>
          <a:xfrm>
            <a:off x="1080000" y="2088000"/>
            <a:ext cx="3888000" cy="3600000"/>
          </a:xfrm>
          <a:prstGeom prst="rect">
            <a:avLst/>
          </a:prstGeom>
        </p:spPr>
        <p:txBody>
          <a:bodyPr lIns="0" tIns="0"/>
          <a:lstStyle>
            <a:lvl1pPr>
              <a:buFont typeface="Arial" pitchFamily="34" charset="0"/>
              <a:buChar char="•"/>
              <a:defRPr sz="2000">
                <a:solidFill>
                  <a:srgbClr val="404545"/>
                </a:solidFill>
              </a:defRPr>
            </a:lvl1pPr>
            <a:lvl2pPr>
              <a:buFont typeface="Symbol" pitchFamily="18" charset="2"/>
              <a:buChar char="-"/>
              <a:defRPr sz="1800">
                <a:solidFill>
                  <a:srgbClr val="404545"/>
                </a:solidFill>
              </a:defRPr>
            </a:lvl2pPr>
            <a:lvl3pPr>
              <a:buFont typeface="Arial" pitchFamily="34" charset="0"/>
              <a:buChar char="•"/>
              <a:defRPr sz="1600">
                <a:solidFill>
                  <a:srgbClr val="404545"/>
                </a:solidFill>
              </a:defRPr>
            </a:lvl3pPr>
            <a:lvl4pPr>
              <a:buFont typeface="Symbol" pitchFamily="18" charset="2"/>
              <a:buChar char="-"/>
              <a:defRPr sz="1400">
                <a:solidFill>
                  <a:srgbClr val="404545"/>
                </a:solidFill>
              </a:defRPr>
            </a:lvl4pPr>
            <a:lvl5pPr>
              <a:buFont typeface="Arial" pitchFamily="34" charset="0"/>
              <a:buChar char="»"/>
              <a:defRPr sz="1200">
                <a:solidFill>
                  <a:srgbClr val="404545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9" name="Textplatzhalter 2"/>
          <p:cNvSpPr>
            <a:spLocks noGrp="1"/>
          </p:cNvSpPr>
          <p:nvPr>
            <p:ph type="body" idx="17"/>
          </p:nvPr>
        </p:nvSpPr>
        <p:spPr>
          <a:xfrm>
            <a:off x="1080000" y="1440000"/>
            <a:ext cx="3888000" cy="648000"/>
          </a:xfrm>
          <a:prstGeom prst="rect">
            <a:avLst/>
          </a:prstGeom>
        </p:spPr>
        <p:txBody>
          <a:bodyPr lIns="0" tIns="0" anchor="b"/>
          <a:lstStyle>
            <a:lvl1pPr marL="0" indent="0">
              <a:buNone/>
              <a:defRPr sz="2000" b="1">
                <a:solidFill>
                  <a:srgbClr val="40454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1" name="Textplatzhalter 2"/>
          <p:cNvSpPr>
            <a:spLocks noGrp="1"/>
          </p:cNvSpPr>
          <p:nvPr>
            <p:ph type="body" idx="18"/>
          </p:nvPr>
        </p:nvSpPr>
        <p:spPr>
          <a:xfrm>
            <a:off x="4968000" y="1440000"/>
            <a:ext cx="3888000" cy="648000"/>
          </a:xfrm>
          <a:prstGeom prst="rect">
            <a:avLst/>
          </a:prstGeom>
        </p:spPr>
        <p:txBody>
          <a:bodyPr lIns="0" tIns="0" anchor="b"/>
          <a:lstStyle>
            <a:lvl1pPr marL="0" indent="0">
              <a:buNone/>
              <a:defRPr sz="2000" b="1">
                <a:solidFill>
                  <a:srgbClr val="40454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pic>
        <p:nvPicPr>
          <p:cNvPr id="10" name="Grafik 9" descr="Noser_Kugel_RGB_300_dpi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60016" y="360000"/>
            <a:ext cx="530352" cy="530352"/>
          </a:xfrm>
          <a:prstGeom prst="rect">
            <a:avLst/>
          </a:prstGeom>
        </p:spPr>
      </p:pic>
      <p:pic>
        <p:nvPicPr>
          <p:cNvPr id="17" name="Grafik 16" descr="Noser_Engineering_RGB_300_dpi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80000" y="6192000"/>
            <a:ext cx="2704795" cy="290779"/>
          </a:xfrm>
          <a:prstGeom prst="rect">
            <a:avLst/>
          </a:prstGeom>
        </p:spPr>
      </p:pic>
      <p:sp>
        <p:nvSpPr>
          <p:cNvPr id="12" name="Fußzeilenplatzhalter 8"/>
          <p:cNvSpPr>
            <a:spLocks noGrp="1"/>
          </p:cNvSpPr>
          <p:nvPr>
            <p:ph type="ftr" sz="quarter" idx="3"/>
          </p:nvPr>
        </p:nvSpPr>
        <p:spPr>
          <a:xfrm>
            <a:off x="1080000" y="6480000"/>
            <a:ext cx="2880000" cy="180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smtClean="0">
                <a:solidFill>
                  <a:srgbClr val="8B8D8E"/>
                </a:solidFill>
              </a:rPr>
              <a:t>Vorname Name, tt.mm.jjjj,  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576000"/>
            <a:ext cx="7776000" cy="864000"/>
          </a:xfrm>
          <a:prstGeom prst="rect">
            <a:avLst/>
          </a:prstGeom>
        </p:spPr>
        <p:txBody>
          <a:bodyPr lIns="0" tIns="0" anchor="t"/>
          <a:lstStyle>
            <a:lvl1pPr algn="l">
              <a:defRPr sz="2400" b="1">
                <a:solidFill>
                  <a:srgbClr val="404545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pic>
        <p:nvPicPr>
          <p:cNvPr id="5" name="Grafik 4" descr="Noser_Kugel_RGB_300_dpi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60016" y="360000"/>
            <a:ext cx="530352" cy="530352"/>
          </a:xfrm>
          <a:prstGeom prst="rect">
            <a:avLst/>
          </a:prstGeom>
        </p:spPr>
      </p:pic>
      <p:pic>
        <p:nvPicPr>
          <p:cNvPr id="9" name="Grafik 8" descr="Noser_Engineering_RGB_300_dpi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80000" y="6192000"/>
            <a:ext cx="2704795" cy="290779"/>
          </a:xfrm>
          <a:prstGeom prst="rect">
            <a:avLst/>
          </a:prstGeom>
        </p:spPr>
      </p:pic>
      <p:sp>
        <p:nvSpPr>
          <p:cNvPr id="6" name="Fußzeilenplatzhalter 8"/>
          <p:cNvSpPr>
            <a:spLocks noGrp="1"/>
          </p:cNvSpPr>
          <p:nvPr>
            <p:ph type="ftr" sz="quarter" idx="3"/>
          </p:nvPr>
        </p:nvSpPr>
        <p:spPr>
          <a:xfrm>
            <a:off x="1080000" y="6480000"/>
            <a:ext cx="2880000" cy="180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smtClean="0">
                <a:solidFill>
                  <a:srgbClr val="8B8D8E"/>
                </a:solidFill>
              </a:rPr>
              <a:t>Vorname Name, tt.mm.jjjj,  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Noser_Kugel_RGB_300_dpi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60016" y="360000"/>
            <a:ext cx="530352" cy="530352"/>
          </a:xfrm>
          <a:prstGeom prst="rect">
            <a:avLst/>
          </a:prstGeom>
        </p:spPr>
      </p:pic>
      <p:pic>
        <p:nvPicPr>
          <p:cNvPr id="8" name="Grafik 7" descr="Noser_Engineering_RGB_300_dpi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80000" y="6192000"/>
            <a:ext cx="2704795" cy="290779"/>
          </a:xfrm>
          <a:prstGeom prst="rect">
            <a:avLst/>
          </a:prstGeom>
        </p:spPr>
      </p:pic>
      <p:sp>
        <p:nvSpPr>
          <p:cNvPr id="5" name="Fußzeilenplatzhalter 8"/>
          <p:cNvSpPr>
            <a:spLocks noGrp="1"/>
          </p:cNvSpPr>
          <p:nvPr>
            <p:ph type="ftr" sz="quarter" idx="3"/>
          </p:nvPr>
        </p:nvSpPr>
        <p:spPr>
          <a:xfrm>
            <a:off x="1080000" y="6480000"/>
            <a:ext cx="2880000" cy="180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smtClean="0">
                <a:solidFill>
                  <a:srgbClr val="8B8D8E"/>
                </a:solidFill>
              </a:rPr>
              <a:t>Vorname Name, tt.mm.jjjj,  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4968000" y="576000"/>
            <a:ext cx="3888000" cy="5184000"/>
          </a:xfrm>
          <a:prstGeom prst="rect">
            <a:avLst/>
          </a:prstGeom>
        </p:spPr>
        <p:txBody>
          <a:bodyPr lIns="0" tIns="0">
            <a:normAutofit/>
          </a:bodyPr>
          <a:lstStyle>
            <a:lvl1pPr>
              <a:buFont typeface="Arial" pitchFamily="34" charset="0"/>
              <a:buChar char="•"/>
              <a:defRPr sz="2000">
                <a:solidFill>
                  <a:srgbClr val="404545"/>
                </a:solidFill>
              </a:defRPr>
            </a:lvl1pPr>
            <a:lvl2pPr>
              <a:buFont typeface="Symbol" pitchFamily="18" charset="2"/>
              <a:buChar char="-"/>
              <a:defRPr sz="1800">
                <a:solidFill>
                  <a:srgbClr val="404545"/>
                </a:solidFill>
              </a:defRPr>
            </a:lvl2pPr>
            <a:lvl3pPr>
              <a:buFont typeface="Arial" pitchFamily="34" charset="0"/>
              <a:buChar char="•"/>
              <a:defRPr sz="1600">
                <a:solidFill>
                  <a:srgbClr val="404545"/>
                </a:solidFill>
              </a:defRPr>
            </a:lvl3pPr>
            <a:lvl4pPr>
              <a:buFont typeface="Symbol" pitchFamily="18" charset="2"/>
              <a:buChar char="-"/>
              <a:defRPr sz="1400">
                <a:solidFill>
                  <a:srgbClr val="404545"/>
                </a:solidFill>
              </a:defRPr>
            </a:lvl4pPr>
            <a:lvl5pPr>
              <a:buFont typeface="Arial" pitchFamily="34" charset="0"/>
              <a:buChar char="»"/>
              <a:defRPr sz="1200">
                <a:solidFill>
                  <a:srgbClr val="404545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080000" y="1440000"/>
            <a:ext cx="3888000" cy="4320000"/>
          </a:xfrm>
          <a:prstGeom prst="rect">
            <a:avLst/>
          </a:prstGeom>
        </p:spPr>
        <p:txBody>
          <a:bodyPr lIns="0" tIns="0" numCol="1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3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>
                <a:solidFill>
                  <a:srgbClr val="404545"/>
                </a:solidFill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dirty="0" smtClean="0"/>
              <a:t>Textmasterformate durch Klicken </a:t>
            </a:r>
            <a:r>
              <a:rPr lang="de-DE" dirty="0" err="1" smtClean="0"/>
              <a:t>bearbeitenTitelmasterformat</a:t>
            </a:r>
            <a:r>
              <a:rPr lang="de-DE" dirty="0" smtClean="0"/>
              <a:t> durch Klicken bearbeiten</a:t>
            </a:r>
            <a:endParaRPr lang="de-CH" dirty="0" smtClean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1080000" y="576000"/>
            <a:ext cx="3888000" cy="864000"/>
          </a:xfrm>
          <a:prstGeom prst="rect">
            <a:avLst/>
          </a:prstGeom>
        </p:spPr>
        <p:txBody>
          <a:bodyPr lIns="0" tIns="0">
            <a:normAutofit/>
          </a:bodyPr>
          <a:lstStyle>
            <a:lvl1pPr>
              <a:buNone/>
              <a:defRPr sz="2400" b="1">
                <a:solidFill>
                  <a:srgbClr val="404545"/>
                </a:solidFill>
              </a:defRPr>
            </a:lvl1pPr>
          </a:lstStyle>
          <a:p>
            <a:pPr lvl="0"/>
            <a:r>
              <a:rPr lang="de-DE" dirty="0" smtClean="0"/>
              <a:t>Titelmasterformat durch Klicken bearbeiten</a:t>
            </a:r>
            <a:endParaRPr lang="de-CH" dirty="0"/>
          </a:p>
        </p:txBody>
      </p:sp>
      <p:pic>
        <p:nvPicPr>
          <p:cNvPr id="7" name="Grafik 6" descr="Noser_Kugel_RGB_300_dpi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60016" y="360000"/>
            <a:ext cx="530352" cy="530352"/>
          </a:xfrm>
          <a:prstGeom prst="rect">
            <a:avLst/>
          </a:prstGeom>
        </p:spPr>
      </p:pic>
      <p:pic>
        <p:nvPicPr>
          <p:cNvPr id="13" name="Grafik 12" descr="Noser_Engineering_RGB_300_dpi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80000" y="6192000"/>
            <a:ext cx="2704795" cy="290779"/>
          </a:xfrm>
          <a:prstGeom prst="rect">
            <a:avLst/>
          </a:prstGeom>
        </p:spPr>
      </p:pic>
      <p:sp>
        <p:nvSpPr>
          <p:cNvPr id="8" name="Fußzeilenplatzhalter 8"/>
          <p:cNvSpPr>
            <a:spLocks noGrp="1"/>
          </p:cNvSpPr>
          <p:nvPr>
            <p:ph type="ftr" sz="quarter" idx="3"/>
          </p:nvPr>
        </p:nvSpPr>
        <p:spPr>
          <a:xfrm>
            <a:off x="1080000" y="6480000"/>
            <a:ext cx="2880000" cy="180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smtClean="0">
                <a:solidFill>
                  <a:srgbClr val="8B8D8E"/>
                </a:solidFill>
              </a:rPr>
              <a:t>Vorname Name, tt.mm.jjjj,  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16"/>
          </p:nvPr>
        </p:nvSpPr>
        <p:spPr>
          <a:xfrm>
            <a:off x="1080000" y="576000"/>
            <a:ext cx="7776000" cy="3600000"/>
          </a:xfrm>
          <a:prstGeom prst="rect">
            <a:avLst/>
          </a:prstGeom>
        </p:spPr>
        <p:txBody>
          <a:bodyPr lIns="0" tIns="0"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solidFill>
                  <a:srgbClr val="404545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1080000" y="4176000"/>
            <a:ext cx="7776000" cy="540000"/>
          </a:xfrm>
          <a:prstGeom prst="rect">
            <a:avLst/>
          </a:prstGeom>
        </p:spPr>
        <p:txBody>
          <a:bodyPr lIns="0" tIns="0"/>
          <a:lstStyle>
            <a:lvl1pPr>
              <a:buNone/>
              <a:defRPr sz="2400" b="1">
                <a:solidFill>
                  <a:srgbClr val="404545"/>
                </a:solidFill>
              </a:defRPr>
            </a:lvl1pPr>
          </a:lstStyle>
          <a:p>
            <a:pPr lvl="0"/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15" name="Textplatzhalter 13"/>
          <p:cNvSpPr>
            <a:spLocks noGrp="1"/>
          </p:cNvSpPr>
          <p:nvPr>
            <p:ph type="body" sz="quarter" idx="18"/>
          </p:nvPr>
        </p:nvSpPr>
        <p:spPr>
          <a:xfrm>
            <a:off x="1080000" y="4716000"/>
            <a:ext cx="7776000" cy="720000"/>
          </a:xfrm>
          <a:prstGeom prst="rect">
            <a:avLst/>
          </a:prstGeom>
        </p:spPr>
        <p:txBody>
          <a:bodyPr lIns="0" tIns="0"/>
          <a:lstStyle>
            <a:lvl1pPr>
              <a:buNone/>
              <a:defRPr sz="2000" b="0">
                <a:solidFill>
                  <a:srgbClr val="404545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pic>
        <p:nvPicPr>
          <p:cNvPr id="7" name="Grafik 6" descr="Noser_Kugel_RGB_300_dpi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60016" y="360000"/>
            <a:ext cx="530352" cy="530352"/>
          </a:xfrm>
          <a:prstGeom prst="rect">
            <a:avLst/>
          </a:prstGeom>
        </p:spPr>
      </p:pic>
      <p:pic>
        <p:nvPicPr>
          <p:cNvPr id="12" name="Grafik 11" descr="Noser_Engineering_RGB_300_dpi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80000" y="6192000"/>
            <a:ext cx="2704795" cy="290779"/>
          </a:xfrm>
          <a:prstGeom prst="rect">
            <a:avLst/>
          </a:prstGeom>
        </p:spPr>
      </p:pic>
      <p:sp>
        <p:nvSpPr>
          <p:cNvPr id="8" name="Fußzeilenplatzhalter 8"/>
          <p:cNvSpPr>
            <a:spLocks noGrp="1"/>
          </p:cNvSpPr>
          <p:nvPr>
            <p:ph type="ftr" sz="quarter" idx="3"/>
          </p:nvPr>
        </p:nvSpPr>
        <p:spPr>
          <a:xfrm>
            <a:off x="1080000" y="6480000"/>
            <a:ext cx="2880000" cy="180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smtClean="0">
                <a:solidFill>
                  <a:srgbClr val="8B8D8E"/>
                </a:solidFill>
              </a:rPr>
              <a:t>Vorname Name, tt.mm.jjjj,  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5220000"/>
            <a:ext cx="9144000" cy="1659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75" r:id="rId10"/>
    <p:sldLayoutId id="2147483683" r:id="rId11"/>
    <p:sldLayoutId id="2147483684" r:id="rId12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1200" kern="1200">
          <a:solidFill>
            <a:srgbClr val="8B8D8E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aspnetwebstack.codeplex.com/" TargetMode="External"/><Relationship Id="rId2" Type="http://schemas.openxmlformats.org/officeDocument/2006/relationships/hyperlink" Target="https://github.com/damienbod/WebAPIRestWithNest/tree/demoNoserPresent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sp.net/web-api" TargetMode="External"/><Relationship Id="rId5" Type="http://schemas.openxmlformats.org/officeDocument/2006/relationships/hyperlink" Target="https://github.com/WebApiContrib" TargetMode="External"/><Relationship Id="rId4" Type="http://schemas.openxmlformats.org/officeDocument/2006/relationships/hyperlink" Target="http://damienbod.wordpress.com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00000" y="1440000"/>
            <a:ext cx="7920000" cy="2133016"/>
          </a:xfrm>
        </p:spPr>
        <p:txBody>
          <a:bodyPr/>
          <a:lstStyle/>
          <a:p>
            <a:r>
              <a:rPr lang="de-CH" sz="6000" dirty="0" smtClean="0"/>
              <a:t>Web API 2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/>
              <a:t/>
            </a:r>
            <a:br>
              <a:rPr lang="de-CH" dirty="0"/>
            </a:br>
            <a:r>
              <a:rPr lang="de-CH" sz="2800" dirty="0" smtClean="0">
                <a:solidFill>
                  <a:schemeClr val="bg1">
                    <a:lumMod val="50000"/>
                  </a:schemeClr>
                </a:solidFill>
              </a:rPr>
              <a:t>Easy </a:t>
            </a:r>
            <a:r>
              <a:rPr lang="de-CH" sz="2800" dirty="0" err="1" smtClean="0">
                <a:solidFill>
                  <a:schemeClr val="bg1">
                    <a:lumMod val="50000"/>
                  </a:schemeClr>
                </a:solidFill>
              </a:rPr>
              <a:t>to</a:t>
            </a:r>
            <a:r>
              <a:rPr lang="de-CH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CH" sz="2800" dirty="0" err="1" smtClean="0">
                <a:solidFill>
                  <a:schemeClr val="bg1">
                    <a:lumMod val="50000"/>
                  </a:schemeClr>
                </a:solidFill>
              </a:rPr>
              <a:t>extend</a:t>
            </a:r>
            <a:r>
              <a:rPr lang="de-CH" sz="2800" dirty="0" smtClean="0">
                <a:solidFill>
                  <a:schemeClr val="bg1">
                    <a:lumMod val="50000"/>
                  </a:schemeClr>
                </a:solidFill>
              </a:rPr>
              <a:t>, easy </a:t>
            </a:r>
            <a:r>
              <a:rPr lang="de-CH" sz="2800" dirty="0" err="1" smtClean="0">
                <a:solidFill>
                  <a:schemeClr val="bg1">
                    <a:lumMod val="50000"/>
                  </a:schemeClr>
                </a:solidFill>
              </a:rPr>
              <a:t>to</a:t>
            </a:r>
            <a:r>
              <a:rPr lang="de-CH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CH" sz="2800" dirty="0" err="1" smtClean="0">
                <a:solidFill>
                  <a:schemeClr val="bg1">
                    <a:lumMod val="50000"/>
                  </a:schemeClr>
                </a:solidFill>
              </a:rPr>
              <a:t>maintain</a:t>
            </a:r>
            <a:r>
              <a:rPr lang="de-CH" sz="2800" dirty="0" smtClean="0">
                <a:solidFill>
                  <a:schemeClr val="bg1">
                    <a:lumMod val="50000"/>
                  </a:schemeClr>
                </a:solidFill>
              </a:rPr>
              <a:t>, easy </a:t>
            </a:r>
            <a:r>
              <a:rPr lang="de-CH" sz="2800" dirty="0" err="1" smtClean="0">
                <a:solidFill>
                  <a:schemeClr val="bg1">
                    <a:lumMod val="50000"/>
                  </a:schemeClr>
                </a:solidFill>
              </a:rPr>
              <a:t>to</a:t>
            </a:r>
            <a:r>
              <a:rPr lang="de-CH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CH" sz="2800" dirty="0" err="1" smtClean="0">
                <a:solidFill>
                  <a:schemeClr val="bg1">
                    <a:lumMod val="50000"/>
                  </a:schemeClr>
                </a:solidFill>
              </a:rPr>
              <a:t>implement</a:t>
            </a:r>
            <a:r>
              <a:rPr lang="de-CH" sz="2800" dirty="0" smtClean="0">
                <a:solidFill>
                  <a:schemeClr val="bg1">
                    <a:lumMod val="50000"/>
                  </a:schemeClr>
                </a:solidFill>
              </a:rPr>
              <a:t>, flexible, open </a:t>
            </a:r>
            <a:r>
              <a:rPr lang="de-CH" sz="2800" dirty="0" err="1" smtClean="0">
                <a:solidFill>
                  <a:schemeClr val="bg1">
                    <a:lumMod val="50000"/>
                  </a:schemeClr>
                </a:solidFill>
              </a:rPr>
              <a:t>source</a:t>
            </a:r>
            <a:r>
              <a:rPr lang="de-CH" sz="28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de-CH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900000" y="5094000"/>
            <a:ext cx="3600000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CH" dirty="0" smtClean="0">
                <a:solidFill>
                  <a:srgbClr val="8B8D8E"/>
                </a:solidFill>
              </a:rPr>
              <a:t>Damien Bowden,</a:t>
            </a:r>
          </a:p>
          <a:p>
            <a:r>
              <a:rPr lang="de-CH" dirty="0" smtClean="0">
                <a:solidFill>
                  <a:srgbClr val="8B8D8E"/>
                </a:solidFill>
              </a:rPr>
              <a:t>Ernest </a:t>
            </a:r>
            <a:r>
              <a:rPr lang="de-CH" dirty="0" err="1" smtClean="0">
                <a:solidFill>
                  <a:srgbClr val="8B8D8E"/>
                </a:solidFill>
              </a:rPr>
              <a:t>Durelle</a:t>
            </a:r>
            <a:r>
              <a:rPr lang="de-CH" dirty="0" smtClean="0">
                <a:solidFill>
                  <a:srgbClr val="8B8D8E"/>
                </a:solidFill>
              </a:rPr>
              <a:t>,</a:t>
            </a:r>
          </a:p>
          <a:p>
            <a:r>
              <a:rPr lang="de-CH" dirty="0" smtClean="0">
                <a:solidFill>
                  <a:srgbClr val="8B8D8E"/>
                </a:solidFill>
              </a:rPr>
              <a:t>Adrian </a:t>
            </a:r>
            <a:r>
              <a:rPr lang="de-CH" dirty="0" err="1" smtClean="0">
                <a:solidFill>
                  <a:srgbClr val="8B8D8E"/>
                </a:solidFill>
              </a:rPr>
              <a:t>Spycher</a:t>
            </a:r>
            <a:r>
              <a:rPr lang="de-CH" dirty="0" smtClean="0">
                <a:solidFill>
                  <a:srgbClr val="8B8D8E"/>
                </a:solidFill>
              </a:rPr>
              <a:t>,</a:t>
            </a:r>
          </a:p>
          <a:p>
            <a:r>
              <a:rPr lang="de-CH" dirty="0" smtClean="0">
                <a:solidFill>
                  <a:srgbClr val="8B8D8E"/>
                </a:solidFill>
              </a:rPr>
              <a:t>Raphael Felber,</a:t>
            </a:r>
          </a:p>
          <a:p>
            <a:r>
              <a:rPr lang="de-CH" dirty="0" smtClean="0">
                <a:solidFill>
                  <a:srgbClr val="8B8D8E"/>
                </a:solidFill>
              </a:rPr>
              <a:t>Michael Glaus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Disadvantages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Multi-</a:t>
            </a:r>
            <a:r>
              <a:rPr lang="de-CH" dirty="0" err="1" smtClean="0"/>
              <a:t>Process</a:t>
            </a:r>
            <a:r>
              <a:rPr lang="de-CH" dirty="0" smtClean="0"/>
              <a:t> </a:t>
            </a:r>
            <a:r>
              <a:rPr lang="de-CH" dirty="0" err="1" smtClean="0"/>
              <a:t>transactions</a:t>
            </a:r>
            <a:r>
              <a:rPr lang="de-CH" dirty="0" smtClean="0"/>
              <a:t> </a:t>
            </a:r>
            <a:r>
              <a:rPr lang="de-CH" dirty="0" err="1" smtClean="0"/>
              <a:t>missing</a:t>
            </a:r>
            <a:endParaRPr lang="de-CH" dirty="0" smtClean="0"/>
          </a:p>
          <a:p>
            <a:r>
              <a:rPr lang="de-CH" dirty="0" err="1" smtClean="0"/>
              <a:t>No</a:t>
            </a:r>
            <a:r>
              <a:rPr lang="de-CH" dirty="0" smtClean="0"/>
              <a:t> UDP</a:t>
            </a:r>
          </a:p>
          <a:p>
            <a:r>
              <a:rPr lang="de-CH" dirty="0" err="1" smtClean="0"/>
              <a:t>No</a:t>
            </a:r>
            <a:r>
              <a:rPr lang="de-CH" dirty="0" smtClean="0"/>
              <a:t> </a:t>
            </a:r>
            <a:r>
              <a:rPr lang="de-CH" dirty="0" err="1" smtClean="0"/>
              <a:t>full</a:t>
            </a:r>
            <a:r>
              <a:rPr lang="de-CH" dirty="0" smtClean="0"/>
              <a:t>-duplex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8B8D8E"/>
                </a:solidFill>
              </a:rPr>
              <a:t>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10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5470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Resources, Links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de-CH" dirty="0">
                <a:hlinkClick r:id="rId2"/>
              </a:rPr>
              <a:t>https://</a:t>
            </a:r>
            <a:r>
              <a:rPr lang="de-CH" dirty="0" smtClean="0">
                <a:hlinkClick r:id="rId2"/>
              </a:rPr>
              <a:t>github.com/damienbod/WebAPIRestWithNest/tree/demoNoserPresentation</a:t>
            </a:r>
            <a:endParaRPr lang="de-CH" dirty="0" smtClean="0"/>
          </a:p>
          <a:p>
            <a:endParaRPr lang="de-CH" dirty="0" smtClean="0"/>
          </a:p>
          <a:p>
            <a:r>
              <a:rPr lang="de-CH" dirty="0">
                <a:hlinkClick r:id="rId3"/>
              </a:rPr>
              <a:t>http://</a:t>
            </a:r>
            <a:r>
              <a:rPr lang="de-CH" dirty="0" smtClean="0">
                <a:hlinkClick r:id="rId3"/>
              </a:rPr>
              <a:t>aspnetwebstack.codeplex.com</a:t>
            </a:r>
            <a:endParaRPr lang="de-CH" dirty="0" smtClean="0"/>
          </a:p>
          <a:p>
            <a:endParaRPr lang="de-CH" dirty="0" smtClean="0"/>
          </a:p>
          <a:p>
            <a:r>
              <a:rPr lang="de-CH" dirty="0" smtClean="0">
                <a:hlinkClick r:id="rId4"/>
              </a:rPr>
              <a:t>http://damienbod.wordpress.com</a:t>
            </a:r>
            <a:endParaRPr lang="de-CH" dirty="0" smtClean="0"/>
          </a:p>
          <a:p>
            <a:endParaRPr lang="de-CH" dirty="0" smtClean="0"/>
          </a:p>
          <a:p>
            <a:r>
              <a:rPr lang="de-CH" dirty="0">
                <a:hlinkClick r:id="rId5"/>
              </a:rPr>
              <a:t>https://</a:t>
            </a:r>
            <a:r>
              <a:rPr lang="de-CH" dirty="0" smtClean="0">
                <a:hlinkClick r:id="rId5"/>
              </a:rPr>
              <a:t>github.com/WebApiContrib</a:t>
            </a:r>
            <a:endParaRPr lang="de-CH" dirty="0" smtClean="0"/>
          </a:p>
          <a:p>
            <a:endParaRPr lang="de-CH" dirty="0" smtClean="0"/>
          </a:p>
          <a:p>
            <a:r>
              <a:rPr lang="de-CH" dirty="0">
                <a:hlinkClick r:id="rId6"/>
              </a:rPr>
              <a:t>http://</a:t>
            </a:r>
            <a:r>
              <a:rPr lang="de-CH" dirty="0" smtClean="0">
                <a:hlinkClick r:id="rId6"/>
              </a:rPr>
              <a:t>www.asp.net/web-api</a:t>
            </a:r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8B8D8E"/>
                </a:solidFill>
              </a:rPr>
              <a:t>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11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9329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900000" y="4140000"/>
            <a:ext cx="50400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400" dirty="0" smtClean="0"/>
              <a:t>NOSER ENGINEERING AG</a:t>
            </a:r>
            <a:br>
              <a:rPr lang="de-DE" sz="1400" dirty="0" smtClean="0"/>
            </a:br>
            <a:r>
              <a:rPr lang="de-DE" sz="1400" dirty="0" smtClean="0"/>
              <a:t>www.noser.com</a:t>
            </a:r>
            <a:endParaRPr lang="de-CH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Content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What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Web API 2 in </a:t>
            </a:r>
            <a:r>
              <a:rPr lang="de-CH" dirty="0" err="1" smtClean="0"/>
              <a:t>one</a:t>
            </a:r>
            <a:r>
              <a:rPr lang="de-CH" dirty="0" smtClean="0"/>
              <a:t> </a:t>
            </a:r>
            <a:r>
              <a:rPr lang="de-CH" dirty="0" err="1" smtClean="0"/>
              <a:t>sentence</a:t>
            </a:r>
            <a:r>
              <a:rPr lang="de-CH" dirty="0" smtClean="0"/>
              <a:t>?</a:t>
            </a:r>
          </a:p>
          <a:p>
            <a:r>
              <a:rPr lang="de-CH" dirty="0" smtClean="0"/>
              <a:t>OWIN </a:t>
            </a:r>
            <a:r>
              <a:rPr lang="de-CH" dirty="0" smtClean="0"/>
              <a:t>Middleware</a:t>
            </a:r>
          </a:p>
          <a:p>
            <a:r>
              <a:rPr lang="de-CH" dirty="0" smtClean="0"/>
              <a:t>Hosting</a:t>
            </a:r>
          </a:p>
          <a:p>
            <a:r>
              <a:rPr lang="de-CH" dirty="0" smtClean="0"/>
              <a:t>Attribute Routing</a:t>
            </a:r>
          </a:p>
          <a:p>
            <a:r>
              <a:rPr lang="de-CH" dirty="0" smtClean="0"/>
              <a:t>Media </a:t>
            </a:r>
            <a:r>
              <a:rPr lang="de-CH" dirty="0" err="1" smtClean="0"/>
              <a:t>Formatters</a:t>
            </a:r>
            <a:r>
              <a:rPr lang="de-CH" dirty="0" smtClean="0"/>
              <a:t> / e.g. File </a:t>
            </a:r>
            <a:r>
              <a:rPr lang="de-CH" dirty="0" err="1" smtClean="0"/>
              <a:t>Up</a:t>
            </a:r>
            <a:r>
              <a:rPr lang="de-CH" dirty="0" smtClean="0"/>
              <a:t>-/Download</a:t>
            </a:r>
          </a:p>
          <a:p>
            <a:r>
              <a:rPr lang="de-CH" dirty="0" smtClean="0"/>
              <a:t>ODATA</a:t>
            </a:r>
          </a:p>
          <a:p>
            <a:r>
              <a:rPr lang="de-CH" dirty="0" smtClean="0"/>
              <a:t>Advantages/</a:t>
            </a:r>
            <a:r>
              <a:rPr lang="de-CH" dirty="0" err="1" smtClean="0"/>
              <a:t>Disadvantages</a:t>
            </a:r>
            <a:endParaRPr lang="de-CH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>
                <a:solidFill>
                  <a:srgbClr val="8B8D8E"/>
                </a:solidFill>
              </a:rPr>
              <a:t>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2</a:t>
            </a:fld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What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Web API 2 in </a:t>
            </a:r>
            <a:r>
              <a:rPr lang="de-CH" dirty="0" err="1" smtClean="0"/>
              <a:t>one</a:t>
            </a:r>
            <a:r>
              <a:rPr lang="de-CH" dirty="0" smtClean="0"/>
              <a:t> </a:t>
            </a:r>
            <a:r>
              <a:rPr lang="de-CH" dirty="0" err="1" smtClean="0"/>
              <a:t>sentence</a:t>
            </a:r>
            <a:r>
              <a:rPr lang="de-CH" dirty="0" smtClean="0"/>
              <a:t>?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8B8D8E"/>
                </a:solidFill>
              </a:rPr>
              <a:t>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3011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OWIN Middleware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CH" dirty="0" smtClean="0"/>
              <a:t>OWIN = Open web </a:t>
            </a:r>
            <a:r>
              <a:rPr lang="de-CH" dirty="0" err="1" smtClean="0"/>
              <a:t>interface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.Net</a:t>
            </a:r>
          </a:p>
          <a:p>
            <a:r>
              <a:rPr lang="de-CH" dirty="0" smtClean="0"/>
              <a:t>Web API 2 </a:t>
            </a:r>
            <a:r>
              <a:rPr lang="de-CH" dirty="0" err="1" smtClean="0"/>
              <a:t>is</a:t>
            </a:r>
            <a:r>
              <a:rPr lang="de-CH" dirty="0" smtClean="0"/>
              <a:t> an OWIN Middleware </a:t>
            </a:r>
            <a:r>
              <a:rPr lang="de-CH" dirty="0" err="1" smtClean="0"/>
              <a:t>component</a:t>
            </a:r>
            <a:r>
              <a:rPr lang="de-CH" dirty="0" smtClean="0"/>
              <a:t>.</a:t>
            </a:r>
          </a:p>
          <a:p>
            <a:r>
              <a:rPr lang="de-CH" dirty="0" smtClean="0"/>
              <a:t>Can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chained</a:t>
            </a:r>
            <a:r>
              <a:rPr lang="de-CH" dirty="0" smtClean="0"/>
              <a:t> </a:t>
            </a: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any</a:t>
            </a:r>
            <a:r>
              <a:rPr lang="de-CH" dirty="0" smtClean="0"/>
              <a:t> </a:t>
            </a:r>
            <a:r>
              <a:rPr lang="de-CH" dirty="0" err="1" smtClean="0"/>
              <a:t>other</a:t>
            </a:r>
            <a:r>
              <a:rPr lang="de-CH" dirty="0"/>
              <a:t> </a:t>
            </a:r>
            <a:r>
              <a:rPr lang="de-CH" dirty="0" smtClean="0"/>
              <a:t>OWIN </a:t>
            </a:r>
            <a:r>
              <a:rPr lang="de-CH" dirty="0" err="1" smtClean="0"/>
              <a:t>middleware</a:t>
            </a:r>
            <a:r>
              <a:rPr lang="de-CH" dirty="0" smtClean="0"/>
              <a:t>,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example</a:t>
            </a:r>
            <a:r>
              <a:rPr lang="de-CH" dirty="0" smtClean="0"/>
              <a:t> </a:t>
            </a:r>
            <a:r>
              <a:rPr lang="de-CH" dirty="0" err="1" smtClean="0"/>
              <a:t>SignalR</a:t>
            </a:r>
            <a:r>
              <a:rPr lang="de-CH" dirty="0" smtClean="0"/>
              <a:t> </a:t>
            </a:r>
            <a:r>
              <a:rPr lang="de-CH" dirty="0" err="1" smtClean="0"/>
              <a:t>or</a:t>
            </a:r>
            <a:r>
              <a:rPr lang="de-CH" dirty="0" smtClean="0"/>
              <a:t> </a:t>
            </a:r>
            <a:r>
              <a:rPr lang="de-CH" dirty="0" err="1" smtClean="0"/>
              <a:t>your</a:t>
            </a:r>
            <a:r>
              <a:rPr lang="de-CH" dirty="0" smtClean="0"/>
              <a:t> </a:t>
            </a:r>
            <a:r>
              <a:rPr lang="de-CH" dirty="0" err="1" smtClean="0"/>
              <a:t>own</a:t>
            </a:r>
            <a:r>
              <a:rPr lang="de-CH" dirty="0" smtClean="0"/>
              <a:t>…</a:t>
            </a:r>
          </a:p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8B8D8E"/>
                </a:solidFill>
              </a:rPr>
              <a:t>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2401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Hosting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CH" dirty="0" smtClean="0"/>
              <a:t>IIS (</a:t>
            </a:r>
            <a:r>
              <a:rPr lang="de-CH" dirty="0" err="1" smtClean="0">
                <a:solidFill>
                  <a:schemeClr val="bg1">
                    <a:lumMod val="75000"/>
                  </a:schemeClr>
                </a:solidFill>
              </a:rPr>
              <a:t>System.Web</a:t>
            </a:r>
            <a:r>
              <a:rPr lang="de-CH" dirty="0" smtClean="0"/>
              <a:t>, Helios, OWIN </a:t>
            </a:r>
            <a:r>
              <a:rPr lang="de-CH" dirty="0" err="1" smtClean="0"/>
              <a:t>Adaptor</a:t>
            </a:r>
            <a:r>
              <a:rPr lang="de-CH" dirty="0" smtClean="0"/>
              <a:t>)</a:t>
            </a:r>
          </a:p>
          <a:p>
            <a:r>
              <a:rPr lang="de-CH" dirty="0" err="1" smtClean="0"/>
              <a:t>Self-Hosted</a:t>
            </a:r>
            <a:r>
              <a:rPr lang="de-CH" dirty="0" smtClean="0"/>
              <a:t> (OWIN </a:t>
            </a: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Katana</a:t>
            </a:r>
            <a:r>
              <a:rPr lang="de-CH" dirty="0" smtClean="0"/>
              <a:t>)</a:t>
            </a:r>
          </a:p>
          <a:p>
            <a:r>
              <a:rPr lang="de-CH" dirty="0" err="1" smtClean="0"/>
              <a:t>Azure</a:t>
            </a:r>
            <a:endParaRPr lang="de-CH" dirty="0"/>
          </a:p>
          <a:p>
            <a:r>
              <a:rPr lang="de-CH" dirty="0" smtClean="0"/>
              <a:t>MVC, IIS Hosting (Update </a:t>
            </a:r>
            <a:r>
              <a:rPr lang="de-CH" dirty="0" err="1" smtClean="0"/>
              <a:t>NuGet</a:t>
            </a:r>
            <a:r>
              <a:rPr lang="de-CH" dirty="0" smtClean="0"/>
              <a:t> </a:t>
            </a:r>
            <a:r>
              <a:rPr lang="de-CH" dirty="0" err="1" smtClean="0"/>
              <a:t>packages</a:t>
            </a:r>
            <a:r>
              <a:rPr lang="de-CH" dirty="0" smtClean="0"/>
              <a:t>!)</a:t>
            </a:r>
          </a:p>
          <a:p>
            <a:r>
              <a:rPr lang="de-CH" dirty="0" smtClean="0"/>
              <a:t>In-Memory (Unit-</a:t>
            </a:r>
            <a:r>
              <a:rPr lang="de-CH" dirty="0" err="1" smtClean="0"/>
              <a:t>Testing</a:t>
            </a:r>
            <a:r>
              <a:rPr lang="de-CH" dirty="0" smtClean="0"/>
              <a:t>)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8B8D8E"/>
                </a:solidFill>
              </a:rPr>
              <a:t>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3821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Attribute Routing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CH" dirty="0" smtClean="0"/>
              <a:t>Global Routing </a:t>
            </a:r>
            <a:r>
              <a:rPr lang="de-CH" dirty="0" err="1"/>
              <a:t>C</a:t>
            </a:r>
            <a:r>
              <a:rPr lang="de-CH" dirty="0" err="1" smtClean="0"/>
              <a:t>onfiguration</a:t>
            </a:r>
            <a:endParaRPr lang="de-CH" dirty="0" smtClean="0"/>
          </a:p>
          <a:p>
            <a:r>
              <a:rPr lang="de-CH" dirty="0" smtClean="0"/>
              <a:t>Controller / Action Level</a:t>
            </a:r>
          </a:p>
          <a:p>
            <a:r>
              <a:rPr lang="de-CH" dirty="0" smtClean="0"/>
              <a:t>Attribute Routing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8B8D8E"/>
                </a:solidFill>
              </a:rPr>
              <a:t>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1144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Media </a:t>
            </a:r>
            <a:r>
              <a:rPr lang="de-CH" dirty="0" err="1"/>
              <a:t>Formatters</a:t>
            </a:r>
            <a:r>
              <a:rPr lang="de-CH" dirty="0"/>
              <a:t> / e.g. File </a:t>
            </a:r>
            <a:r>
              <a:rPr lang="de-CH" dirty="0" err="1"/>
              <a:t>Up</a:t>
            </a:r>
            <a:r>
              <a:rPr lang="de-CH" dirty="0"/>
              <a:t>-/</a:t>
            </a:r>
            <a:r>
              <a:rPr lang="de-CH" dirty="0" smtClean="0"/>
              <a:t>Download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CH" dirty="0" err="1" smtClean="0"/>
              <a:t>Xml</a:t>
            </a:r>
            <a:endParaRPr lang="de-CH" dirty="0"/>
          </a:p>
          <a:p>
            <a:r>
              <a:rPr lang="de-CH" dirty="0" err="1" smtClean="0"/>
              <a:t>Json</a:t>
            </a:r>
            <a:endParaRPr lang="de-CH" dirty="0" smtClean="0"/>
          </a:p>
          <a:p>
            <a:r>
              <a:rPr lang="de-CH" dirty="0" err="1" smtClean="0"/>
              <a:t>Xlsx</a:t>
            </a:r>
            <a:endParaRPr lang="de-CH" dirty="0" smtClean="0"/>
          </a:p>
          <a:p>
            <a:r>
              <a:rPr lang="de-CH" dirty="0" err="1" smtClean="0"/>
              <a:t>Csv</a:t>
            </a:r>
            <a:endParaRPr lang="de-CH" dirty="0" smtClean="0"/>
          </a:p>
          <a:p>
            <a:r>
              <a:rPr lang="de-CH" dirty="0" err="1" smtClean="0"/>
              <a:t>Protobuf</a:t>
            </a:r>
            <a:r>
              <a:rPr lang="de-CH" dirty="0" smtClean="0"/>
              <a:t>-Net</a:t>
            </a:r>
          </a:p>
          <a:p>
            <a:r>
              <a:rPr lang="de-CH" dirty="0" smtClean="0"/>
              <a:t>Custom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8B8D8E"/>
                </a:solidFill>
              </a:rPr>
              <a:t>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1373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ODATA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CH" dirty="0" err="1" smtClean="0"/>
              <a:t>Allows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very</a:t>
            </a:r>
            <a:r>
              <a:rPr lang="de-CH" dirty="0" smtClean="0"/>
              <a:t> flexible </a:t>
            </a:r>
            <a:r>
              <a:rPr lang="de-CH" dirty="0" err="1" smtClean="0"/>
              <a:t>client</a:t>
            </a:r>
            <a:r>
              <a:rPr lang="de-CH" dirty="0" smtClean="0"/>
              <a:t> </a:t>
            </a:r>
            <a:r>
              <a:rPr lang="de-CH" dirty="0" err="1" smtClean="0"/>
              <a:t>queries</a:t>
            </a:r>
            <a:endParaRPr lang="de-CH" dirty="0" smtClean="0"/>
          </a:p>
          <a:p>
            <a:r>
              <a:rPr lang="de-CH" dirty="0" err="1" smtClean="0"/>
              <a:t>Exposes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IQueryable</a:t>
            </a:r>
            <a:r>
              <a:rPr lang="de-CH" dirty="0" smtClean="0"/>
              <a:t> </a:t>
            </a:r>
            <a:r>
              <a:rPr lang="de-CH" dirty="0" err="1" smtClean="0"/>
              <a:t>interface</a:t>
            </a:r>
            <a:endParaRPr lang="de-CH" dirty="0" smtClean="0"/>
          </a:p>
          <a:p>
            <a:r>
              <a:rPr lang="de-CH" dirty="0" smtClean="0"/>
              <a:t>$</a:t>
            </a:r>
            <a:r>
              <a:rPr lang="de-CH" dirty="0" err="1" smtClean="0"/>
              <a:t>stop</a:t>
            </a:r>
            <a:r>
              <a:rPr lang="de-CH" dirty="0" smtClean="0"/>
              <a:t>, $</a:t>
            </a:r>
            <a:r>
              <a:rPr lang="de-CH" dirty="0" err="1" smtClean="0"/>
              <a:t>skip</a:t>
            </a:r>
            <a:r>
              <a:rPr lang="de-CH" dirty="0" smtClean="0"/>
              <a:t>, $</a:t>
            </a:r>
            <a:r>
              <a:rPr lang="de-CH" dirty="0" err="1" smtClean="0"/>
              <a:t>expand</a:t>
            </a:r>
            <a:r>
              <a:rPr lang="de-CH" dirty="0" smtClean="0"/>
              <a:t>, $</a:t>
            </a:r>
            <a:r>
              <a:rPr lang="de-CH" dirty="0" err="1" smtClean="0"/>
              <a:t>select</a:t>
            </a:r>
            <a:r>
              <a:rPr lang="de-CH" dirty="0" smtClean="0"/>
              <a:t>, $</a:t>
            </a:r>
            <a:r>
              <a:rPr lang="de-CH" dirty="0" err="1" smtClean="0"/>
              <a:t>orderby</a:t>
            </a:r>
            <a:r>
              <a:rPr lang="de-CH" dirty="0" smtClean="0"/>
              <a:t>, $</a:t>
            </a:r>
            <a:r>
              <a:rPr lang="de-CH" dirty="0" err="1" smtClean="0"/>
              <a:t>filter</a:t>
            </a:r>
            <a:endParaRPr lang="de-CH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8B8D8E"/>
                </a:solidFill>
              </a:rPr>
              <a:t>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8</a:t>
            </a:fld>
            <a:endParaRPr lang="de-CH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909"/>
          <a:stretch/>
        </p:blipFill>
        <p:spPr>
          <a:xfrm>
            <a:off x="395536" y="3284984"/>
            <a:ext cx="8344103" cy="69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69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Advantages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KISS, flexible </a:t>
            </a:r>
          </a:p>
          <a:p>
            <a:r>
              <a:rPr lang="de-CH" dirty="0" err="1"/>
              <a:t>E</a:t>
            </a:r>
            <a:r>
              <a:rPr lang="de-CH" dirty="0" err="1" smtClean="0"/>
              <a:t>xtensions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framework</a:t>
            </a:r>
            <a:r>
              <a:rPr lang="de-CH" dirty="0" smtClean="0"/>
              <a:t> </a:t>
            </a:r>
            <a:r>
              <a:rPr lang="de-CH" dirty="0" err="1" smtClean="0"/>
              <a:t>are</a:t>
            </a:r>
            <a:r>
              <a:rPr lang="de-CH" dirty="0" smtClean="0"/>
              <a:t> easy</a:t>
            </a:r>
          </a:p>
          <a:p>
            <a:r>
              <a:rPr lang="de-CH" dirty="0" smtClean="0"/>
              <a:t>Can </a:t>
            </a:r>
            <a:r>
              <a:rPr lang="de-CH" dirty="0" err="1" smtClean="0"/>
              <a:t>reach</a:t>
            </a:r>
            <a:r>
              <a:rPr lang="de-CH" dirty="0" smtClean="0"/>
              <a:t> all </a:t>
            </a:r>
            <a:r>
              <a:rPr lang="de-CH" dirty="0" err="1" smtClean="0"/>
              <a:t>clients</a:t>
            </a:r>
            <a:endParaRPr lang="de-CH" dirty="0" smtClean="0"/>
          </a:p>
          <a:p>
            <a:r>
              <a:rPr lang="de-CH" dirty="0" smtClean="0"/>
              <a:t>Fast, </a:t>
            </a:r>
            <a:r>
              <a:rPr lang="de-CH" dirty="0" err="1" smtClean="0"/>
              <a:t>no</a:t>
            </a:r>
            <a:r>
              <a:rPr lang="de-CH" dirty="0" smtClean="0"/>
              <a:t> </a:t>
            </a:r>
            <a:r>
              <a:rPr lang="de-CH" dirty="0" err="1" smtClean="0"/>
              <a:t>legacy</a:t>
            </a:r>
            <a:r>
              <a:rPr lang="de-CH" dirty="0" smtClean="0"/>
              <a:t> </a:t>
            </a:r>
            <a:r>
              <a:rPr lang="de-CH" dirty="0" err="1" smtClean="0"/>
              <a:t>components</a:t>
            </a:r>
            <a:endParaRPr lang="de-CH" dirty="0" smtClean="0"/>
          </a:p>
          <a:p>
            <a:r>
              <a:rPr lang="de-CH" dirty="0" smtClean="0"/>
              <a:t>Can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hosted</a:t>
            </a:r>
            <a:r>
              <a:rPr lang="de-CH" dirty="0" smtClean="0"/>
              <a:t> </a:t>
            </a:r>
            <a:r>
              <a:rPr lang="de-CH" dirty="0" err="1" smtClean="0"/>
              <a:t>anywhere</a:t>
            </a:r>
            <a:r>
              <a:rPr lang="de-CH" dirty="0" smtClean="0"/>
              <a:t> in .NET</a:t>
            </a:r>
          </a:p>
          <a:p>
            <a:r>
              <a:rPr lang="de-CH" dirty="0" smtClean="0"/>
              <a:t>ODATA</a:t>
            </a:r>
          </a:p>
          <a:p>
            <a:r>
              <a:rPr lang="de-CH" dirty="0" smtClean="0"/>
              <a:t>Support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any</a:t>
            </a:r>
            <a:r>
              <a:rPr lang="de-CH" dirty="0" smtClean="0"/>
              <a:t> </a:t>
            </a:r>
            <a:r>
              <a:rPr lang="de-CH" dirty="0" err="1" smtClean="0"/>
              <a:t>serializations</a:t>
            </a:r>
            <a:endParaRPr lang="de-CH" dirty="0" smtClean="0"/>
          </a:p>
          <a:p>
            <a:r>
              <a:rPr lang="de-CH" dirty="0" smtClean="0"/>
              <a:t>Open </a:t>
            </a:r>
            <a:r>
              <a:rPr lang="de-CH" dirty="0" err="1" smtClean="0"/>
              <a:t>source</a:t>
            </a:r>
            <a:r>
              <a:rPr lang="de-CH" dirty="0" smtClean="0"/>
              <a:t>, </a:t>
            </a:r>
            <a:r>
              <a:rPr lang="de-CH" dirty="0" err="1" smtClean="0"/>
              <a:t>very</a:t>
            </a:r>
            <a:r>
              <a:rPr lang="de-CH" dirty="0" smtClean="0"/>
              <a:t> large </a:t>
            </a:r>
            <a:r>
              <a:rPr lang="de-CH" dirty="0" err="1" smtClean="0"/>
              <a:t>community</a:t>
            </a:r>
            <a:endParaRPr lang="de-CH" dirty="0" smtClean="0"/>
          </a:p>
          <a:p>
            <a:r>
              <a:rPr lang="de-CH" dirty="0" smtClean="0"/>
              <a:t>Regular </a:t>
            </a:r>
            <a:r>
              <a:rPr lang="de-CH" dirty="0" err="1" smtClean="0"/>
              <a:t>updates</a:t>
            </a:r>
            <a:r>
              <a:rPr lang="de-CH" dirty="0" smtClean="0"/>
              <a:t>, </a:t>
            </a:r>
            <a:r>
              <a:rPr lang="de-CH" dirty="0" err="1" smtClean="0"/>
              <a:t>free</a:t>
            </a:r>
            <a:r>
              <a:rPr lang="de-CH" dirty="0" smtClean="0"/>
              <a:t> </a:t>
            </a:r>
            <a:r>
              <a:rPr lang="de-CH" dirty="0" err="1" smtClean="0"/>
              <a:t>from</a:t>
            </a:r>
            <a:r>
              <a:rPr lang="de-CH" dirty="0" smtClean="0"/>
              <a:t> .NET </a:t>
            </a:r>
            <a:r>
              <a:rPr lang="de-CH" dirty="0" err="1" smtClean="0"/>
              <a:t>release</a:t>
            </a:r>
            <a:r>
              <a:rPr lang="de-CH" dirty="0" smtClean="0"/>
              <a:t> </a:t>
            </a:r>
            <a:r>
              <a:rPr lang="de-CH" dirty="0" err="1" smtClean="0"/>
              <a:t>cycle</a:t>
            </a:r>
            <a:endParaRPr lang="de-CH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8B8D8E"/>
                </a:solidFill>
              </a:rPr>
              <a:t>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0877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orlage-Noser-Engineering-Praesentation-V-009-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OEN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Prozess-Gruppe xmlns="0e489163-6afe-4c56-81b4-2fcc3441f0c8">4</Prozess-Gruppe>
    <Filialen xmlns="0e489163-6afe-4c56-81b4-2fcc3441f0c8" xsi:nil="true"/>
    <BU xmlns="0e489163-6afe-4c56-81b4-2fcc3441f0c8" xsi:nil="true"/>
    <_x00c4_nderrungsdatum xmlns="c4c7ba7a-6051-45d4-8501-79302ee9308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1271BAB3BD97469364141CDC266217" ma:contentTypeVersion="18" ma:contentTypeDescription="Create a new document." ma:contentTypeScope="" ma:versionID="4ab34ffa81e4289ac366dd042dee0b44">
  <xsd:schema xmlns:xsd="http://www.w3.org/2001/XMLSchema" xmlns:p="http://schemas.microsoft.com/office/2006/metadata/properties" xmlns:ns2="0e489163-6afe-4c56-81b4-2fcc3441f0c8" xmlns:ns3="c4c7ba7a-6051-45d4-8501-79302ee9308f" targetNamespace="http://schemas.microsoft.com/office/2006/metadata/properties" ma:root="true" ma:fieldsID="fd4dc6e2fab02cfa8725ef4fd4332e68" ns2:_="" ns3:_="">
    <xsd:import namespace="0e489163-6afe-4c56-81b4-2fcc3441f0c8"/>
    <xsd:import namespace="c4c7ba7a-6051-45d4-8501-79302ee9308f"/>
    <xsd:element name="properties">
      <xsd:complexType>
        <xsd:sequence>
          <xsd:element name="documentManagement">
            <xsd:complexType>
              <xsd:all>
                <xsd:element ref="ns2:Filialen" minOccurs="0"/>
                <xsd:element ref="ns2:BU" minOccurs="0"/>
                <xsd:element ref="ns2:Prozess-Gruppe" minOccurs="0"/>
                <xsd:element ref="ns3:_x00c4_nderrungsdatum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0e489163-6afe-4c56-81b4-2fcc3441f0c8" elementFormDefault="qualified">
    <xsd:import namespace="http://schemas.microsoft.com/office/2006/documentManagement/types"/>
    <xsd:element name="Filialen" ma:index="8" nillable="true" ma:displayName="Filiale" ma:list="{003d1914-9299-41cc-987f-3d4bb50762cf}" ma:internalName="Filialen" ma:readOnly="false" ma:showField="LinkTitleNoMenu" ma:web="0e489163-6afe-4c56-81b4-2fcc3441f0c8">
      <xsd:simpleType>
        <xsd:restriction base="dms:Lookup"/>
      </xsd:simpleType>
    </xsd:element>
    <xsd:element name="BU" ma:index="9" nillable="true" ma:displayName="BU" ma:list="{392072b3-3a9f-43ab-8dce-fb018f7ba39f}" ma:internalName="BU" ma:readOnly="false" ma:showField="LinkTitleNoMenu" ma:web="0e489163-6afe-4c56-81b4-2fcc3441f0c8">
      <xsd:simpleType>
        <xsd:restriction base="dms:Lookup"/>
      </xsd:simpleType>
    </xsd:element>
    <xsd:element name="Prozess-Gruppe" ma:index="10" nillable="true" ma:displayName="Bereich" ma:list="{1761237b-0f5c-462a-8144-c8d929f4304f}" ma:internalName="Prozess_x002d_Gruppe" ma:readOnly="false" ma:showField="Title" ma:web="0e489163-6afe-4c56-81b4-2fcc3441f0c8">
      <xsd:simpleType>
        <xsd:restriction base="dms:Lookup"/>
      </xsd:simpleType>
    </xsd:element>
  </xsd:schema>
  <xsd:schema xmlns:xsd="http://www.w3.org/2001/XMLSchema" xmlns:dms="http://schemas.microsoft.com/office/2006/documentManagement/types" targetNamespace="c4c7ba7a-6051-45d4-8501-79302ee9308f" elementFormDefault="qualified">
    <xsd:import namespace="http://schemas.microsoft.com/office/2006/documentManagement/types"/>
    <xsd:element name="_x00c4_nderrungsdatum" ma:index="11" nillable="true" ma:displayName="Änderrungsdatum" ma:format="DateOnly" ma:internalName="_x00c4_nderrungsdatum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522F6AE9-0EF6-425D-9073-DA80930CD1E5}">
  <ds:schemaRefs>
    <ds:schemaRef ds:uri="http://purl.org/dc/elements/1.1/"/>
    <ds:schemaRef ds:uri="c4c7ba7a-6051-45d4-8501-79302ee9308f"/>
    <ds:schemaRef ds:uri="http://purl.org/dc/terms/"/>
    <ds:schemaRef ds:uri="http://www.w3.org/XML/1998/namespace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0e489163-6afe-4c56-81b4-2fcc3441f0c8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AFF41A3-1D4D-43FE-BB40-C98B0057EB7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44422EC-4294-4942-AD7A-B87223D7FA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489163-6afe-4c56-81b4-2fcc3441f0c8"/>
    <ds:schemaRef ds:uri="c4c7ba7a-6051-45d4-8501-79302ee9308f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Vorlage-Noser-Engineering-Praesentation-V-011-F</Template>
  <TotalTime>0</TotalTime>
  <Words>266</Words>
  <Application>Microsoft Office PowerPoint</Application>
  <PresentationFormat>Bildschirmpräsentation (4:3)</PresentationFormat>
  <Paragraphs>76</Paragraphs>
  <Slides>12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Symbol</vt:lpstr>
      <vt:lpstr>Vorlage-Noser-Engineering-Praesentation-V-009-E</vt:lpstr>
      <vt:lpstr>Web API 2  Easy to extend, easy to maintain, easy to implement, flexible, open source.</vt:lpstr>
      <vt:lpstr>Content</vt:lpstr>
      <vt:lpstr>What is Web API 2 in one sentence?</vt:lpstr>
      <vt:lpstr>OWIN Middleware</vt:lpstr>
      <vt:lpstr>Hosting</vt:lpstr>
      <vt:lpstr>Attribute Routing</vt:lpstr>
      <vt:lpstr>Media Formatters / e.g. File Up-/Download</vt:lpstr>
      <vt:lpstr>ODATA</vt:lpstr>
      <vt:lpstr>Advantages</vt:lpstr>
      <vt:lpstr>Disadvantages</vt:lpstr>
      <vt:lpstr>Resources, Links</vt:lpstr>
      <vt:lpstr>PowerPoint-Präsentation</vt:lpstr>
    </vt:vector>
  </TitlesOfParts>
  <Company>Noser Engineering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Felber Raphael</dc:creator>
  <cp:lastModifiedBy>Felber Raphael</cp:lastModifiedBy>
  <cp:revision>209</cp:revision>
  <dcterms:created xsi:type="dcterms:W3CDTF">2014-01-15T10:21:53Z</dcterms:created>
  <dcterms:modified xsi:type="dcterms:W3CDTF">2014-09-08T16:18:21Z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0x0101009B1271BAB3BD97469364141CDC266217</vt:lpwstr>
  </property>
</Properties>
</file>