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72" r:id="rId4"/>
  </p:sldMasterIdLst>
  <p:notesMasterIdLst>
    <p:notesMasterId r:id="rId33"/>
  </p:notesMasterIdLst>
  <p:handoutMasterIdLst>
    <p:handoutMasterId r:id="rId34"/>
  </p:handoutMasterIdLst>
  <p:sldIdLst>
    <p:sldId id="256" r:id="rId5"/>
    <p:sldId id="260" r:id="rId6"/>
    <p:sldId id="264" r:id="rId7"/>
    <p:sldId id="282" r:id="rId8"/>
    <p:sldId id="263" r:id="rId9"/>
    <p:sldId id="265" r:id="rId10"/>
    <p:sldId id="266" r:id="rId11"/>
    <p:sldId id="267" r:id="rId12"/>
    <p:sldId id="268" r:id="rId13"/>
    <p:sldId id="269" r:id="rId14"/>
    <p:sldId id="270" r:id="rId15"/>
    <p:sldId id="277" r:id="rId16"/>
    <p:sldId id="278" r:id="rId17"/>
    <p:sldId id="279" r:id="rId18"/>
    <p:sldId id="271" r:id="rId19"/>
    <p:sldId id="272" r:id="rId20"/>
    <p:sldId id="283" r:id="rId21"/>
    <p:sldId id="284" r:id="rId22"/>
    <p:sldId id="285" r:id="rId23"/>
    <p:sldId id="261" r:id="rId24"/>
    <p:sldId id="275" r:id="rId25"/>
    <p:sldId id="281" r:id="rId26"/>
    <p:sldId id="274" r:id="rId27"/>
    <p:sldId id="276" r:id="rId28"/>
    <p:sldId id="273" r:id="rId29"/>
    <p:sldId id="280" r:id="rId30"/>
    <p:sldId id="286" r:id="rId31"/>
    <p:sldId id="258"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A11"/>
    <a:srgbClr val="FF7900"/>
    <a:srgbClr val="8B8D8E"/>
    <a:srgbClr val="40454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50" autoAdjust="0"/>
  </p:normalViewPr>
  <p:slideViewPr>
    <p:cSldViewPr snapToObjects="1">
      <p:cViewPr varScale="1">
        <p:scale>
          <a:sx n="116" d="100"/>
          <a:sy n="116" d="100"/>
        </p:scale>
        <p:origin x="111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8357F8-8E28-43D5-BF07-FC29592C940A}" type="datetimeFigureOut">
              <a:rPr lang="de-CH" smtClean="0"/>
              <a:pPr/>
              <a:t>28.04.2014</a:t>
            </a:fld>
            <a:endParaRPr lang="de-CH"/>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E3BC4F-64CA-4238-B554-8E05DE5AA9CF}" type="slidenum">
              <a:rPr lang="de-CH" smtClean="0"/>
              <a:pPr/>
              <a:t>‹#›</a:t>
            </a:fld>
            <a:endParaRPr lang="de-CH"/>
          </a:p>
        </p:txBody>
      </p:sp>
    </p:spTree>
    <p:extLst>
      <p:ext uri="{BB962C8B-B14F-4D97-AF65-F5344CB8AC3E}">
        <p14:creationId xmlns:p14="http://schemas.microsoft.com/office/powerpoint/2010/main" val="317050096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FD632-2497-48A7-92DA-4BE68FDDCD20}" type="datetimeFigureOut">
              <a:rPr lang="de-CH" smtClean="0"/>
              <a:pPr/>
              <a:t>28.04.2014</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756BF-756A-4E90-B4F9-042DBEAC0416}" type="slidenum">
              <a:rPr lang="de-CH" smtClean="0"/>
              <a:pPr/>
              <a:t>‹#›</a:t>
            </a:fld>
            <a:endParaRPr lang="de-CH"/>
          </a:p>
        </p:txBody>
      </p:sp>
    </p:spTree>
    <p:extLst>
      <p:ext uri="{BB962C8B-B14F-4D97-AF65-F5344CB8AC3E}">
        <p14:creationId xmlns:p14="http://schemas.microsoft.com/office/powerpoint/2010/main" val="38296048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332436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153105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3366611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391314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47627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1330286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00000" y="1440000"/>
            <a:ext cx="7920000" cy="720000"/>
          </a:xfrm>
          <a:prstGeom prst="rect">
            <a:avLst/>
          </a:prstGeom>
        </p:spPr>
        <p:txBody>
          <a:bodyPr lIns="0" tIns="0" anchor="t"/>
          <a:lstStyle>
            <a:lvl1pPr algn="l">
              <a:defRPr sz="2400" b="1">
                <a:solidFill>
                  <a:srgbClr val="F19A11"/>
                </a:solidFill>
              </a:defRPr>
            </a:lvl1pPr>
          </a:lstStyle>
          <a:p>
            <a:r>
              <a:rPr lang="de-DE" smtClean="0"/>
              <a:t>Titelmasterformat durch Klicken bearbeiten</a:t>
            </a:r>
            <a:endParaRPr lang="de-CH" dirty="0"/>
          </a:p>
        </p:txBody>
      </p:sp>
      <p:sp>
        <p:nvSpPr>
          <p:cNvPr id="11" name="Bildplatzhalter 2"/>
          <p:cNvSpPr>
            <a:spLocks noGrp="1"/>
          </p:cNvSpPr>
          <p:nvPr>
            <p:ph type="pic" idx="10"/>
          </p:nvPr>
        </p:nvSpPr>
        <p:spPr>
          <a:xfrm>
            <a:off x="900000" y="2268000"/>
            <a:ext cx="7920000" cy="2700000"/>
          </a:xfrm>
          <a:prstGeom prst="rect">
            <a:avLst/>
          </a:prstGeom>
          <a:blipFill dpi="0" rotWithShape="1">
            <a:blip r:embed="rId2" cstate="print">
              <a:alphaModFix amt="60000"/>
            </a:blip>
            <a:srcRect/>
            <a:stretch>
              <a:fillRect/>
            </a:stretch>
          </a:blipFill>
        </p:spPr>
        <p:txBody>
          <a:bodyPr lIns="0" tIns="0"/>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a:solidFill>
                  <a:srgbClr val="F19A1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CH" dirty="0" smtClean="0"/>
          </a:p>
        </p:txBody>
      </p:sp>
      <p:pic>
        <p:nvPicPr>
          <p:cNvPr id="7" name="Picture 2"/>
          <p:cNvPicPr>
            <a:picLocks noChangeAspect="1" noChangeArrowheads="1"/>
          </p:cNvPicPr>
          <p:nvPr userDrawn="1"/>
        </p:nvPicPr>
        <p:blipFill>
          <a:blip r:embed="rId3" cstate="print"/>
          <a:srcRect/>
          <a:stretch>
            <a:fillRect/>
          </a:stretch>
        </p:blipFill>
        <p:spPr bwMode="auto">
          <a:xfrm>
            <a:off x="360000" y="359998"/>
            <a:ext cx="3262072" cy="785591"/>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80000" y="576000"/>
            <a:ext cx="7776000" cy="864000"/>
          </a:xfrm>
          <a:prstGeom prst="rect">
            <a:avLst/>
          </a:prstGeom>
        </p:spPr>
        <p:txBody>
          <a:bodyPr lIns="0" tIns="0" rIns="0" anchor="t"/>
          <a:lstStyle>
            <a:lvl1pPr algn="l">
              <a:defRPr sz="2400" b="1">
                <a:solidFill>
                  <a:srgbClr val="404545"/>
                </a:solidFill>
              </a:defRPr>
            </a:lvl1pPr>
          </a:lstStyle>
          <a:p>
            <a:r>
              <a:rPr lang="de-DE" smtClean="0"/>
              <a:t>Titelmasterformat durch Klicken bearbeiten</a:t>
            </a:r>
            <a:endParaRPr lang="de-CH" dirty="0"/>
          </a:p>
        </p:txBody>
      </p:sp>
      <p:sp>
        <p:nvSpPr>
          <p:cNvPr id="9" name="Inhaltsplatzhalter 2"/>
          <p:cNvSpPr>
            <a:spLocks noGrp="1"/>
          </p:cNvSpPr>
          <p:nvPr>
            <p:ph idx="1"/>
          </p:nvPr>
        </p:nvSpPr>
        <p:spPr>
          <a:xfrm>
            <a:off x="1080000" y="1440000"/>
            <a:ext cx="7776000" cy="4320000"/>
          </a:xfrm>
          <a:prstGeom prst="rect">
            <a:avLst/>
          </a:prstGeom>
        </p:spPr>
        <p:txBody>
          <a:bodyPr vert="vert" lIns="46800" tIns="0" rIns="0" bIns="90000"/>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pic>
        <p:nvPicPr>
          <p:cNvPr id="6" name="Grafik 5"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1" name="Grafik 10"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7"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660000" y="576000"/>
            <a:ext cx="2196000" cy="5220000"/>
          </a:xfrm>
          <a:prstGeom prst="rect">
            <a:avLst/>
          </a:prstGeom>
        </p:spPr>
        <p:txBody>
          <a:bodyPr vert="vert" lIns="46800" tIns="0" rIns="0" bIns="90000" anchor="t"/>
          <a:lstStyle>
            <a:lvl1pPr algn="l">
              <a:defRPr sz="2400" b="1">
                <a:solidFill>
                  <a:srgbClr val="404545"/>
                </a:solidFill>
              </a:defRPr>
            </a:lvl1pPr>
          </a:lstStyle>
          <a:p>
            <a:r>
              <a:rPr lang="de-DE" dirty="0" smtClean="0"/>
              <a:t>Titelmasterformat durch      Klicken bearbeiten</a:t>
            </a:r>
            <a:endParaRPr lang="de-CH" dirty="0"/>
          </a:p>
        </p:txBody>
      </p:sp>
      <p:sp>
        <p:nvSpPr>
          <p:cNvPr id="9" name="Inhaltsplatzhalter 2"/>
          <p:cNvSpPr>
            <a:spLocks noGrp="1"/>
          </p:cNvSpPr>
          <p:nvPr>
            <p:ph idx="1"/>
          </p:nvPr>
        </p:nvSpPr>
        <p:spPr>
          <a:xfrm>
            <a:off x="1080000" y="576000"/>
            <a:ext cx="5580000" cy="5220000"/>
          </a:xfrm>
          <a:prstGeom prst="rect">
            <a:avLst/>
          </a:prstGeom>
        </p:spPr>
        <p:txBody>
          <a:bodyPr vert="vert" lIns="46800" tIns="0" rIns="0" bIns="90000"/>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pic>
        <p:nvPicPr>
          <p:cNvPr id="6" name="Grafik 5"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1" name="Grafik 10"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7"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ntakt Informationen">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stretch>
            <a:fillRect/>
          </a:stretch>
        </p:blipFill>
        <p:spPr bwMode="auto">
          <a:xfrm>
            <a:off x="900000" y="1358770"/>
            <a:ext cx="7364455" cy="2430270"/>
          </a:xfrm>
          <a:prstGeom prst="rect">
            <a:avLst/>
          </a:prstGeom>
          <a:noFill/>
          <a:ln>
            <a:noFill/>
          </a:ln>
        </p:spPr>
      </p:pic>
      <p:pic>
        <p:nvPicPr>
          <p:cNvPr id="11" name="Picture 2"/>
          <p:cNvPicPr>
            <a:picLocks noChangeAspect="1" noChangeArrowheads="1"/>
          </p:cNvPicPr>
          <p:nvPr userDrawn="1"/>
        </p:nvPicPr>
        <p:blipFill>
          <a:blip r:embed="rId3" cstate="print"/>
          <a:srcRect/>
          <a:stretch>
            <a:fillRect/>
          </a:stretch>
        </p:blipFill>
        <p:spPr bwMode="auto">
          <a:xfrm>
            <a:off x="360000" y="359998"/>
            <a:ext cx="3262072" cy="785591"/>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folie">
    <p:spTree>
      <p:nvGrpSpPr>
        <p:cNvPr id="1" name=""/>
        <p:cNvGrpSpPr/>
        <p:nvPr/>
      </p:nvGrpSpPr>
      <p:grpSpPr>
        <a:xfrm>
          <a:off x="0" y="0"/>
          <a:ext cx="0" cy="0"/>
          <a:chOff x="0" y="0"/>
          <a:chExt cx="0" cy="0"/>
        </a:xfrm>
      </p:grpSpPr>
      <p:sp>
        <p:nvSpPr>
          <p:cNvPr id="2" name="Titel 1"/>
          <p:cNvSpPr>
            <a:spLocks noGrp="1"/>
          </p:cNvSpPr>
          <p:nvPr>
            <p:ph type="title"/>
          </p:nvPr>
        </p:nvSpPr>
        <p:spPr>
          <a:xfrm>
            <a:off x="1080000" y="576000"/>
            <a:ext cx="7776000" cy="864000"/>
          </a:xfrm>
          <a:prstGeom prst="rect">
            <a:avLst/>
          </a:prstGeom>
        </p:spPr>
        <p:txBody>
          <a:bodyPr wrap="square" lIns="0" tIns="0" rIns="0" bIns="0" anchor="t">
            <a:normAutofit/>
          </a:bodyPr>
          <a:lstStyle>
            <a:lvl1pPr algn="l">
              <a:defRPr sz="2400" b="1">
                <a:solidFill>
                  <a:srgbClr val="404545"/>
                </a:solidFill>
              </a:defRPr>
            </a:lvl1pPr>
          </a:lstStyle>
          <a:p>
            <a:r>
              <a:rPr lang="de-DE" smtClean="0"/>
              <a:t>Titelmasterformat durch Klicken bearbeiten</a:t>
            </a:r>
            <a:endParaRPr lang="de-CH" dirty="0"/>
          </a:p>
        </p:txBody>
      </p:sp>
      <p:pic>
        <p:nvPicPr>
          <p:cNvPr id="21" name="Grafik 20" descr="Noser_Engineering_RGB_300_dpi.jpg"/>
          <p:cNvPicPr>
            <a:picLocks noChangeAspect="1"/>
          </p:cNvPicPr>
          <p:nvPr userDrawn="1"/>
        </p:nvPicPr>
        <p:blipFill>
          <a:blip r:embed="rId2" cstate="print"/>
          <a:stretch>
            <a:fillRect/>
          </a:stretch>
        </p:blipFill>
        <p:spPr>
          <a:xfrm>
            <a:off x="1080000" y="6192000"/>
            <a:ext cx="2704795" cy="290779"/>
          </a:xfrm>
          <a:prstGeom prst="rect">
            <a:avLst/>
          </a:prstGeom>
        </p:spPr>
      </p:pic>
      <p:sp>
        <p:nvSpPr>
          <p:cNvPr id="10" name="Textplatzhalter 9"/>
          <p:cNvSpPr>
            <a:spLocks noGrp="1"/>
          </p:cNvSpPr>
          <p:nvPr>
            <p:ph type="body" sz="quarter" idx="16"/>
          </p:nvPr>
        </p:nvSpPr>
        <p:spPr>
          <a:xfrm>
            <a:off x="1080000" y="1440000"/>
            <a:ext cx="7776000" cy="4320000"/>
          </a:xfrm>
          <a:prstGeom prst="rect">
            <a:avLst/>
          </a:prstGeom>
        </p:spPr>
        <p:txBody>
          <a:bodyPr lIns="0" tIns="0">
            <a:normAutofit/>
          </a:bodyPr>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pic>
        <p:nvPicPr>
          <p:cNvPr id="9" name="Grafik 8" descr="Noser_Kugel_RGB_300_dpi.jpg"/>
          <p:cNvPicPr>
            <a:picLocks noChangeAspect="1"/>
          </p:cNvPicPr>
          <p:nvPr userDrawn="1"/>
        </p:nvPicPr>
        <p:blipFill>
          <a:blip r:embed="rId3" cstate="print"/>
          <a:stretch>
            <a:fillRect/>
          </a:stretch>
        </p:blipFill>
        <p:spPr>
          <a:xfrm>
            <a:off x="360016" y="360000"/>
            <a:ext cx="530352" cy="530352"/>
          </a:xfrm>
          <a:prstGeom prst="rect">
            <a:avLst/>
          </a:prstGeom>
        </p:spPr>
      </p:pic>
      <p:sp>
        <p:nvSpPr>
          <p:cNvPr id="11"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80000" y="576000"/>
            <a:ext cx="7776000" cy="864000"/>
          </a:xfrm>
          <a:prstGeom prst="rect">
            <a:avLst/>
          </a:prstGeom>
        </p:spPr>
        <p:txBody>
          <a:bodyPr lIns="0" tIns="0" anchor="t">
            <a:normAutofit/>
          </a:bodyPr>
          <a:lstStyle>
            <a:lvl1pPr algn="l" defTabSz="914400" rtl="0" eaLnBrk="1" latinLnBrk="0" hangingPunct="1">
              <a:spcBef>
                <a:spcPct val="0"/>
              </a:spcBef>
              <a:buNone/>
              <a:defRPr lang="de-CH" sz="2400" b="1" kern="1200" dirty="0">
                <a:solidFill>
                  <a:srgbClr val="404545"/>
                </a:solidFill>
                <a:latin typeface="Arial" pitchFamily="34" charset="0"/>
                <a:ea typeface="+mj-ea"/>
                <a:cs typeface="Arial" pitchFamily="34" charset="0"/>
              </a:defRPr>
            </a:lvl1pPr>
          </a:lstStyle>
          <a:p>
            <a:r>
              <a:rPr lang="de-DE" smtClean="0"/>
              <a:t>Titelmasterformat durch Klicken bearbeiten</a:t>
            </a:r>
            <a:endParaRPr lang="de-CH" dirty="0"/>
          </a:p>
        </p:txBody>
      </p:sp>
      <p:sp>
        <p:nvSpPr>
          <p:cNvPr id="10" name="Textplatzhalter 2"/>
          <p:cNvSpPr>
            <a:spLocks noGrp="1"/>
          </p:cNvSpPr>
          <p:nvPr>
            <p:ph type="body" idx="1"/>
          </p:nvPr>
        </p:nvSpPr>
        <p:spPr>
          <a:xfrm>
            <a:off x="1080000" y="2520000"/>
            <a:ext cx="7776000" cy="1440000"/>
          </a:xfrm>
          <a:prstGeom prst="rect">
            <a:avLst/>
          </a:prstGeom>
        </p:spPr>
        <p:txBody>
          <a:bodyPr lIns="0" tIns="0"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a:solidFill>
                  <a:srgbClr val="40454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de-DE" smtClean="0"/>
              <a:t>Textmasterformat bearbeiten</a:t>
            </a:r>
          </a:p>
        </p:txBody>
      </p:sp>
      <p:sp>
        <p:nvSpPr>
          <p:cNvPr id="15" name="Textplatzhalter 2"/>
          <p:cNvSpPr>
            <a:spLocks noGrp="1"/>
          </p:cNvSpPr>
          <p:nvPr>
            <p:ph type="body" idx="16" hasCustomPrompt="1"/>
          </p:nvPr>
        </p:nvSpPr>
        <p:spPr>
          <a:xfrm>
            <a:off x="1080000" y="3960000"/>
            <a:ext cx="7776000" cy="1440000"/>
          </a:xfrm>
          <a:prstGeom prst="rect">
            <a:avLst/>
          </a:prstGeom>
        </p:spPr>
        <p:txBody>
          <a:bodyPr lIns="0" tIns="0" anchor="t" anchorCtr="0">
            <a:normAutofit/>
          </a:bodyPr>
          <a:lstStyle>
            <a:lvl1pPr marL="0" indent="0" algn="l">
              <a:buNone/>
              <a:defRPr sz="2400" b="1">
                <a:solidFill>
                  <a:srgbClr val="40454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Titelmasterformat durch Klicken bearbeiten</a:t>
            </a:r>
          </a:p>
        </p:txBody>
      </p:sp>
      <p:pic>
        <p:nvPicPr>
          <p:cNvPr id="9" name="Grafik 8"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2" name="Grafik 11"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7"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80000" y="576000"/>
            <a:ext cx="7776000" cy="864000"/>
          </a:xfrm>
          <a:prstGeom prst="rect">
            <a:avLst/>
          </a:prstGeom>
        </p:spPr>
        <p:txBody>
          <a:bodyPr lIns="0" tIns="0" anchor="t">
            <a:normAutofit/>
          </a:bodyPr>
          <a:lstStyle>
            <a:lvl1pPr algn="l">
              <a:defRPr sz="2400" b="1">
                <a:solidFill>
                  <a:srgbClr val="404545"/>
                </a:solidFill>
              </a:defRPr>
            </a:lvl1pPr>
          </a:lstStyle>
          <a:p>
            <a:r>
              <a:rPr lang="de-DE" smtClean="0"/>
              <a:t>Titelmasterformat durch Klicken bearbeiten</a:t>
            </a:r>
            <a:endParaRPr lang="de-CH" dirty="0"/>
          </a:p>
        </p:txBody>
      </p:sp>
      <p:sp>
        <p:nvSpPr>
          <p:cNvPr id="15" name="Inhaltsplatzhalter 2"/>
          <p:cNvSpPr>
            <a:spLocks noGrp="1"/>
          </p:cNvSpPr>
          <p:nvPr>
            <p:ph idx="1"/>
          </p:nvPr>
        </p:nvSpPr>
        <p:spPr>
          <a:xfrm>
            <a:off x="4968000" y="1440000"/>
            <a:ext cx="3888000" cy="4320000"/>
          </a:xfrm>
          <a:prstGeom prst="rect">
            <a:avLst/>
          </a:prstGeom>
        </p:spPr>
        <p:txBody>
          <a:bodyPr lIns="0" tIns="0"/>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16" name="Inhaltsplatzhalter 2"/>
          <p:cNvSpPr>
            <a:spLocks noGrp="1"/>
          </p:cNvSpPr>
          <p:nvPr>
            <p:ph idx="16"/>
          </p:nvPr>
        </p:nvSpPr>
        <p:spPr>
          <a:xfrm>
            <a:off x="1080000" y="1440000"/>
            <a:ext cx="3888000" cy="4320000"/>
          </a:xfrm>
          <a:prstGeom prst="rect">
            <a:avLst/>
          </a:prstGeom>
        </p:spPr>
        <p:txBody>
          <a:bodyPr lIns="0" tIns="0"/>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pic>
        <p:nvPicPr>
          <p:cNvPr id="7" name="Grafik 6"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1" name="Grafik 10"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8"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80000" y="576000"/>
            <a:ext cx="7776000" cy="864000"/>
          </a:xfrm>
          <a:prstGeom prst="rect">
            <a:avLst/>
          </a:prstGeom>
        </p:spPr>
        <p:txBody>
          <a:bodyPr lIns="0" tIns="0" anchor="t"/>
          <a:lstStyle>
            <a:lvl1pPr algn="l">
              <a:defRPr sz="2400" b="1">
                <a:solidFill>
                  <a:srgbClr val="404545"/>
                </a:solidFill>
              </a:defRPr>
            </a:lvl1pPr>
          </a:lstStyle>
          <a:p>
            <a:r>
              <a:rPr lang="de-DE" smtClean="0"/>
              <a:t>Titelmasterformat durch Klicken bearbeiten</a:t>
            </a:r>
            <a:endParaRPr lang="de-CH" dirty="0"/>
          </a:p>
        </p:txBody>
      </p:sp>
      <p:sp>
        <p:nvSpPr>
          <p:cNvPr id="15" name="Inhaltsplatzhalter 2"/>
          <p:cNvSpPr>
            <a:spLocks noGrp="1"/>
          </p:cNvSpPr>
          <p:nvPr>
            <p:ph idx="1"/>
          </p:nvPr>
        </p:nvSpPr>
        <p:spPr>
          <a:xfrm>
            <a:off x="4968000" y="2088000"/>
            <a:ext cx="3888000" cy="3600000"/>
          </a:xfrm>
          <a:prstGeom prst="rect">
            <a:avLst/>
          </a:prstGeom>
        </p:spPr>
        <p:txBody>
          <a:bodyPr lIns="0" tIns="0"/>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16" name="Inhaltsplatzhalter 2"/>
          <p:cNvSpPr>
            <a:spLocks noGrp="1"/>
          </p:cNvSpPr>
          <p:nvPr>
            <p:ph idx="16"/>
          </p:nvPr>
        </p:nvSpPr>
        <p:spPr>
          <a:xfrm>
            <a:off x="1080000" y="2088000"/>
            <a:ext cx="3888000" cy="3600000"/>
          </a:xfrm>
          <a:prstGeom prst="rect">
            <a:avLst/>
          </a:prstGeom>
        </p:spPr>
        <p:txBody>
          <a:bodyPr lIns="0" tIns="0"/>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9" name="Textplatzhalter 2"/>
          <p:cNvSpPr>
            <a:spLocks noGrp="1"/>
          </p:cNvSpPr>
          <p:nvPr>
            <p:ph type="body" idx="17"/>
          </p:nvPr>
        </p:nvSpPr>
        <p:spPr>
          <a:xfrm>
            <a:off x="1080000" y="1440000"/>
            <a:ext cx="3888000" cy="648000"/>
          </a:xfrm>
          <a:prstGeom prst="rect">
            <a:avLst/>
          </a:prstGeom>
        </p:spPr>
        <p:txBody>
          <a:bodyPr lIns="0" tIns="0" anchor="b"/>
          <a:lstStyle>
            <a:lvl1pPr marL="0" indent="0">
              <a:buNone/>
              <a:defRPr sz="2000" b="1">
                <a:solidFill>
                  <a:srgbClr val="40454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1" name="Textplatzhalter 2"/>
          <p:cNvSpPr>
            <a:spLocks noGrp="1"/>
          </p:cNvSpPr>
          <p:nvPr>
            <p:ph type="body" idx="18"/>
          </p:nvPr>
        </p:nvSpPr>
        <p:spPr>
          <a:xfrm>
            <a:off x="4968000" y="1440000"/>
            <a:ext cx="3888000" cy="648000"/>
          </a:xfrm>
          <a:prstGeom prst="rect">
            <a:avLst/>
          </a:prstGeom>
        </p:spPr>
        <p:txBody>
          <a:bodyPr lIns="0" tIns="0" anchor="b"/>
          <a:lstStyle>
            <a:lvl1pPr marL="0" indent="0">
              <a:buNone/>
              <a:defRPr sz="2000" b="1">
                <a:solidFill>
                  <a:srgbClr val="40454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pic>
        <p:nvPicPr>
          <p:cNvPr id="10" name="Grafik 9"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7" name="Grafik 16"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12"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80000" y="576000"/>
            <a:ext cx="7776000" cy="864000"/>
          </a:xfrm>
          <a:prstGeom prst="rect">
            <a:avLst/>
          </a:prstGeom>
        </p:spPr>
        <p:txBody>
          <a:bodyPr lIns="0" tIns="0" anchor="t"/>
          <a:lstStyle>
            <a:lvl1pPr algn="l">
              <a:defRPr sz="2400" b="1">
                <a:solidFill>
                  <a:srgbClr val="404545"/>
                </a:solidFill>
              </a:defRPr>
            </a:lvl1pPr>
          </a:lstStyle>
          <a:p>
            <a:r>
              <a:rPr lang="de-DE" smtClean="0"/>
              <a:t>Titelmasterformat durch Klicken bearbeiten</a:t>
            </a:r>
            <a:endParaRPr lang="de-CH" dirty="0"/>
          </a:p>
        </p:txBody>
      </p:sp>
      <p:pic>
        <p:nvPicPr>
          <p:cNvPr id="5" name="Grafik 4"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9" name="Grafik 8"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6"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4" name="Grafik 3"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8" name="Grafik 7"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5"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9" name="Inhaltsplatzhalter 2"/>
          <p:cNvSpPr>
            <a:spLocks noGrp="1"/>
          </p:cNvSpPr>
          <p:nvPr>
            <p:ph idx="1"/>
          </p:nvPr>
        </p:nvSpPr>
        <p:spPr>
          <a:xfrm>
            <a:off x="4968000" y="576000"/>
            <a:ext cx="3888000" cy="5184000"/>
          </a:xfrm>
          <a:prstGeom prst="rect">
            <a:avLst/>
          </a:prstGeom>
        </p:spPr>
        <p:txBody>
          <a:bodyPr lIns="0" tIns="0">
            <a:normAutofit/>
          </a:bodyPr>
          <a:lstStyle>
            <a:lvl1pPr>
              <a:buFont typeface="Arial" pitchFamily="34" charset="0"/>
              <a:buChar char="•"/>
              <a:defRPr sz="2000">
                <a:solidFill>
                  <a:srgbClr val="404545"/>
                </a:solidFill>
              </a:defRPr>
            </a:lvl1pPr>
            <a:lvl2pPr>
              <a:buFont typeface="Symbol" pitchFamily="18" charset="2"/>
              <a:buChar char="-"/>
              <a:defRPr sz="1800">
                <a:solidFill>
                  <a:srgbClr val="404545"/>
                </a:solidFill>
              </a:defRPr>
            </a:lvl2pPr>
            <a:lvl3pPr>
              <a:buFont typeface="Arial" pitchFamily="34" charset="0"/>
              <a:buChar char="•"/>
              <a:defRPr sz="1600">
                <a:solidFill>
                  <a:srgbClr val="404545"/>
                </a:solidFill>
              </a:defRPr>
            </a:lvl3pPr>
            <a:lvl4pPr>
              <a:buFont typeface="Symbol" pitchFamily="18" charset="2"/>
              <a:buChar char="-"/>
              <a:defRPr sz="1400">
                <a:solidFill>
                  <a:srgbClr val="404545"/>
                </a:solidFill>
              </a:defRPr>
            </a:lvl4pPr>
            <a:lvl5pPr>
              <a:buFont typeface="Arial" pitchFamily="34" charset="0"/>
              <a:buChar char="»"/>
              <a:defRPr sz="1200">
                <a:solidFill>
                  <a:srgbClr val="404545"/>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dirty="0"/>
          </a:p>
        </p:txBody>
      </p:sp>
      <p:sp>
        <p:nvSpPr>
          <p:cNvPr id="11" name="Textplatzhalter 10"/>
          <p:cNvSpPr>
            <a:spLocks noGrp="1"/>
          </p:cNvSpPr>
          <p:nvPr>
            <p:ph type="body" sz="quarter" idx="16" hasCustomPrompt="1"/>
          </p:nvPr>
        </p:nvSpPr>
        <p:spPr>
          <a:xfrm>
            <a:off x="1080000" y="1440000"/>
            <a:ext cx="3888000" cy="4320000"/>
          </a:xfrm>
          <a:prstGeom prst="rect">
            <a:avLst/>
          </a:prstGeom>
        </p:spPr>
        <p:txBody>
          <a:bodyPr lIns="0" tIns="0" numCol="1">
            <a:normAutofit/>
          </a:bodyPr>
          <a:lstStyle>
            <a:lvl1pPr marL="342900" marR="0" indent="-342900" algn="l" defTabSz="914400" rtl="0" eaLnBrk="1" fontAlgn="auto" latinLnBrk="0" hangingPunct="1">
              <a:lnSpc>
                <a:spcPct val="300000"/>
              </a:lnSpc>
              <a:spcBef>
                <a:spcPct val="20000"/>
              </a:spcBef>
              <a:spcAft>
                <a:spcPts val="0"/>
              </a:spcAft>
              <a:buClrTx/>
              <a:buSzTx/>
              <a:buFont typeface="Arial" pitchFamily="34" charset="0"/>
              <a:buNone/>
              <a:tabLst/>
              <a:defRPr sz="2000">
                <a:solidFill>
                  <a:srgbClr val="404545"/>
                </a:solidFill>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de-DE" dirty="0" smtClean="0"/>
              <a:t>Textmasterformate durch Klicken </a:t>
            </a:r>
            <a:r>
              <a:rPr lang="de-DE" dirty="0" err="1" smtClean="0"/>
              <a:t>bearbeitenTitelmasterformat</a:t>
            </a:r>
            <a:r>
              <a:rPr lang="de-DE" dirty="0" smtClean="0"/>
              <a:t> durch Klicken bearbeiten</a:t>
            </a:r>
            <a:endParaRPr lang="de-CH" dirty="0" smtClean="0"/>
          </a:p>
        </p:txBody>
      </p:sp>
      <p:sp>
        <p:nvSpPr>
          <p:cNvPr id="14" name="Textplatzhalter 13"/>
          <p:cNvSpPr>
            <a:spLocks noGrp="1"/>
          </p:cNvSpPr>
          <p:nvPr>
            <p:ph type="body" sz="quarter" idx="17" hasCustomPrompt="1"/>
          </p:nvPr>
        </p:nvSpPr>
        <p:spPr>
          <a:xfrm>
            <a:off x="1080000" y="576000"/>
            <a:ext cx="3888000" cy="864000"/>
          </a:xfrm>
          <a:prstGeom prst="rect">
            <a:avLst/>
          </a:prstGeom>
        </p:spPr>
        <p:txBody>
          <a:bodyPr lIns="0" tIns="0">
            <a:normAutofit/>
          </a:bodyPr>
          <a:lstStyle>
            <a:lvl1pPr>
              <a:buNone/>
              <a:defRPr sz="2400" b="1">
                <a:solidFill>
                  <a:srgbClr val="404545"/>
                </a:solidFill>
              </a:defRPr>
            </a:lvl1pPr>
          </a:lstStyle>
          <a:p>
            <a:pPr lvl="0"/>
            <a:r>
              <a:rPr lang="de-DE" dirty="0" smtClean="0"/>
              <a:t>Titelmasterformat durch Klicken bearbeiten</a:t>
            </a:r>
            <a:endParaRPr lang="de-CH" dirty="0"/>
          </a:p>
        </p:txBody>
      </p:sp>
      <p:pic>
        <p:nvPicPr>
          <p:cNvPr id="7" name="Grafik 6"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3" name="Grafik 12"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8"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10" name="Bildplatzhalter 9"/>
          <p:cNvSpPr>
            <a:spLocks noGrp="1"/>
          </p:cNvSpPr>
          <p:nvPr>
            <p:ph type="pic" sz="quarter" idx="16"/>
          </p:nvPr>
        </p:nvSpPr>
        <p:spPr>
          <a:xfrm>
            <a:off x="1080000" y="576000"/>
            <a:ext cx="7776000" cy="3600000"/>
          </a:xfrm>
          <a:prstGeom prst="rect">
            <a:avLst/>
          </a:prstGeom>
        </p:spPr>
        <p:txBody>
          <a:bodyPr lIns="0" tIns="0"/>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400">
                <a:solidFill>
                  <a:srgbClr val="404545"/>
                </a:solidFill>
              </a:defRPr>
            </a:lvl1pPr>
          </a:lstStyle>
          <a:p>
            <a:r>
              <a:rPr lang="de-DE" smtClean="0"/>
              <a:t>Bild durch Klicken auf Symbol hinzufügen</a:t>
            </a:r>
            <a:endParaRPr lang="de-CH" dirty="0"/>
          </a:p>
        </p:txBody>
      </p:sp>
      <p:sp>
        <p:nvSpPr>
          <p:cNvPr id="14" name="Textplatzhalter 13"/>
          <p:cNvSpPr>
            <a:spLocks noGrp="1"/>
          </p:cNvSpPr>
          <p:nvPr>
            <p:ph type="body" sz="quarter" idx="17" hasCustomPrompt="1"/>
          </p:nvPr>
        </p:nvSpPr>
        <p:spPr>
          <a:xfrm>
            <a:off x="1080000" y="4176000"/>
            <a:ext cx="7776000" cy="540000"/>
          </a:xfrm>
          <a:prstGeom prst="rect">
            <a:avLst/>
          </a:prstGeom>
        </p:spPr>
        <p:txBody>
          <a:bodyPr lIns="0" tIns="0"/>
          <a:lstStyle>
            <a:lvl1pPr>
              <a:buNone/>
              <a:defRPr sz="2400" b="1">
                <a:solidFill>
                  <a:srgbClr val="404545"/>
                </a:solidFill>
              </a:defRPr>
            </a:lvl1pPr>
          </a:lstStyle>
          <a:p>
            <a:pPr lvl="0"/>
            <a:r>
              <a:rPr lang="de-DE" dirty="0" smtClean="0"/>
              <a:t>Titelmasterformat durch Klicken bearbeiten</a:t>
            </a:r>
            <a:endParaRPr lang="de-CH" dirty="0"/>
          </a:p>
        </p:txBody>
      </p:sp>
      <p:sp>
        <p:nvSpPr>
          <p:cNvPr id="15" name="Textplatzhalter 13"/>
          <p:cNvSpPr>
            <a:spLocks noGrp="1"/>
          </p:cNvSpPr>
          <p:nvPr>
            <p:ph type="body" sz="quarter" idx="18"/>
          </p:nvPr>
        </p:nvSpPr>
        <p:spPr>
          <a:xfrm>
            <a:off x="1080000" y="4716000"/>
            <a:ext cx="7776000" cy="720000"/>
          </a:xfrm>
          <a:prstGeom prst="rect">
            <a:avLst/>
          </a:prstGeom>
        </p:spPr>
        <p:txBody>
          <a:bodyPr lIns="0" tIns="0"/>
          <a:lstStyle>
            <a:lvl1pPr>
              <a:buNone/>
              <a:defRPr sz="2000" b="0">
                <a:solidFill>
                  <a:srgbClr val="404545"/>
                </a:solidFill>
              </a:defRPr>
            </a:lvl1pPr>
          </a:lstStyle>
          <a:p>
            <a:pPr lvl="0"/>
            <a:r>
              <a:rPr lang="de-DE" smtClean="0"/>
              <a:t>Textmasterformat bearbeiten</a:t>
            </a:r>
          </a:p>
        </p:txBody>
      </p:sp>
      <p:pic>
        <p:nvPicPr>
          <p:cNvPr id="7" name="Grafik 6" descr="Noser_Kugel_RGB_300_dpi.jpg"/>
          <p:cNvPicPr>
            <a:picLocks noChangeAspect="1"/>
          </p:cNvPicPr>
          <p:nvPr userDrawn="1"/>
        </p:nvPicPr>
        <p:blipFill>
          <a:blip r:embed="rId2" cstate="print"/>
          <a:stretch>
            <a:fillRect/>
          </a:stretch>
        </p:blipFill>
        <p:spPr>
          <a:xfrm>
            <a:off x="360016" y="360000"/>
            <a:ext cx="530352" cy="530352"/>
          </a:xfrm>
          <a:prstGeom prst="rect">
            <a:avLst/>
          </a:prstGeom>
        </p:spPr>
      </p:pic>
      <p:pic>
        <p:nvPicPr>
          <p:cNvPr id="12" name="Grafik 11" descr="Noser_Engineering_RGB_300_dpi.jpg"/>
          <p:cNvPicPr>
            <a:picLocks noChangeAspect="1"/>
          </p:cNvPicPr>
          <p:nvPr userDrawn="1"/>
        </p:nvPicPr>
        <p:blipFill>
          <a:blip r:embed="rId3" cstate="print"/>
          <a:stretch>
            <a:fillRect/>
          </a:stretch>
        </p:blipFill>
        <p:spPr>
          <a:xfrm>
            <a:off x="1080000" y="6192000"/>
            <a:ext cx="2704795" cy="290779"/>
          </a:xfrm>
          <a:prstGeom prst="rect">
            <a:avLst/>
          </a:prstGeom>
        </p:spPr>
      </p:pic>
      <p:sp>
        <p:nvSpPr>
          <p:cNvPr id="8" name="Fußzeilenplatzhalter 8"/>
          <p:cNvSpPr>
            <a:spLocks noGrp="1"/>
          </p:cNvSpPr>
          <p:nvPr>
            <p:ph type="ftr" sz="quarter" idx="3"/>
          </p:nvPr>
        </p:nvSpPr>
        <p:spPr>
          <a:xfrm>
            <a:off x="1080000" y="6480000"/>
            <a:ext cx="2880000" cy="180000"/>
          </a:xfrm>
          <a:prstGeom prst="rect">
            <a:avLst/>
          </a:prstGeom>
        </p:spPr>
        <p:txBody>
          <a:bodyPr vert="horz" lIns="0" tIns="45720" rIns="0" bIns="45720" rtlCol="0" anchor="ctr"/>
          <a:lstStyle>
            <a:lvl1pPr algn="l">
              <a:defRPr sz="1200">
                <a:solidFill>
                  <a:schemeClr val="tx1">
                    <a:tint val="75000"/>
                  </a:schemeClr>
                </a:solidFill>
              </a:defRPr>
            </a:lvl1pPr>
          </a:lstStyle>
          <a:p>
            <a:r>
              <a:rPr lang="de-CH" smtClean="0">
                <a:solidFill>
                  <a:srgbClr val="8B8D8E"/>
                </a:solidFill>
              </a:rPr>
              <a:t>Vorname Name, tt.mm.jjjj,  #</a:t>
            </a:r>
            <a:fld id="{FAF533A0-CC08-4AD3-B9FD-66E41B46AD42}" type="slidenum">
              <a:rPr lang="de-CH" smtClean="0">
                <a:solidFill>
                  <a:srgbClr val="8B8D8E"/>
                </a:solidFill>
              </a:rPr>
              <a:pPr/>
              <a:t>‹#›</a:t>
            </a:fld>
            <a:endParaRPr lang="de-CH"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4" cstate="print"/>
          <a:srcRect/>
          <a:stretch>
            <a:fillRect/>
          </a:stretch>
        </p:blipFill>
        <p:spPr bwMode="auto">
          <a:xfrm>
            <a:off x="0" y="5220000"/>
            <a:ext cx="9144000" cy="165906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1" r:id="rId8"/>
    <p:sldLayoutId id="2147483682" r:id="rId9"/>
    <p:sldLayoutId id="2147483675" r:id="rId10"/>
    <p:sldLayoutId id="2147483683" r:id="rId11"/>
    <p:sldLayoutId id="2147483684" r:id="rId12"/>
  </p:sldLayoutIdLst>
  <p:hf sldNum="0" hdr="0" dt="0"/>
  <p:txStyles>
    <p:titleStyle>
      <a:lvl1pPr algn="ctr" defTabSz="914400" rtl="0" eaLnBrk="1" latinLnBrk="0" hangingPunct="1">
        <a:spcBef>
          <a:spcPct val="0"/>
        </a:spcBef>
        <a:buNone/>
        <a:defRPr sz="28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None/>
        <a:defRPr sz="1200" kern="1200">
          <a:solidFill>
            <a:srgbClr val="8B8D8E"/>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rockallen.com/" TargetMode="External"/><Relationship Id="rId2" Type="http://schemas.openxmlformats.org/officeDocument/2006/relationships/hyperlink" Target="https://github.com/thinktecture" TargetMode="External"/><Relationship Id="rId1" Type="http://schemas.openxmlformats.org/officeDocument/2006/relationships/slideLayout" Target="../slideLayouts/slideLayout2.xml"/><Relationship Id="rId6" Type="http://schemas.openxmlformats.org/officeDocument/2006/relationships/hyperlink" Target="http://www.beabigrockstar.com/" TargetMode="External"/><Relationship Id="rId5" Type="http://schemas.openxmlformats.org/officeDocument/2006/relationships/hyperlink" Target="http://damienbod.wordpress.com/2014/04/16/iis-https-configuration-for-team-development/" TargetMode="External"/><Relationship Id="rId4" Type="http://schemas.openxmlformats.org/officeDocument/2006/relationships/hyperlink" Target="http://leastprivileg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aspnetwebstack.codeplex.com/" TargetMode="External"/><Relationship Id="rId2" Type="http://schemas.openxmlformats.org/officeDocument/2006/relationships/hyperlink" Target="https://github.com/damienbod/WebAPIRestWithNest/tree/demoNoserPresentation" TargetMode="External"/><Relationship Id="rId1" Type="http://schemas.openxmlformats.org/officeDocument/2006/relationships/slideLayout" Target="../slideLayouts/slideLayout2.xml"/><Relationship Id="rId6" Type="http://schemas.openxmlformats.org/officeDocument/2006/relationships/hyperlink" Target="http://www.asp.net/web-api" TargetMode="External"/><Relationship Id="rId5" Type="http://schemas.openxmlformats.org/officeDocument/2006/relationships/hyperlink" Target="https://github.com/WebApiContrib" TargetMode="External"/><Relationship Id="rId4" Type="http://schemas.openxmlformats.org/officeDocument/2006/relationships/hyperlink" Target="http://damienbod.wordpress.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ASP.NET-Web-API-Poste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00000" y="1440000"/>
            <a:ext cx="7920000" cy="2133016"/>
          </a:xfrm>
        </p:spPr>
        <p:txBody>
          <a:bodyPr/>
          <a:lstStyle/>
          <a:p>
            <a:r>
              <a:rPr lang="de-CH" sz="6000" dirty="0" smtClean="0"/>
              <a:t>Web API 2</a:t>
            </a:r>
            <a:r>
              <a:rPr lang="de-CH" dirty="0" smtClean="0"/>
              <a:t/>
            </a:r>
            <a:br>
              <a:rPr lang="de-CH" dirty="0" smtClean="0"/>
            </a:br>
            <a:r>
              <a:rPr lang="de-CH" dirty="0"/>
              <a:t/>
            </a:r>
            <a:br>
              <a:rPr lang="de-CH" dirty="0"/>
            </a:br>
            <a:r>
              <a:rPr lang="de-CH" sz="2800" dirty="0" smtClean="0">
                <a:solidFill>
                  <a:schemeClr val="bg1">
                    <a:lumMod val="50000"/>
                  </a:schemeClr>
                </a:solidFill>
              </a:rPr>
              <a:t>Easy </a:t>
            </a:r>
            <a:r>
              <a:rPr lang="de-CH" sz="2800" dirty="0" err="1" smtClean="0">
                <a:solidFill>
                  <a:schemeClr val="bg1">
                    <a:lumMod val="50000"/>
                  </a:schemeClr>
                </a:solidFill>
              </a:rPr>
              <a:t>to</a:t>
            </a:r>
            <a:r>
              <a:rPr lang="de-CH" sz="2800" dirty="0" smtClean="0">
                <a:solidFill>
                  <a:schemeClr val="bg1">
                    <a:lumMod val="50000"/>
                  </a:schemeClr>
                </a:solidFill>
              </a:rPr>
              <a:t> </a:t>
            </a:r>
            <a:r>
              <a:rPr lang="de-CH" sz="2800" dirty="0" err="1" smtClean="0">
                <a:solidFill>
                  <a:schemeClr val="bg1">
                    <a:lumMod val="50000"/>
                  </a:schemeClr>
                </a:solidFill>
              </a:rPr>
              <a:t>extend</a:t>
            </a:r>
            <a:r>
              <a:rPr lang="de-CH" sz="2800" dirty="0" smtClean="0">
                <a:solidFill>
                  <a:schemeClr val="bg1">
                    <a:lumMod val="50000"/>
                  </a:schemeClr>
                </a:solidFill>
              </a:rPr>
              <a:t>, easy </a:t>
            </a:r>
            <a:r>
              <a:rPr lang="de-CH" sz="2800" dirty="0" err="1" smtClean="0">
                <a:solidFill>
                  <a:schemeClr val="bg1">
                    <a:lumMod val="50000"/>
                  </a:schemeClr>
                </a:solidFill>
              </a:rPr>
              <a:t>to</a:t>
            </a:r>
            <a:r>
              <a:rPr lang="de-CH" sz="2800" dirty="0" smtClean="0">
                <a:solidFill>
                  <a:schemeClr val="bg1">
                    <a:lumMod val="50000"/>
                  </a:schemeClr>
                </a:solidFill>
              </a:rPr>
              <a:t> </a:t>
            </a:r>
            <a:r>
              <a:rPr lang="de-CH" sz="2800" dirty="0" err="1" smtClean="0">
                <a:solidFill>
                  <a:schemeClr val="bg1">
                    <a:lumMod val="50000"/>
                  </a:schemeClr>
                </a:solidFill>
              </a:rPr>
              <a:t>maintain</a:t>
            </a:r>
            <a:r>
              <a:rPr lang="de-CH" sz="2800" dirty="0" smtClean="0">
                <a:solidFill>
                  <a:schemeClr val="bg1">
                    <a:lumMod val="50000"/>
                  </a:schemeClr>
                </a:solidFill>
              </a:rPr>
              <a:t>, </a:t>
            </a:r>
            <a:r>
              <a:rPr lang="de-CH" sz="2800" dirty="0" smtClean="0">
                <a:solidFill>
                  <a:schemeClr val="bg1">
                    <a:lumMod val="50000"/>
                  </a:schemeClr>
                </a:solidFill>
              </a:rPr>
              <a:t>easy </a:t>
            </a:r>
            <a:r>
              <a:rPr lang="de-CH" sz="2800" dirty="0" err="1" smtClean="0">
                <a:solidFill>
                  <a:schemeClr val="bg1">
                    <a:lumMod val="50000"/>
                  </a:schemeClr>
                </a:solidFill>
              </a:rPr>
              <a:t>to</a:t>
            </a:r>
            <a:r>
              <a:rPr lang="de-CH" sz="2800" dirty="0" smtClean="0">
                <a:solidFill>
                  <a:schemeClr val="bg1">
                    <a:lumMod val="50000"/>
                  </a:schemeClr>
                </a:solidFill>
              </a:rPr>
              <a:t> </a:t>
            </a:r>
            <a:r>
              <a:rPr lang="de-CH" sz="2800" dirty="0" err="1" smtClean="0">
                <a:solidFill>
                  <a:schemeClr val="bg1">
                    <a:lumMod val="50000"/>
                  </a:schemeClr>
                </a:solidFill>
              </a:rPr>
              <a:t>implement</a:t>
            </a:r>
            <a:r>
              <a:rPr lang="de-CH" sz="2800" dirty="0" smtClean="0">
                <a:solidFill>
                  <a:schemeClr val="bg1">
                    <a:lumMod val="50000"/>
                  </a:schemeClr>
                </a:solidFill>
              </a:rPr>
              <a:t>, </a:t>
            </a:r>
            <a:r>
              <a:rPr lang="de-CH" sz="2800" dirty="0" smtClean="0">
                <a:solidFill>
                  <a:schemeClr val="bg1">
                    <a:lumMod val="50000"/>
                  </a:schemeClr>
                </a:solidFill>
              </a:rPr>
              <a:t>flexible, open </a:t>
            </a:r>
            <a:r>
              <a:rPr lang="de-CH" sz="2800" dirty="0" err="1" smtClean="0">
                <a:solidFill>
                  <a:schemeClr val="bg1">
                    <a:lumMod val="50000"/>
                  </a:schemeClr>
                </a:solidFill>
              </a:rPr>
              <a:t>source</a:t>
            </a:r>
            <a:r>
              <a:rPr lang="de-CH" sz="2800" dirty="0" smtClean="0">
                <a:solidFill>
                  <a:schemeClr val="bg1">
                    <a:lumMod val="50000"/>
                  </a:schemeClr>
                </a:solidFill>
              </a:rPr>
              <a:t>.</a:t>
            </a:r>
            <a:endParaRPr lang="de-CH" sz="2800" dirty="0">
              <a:solidFill>
                <a:schemeClr val="bg1">
                  <a:lumMod val="50000"/>
                </a:schemeClr>
              </a:solidFill>
            </a:endParaRPr>
          </a:p>
        </p:txBody>
      </p:sp>
      <p:sp>
        <p:nvSpPr>
          <p:cNvPr id="5" name="Textfeld 4"/>
          <p:cNvSpPr txBox="1"/>
          <p:nvPr/>
        </p:nvSpPr>
        <p:spPr>
          <a:xfrm>
            <a:off x="900000" y="5094000"/>
            <a:ext cx="3600000" cy="276999"/>
          </a:xfrm>
          <a:prstGeom prst="rect">
            <a:avLst/>
          </a:prstGeom>
          <a:noFill/>
        </p:spPr>
        <p:txBody>
          <a:bodyPr wrap="square" lIns="0" tIns="0" rIns="0" bIns="0" rtlCol="0">
            <a:spAutoFit/>
          </a:bodyPr>
          <a:lstStyle/>
          <a:p>
            <a:r>
              <a:rPr lang="de-CH" dirty="0" smtClean="0">
                <a:solidFill>
                  <a:srgbClr val="8B8D8E"/>
                </a:solidFill>
              </a:rPr>
              <a:t>Damien Bowden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ODATA</a:t>
            </a:r>
            <a:endParaRPr lang="de-CH" dirty="0"/>
          </a:p>
        </p:txBody>
      </p:sp>
      <p:sp>
        <p:nvSpPr>
          <p:cNvPr id="3" name="Textplatzhalter 2"/>
          <p:cNvSpPr>
            <a:spLocks noGrp="1"/>
          </p:cNvSpPr>
          <p:nvPr>
            <p:ph type="body" sz="quarter" idx="16"/>
          </p:nvPr>
        </p:nvSpPr>
        <p:spPr/>
        <p:txBody>
          <a:bodyPr/>
          <a:lstStyle/>
          <a:p>
            <a:r>
              <a:rPr lang="de-CH" dirty="0" smtClean="0"/>
              <a:t>ODATA V3 Protocol</a:t>
            </a:r>
          </a:p>
          <a:p>
            <a:r>
              <a:rPr lang="de-CH" dirty="0" err="1" smtClean="0"/>
              <a:t>Allows</a:t>
            </a:r>
            <a:r>
              <a:rPr lang="de-CH" dirty="0" smtClean="0"/>
              <a:t> </a:t>
            </a:r>
            <a:r>
              <a:rPr lang="de-CH" dirty="0" err="1" smtClean="0"/>
              <a:t>for</a:t>
            </a:r>
            <a:r>
              <a:rPr lang="de-CH" dirty="0" smtClean="0"/>
              <a:t> </a:t>
            </a:r>
            <a:r>
              <a:rPr lang="de-CH" dirty="0" err="1" smtClean="0"/>
              <a:t>very</a:t>
            </a:r>
            <a:r>
              <a:rPr lang="de-CH" dirty="0" smtClean="0"/>
              <a:t> flexible </a:t>
            </a:r>
            <a:r>
              <a:rPr lang="de-CH" dirty="0" err="1" smtClean="0"/>
              <a:t>client</a:t>
            </a:r>
            <a:r>
              <a:rPr lang="de-CH" dirty="0" smtClean="0"/>
              <a:t> </a:t>
            </a:r>
            <a:r>
              <a:rPr lang="de-CH" dirty="0" err="1" smtClean="0"/>
              <a:t>queries</a:t>
            </a:r>
            <a:endParaRPr lang="de-CH" dirty="0" smtClean="0"/>
          </a:p>
          <a:p>
            <a:r>
              <a:rPr lang="de-CH" dirty="0" err="1" smtClean="0"/>
              <a:t>Exposes</a:t>
            </a:r>
            <a:r>
              <a:rPr lang="de-CH" dirty="0" smtClean="0"/>
              <a:t> </a:t>
            </a:r>
            <a:r>
              <a:rPr lang="de-CH" dirty="0" err="1" smtClean="0"/>
              <a:t>the</a:t>
            </a:r>
            <a:r>
              <a:rPr lang="de-CH" dirty="0" smtClean="0"/>
              <a:t> </a:t>
            </a:r>
            <a:r>
              <a:rPr lang="de-CH" dirty="0" err="1" smtClean="0"/>
              <a:t>IQueryable</a:t>
            </a:r>
            <a:r>
              <a:rPr lang="de-CH" dirty="0" smtClean="0"/>
              <a:t> </a:t>
            </a:r>
            <a:r>
              <a:rPr lang="de-CH" dirty="0" err="1" smtClean="0"/>
              <a:t>interface</a:t>
            </a:r>
            <a:endParaRPr lang="de-CH" dirty="0" smtClean="0"/>
          </a:p>
          <a:p>
            <a:r>
              <a:rPr lang="de-CH" dirty="0" smtClean="0"/>
              <a:t>$</a:t>
            </a:r>
            <a:r>
              <a:rPr lang="de-CH" dirty="0" err="1" smtClean="0"/>
              <a:t>stop</a:t>
            </a:r>
            <a:r>
              <a:rPr lang="de-CH" dirty="0" smtClean="0"/>
              <a:t>, $</a:t>
            </a:r>
            <a:r>
              <a:rPr lang="de-CH" dirty="0" err="1" smtClean="0"/>
              <a:t>skip</a:t>
            </a:r>
            <a:r>
              <a:rPr lang="de-CH" dirty="0" smtClean="0"/>
              <a:t>, $</a:t>
            </a:r>
            <a:r>
              <a:rPr lang="de-CH" dirty="0" err="1" smtClean="0"/>
              <a:t>expand</a:t>
            </a:r>
            <a:r>
              <a:rPr lang="de-CH" dirty="0" smtClean="0"/>
              <a:t>, $</a:t>
            </a:r>
            <a:r>
              <a:rPr lang="de-CH" dirty="0" err="1" smtClean="0"/>
              <a:t>select</a:t>
            </a:r>
            <a:r>
              <a:rPr lang="de-CH" dirty="0" smtClean="0"/>
              <a:t>, $</a:t>
            </a:r>
            <a:r>
              <a:rPr lang="de-CH" dirty="0" err="1" smtClean="0"/>
              <a:t>orderby</a:t>
            </a:r>
            <a:r>
              <a:rPr lang="de-CH" dirty="0" smtClean="0"/>
              <a:t>, $</a:t>
            </a:r>
            <a:r>
              <a:rPr lang="de-CH" dirty="0" err="1" smtClean="0"/>
              <a:t>filter</a:t>
            </a:r>
            <a:endParaRPr lang="de-CH" dirty="0" smtClean="0"/>
          </a:p>
          <a:p>
            <a:r>
              <a:rPr lang="de-CH" dirty="0"/>
              <a:t>2.2 will </a:t>
            </a:r>
            <a:r>
              <a:rPr lang="de-CH" dirty="0" err="1"/>
              <a:t>support</a:t>
            </a:r>
            <a:r>
              <a:rPr lang="de-CH" dirty="0"/>
              <a:t> ODATA V4</a:t>
            </a:r>
          </a:p>
          <a:p>
            <a:endParaRPr lang="de-CH" dirty="0" smtClean="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10</a:t>
            </a:fld>
            <a:endParaRPr lang="de-CH" dirty="0"/>
          </a:p>
        </p:txBody>
      </p:sp>
    </p:spTree>
    <p:extLst>
      <p:ext uri="{BB962C8B-B14F-4D97-AF65-F5344CB8AC3E}">
        <p14:creationId xmlns:p14="http://schemas.microsoft.com/office/powerpoint/2010/main" val="2227694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Message Handlers</a:t>
            </a:r>
            <a:endParaRPr lang="de-CH" dirty="0"/>
          </a:p>
        </p:txBody>
      </p:sp>
      <p:sp>
        <p:nvSpPr>
          <p:cNvPr id="3" name="Textplatzhalter 2"/>
          <p:cNvSpPr>
            <a:spLocks noGrp="1"/>
          </p:cNvSpPr>
          <p:nvPr>
            <p:ph type="body" sz="quarter" idx="16"/>
          </p:nvPr>
        </p:nvSpPr>
        <p:spPr/>
        <p:txBody>
          <a:bodyPr/>
          <a:lstStyle/>
          <a:p>
            <a:r>
              <a:rPr lang="de-CH" dirty="0" smtClean="0"/>
              <a:t>Message Handlers in </a:t>
            </a:r>
            <a:r>
              <a:rPr lang="de-CH" dirty="0" err="1" smtClean="0"/>
              <a:t>pipeline</a:t>
            </a:r>
            <a:r>
              <a:rPr lang="de-CH" dirty="0" smtClean="0"/>
              <a:t>, </a:t>
            </a:r>
            <a:r>
              <a:rPr lang="de-CH" dirty="0" err="1" smtClean="0"/>
              <a:t>routing</a:t>
            </a:r>
            <a:endParaRPr lang="de-CH" dirty="0" smtClean="0"/>
          </a:p>
          <a:p>
            <a:r>
              <a:rPr lang="de-CH" dirty="0" smtClean="0"/>
              <a:t>Client / Server Message </a:t>
            </a:r>
            <a:r>
              <a:rPr lang="de-CH" dirty="0" err="1" smtClean="0"/>
              <a:t>handlers</a:t>
            </a:r>
            <a:endParaRPr lang="de-CH" dirty="0" smtClean="0"/>
          </a:p>
          <a:p>
            <a:r>
              <a:rPr lang="de-CH" dirty="0" smtClean="0"/>
              <a:t>Request </a:t>
            </a:r>
            <a:r>
              <a:rPr lang="de-CH" dirty="0" err="1" smtClean="0"/>
              <a:t>dependent</a:t>
            </a:r>
            <a:r>
              <a:rPr lang="de-CH" dirty="0" smtClean="0"/>
              <a:t> </a:t>
            </a:r>
            <a:r>
              <a:rPr lang="de-CH" dirty="0" err="1" smtClean="0"/>
              <a:t>responses</a:t>
            </a:r>
            <a:endParaRPr lang="de-CH" dirty="0" smtClean="0"/>
          </a:p>
          <a:p>
            <a:r>
              <a:rPr lang="de-CH" dirty="0" smtClean="0"/>
              <a:t>Do not </a:t>
            </a:r>
            <a:r>
              <a:rPr lang="de-CH" dirty="0" err="1" smtClean="0"/>
              <a:t>use</a:t>
            </a:r>
            <a:r>
              <a:rPr lang="de-CH" dirty="0" smtClean="0"/>
              <a:t> </a:t>
            </a:r>
            <a:r>
              <a:rPr lang="de-CH" dirty="0" err="1" smtClean="0"/>
              <a:t>for</a:t>
            </a:r>
            <a:r>
              <a:rPr lang="de-CH" dirty="0" smtClean="0"/>
              <a:t> Security </a:t>
            </a:r>
            <a:r>
              <a:rPr lang="de-CH" dirty="0" err="1" smtClean="0"/>
              <a:t>logic</a:t>
            </a:r>
            <a:r>
              <a:rPr lang="de-CH" dirty="0" smtClean="0"/>
              <a:t>, not </a:t>
            </a:r>
            <a:r>
              <a:rPr lang="de-CH" dirty="0" err="1" smtClean="0"/>
              <a:t>recommended</a:t>
            </a:r>
            <a:r>
              <a:rPr lang="de-CH" dirty="0" smtClean="0"/>
              <a:t>, OLD </a:t>
            </a:r>
            <a:r>
              <a:rPr lang="de-CH" dirty="0" err="1" smtClean="0"/>
              <a:t>way</a:t>
            </a:r>
            <a:endParaRPr lang="de-CH" dirty="0" smtClean="0"/>
          </a:p>
          <a:p>
            <a:pPr marL="0" indent="0">
              <a:buNone/>
            </a:pP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11</a:t>
            </a:fld>
            <a:endParaRPr lang="de-CH" dirty="0"/>
          </a:p>
        </p:txBody>
      </p:sp>
    </p:spTree>
    <p:extLst>
      <p:ext uri="{BB962C8B-B14F-4D97-AF65-F5344CB8AC3E}">
        <p14:creationId xmlns:p14="http://schemas.microsoft.com/office/powerpoint/2010/main" val="1660375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Web API </a:t>
            </a:r>
            <a:r>
              <a:rPr lang="de-CH" dirty="0" err="1" smtClean="0"/>
              <a:t>Localization</a:t>
            </a:r>
            <a:endParaRPr lang="de-CH" dirty="0"/>
          </a:p>
        </p:txBody>
      </p:sp>
      <p:sp>
        <p:nvSpPr>
          <p:cNvPr id="3" name="Textplatzhalter 2"/>
          <p:cNvSpPr>
            <a:spLocks noGrp="1"/>
          </p:cNvSpPr>
          <p:nvPr>
            <p:ph type="body" sz="quarter" idx="16"/>
          </p:nvPr>
        </p:nvSpPr>
        <p:spPr/>
        <p:txBody>
          <a:bodyPr/>
          <a:lstStyle/>
          <a:p>
            <a:r>
              <a:rPr lang="de-CH" dirty="0" err="1" smtClean="0"/>
              <a:t>Localization</a:t>
            </a:r>
            <a:r>
              <a:rPr lang="de-CH" dirty="0" smtClean="0"/>
              <a:t> Message Handler</a:t>
            </a:r>
          </a:p>
          <a:p>
            <a:r>
              <a:rPr lang="de-CH" dirty="0" smtClean="0"/>
              <a:t>Model </a:t>
            </a:r>
            <a:r>
              <a:rPr lang="de-CH" dirty="0" err="1" smtClean="0"/>
              <a:t>Localization</a:t>
            </a:r>
            <a:r>
              <a:rPr lang="de-CH" dirty="0" smtClean="0"/>
              <a:t> </a:t>
            </a:r>
            <a:r>
              <a:rPr lang="de-CH" dirty="0" err="1" smtClean="0"/>
              <a:t>and</a:t>
            </a:r>
            <a:r>
              <a:rPr lang="de-CH" dirty="0" smtClean="0"/>
              <a:t> </a:t>
            </a:r>
            <a:r>
              <a:rPr lang="de-CH" dirty="0" err="1" smtClean="0"/>
              <a:t>ModelState</a:t>
            </a:r>
            <a:endParaRPr lang="de-CH" dirty="0" smtClean="0"/>
          </a:p>
          <a:p>
            <a:r>
              <a:rPr lang="de-CH" dirty="0" err="1" smtClean="0"/>
              <a:t>Localization</a:t>
            </a:r>
            <a:r>
              <a:rPr lang="de-CH" dirty="0" smtClean="0"/>
              <a:t> </a:t>
            </a:r>
            <a:r>
              <a:rPr lang="de-CH" dirty="0" err="1" smtClean="0"/>
              <a:t>exceptions</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12</a:t>
            </a:fld>
            <a:endParaRPr lang="de-CH" dirty="0"/>
          </a:p>
        </p:txBody>
      </p:sp>
    </p:spTree>
    <p:extLst>
      <p:ext uri="{BB962C8B-B14F-4D97-AF65-F5344CB8AC3E}">
        <p14:creationId xmlns:p14="http://schemas.microsoft.com/office/powerpoint/2010/main" val="1123444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Web API </a:t>
            </a:r>
            <a:r>
              <a:rPr lang="de-CH" dirty="0" err="1" smtClean="0"/>
              <a:t>Localization</a:t>
            </a:r>
            <a:r>
              <a:rPr lang="de-CH" dirty="0" smtClean="0"/>
              <a:t>, </a:t>
            </a:r>
            <a:r>
              <a:rPr lang="de-CH" dirty="0" err="1" smtClean="0"/>
              <a:t>rules</a:t>
            </a:r>
            <a:r>
              <a:rPr lang="de-CH" dirty="0" smtClean="0"/>
              <a:t> </a:t>
            </a:r>
            <a:r>
              <a:rPr lang="de-CH" dirty="0" err="1" smtClean="0"/>
              <a:t>to</a:t>
            </a:r>
            <a:r>
              <a:rPr lang="de-CH" dirty="0" smtClean="0"/>
              <a:t> follow</a:t>
            </a:r>
            <a:endParaRPr lang="de-CH" dirty="0"/>
          </a:p>
        </p:txBody>
      </p:sp>
      <p:sp>
        <p:nvSpPr>
          <p:cNvPr id="3" name="Textplatzhalter 2"/>
          <p:cNvSpPr>
            <a:spLocks noGrp="1"/>
          </p:cNvSpPr>
          <p:nvPr>
            <p:ph type="body" sz="quarter" idx="16"/>
          </p:nvPr>
        </p:nvSpPr>
        <p:spPr/>
        <p:txBody>
          <a:bodyPr>
            <a:normAutofit fontScale="77500" lnSpcReduction="20000"/>
          </a:bodyPr>
          <a:lstStyle/>
          <a:p>
            <a:r>
              <a:rPr lang="en-GB" dirty="0"/>
              <a:t>You should NOT implement one controller per language. </a:t>
            </a:r>
            <a:r>
              <a:rPr lang="en-GB" dirty="0" smtClean="0"/>
              <a:t>DRY</a:t>
            </a:r>
          </a:p>
          <a:p>
            <a:endParaRPr lang="en-GB" dirty="0"/>
          </a:p>
          <a:p>
            <a:r>
              <a:rPr lang="en-GB" dirty="0"/>
              <a:t>You should use 5 character encoding and not 2 char globalization ISO code. De-DE and not DE or </a:t>
            </a:r>
            <a:r>
              <a:rPr lang="en-GB" dirty="0" err="1"/>
              <a:t>fr</a:t>
            </a:r>
            <a:r>
              <a:rPr lang="en-GB" dirty="0"/>
              <a:t>-FR and not </a:t>
            </a:r>
            <a:r>
              <a:rPr lang="en-GB" dirty="0" smtClean="0"/>
              <a:t>FR</a:t>
            </a:r>
          </a:p>
          <a:p>
            <a:endParaRPr lang="en-GB" dirty="0"/>
          </a:p>
          <a:p>
            <a:r>
              <a:rPr lang="en-GB" dirty="0" err="1"/>
              <a:t>DateTime</a:t>
            </a:r>
            <a:r>
              <a:rPr lang="en-GB" dirty="0"/>
              <a:t> objects should not be formatted anywhere except in the presentation layers. Always culture </a:t>
            </a:r>
            <a:r>
              <a:rPr lang="en-GB" dirty="0" smtClean="0"/>
              <a:t>invariant</a:t>
            </a:r>
          </a:p>
          <a:p>
            <a:endParaRPr lang="en-GB" dirty="0"/>
          </a:p>
          <a:p>
            <a:r>
              <a:rPr lang="en-GB" dirty="0"/>
              <a:t>Don’t used </a:t>
            </a:r>
            <a:r>
              <a:rPr lang="en-GB" dirty="0" err="1"/>
              <a:t>ToString</a:t>
            </a:r>
            <a:r>
              <a:rPr lang="en-GB" dirty="0"/>
              <a:t>() unless you require a specific Cultured </a:t>
            </a:r>
            <a:r>
              <a:rPr lang="en-GB" dirty="0" smtClean="0"/>
              <a:t>string</a:t>
            </a:r>
          </a:p>
          <a:p>
            <a:endParaRPr lang="en-GB" dirty="0"/>
          </a:p>
          <a:p>
            <a:r>
              <a:rPr lang="en-GB" dirty="0"/>
              <a:t>Exceptions which are displayed should be translated. (Care must be taken when displaying or logging operating system exceptions</a:t>
            </a:r>
            <a:r>
              <a:rPr lang="en-GB" dirty="0" smtClean="0"/>
              <a:t>.)</a:t>
            </a:r>
          </a:p>
          <a:p>
            <a:endParaRPr lang="en-GB" dirty="0"/>
          </a:p>
          <a:p>
            <a:r>
              <a:rPr lang="en-GB" dirty="0"/>
              <a:t>Don’t use or rely on the browser language settings as this is for a lot of end users incorrect. In most countries where English is not the default language, this problem is quiet common. For example Person X preferred language is en-US but lives in Switzerland and works for company X. IT from company X supplies a de-CH computer for work. The browser settings are wrong and cannot be changed because only the company has the admin rights to change this</a:t>
            </a:r>
            <a:r>
              <a:rPr lang="en-GB" dirty="0" smtClean="0"/>
              <a:t>…</a:t>
            </a:r>
          </a:p>
          <a:p>
            <a:endParaRPr lang="en-GB" dirty="0"/>
          </a:p>
          <a:p>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13</a:t>
            </a:fld>
            <a:endParaRPr lang="de-CH" dirty="0"/>
          </a:p>
        </p:txBody>
      </p:sp>
    </p:spTree>
    <p:extLst>
      <p:ext uri="{BB962C8B-B14F-4D97-AF65-F5344CB8AC3E}">
        <p14:creationId xmlns:p14="http://schemas.microsoft.com/office/powerpoint/2010/main" val="3089618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Web API </a:t>
            </a:r>
            <a:r>
              <a:rPr lang="de-CH" dirty="0" err="1" smtClean="0"/>
              <a:t>Localization</a:t>
            </a:r>
            <a:r>
              <a:rPr lang="de-CH" smtClean="0"/>
              <a:t>, </a:t>
            </a:r>
            <a:r>
              <a:rPr lang="de-CH" dirty="0" err="1"/>
              <a:t>rules</a:t>
            </a:r>
            <a:r>
              <a:rPr lang="de-CH" dirty="0"/>
              <a:t> </a:t>
            </a:r>
            <a:r>
              <a:rPr lang="de-CH" dirty="0" err="1"/>
              <a:t>to</a:t>
            </a:r>
            <a:r>
              <a:rPr lang="de-CH" dirty="0"/>
              <a:t> follow</a:t>
            </a:r>
          </a:p>
        </p:txBody>
      </p:sp>
      <p:sp>
        <p:nvSpPr>
          <p:cNvPr id="3" name="Textplatzhalter 2"/>
          <p:cNvSpPr>
            <a:spLocks noGrp="1"/>
          </p:cNvSpPr>
          <p:nvPr>
            <p:ph type="body" sz="quarter" idx="16"/>
          </p:nvPr>
        </p:nvSpPr>
        <p:spPr/>
        <p:txBody>
          <a:bodyPr>
            <a:normAutofit fontScale="77500" lnSpcReduction="20000"/>
          </a:bodyPr>
          <a:lstStyle/>
          <a:p>
            <a:endParaRPr lang="en-GB" dirty="0"/>
          </a:p>
          <a:p>
            <a:r>
              <a:rPr lang="en-GB" dirty="0"/>
              <a:t>Define a fix set of localizations to support. Do not try to support everything. Choose one localization for each global language unless the software requirements require different</a:t>
            </a:r>
            <a:r>
              <a:rPr lang="en-GB" dirty="0" smtClean="0"/>
              <a:t>.</a:t>
            </a:r>
          </a:p>
          <a:p>
            <a:endParaRPr lang="en-GB" dirty="0"/>
          </a:p>
          <a:p>
            <a:r>
              <a:rPr lang="en-GB" dirty="0"/>
              <a:t>You should support runtime language switches. If an application requires a restart or after a language change, the user ends up at a different URL, that’s just not USER friendly software, just bad software design and bad software architecture. Get professional</a:t>
            </a:r>
            <a:r>
              <a:rPr lang="en-GB" dirty="0" smtClean="0"/>
              <a:t>!</a:t>
            </a:r>
          </a:p>
          <a:p>
            <a:endParaRPr lang="en-GB" dirty="0"/>
          </a:p>
          <a:p>
            <a:r>
              <a:rPr lang="en-GB" dirty="0"/>
              <a:t>Be careful when guessing a user language for the end user. And if doing this make it VERY EASY for the end user to change back to the preferred language. For example the automatic translation tools based on location are terrible. Some don’t even use the browser headers. If doing this, then cache the user settings</a:t>
            </a:r>
            <a:r>
              <a:rPr lang="en-GB" dirty="0" smtClean="0"/>
              <a:t>.</a:t>
            </a:r>
          </a:p>
          <a:p>
            <a:endParaRPr lang="en-GB" dirty="0"/>
          </a:p>
          <a:p>
            <a:r>
              <a:rPr lang="en-GB" dirty="0"/>
              <a:t>If programming a MVC or browser application, use language parameters in the URL and not browser headers. This is not the case for Web API, as it’s supplying a service. You can use it how you want.</a:t>
            </a:r>
          </a:p>
          <a:p>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14</a:t>
            </a:fld>
            <a:endParaRPr lang="de-CH" dirty="0"/>
          </a:p>
        </p:txBody>
      </p:sp>
    </p:spTree>
    <p:extLst>
      <p:ext uri="{BB962C8B-B14F-4D97-AF65-F5344CB8AC3E}">
        <p14:creationId xmlns:p14="http://schemas.microsoft.com/office/powerpoint/2010/main" val="34192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Batching</a:t>
            </a:r>
            <a:r>
              <a:rPr lang="de-CH" dirty="0"/>
              <a:t> / e.g. Data </a:t>
            </a:r>
            <a:r>
              <a:rPr lang="de-CH" dirty="0" err="1" smtClean="0"/>
              <a:t>Synchronization</a:t>
            </a:r>
            <a:endParaRPr lang="de-CH" dirty="0"/>
          </a:p>
        </p:txBody>
      </p:sp>
      <p:sp>
        <p:nvSpPr>
          <p:cNvPr id="3" name="Textplatzhalter 2"/>
          <p:cNvSpPr>
            <a:spLocks noGrp="1"/>
          </p:cNvSpPr>
          <p:nvPr>
            <p:ph type="body" sz="quarter" idx="16"/>
          </p:nvPr>
        </p:nvSpPr>
        <p:spPr/>
        <p:txBody>
          <a:bodyPr/>
          <a:lstStyle/>
          <a:p>
            <a:r>
              <a:rPr lang="de-CH" dirty="0" err="1" smtClean="0"/>
              <a:t>Batching</a:t>
            </a:r>
            <a:r>
              <a:rPr lang="de-CH" dirty="0" smtClean="0"/>
              <a:t> </a:t>
            </a:r>
            <a:r>
              <a:rPr lang="de-CH" dirty="0" err="1" smtClean="0"/>
              <a:t>standard</a:t>
            </a:r>
            <a:r>
              <a:rPr lang="de-CH" dirty="0" smtClean="0"/>
              <a:t> </a:t>
            </a:r>
            <a:r>
              <a:rPr lang="de-CH" dirty="0" err="1" smtClean="0"/>
              <a:t>with</a:t>
            </a:r>
            <a:r>
              <a:rPr lang="de-CH" dirty="0" smtClean="0"/>
              <a:t> JSON</a:t>
            </a:r>
          </a:p>
          <a:p>
            <a:r>
              <a:rPr lang="de-CH" dirty="0" err="1" smtClean="0"/>
              <a:t>Batching</a:t>
            </a:r>
            <a:r>
              <a:rPr lang="de-CH" dirty="0" smtClean="0"/>
              <a:t> </a:t>
            </a:r>
            <a:r>
              <a:rPr lang="de-CH" dirty="0" err="1" smtClean="0"/>
              <a:t>with</a:t>
            </a:r>
            <a:r>
              <a:rPr lang="de-CH" dirty="0" smtClean="0"/>
              <a:t> </a:t>
            </a:r>
            <a:r>
              <a:rPr lang="de-CH" dirty="0" err="1" smtClean="0"/>
              <a:t>Protobuf</a:t>
            </a:r>
            <a:endParaRPr lang="de-CH" dirty="0" smtClean="0"/>
          </a:p>
          <a:p>
            <a:r>
              <a:rPr lang="de-CH" dirty="0" smtClean="0"/>
              <a:t>ODATA </a:t>
            </a:r>
            <a:r>
              <a:rPr lang="de-CH" dirty="0" err="1" smtClean="0"/>
              <a:t>Batching</a:t>
            </a:r>
            <a:endParaRPr lang="de-CH" dirty="0" smtClean="0"/>
          </a:p>
          <a:p>
            <a:r>
              <a:rPr lang="de-CH" dirty="0" smtClean="0"/>
              <a:t>Demo </a:t>
            </a:r>
            <a:r>
              <a:rPr lang="de-CH" dirty="0" err="1" smtClean="0"/>
              <a:t>Batching</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15</a:t>
            </a:fld>
            <a:endParaRPr lang="de-CH" dirty="0"/>
          </a:p>
        </p:txBody>
      </p:sp>
    </p:spTree>
    <p:extLst>
      <p:ext uri="{BB962C8B-B14F-4D97-AF65-F5344CB8AC3E}">
        <p14:creationId xmlns:p14="http://schemas.microsoft.com/office/powerpoint/2010/main" val="533378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Security</a:t>
            </a:r>
            <a:endParaRPr lang="de-CH" dirty="0"/>
          </a:p>
        </p:txBody>
      </p:sp>
      <p:sp>
        <p:nvSpPr>
          <p:cNvPr id="3" name="Textplatzhalter 2"/>
          <p:cNvSpPr>
            <a:spLocks noGrp="1"/>
          </p:cNvSpPr>
          <p:nvPr>
            <p:ph type="body" sz="quarter" idx="16"/>
          </p:nvPr>
        </p:nvSpPr>
        <p:spPr/>
        <p:txBody>
          <a:bodyPr/>
          <a:lstStyle/>
          <a:p>
            <a:pPr marL="0" indent="0">
              <a:buNone/>
            </a:pPr>
            <a:r>
              <a:rPr lang="de-CH" dirty="0" smtClean="0"/>
              <a:t>New </a:t>
            </a:r>
            <a:r>
              <a:rPr lang="de-CH" dirty="0" err="1" smtClean="0"/>
              <a:t>security</a:t>
            </a:r>
            <a:r>
              <a:rPr lang="de-CH" dirty="0" smtClean="0"/>
              <a:t> </a:t>
            </a:r>
            <a:r>
              <a:rPr lang="de-CH" dirty="0" err="1" smtClean="0"/>
              <a:t>pipeline</a:t>
            </a:r>
            <a:r>
              <a:rPr lang="de-CH" dirty="0" smtClean="0"/>
              <a:t> in Web API 2. (OR Web API 2 </a:t>
            </a:r>
            <a:r>
              <a:rPr lang="de-CH" dirty="0" err="1" smtClean="0"/>
              <a:t>has</a:t>
            </a:r>
            <a:r>
              <a:rPr lang="de-CH" dirty="0" smtClean="0"/>
              <a:t> a </a:t>
            </a:r>
            <a:r>
              <a:rPr lang="de-CH" dirty="0" err="1" smtClean="0"/>
              <a:t>security</a:t>
            </a:r>
            <a:r>
              <a:rPr lang="de-CH" dirty="0" smtClean="0"/>
              <a:t> </a:t>
            </a:r>
            <a:r>
              <a:rPr lang="de-CH" dirty="0" err="1" smtClean="0"/>
              <a:t>architecture</a:t>
            </a:r>
            <a:r>
              <a:rPr lang="de-CH" dirty="0" smtClean="0"/>
              <a:t>)</a:t>
            </a:r>
          </a:p>
          <a:p>
            <a:pPr marL="0" indent="0">
              <a:buNone/>
            </a:pP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16</a:t>
            </a:fld>
            <a:endParaRPr lang="de-CH" dirty="0"/>
          </a:p>
        </p:txBody>
      </p:sp>
      <p:pic>
        <p:nvPicPr>
          <p:cNvPr id="5" name="Picture 4"/>
          <p:cNvPicPr>
            <a:picLocks noChangeAspect="1"/>
          </p:cNvPicPr>
          <p:nvPr/>
        </p:nvPicPr>
        <p:blipFill>
          <a:blip r:embed="rId2"/>
          <a:stretch>
            <a:fillRect/>
          </a:stretch>
        </p:blipFill>
        <p:spPr>
          <a:xfrm>
            <a:off x="827584" y="2348880"/>
            <a:ext cx="7335274" cy="2924583"/>
          </a:xfrm>
          <a:prstGeom prst="rect">
            <a:avLst/>
          </a:prstGeom>
        </p:spPr>
      </p:pic>
    </p:spTree>
    <p:extLst>
      <p:ext uri="{BB962C8B-B14F-4D97-AF65-F5344CB8AC3E}">
        <p14:creationId xmlns:p14="http://schemas.microsoft.com/office/powerpoint/2010/main" val="21712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Security</a:t>
            </a:r>
            <a:endParaRPr lang="de-CH" dirty="0"/>
          </a:p>
        </p:txBody>
      </p:sp>
      <p:sp>
        <p:nvSpPr>
          <p:cNvPr id="3" name="Textplatzhalter 2"/>
          <p:cNvSpPr>
            <a:spLocks noGrp="1"/>
          </p:cNvSpPr>
          <p:nvPr>
            <p:ph type="body" sz="quarter" idx="16"/>
          </p:nvPr>
        </p:nvSpPr>
        <p:spPr/>
        <p:txBody>
          <a:bodyPr/>
          <a:lstStyle/>
          <a:p>
            <a:r>
              <a:rPr lang="de-CH" dirty="0" smtClean="0"/>
              <a:t>CORS </a:t>
            </a:r>
            <a:r>
              <a:rPr lang="de-CH" dirty="0" err="1" smtClean="0"/>
              <a:t>instead</a:t>
            </a:r>
            <a:r>
              <a:rPr lang="de-CH" dirty="0" smtClean="0"/>
              <a:t> </a:t>
            </a:r>
            <a:r>
              <a:rPr lang="de-CH" dirty="0" err="1" smtClean="0"/>
              <a:t>of</a:t>
            </a:r>
            <a:r>
              <a:rPr lang="de-CH" dirty="0" smtClean="0"/>
              <a:t> JSONP (</a:t>
            </a:r>
            <a:r>
              <a:rPr lang="de-CH" dirty="0" err="1" smtClean="0"/>
              <a:t>depends</a:t>
            </a:r>
            <a:r>
              <a:rPr lang="de-CH" dirty="0" smtClean="0"/>
              <a:t> on </a:t>
            </a:r>
            <a:r>
              <a:rPr lang="de-CH" dirty="0" err="1" smtClean="0"/>
              <a:t>browser</a:t>
            </a:r>
            <a:r>
              <a:rPr lang="de-CH" dirty="0" smtClean="0"/>
              <a:t>)</a:t>
            </a:r>
          </a:p>
          <a:p>
            <a:r>
              <a:rPr lang="de-CH" dirty="0" err="1" smtClean="0"/>
              <a:t>Use</a:t>
            </a:r>
            <a:r>
              <a:rPr lang="de-CH" dirty="0" smtClean="0"/>
              <a:t> Token </a:t>
            </a:r>
            <a:r>
              <a:rPr lang="de-CH" dirty="0" err="1" smtClean="0"/>
              <a:t>Based</a:t>
            </a:r>
            <a:r>
              <a:rPr lang="de-CH" dirty="0" smtClean="0"/>
              <a:t> Authentication</a:t>
            </a:r>
          </a:p>
          <a:p>
            <a:r>
              <a:rPr lang="de-CH" dirty="0" err="1" smtClean="0"/>
              <a:t>Don’t</a:t>
            </a:r>
            <a:r>
              <a:rPr lang="de-CH" dirty="0" smtClean="0"/>
              <a:t> </a:t>
            </a:r>
            <a:r>
              <a:rPr lang="de-CH" dirty="0" err="1" smtClean="0"/>
              <a:t>use</a:t>
            </a:r>
            <a:r>
              <a:rPr lang="de-CH" dirty="0" smtClean="0"/>
              <a:t> </a:t>
            </a:r>
            <a:r>
              <a:rPr lang="de-CH" dirty="0" err="1" smtClean="0"/>
              <a:t>cookies</a:t>
            </a:r>
            <a:r>
              <a:rPr lang="de-CH" dirty="0" smtClean="0"/>
              <a:t> </a:t>
            </a:r>
          </a:p>
          <a:p>
            <a:r>
              <a:rPr lang="de-CH" dirty="0" err="1" smtClean="0"/>
              <a:t>Don’t</a:t>
            </a:r>
            <a:r>
              <a:rPr lang="de-CH" dirty="0" smtClean="0"/>
              <a:t> </a:t>
            </a:r>
            <a:r>
              <a:rPr lang="de-CH" dirty="0" err="1" smtClean="0"/>
              <a:t>use</a:t>
            </a:r>
            <a:r>
              <a:rPr lang="de-CH" dirty="0" smtClean="0"/>
              <a:t> Basic Authentication</a:t>
            </a:r>
          </a:p>
          <a:p>
            <a:r>
              <a:rPr lang="de-CH" dirty="0" smtClean="0"/>
              <a:t>Microsoft OAuth2 </a:t>
            </a:r>
            <a:r>
              <a:rPr lang="de-CH" dirty="0" err="1" smtClean="0"/>
              <a:t>is</a:t>
            </a:r>
            <a:r>
              <a:rPr lang="de-CH" dirty="0" smtClean="0"/>
              <a:t> </a:t>
            </a:r>
            <a:r>
              <a:rPr lang="de-CH" dirty="0" err="1" smtClean="0"/>
              <a:t>complicated</a:t>
            </a:r>
            <a:r>
              <a:rPr lang="de-CH" dirty="0" smtClean="0"/>
              <a:t>, </a:t>
            </a:r>
            <a:r>
              <a:rPr lang="de-CH" dirty="0" err="1" smtClean="0"/>
              <a:t>if</a:t>
            </a:r>
            <a:r>
              <a:rPr lang="de-CH" dirty="0" smtClean="0"/>
              <a:t> </a:t>
            </a:r>
            <a:r>
              <a:rPr lang="de-CH" dirty="0" err="1" smtClean="0"/>
              <a:t>you</a:t>
            </a:r>
            <a:r>
              <a:rPr lang="de-CH" dirty="0" smtClean="0"/>
              <a:t> </a:t>
            </a:r>
            <a:r>
              <a:rPr lang="de-CH" dirty="0" err="1" smtClean="0"/>
              <a:t>have</a:t>
            </a:r>
            <a:r>
              <a:rPr lang="de-CH" dirty="0" smtClean="0"/>
              <a:t> </a:t>
            </a:r>
            <a:r>
              <a:rPr lang="de-CH" dirty="0" err="1" smtClean="0"/>
              <a:t>any</a:t>
            </a:r>
            <a:r>
              <a:rPr lang="de-CH" dirty="0" smtClean="0"/>
              <a:t> </a:t>
            </a:r>
            <a:r>
              <a:rPr lang="de-CH" dirty="0" err="1" smtClean="0"/>
              <a:t>none</a:t>
            </a:r>
            <a:r>
              <a:rPr lang="de-CH" dirty="0" smtClean="0"/>
              <a:t> </a:t>
            </a:r>
            <a:r>
              <a:rPr lang="de-CH" dirty="0" err="1" smtClean="0"/>
              <a:t>standard</a:t>
            </a:r>
            <a:r>
              <a:rPr lang="de-CH" dirty="0" smtClean="0"/>
              <a:t> </a:t>
            </a:r>
            <a:r>
              <a:rPr lang="de-CH" dirty="0" err="1" smtClean="0"/>
              <a:t>requirements</a:t>
            </a:r>
            <a:r>
              <a:rPr lang="de-CH" dirty="0" smtClean="0"/>
              <a:t>.</a:t>
            </a:r>
          </a:p>
          <a:p>
            <a:endParaRPr lang="de-CH" dirty="0" smtClean="0"/>
          </a:p>
          <a:p>
            <a:pPr marL="0" indent="0">
              <a:buNone/>
            </a:pPr>
            <a:r>
              <a:rPr lang="de-CH" dirty="0" smtClean="0"/>
              <a:t>OAuth2 </a:t>
            </a:r>
            <a:r>
              <a:rPr lang="de-CH" dirty="0" err="1" smtClean="0"/>
              <a:t>alone</a:t>
            </a:r>
            <a:r>
              <a:rPr lang="de-CH" dirty="0" smtClean="0"/>
              <a:t> </a:t>
            </a:r>
            <a:r>
              <a:rPr lang="de-CH" dirty="0" err="1" smtClean="0"/>
              <a:t>requires</a:t>
            </a:r>
            <a:r>
              <a:rPr lang="de-CH" dirty="0" smtClean="0"/>
              <a:t> an Authentication Service </a:t>
            </a:r>
            <a:r>
              <a:rPr lang="de-CH" dirty="0" err="1" smtClean="0"/>
              <a:t>to</a:t>
            </a:r>
            <a:r>
              <a:rPr lang="de-CH" dirty="0" smtClean="0"/>
              <a:t> </a:t>
            </a:r>
            <a:r>
              <a:rPr lang="de-CH" dirty="0" err="1" smtClean="0"/>
              <a:t>be</a:t>
            </a:r>
            <a:r>
              <a:rPr lang="de-CH" dirty="0" smtClean="0"/>
              <a:t> </a:t>
            </a:r>
            <a:r>
              <a:rPr lang="de-CH" dirty="0" err="1" smtClean="0"/>
              <a:t>secure</a:t>
            </a:r>
            <a:r>
              <a:rPr lang="de-CH" dirty="0" smtClean="0"/>
              <a:t>.</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17</a:t>
            </a:fld>
            <a:endParaRPr lang="de-CH" dirty="0"/>
          </a:p>
        </p:txBody>
      </p:sp>
    </p:spTree>
    <p:extLst>
      <p:ext uri="{BB962C8B-B14F-4D97-AF65-F5344CB8AC3E}">
        <p14:creationId xmlns:p14="http://schemas.microsoft.com/office/powerpoint/2010/main" val="3075828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Token-</a:t>
            </a:r>
            <a:r>
              <a:rPr lang="de-CH" dirty="0" err="1" smtClean="0"/>
              <a:t>based</a:t>
            </a:r>
            <a:r>
              <a:rPr lang="de-CH" dirty="0" smtClean="0"/>
              <a:t> Authentication OAuth2</a:t>
            </a:r>
            <a:endParaRPr lang="de-CH" dirty="0"/>
          </a:p>
        </p:txBody>
      </p:sp>
      <p:sp>
        <p:nvSpPr>
          <p:cNvPr id="3" name="Textplatzhalter 2"/>
          <p:cNvSpPr>
            <a:spLocks noGrp="1"/>
          </p:cNvSpPr>
          <p:nvPr>
            <p:ph type="body" sz="quarter" idx="16"/>
          </p:nvPr>
        </p:nvSpPr>
        <p:spPr/>
        <p:txBody>
          <a:bodyPr>
            <a:normAutofit fontScale="92500" lnSpcReduction="20000"/>
          </a:bodyPr>
          <a:lstStyle/>
          <a:p>
            <a:r>
              <a:rPr lang="de-CH" dirty="0" err="1" smtClean="0"/>
              <a:t>Resource</a:t>
            </a:r>
            <a:r>
              <a:rPr lang="de-CH" dirty="0" smtClean="0"/>
              <a:t> </a:t>
            </a:r>
            <a:r>
              <a:rPr lang="de-CH" dirty="0" err="1" smtClean="0"/>
              <a:t>Owner</a:t>
            </a:r>
            <a:r>
              <a:rPr lang="de-CH" dirty="0" smtClean="0"/>
              <a:t>, </a:t>
            </a:r>
            <a:r>
              <a:rPr lang="de-CH" dirty="0" err="1" smtClean="0"/>
              <a:t>Resource</a:t>
            </a:r>
            <a:r>
              <a:rPr lang="de-CH" dirty="0" smtClean="0"/>
              <a:t> Server, </a:t>
            </a:r>
            <a:r>
              <a:rPr lang="de-CH" dirty="0" err="1" smtClean="0"/>
              <a:t>Authorization</a:t>
            </a:r>
            <a:r>
              <a:rPr lang="de-CH" dirty="0" smtClean="0"/>
              <a:t> Server (Identity Server, Authentication Server, User Management)</a:t>
            </a:r>
          </a:p>
          <a:p>
            <a:endParaRPr lang="de-CH" dirty="0"/>
          </a:p>
          <a:p>
            <a:r>
              <a:rPr lang="de-CH" dirty="0" smtClean="0"/>
              <a:t>Code Flow: </a:t>
            </a:r>
            <a:r>
              <a:rPr lang="de-CH" sz="1600" dirty="0" smtClean="0"/>
              <a:t>(</a:t>
            </a:r>
            <a:r>
              <a:rPr lang="de-CH" sz="1600" dirty="0" err="1" smtClean="0"/>
              <a:t>Typical</a:t>
            </a:r>
            <a:r>
              <a:rPr lang="de-CH" sz="1600" dirty="0" smtClean="0"/>
              <a:t> Web </a:t>
            </a:r>
            <a:r>
              <a:rPr lang="de-CH" sz="1600" dirty="0" err="1" smtClean="0"/>
              <a:t>Application</a:t>
            </a:r>
            <a:r>
              <a:rPr lang="de-CH" sz="1600" dirty="0" smtClean="0"/>
              <a:t> </a:t>
            </a:r>
            <a:r>
              <a:rPr lang="de-CH" sz="1600" dirty="0" err="1" smtClean="0"/>
              <a:t>uses</a:t>
            </a:r>
            <a:r>
              <a:rPr lang="de-CH" sz="1600" dirty="0" smtClean="0"/>
              <a:t> Web API </a:t>
            </a:r>
            <a:r>
              <a:rPr lang="de-CH" sz="1600" dirty="0" err="1" smtClean="0"/>
              <a:t>Resource</a:t>
            </a:r>
            <a:r>
              <a:rPr lang="de-CH" sz="1600" dirty="0" smtClean="0"/>
              <a:t> Server), </a:t>
            </a:r>
            <a:r>
              <a:rPr lang="de-CH" sz="1600" dirty="0" err="1" smtClean="0"/>
              <a:t>token</a:t>
            </a:r>
            <a:r>
              <a:rPr lang="de-CH" sz="1600" dirty="0" smtClean="0"/>
              <a:t> </a:t>
            </a:r>
            <a:r>
              <a:rPr lang="de-CH" sz="1600" dirty="0" err="1" smtClean="0"/>
              <a:t>never</a:t>
            </a:r>
            <a:r>
              <a:rPr lang="de-CH" sz="1600" dirty="0" smtClean="0"/>
              <a:t> </a:t>
            </a:r>
            <a:r>
              <a:rPr lang="de-CH" sz="1600" dirty="0" err="1" smtClean="0"/>
              <a:t>leaves</a:t>
            </a:r>
            <a:r>
              <a:rPr lang="de-CH" sz="1600" dirty="0" smtClean="0"/>
              <a:t> </a:t>
            </a:r>
            <a:r>
              <a:rPr lang="de-CH" sz="1600" dirty="0" err="1" smtClean="0"/>
              <a:t>trusted</a:t>
            </a:r>
            <a:r>
              <a:rPr lang="de-CH" sz="1600" dirty="0" smtClean="0"/>
              <a:t> </a:t>
            </a:r>
            <a:r>
              <a:rPr lang="de-CH" sz="1600" dirty="0" err="1" smtClean="0"/>
              <a:t>zone</a:t>
            </a:r>
            <a:r>
              <a:rPr lang="de-CH" dirty="0" smtClean="0"/>
              <a:t>.</a:t>
            </a:r>
          </a:p>
          <a:p>
            <a:r>
              <a:rPr lang="de-CH" dirty="0" err="1"/>
              <a:t>Implicit</a:t>
            </a:r>
            <a:r>
              <a:rPr lang="de-CH" dirty="0"/>
              <a:t> </a:t>
            </a:r>
            <a:r>
              <a:rPr lang="de-CH" dirty="0" smtClean="0"/>
              <a:t>Flow: </a:t>
            </a:r>
            <a:r>
              <a:rPr lang="de-CH" sz="1600" dirty="0" smtClean="0"/>
              <a:t>(</a:t>
            </a:r>
            <a:r>
              <a:rPr lang="de-CH" sz="1600" dirty="0" err="1" smtClean="0"/>
              <a:t>Javascript</a:t>
            </a:r>
            <a:r>
              <a:rPr lang="de-CH" sz="1600" dirty="0" smtClean="0"/>
              <a:t>/ </a:t>
            </a:r>
            <a:r>
              <a:rPr lang="de-CH" sz="1600" dirty="0" err="1" smtClean="0"/>
              <a:t>apps</a:t>
            </a:r>
            <a:r>
              <a:rPr lang="de-CH" sz="1600" dirty="0" smtClean="0"/>
              <a:t> </a:t>
            </a:r>
            <a:r>
              <a:rPr lang="de-CH" sz="1600" dirty="0" err="1" smtClean="0"/>
              <a:t>etc</a:t>
            </a:r>
            <a:r>
              <a:rPr lang="de-CH" sz="1600" dirty="0" smtClean="0"/>
              <a:t>, </a:t>
            </a:r>
            <a:r>
              <a:rPr lang="de-CH" sz="1600" dirty="0" err="1" smtClean="0"/>
              <a:t>client</a:t>
            </a:r>
            <a:r>
              <a:rPr lang="de-CH" sz="1600" dirty="0" smtClean="0"/>
              <a:t> </a:t>
            </a:r>
            <a:r>
              <a:rPr lang="de-CH" sz="1600" dirty="0" err="1" smtClean="0"/>
              <a:t>is</a:t>
            </a:r>
            <a:r>
              <a:rPr lang="de-CH" sz="1600" dirty="0" smtClean="0"/>
              <a:t> not </a:t>
            </a:r>
            <a:r>
              <a:rPr lang="de-CH" sz="1600" dirty="0" err="1" smtClean="0"/>
              <a:t>trusted</a:t>
            </a:r>
            <a:r>
              <a:rPr lang="de-CH" sz="1600" dirty="0" smtClean="0"/>
              <a:t>!), not </a:t>
            </a:r>
            <a:r>
              <a:rPr lang="de-CH" sz="1600" dirty="0" err="1" smtClean="0"/>
              <a:t>as</a:t>
            </a:r>
            <a:r>
              <a:rPr lang="de-CH" sz="1600" dirty="0" smtClean="0"/>
              <a:t> </a:t>
            </a:r>
            <a:r>
              <a:rPr lang="de-CH" sz="1600" dirty="0" err="1" smtClean="0"/>
              <a:t>safe</a:t>
            </a:r>
            <a:r>
              <a:rPr lang="de-CH" sz="1600" dirty="0" smtClean="0"/>
              <a:t> </a:t>
            </a:r>
            <a:r>
              <a:rPr lang="de-CH" sz="1600" dirty="0" err="1" smtClean="0"/>
              <a:t>as</a:t>
            </a:r>
            <a:r>
              <a:rPr lang="de-CH" sz="1600" dirty="0" smtClean="0"/>
              <a:t> Code Flow, </a:t>
            </a:r>
            <a:r>
              <a:rPr lang="de-CH" sz="1600" dirty="0" err="1" smtClean="0"/>
              <a:t>token</a:t>
            </a:r>
            <a:r>
              <a:rPr lang="de-CH" sz="1600" dirty="0" smtClean="0"/>
              <a:t> </a:t>
            </a:r>
            <a:r>
              <a:rPr lang="de-CH" sz="1600" dirty="0" err="1" smtClean="0"/>
              <a:t>returned</a:t>
            </a:r>
            <a:r>
              <a:rPr lang="de-CH" sz="1600" dirty="0" smtClean="0"/>
              <a:t> </a:t>
            </a:r>
            <a:r>
              <a:rPr lang="de-CH" sz="1600" dirty="0" err="1" smtClean="0"/>
              <a:t>to</a:t>
            </a:r>
            <a:r>
              <a:rPr lang="de-CH" sz="1600" dirty="0" smtClean="0"/>
              <a:t> </a:t>
            </a:r>
            <a:r>
              <a:rPr lang="de-CH" sz="1600" dirty="0" err="1" smtClean="0"/>
              <a:t>the</a:t>
            </a:r>
            <a:r>
              <a:rPr lang="de-CH" sz="1600" dirty="0" smtClean="0"/>
              <a:t> </a:t>
            </a:r>
            <a:r>
              <a:rPr lang="de-CH" sz="1600" dirty="0" err="1" smtClean="0"/>
              <a:t>client</a:t>
            </a:r>
            <a:r>
              <a:rPr lang="de-CH" sz="1600" dirty="0" smtClean="0"/>
              <a:t>.</a:t>
            </a:r>
          </a:p>
          <a:p>
            <a:r>
              <a:rPr lang="de-CH" dirty="0" err="1" smtClean="0"/>
              <a:t>Resource</a:t>
            </a:r>
            <a:r>
              <a:rPr lang="de-CH" dirty="0" smtClean="0"/>
              <a:t> </a:t>
            </a:r>
            <a:r>
              <a:rPr lang="de-CH" dirty="0" err="1" smtClean="0"/>
              <a:t>Owner</a:t>
            </a:r>
            <a:r>
              <a:rPr lang="de-CH" dirty="0" smtClean="0"/>
              <a:t> Flow:</a:t>
            </a:r>
            <a:r>
              <a:rPr lang="de-CH" sz="1600" dirty="0" smtClean="0"/>
              <a:t> </a:t>
            </a:r>
            <a:r>
              <a:rPr lang="de-CH" sz="1600" dirty="0" err="1" smtClean="0"/>
              <a:t>trusted</a:t>
            </a:r>
            <a:r>
              <a:rPr lang="de-CH" sz="1600" dirty="0"/>
              <a:t> </a:t>
            </a:r>
            <a:r>
              <a:rPr lang="de-CH" sz="1600" dirty="0" err="1" smtClean="0"/>
              <a:t>applications</a:t>
            </a:r>
            <a:r>
              <a:rPr lang="de-CH" sz="1600" dirty="0" smtClean="0"/>
              <a:t>, </a:t>
            </a:r>
            <a:r>
              <a:rPr lang="de-CH" sz="1600" dirty="0" err="1" smtClean="0"/>
              <a:t>trusted</a:t>
            </a:r>
            <a:r>
              <a:rPr lang="de-CH" sz="1600" dirty="0" smtClean="0"/>
              <a:t> </a:t>
            </a:r>
            <a:r>
              <a:rPr lang="de-CH" sz="1600" dirty="0" err="1" smtClean="0"/>
              <a:t>devices</a:t>
            </a:r>
            <a:r>
              <a:rPr lang="de-CH" sz="1600" dirty="0" smtClean="0"/>
              <a:t>, save </a:t>
            </a:r>
            <a:r>
              <a:rPr lang="de-CH" sz="1600" dirty="0" err="1" smtClean="0"/>
              <a:t>passwords</a:t>
            </a:r>
            <a:r>
              <a:rPr lang="de-CH" sz="1600" dirty="0" smtClean="0"/>
              <a:t> </a:t>
            </a:r>
            <a:r>
              <a:rPr lang="de-CH" sz="1600" dirty="0" err="1" smtClean="0"/>
              <a:t>locally</a:t>
            </a:r>
            <a:r>
              <a:rPr lang="de-CH" sz="1600" dirty="0" smtClean="0"/>
              <a:t>.</a:t>
            </a:r>
          </a:p>
          <a:p>
            <a:r>
              <a:rPr lang="de-CH" dirty="0" smtClean="0"/>
              <a:t>Client </a:t>
            </a:r>
            <a:r>
              <a:rPr lang="de-CH" dirty="0" err="1" smtClean="0"/>
              <a:t>Credentials</a:t>
            </a:r>
            <a:r>
              <a:rPr lang="de-CH" dirty="0" smtClean="0"/>
              <a:t> Flow:</a:t>
            </a:r>
            <a:r>
              <a:rPr lang="de-CH" sz="1600" dirty="0" smtClean="0"/>
              <a:t> Service </a:t>
            </a:r>
            <a:r>
              <a:rPr lang="de-CH" sz="1600" dirty="0" err="1" smtClean="0"/>
              <a:t>to</a:t>
            </a:r>
            <a:r>
              <a:rPr lang="de-CH" sz="1600" dirty="0" smtClean="0"/>
              <a:t> Service</a:t>
            </a:r>
          </a:p>
          <a:p>
            <a:endParaRPr lang="de-CH" dirty="0"/>
          </a:p>
          <a:p>
            <a:r>
              <a:rPr lang="de-CH" dirty="0" err="1" smtClean="0"/>
              <a:t>Scope</a:t>
            </a:r>
            <a:r>
              <a:rPr lang="de-CH" dirty="0" smtClean="0"/>
              <a:t>: </a:t>
            </a:r>
            <a:r>
              <a:rPr lang="de-CH" dirty="0" err="1" smtClean="0"/>
              <a:t>read</a:t>
            </a:r>
            <a:r>
              <a:rPr lang="de-CH" dirty="0" smtClean="0"/>
              <a:t>, </a:t>
            </a:r>
            <a:r>
              <a:rPr lang="de-CH" dirty="0" err="1" smtClean="0"/>
              <a:t>write</a:t>
            </a:r>
            <a:r>
              <a:rPr lang="de-CH" dirty="0" smtClean="0"/>
              <a:t>, </a:t>
            </a:r>
            <a:r>
              <a:rPr lang="de-CH" dirty="0" err="1" smtClean="0"/>
              <a:t>delete</a:t>
            </a:r>
            <a:r>
              <a:rPr lang="de-CH" dirty="0" smtClean="0"/>
              <a:t>, </a:t>
            </a:r>
            <a:r>
              <a:rPr lang="de-CH" dirty="0" err="1" smtClean="0"/>
              <a:t>search</a:t>
            </a:r>
            <a:r>
              <a:rPr lang="de-CH" dirty="0" smtClean="0"/>
              <a:t> etc.</a:t>
            </a:r>
          </a:p>
          <a:p>
            <a:r>
              <a:rPr lang="de-CH" dirty="0" err="1" smtClean="0"/>
              <a:t>Use</a:t>
            </a:r>
            <a:r>
              <a:rPr lang="de-CH" dirty="0" smtClean="0"/>
              <a:t> Refresh Tokens </a:t>
            </a:r>
            <a:r>
              <a:rPr lang="de-CH" dirty="0" err="1" smtClean="0"/>
              <a:t>if</a:t>
            </a:r>
            <a:r>
              <a:rPr lang="de-CH" dirty="0" smtClean="0"/>
              <a:t> </a:t>
            </a:r>
            <a:r>
              <a:rPr lang="de-CH" dirty="0" err="1" smtClean="0"/>
              <a:t>needed</a:t>
            </a:r>
            <a:endParaRPr lang="de-CH" dirty="0" smtClean="0"/>
          </a:p>
          <a:p>
            <a:endParaRPr lang="de-CH" dirty="0"/>
          </a:p>
          <a:p>
            <a:r>
              <a:rPr lang="de-CH" dirty="0" smtClean="0"/>
              <a:t>Demo </a:t>
            </a:r>
            <a:r>
              <a:rPr lang="de-CH" smtClean="0"/>
              <a:t>Code Flow</a:t>
            </a:r>
          </a:p>
          <a:p>
            <a:endParaRPr lang="de-CH" dirty="0" smtClean="0"/>
          </a:p>
          <a:p>
            <a:pPr marL="0" indent="0">
              <a:buNone/>
            </a:pP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18</a:t>
            </a:fld>
            <a:endParaRPr lang="de-CH" dirty="0"/>
          </a:p>
        </p:txBody>
      </p:sp>
    </p:spTree>
    <p:extLst>
      <p:ext uri="{BB962C8B-B14F-4D97-AF65-F5344CB8AC3E}">
        <p14:creationId xmlns:p14="http://schemas.microsoft.com/office/powerpoint/2010/main" val="364162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Links </a:t>
            </a:r>
            <a:r>
              <a:rPr lang="de-CH" dirty="0" err="1" smtClean="0"/>
              <a:t>for</a:t>
            </a:r>
            <a:r>
              <a:rPr lang="de-CH" dirty="0" smtClean="0"/>
              <a:t> Security IIS </a:t>
            </a:r>
            <a:r>
              <a:rPr lang="de-CH" dirty="0" err="1" smtClean="0"/>
              <a:t>and</a:t>
            </a:r>
            <a:r>
              <a:rPr lang="de-CH" dirty="0" smtClean="0"/>
              <a:t> Web API</a:t>
            </a:r>
            <a:endParaRPr lang="de-CH" dirty="0"/>
          </a:p>
        </p:txBody>
      </p:sp>
      <p:sp>
        <p:nvSpPr>
          <p:cNvPr id="3" name="Textplatzhalter 2"/>
          <p:cNvSpPr>
            <a:spLocks noGrp="1"/>
          </p:cNvSpPr>
          <p:nvPr>
            <p:ph type="body" sz="quarter" idx="16"/>
          </p:nvPr>
        </p:nvSpPr>
        <p:spPr/>
        <p:txBody>
          <a:bodyPr/>
          <a:lstStyle/>
          <a:p>
            <a:pPr marL="0" indent="0">
              <a:buNone/>
            </a:pPr>
            <a:r>
              <a:rPr lang="de-CH" dirty="0">
                <a:hlinkClick r:id="rId2"/>
              </a:rPr>
              <a:t>https://</a:t>
            </a:r>
            <a:r>
              <a:rPr lang="de-CH" dirty="0" smtClean="0">
                <a:hlinkClick r:id="rId2"/>
              </a:rPr>
              <a:t>github.com/thinktecture</a:t>
            </a:r>
            <a:r>
              <a:rPr lang="de-CH" dirty="0" smtClean="0"/>
              <a:t> </a:t>
            </a:r>
          </a:p>
          <a:p>
            <a:pPr marL="0" indent="0">
              <a:buNone/>
            </a:pPr>
            <a:r>
              <a:rPr lang="de-CH" dirty="0">
                <a:hlinkClick r:id="rId3"/>
              </a:rPr>
              <a:t>http://brockallen.com</a:t>
            </a:r>
            <a:r>
              <a:rPr lang="de-CH" dirty="0" smtClean="0">
                <a:hlinkClick r:id="rId3"/>
              </a:rPr>
              <a:t>/</a:t>
            </a:r>
            <a:endParaRPr lang="de-CH" dirty="0" smtClean="0"/>
          </a:p>
          <a:p>
            <a:pPr marL="0" indent="0">
              <a:buNone/>
            </a:pPr>
            <a:r>
              <a:rPr lang="de-CH" dirty="0">
                <a:hlinkClick r:id="rId4"/>
              </a:rPr>
              <a:t>http://leastprivilege.com</a:t>
            </a:r>
            <a:r>
              <a:rPr lang="de-CH" dirty="0" smtClean="0">
                <a:hlinkClick r:id="rId4"/>
              </a:rPr>
              <a:t>/</a:t>
            </a:r>
            <a:endParaRPr lang="de-CH" dirty="0" smtClean="0"/>
          </a:p>
          <a:p>
            <a:pPr marL="0" indent="0">
              <a:buNone/>
            </a:pPr>
            <a:endParaRPr lang="de-CH" dirty="0" smtClean="0"/>
          </a:p>
          <a:p>
            <a:pPr marL="0" indent="0">
              <a:buNone/>
            </a:pPr>
            <a:r>
              <a:rPr lang="de-CH" dirty="0" smtClean="0"/>
              <a:t>Https </a:t>
            </a:r>
            <a:r>
              <a:rPr lang="de-CH" dirty="0" err="1" smtClean="0"/>
              <a:t>setup</a:t>
            </a:r>
            <a:r>
              <a:rPr lang="de-CH" dirty="0" smtClean="0"/>
              <a:t>:</a:t>
            </a:r>
          </a:p>
          <a:p>
            <a:pPr marL="0" indent="0">
              <a:buNone/>
            </a:pPr>
            <a:r>
              <a:rPr lang="de-CH" dirty="0">
                <a:hlinkClick r:id="rId5"/>
              </a:rPr>
              <a:t>http://damienbod.wordpress.com/2014/04/16/iis-https-configuration-for-team-development</a:t>
            </a:r>
            <a:r>
              <a:rPr lang="de-CH" dirty="0" smtClean="0">
                <a:hlinkClick r:id="rId5"/>
              </a:rPr>
              <a:t>/</a:t>
            </a:r>
            <a:endParaRPr lang="de-CH" dirty="0" smtClean="0"/>
          </a:p>
          <a:p>
            <a:pPr marL="0" indent="0">
              <a:buNone/>
            </a:pPr>
            <a:endParaRPr lang="de-CH" dirty="0" smtClean="0"/>
          </a:p>
          <a:p>
            <a:pPr marL="0" indent="0">
              <a:buNone/>
            </a:pPr>
            <a:r>
              <a:rPr lang="de-CH" dirty="0" err="1" smtClean="0"/>
              <a:t>External</a:t>
            </a:r>
            <a:r>
              <a:rPr lang="de-CH" dirty="0" smtClean="0"/>
              <a:t> MVC</a:t>
            </a:r>
          </a:p>
          <a:p>
            <a:pPr marL="0" indent="0">
              <a:buNone/>
            </a:pPr>
            <a:r>
              <a:rPr lang="de-CH" dirty="0">
                <a:hlinkClick r:id="rId6"/>
              </a:rPr>
              <a:t>http://www.beabigrockstar.com</a:t>
            </a:r>
            <a:r>
              <a:rPr lang="de-CH" dirty="0" smtClean="0">
                <a:hlinkClick r:id="rId6"/>
              </a:rPr>
              <a:t>/</a:t>
            </a:r>
            <a:endParaRPr lang="de-CH" dirty="0" smtClean="0"/>
          </a:p>
          <a:p>
            <a:pPr marL="0" indent="0">
              <a:buNone/>
            </a:pP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19</a:t>
            </a:fld>
            <a:endParaRPr lang="de-CH" dirty="0"/>
          </a:p>
        </p:txBody>
      </p:sp>
    </p:spTree>
    <p:extLst>
      <p:ext uri="{BB962C8B-B14F-4D97-AF65-F5344CB8AC3E}">
        <p14:creationId xmlns:p14="http://schemas.microsoft.com/office/powerpoint/2010/main" val="250591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Content</a:t>
            </a:r>
            <a:endParaRPr lang="de-CH" dirty="0"/>
          </a:p>
        </p:txBody>
      </p:sp>
      <p:sp>
        <p:nvSpPr>
          <p:cNvPr id="3" name="Textplatzhalter 2"/>
          <p:cNvSpPr>
            <a:spLocks noGrp="1"/>
          </p:cNvSpPr>
          <p:nvPr>
            <p:ph type="body" sz="quarter" idx="16"/>
          </p:nvPr>
        </p:nvSpPr>
        <p:spPr/>
        <p:txBody>
          <a:bodyPr>
            <a:normAutofit fontScale="77500" lnSpcReduction="20000"/>
          </a:bodyPr>
          <a:lstStyle/>
          <a:p>
            <a:r>
              <a:rPr lang="de-CH" dirty="0" err="1" smtClean="0"/>
              <a:t>Overview</a:t>
            </a:r>
            <a:r>
              <a:rPr lang="de-CH" dirty="0" smtClean="0"/>
              <a:t>, </a:t>
            </a:r>
            <a:r>
              <a:rPr lang="de-CH" dirty="0"/>
              <a:t>Web API != </a:t>
            </a:r>
            <a:r>
              <a:rPr lang="de-CH" dirty="0" smtClean="0"/>
              <a:t>Web</a:t>
            </a:r>
          </a:p>
          <a:p>
            <a:r>
              <a:rPr lang="de-CH" dirty="0" smtClean="0"/>
              <a:t>Hosting</a:t>
            </a:r>
          </a:p>
          <a:p>
            <a:r>
              <a:rPr lang="de-CH" dirty="0" err="1" smtClean="0"/>
              <a:t>IoC</a:t>
            </a:r>
            <a:r>
              <a:rPr lang="de-CH" dirty="0" smtClean="0"/>
              <a:t> / </a:t>
            </a:r>
            <a:r>
              <a:rPr lang="de-CH" dirty="0" err="1" smtClean="0"/>
              <a:t>Lifecycle</a:t>
            </a:r>
            <a:endParaRPr lang="de-CH" dirty="0" smtClean="0"/>
          </a:p>
          <a:p>
            <a:r>
              <a:rPr lang="de-CH" dirty="0" smtClean="0"/>
              <a:t>Filters</a:t>
            </a:r>
          </a:p>
          <a:p>
            <a:r>
              <a:rPr lang="de-CH" dirty="0" smtClean="0"/>
              <a:t>Attribute Routing</a:t>
            </a:r>
          </a:p>
          <a:p>
            <a:r>
              <a:rPr lang="de-CH" dirty="0" smtClean="0"/>
              <a:t>Media </a:t>
            </a:r>
            <a:r>
              <a:rPr lang="de-CH" dirty="0" err="1" smtClean="0"/>
              <a:t>Formatters</a:t>
            </a:r>
            <a:r>
              <a:rPr lang="de-CH" dirty="0" smtClean="0"/>
              <a:t> / e.g. File </a:t>
            </a:r>
            <a:r>
              <a:rPr lang="de-CH" dirty="0" err="1" smtClean="0"/>
              <a:t>Up</a:t>
            </a:r>
            <a:r>
              <a:rPr lang="de-CH" dirty="0" smtClean="0"/>
              <a:t>-/Download</a:t>
            </a:r>
          </a:p>
          <a:p>
            <a:r>
              <a:rPr lang="de-CH" dirty="0" smtClean="0"/>
              <a:t>ODATA</a:t>
            </a:r>
          </a:p>
          <a:p>
            <a:r>
              <a:rPr lang="de-CH" dirty="0" smtClean="0"/>
              <a:t>Message Handlers</a:t>
            </a:r>
          </a:p>
          <a:p>
            <a:r>
              <a:rPr lang="de-CH" dirty="0" err="1" smtClean="0"/>
              <a:t>Localization</a:t>
            </a:r>
            <a:endParaRPr lang="de-CH" dirty="0" smtClean="0"/>
          </a:p>
          <a:p>
            <a:r>
              <a:rPr lang="de-CH" dirty="0" err="1" smtClean="0"/>
              <a:t>Batching</a:t>
            </a:r>
            <a:r>
              <a:rPr lang="de-CH" dirty="0" smtClean="0"/>
              <a:t> / e.g. Data </a:t>
            </a:r>
            <a:r>
              <a:rPr lang="de-CH" dirty="0" err="1" smtClean="0"/>
              <a:t>Synchronization</a:t>
            </a:r>
            <a:endParaRPr lang="de-CH" dirty="0" smtClean="0"/>
          </a:p>
          <a:p>
            <a:r>
              <a:rPr lang="de-CH" dirty="0" smtClean="0"/>
              <a:t>Security</a:t>
            </a:r>
          </a:p>
          <a:p>
            <a:r>
              <a:rPr lang="de-CH" dirty="0" err="1"/>
              <a:t>Versioning</a:t>
            </a:r>
            <a:r>
              <a:rPr lang="de-CH" dirty="0"/>
              <a:t> </a:t>
            </a:r>
            <a:r>
              <a:rPr lang="de-CH" dirty="0" err="1"/>
              <a:t>Api</a:t>
            </a:r>
            <a:r>
              <a:rPr lang="de-CH" dirty="0"/>
              <a:t> </a:t>
            </a:r>
            <a:r>
              <a:rPr lang="de-CH" dirty="0" err="1" smtClean="0"/>
              <a:t>services</a:t>
            </a:r>
            <a:endParaRPr lang="de-CH" dirty="0" smtClean="0"/>
          </a:p>
          <a:p>
            <a:r>
              <a:rPr lang="de-CH" dirty="0"/>
              <a:t>Cache </a:t>
            </a:r>
          </a:p>
          <a:p>
            <a:r>
              <a:rPr lang="de-CH" dirty="0" err="1" smtClean="0"/>
              <a:t>Api</a:t>
            </a:r>
            <a:r>
              <a:rPr lang="de-CH" dirty="0" smtClean="0"/>
              <a:t> </a:t>
            </a:r>
            <a:r>
              <a:rPr lang="de-CH" dirty="0" err="1" smtClean="0"/>
              <a:t>Documentation</a:t>
            </a:r>
            <a:endParaRPr lang="de-CH" dirty="0" smtClean="0"/>
          </a:p>
          <a:p>
            <a:r>
              <a:rPr lang="de-CH" dirty="0" err="1" smtClean="0"/>
              <a:t>Testing</a:t>
            </a:r>
            <a:endParaRPr lang="de-CH" dirty="0" smtClean="0"/>
          </a:p>
          <a:p>
            <a:r>
              <a:rPr lang="de-CH" dirty="0" smtClean="0"/>
              <a:t>Advantages/</a:t>
            </a:r>
            <a:r>
              <a:rPr lang="de-CH" dirty="0" err="1" smtClean="0"/>
              <a:t>Disadvantages</a:t>
            </a:r>
            <a:endParaRPr lang="de-CH" dirty="0" smtClean="0"/>
          </a:p>
          <a:p>
            <a:r>
              <a:rPr lang="de-CH" dirty="0" smtClean="0"/>
              <a:t>Bits </a:t>
            </a:r>
            <a:r>
              <a:rPr lang="de-CH" dirty="0" err="1" smtClean="0"/>
              <a:t>and</a:t>
            </a:r>
            <a:r>
              <a:rPr lang="de-CH" dirty="0" smtClean="0"/>
              <a:t> </a:t>
            </a:r>
            <a:r>
              <a:rPr lang="de-CH" dirty="0" err="1" smtClean="0"/>
              <a:t>Pieces</a:t>
            </a:r>
            <a:endParaRPr lang="de-CH" dirty="0" smtClean="0"/>
          </a:p>
        </p:txBody>
      </p:sp>
      <p:sp>
        <p:nvSpPr>
          <p:cNvPr id="4" name="Fußzeilenplatzhalter 3"/>
          <p:cNvSpPr>
            <a:spLocks noGrp="1"/>
          </p:cNvSpPr>
          <p:nvPr>
            <p:ph type="ftr" sz="quarter" idx="3"/>
          </p:nvPr>
        </p:nvSpPr>
        <p:spPr/>
        <p:txBody>
          <a:bodyPr/>
          <a:lstStyle/>
          <a:p>
            <a:r>
              <a:rPr lang="de-CH" smtClean="0">
                <a:solidFill>
                  <a:srgbClr val="8B8D8E"/>
                </a:solidFill>
              </a:rPr>
              <a:t>#</a:t>
            </a:r>
            <a:fld id="{FAF533A0-CC08-4AD3-B9FD-66E41B46AD42}" type="slidenum">
              <a:rPr lang="de-CH" smtClean="0">
                <a:solidFill>
                  <a:srgbClr val="8B8D8E"/>
                </a:solidFill>
              </a:rPr>
              <a:pPr/>
              <a:t>2</a:t>
            </a:fld>
            <a:endParaRPr lang="de-C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Versioning</a:t>
            </a:r>
            <a:r>
              <a:rPr lang="de-CH" dirty="0" smtClean="0"/>
              <a:t> </a:t>
            </a:r>
            <a:r>
              <a:rPr lang="de-CH" dirty="0" err="1"/>
              <a:t>A</a:t>
            </a:r>
            <a:r>
              <a:rPr lang="de-CH" dirty="0" err="1" smtClean="0"/>
              <a:t>pi</a:t>
            </a:r>
            <a:r>
              <a:rPr lang="de-CH" dirty="0" smtClean="0"/>
              <a:t> </a:t>
            </a:r>
            <a:r>
              <a:rPr lang="de-CH" dirty="0" err="1" smtClean="0"/>
              <a:t>services</a:t>
            </a:r>
            <a:endParaRPr lang="de-CH" dirty="0"/>
          </a:p>
        </p:txBody>
      </p:sp>
      <p:sp>
        <p:nvSpPr>
          <p:cNvPr id="3" name="Textplatzhalter 2"/>
          <p:cNvSpPr>
            <a:spLocks noGrp="1"/>
          </p:cNvSpPr>
          <p:nvPr>
            <p:ph type="body" sz="quarter" idx="16"/>
          </p:nvPr>
        </p:nvSpPr>
        <p:spPr/>
        <p:txBody>
          <a:bodyPr/>
          <a:lstStyle/>
          <a:p>
            <a:r>
              <a:rPr lang="en-US" dirty="0" err="1"/>
              <a:t>VersionConstraint</a:t>
            </a:r>
            <a:r>
              <a:rPr lang="en-US" dirty="0"/>
              <a:t> : </a:t>
            </a:r>
            <a:r>
              <a:rPr lang="en-US" dirty="0" err="1" smtClean="0"/>
              <a:t>IHttpRouteConstraint</a:t>
            </a:r>
            <a:endParaRPr lang="en-US" dirty="0" smtClean="0"/>
          </a:p>
          <a:p>
            <a:r>
              <a:rPr lang="en-US" dirty="0" err="1"/>
              <a:t>VersionedRoute</a:t>
            </a:r>
            <a:r>
              <a:rPr lang="en-US" dirty="0"/>
              <a:t> : </a:t>
            </a:r>
            <a:r>
              <a:rPr lang="en-US" dirty="0" err="1" smtClean="0"/>
              <a:t>RouteFactoryAttribute</a:t>
            </a:r>
            <a:endParaRPr lang="en-US" dirty="0" smtClean="0"/>
          </a:p>
          <a:p>
            <a:r>
              <a:rPr lang="en-US" dirty="0" err="1"/>
              <a:t>IHttpActionResult</a:t>
            </a:r>
            <a:r>
              <a:rPr lang="en-US" dirty="0"/>
              <a:t> </a:t>
            </a:r>
            <a:r>
              <a:rPr lang="en-US" dirty="0" smtClean="0"/>
              <a:t> for response Headers</a:t>
            </a:r>
          </a:p>
          <a:p>
            <a:r>
              <a:rPr lang="de-CH" dirty="0" err="1" smtClean="0"/>
              <a:t>Api</a:t>
            </a:r>
            <a:r>
              <a:rPr lang="de-CH" dirty="0" smtClean="0"/>
              <a:t>-version </a:t>
            </a:r>
            <a:r>
              <a:rPr lang="de-CH" dirty="0" err="1" smtClean="0"/>
              <a:t>used</a:t>
            </a:r>
            <a:r>
              <a:rPr lang="de-CH" dirty="0" smtClean="0"/>
              <a:t> in </a:t>
            </a:r>
            <a:r>
              <a:rPr lang="de-CH" dirty="0" err="1" smtClean="0"/>
              <a:t>the</a:t>
            </a:r>
            <a:r>
              <a:rPr lang="de-CH" dirty="0" smtClean="0"/>
              <a:t> </a:t>
            </a:r>
            <a:r>
              <a:rPr lang="de-CH" dirty="0" err="1" smtClean="0"/>
              <a:t>request</a:t>
            </a:r>
            <a:r>
              <a:rPr lang="de-CH" dirty="0" smtClean="0"/>
              <a:t> </a:t>
            </a:r>
            <a:r>
              <a:rPr lang="de-CH" dirty="0" err="1" smtClean="0"/>
              <a:t>header</a:t>
            </a:r>
            <a:r>
              <a:rPr lang="de-CH" dirty="0" smtClean="0"/>
              <a:t> </a:t>
            </a:r>
            <a:r>
              <a:rPr lang="de-CH" dirty="0" err="1" smtClean="0"/>
              <a:t>then</a:t>
            </a:r>
            <a:r>
              <a:rPr lang="de-CH" dirty="0"/>
              <a:t>.</a:t>
            </a:r>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20</a:t>
            </a:fld>
            <a:endParaRPr lang="de-CH" dirty="0"/>
          </a:p>
        </p:txBody>
      </p:sp>
    </p:spTree>
    <p:extLst>
      <p:ext uri="{BB962C8B-B14F-4D97-AF65-F5344CB8AC3E}">
        <p14:creationId xmlns:p14="http://schemas.microsoft.com/office/powerpoint/2010/main" val="3857237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Cache</a:t>
            </a:r>
            <a:endParaRPr lang="de-CH" dirty="0"/>
          </a:p>
        </p:txBody>
      </p:sp>
      <p:sp>
        <p:nvSpPr>
          <p:cNvPr id="3" name="Textplatzhalter 2"/>
          <p:cNvSpPr>
            <a:spLocks noGrp="1"/>
          </p:cNvSpPr>
          <p:nvPr>
            <p:ph type="body" sz="quarter" idx="16"/>
          </p:nvPr>
        </p:nvSpPr>
        <p:spPr/>
        <p:txBody>
          <a:bodyPr/>
          <a:lstStyle/>
          <a:p>
            <a:r>
              <a:rPr lang="de-CH" dirty="0" smtClean="0"/>
              <a:t>Cache </a:t>
            </a:r>
            <a:r>
              <a:rPr lang="de-CH" dirty="0" err="1" smtClean="0"/>
              <a:t>solutions</a:t>
            </a:r>
            <a:r>
              <a:rPr lang="de-CH" dirty="0" smtClean="0"/>
              <a:t> </a:t>
            </a:r>
            <a:r>
              <a:rPr lang="de-CH" dirty="0" err="1" smtClean="0"/>
              <a:t>for</a:t>
            </a:r>
            <a:r>
              <a:rPr lang="de-CH" dirty="0" smtClean="0"/>
              <a:t> Web API ETAGs</a:t>
            </a:r>
          </a:p>
          <a:p>
            <a:r>
              <a:rPr lang="de-CH" dirty="0" err="1" smtClean="0"/>
              <a:t>CacheCOW</a:t>
            </a:r>
            <a:endParaRPr lang="de-CH" dirty="0" smtClean="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21</a:t>
            </a:fld>
            <a:endParaRPr lang="de-CH" dirty="0"/>
          </a:p>
        </p:txBody>
      </p:sp>
    </p:spTree>
    <p:extLst>
      <p:ext uri="{BB962C8B-B14F-4D97-AF65-F5344CB8AC3E}">
        <p14:creationId xmlns:p14="http://schemas.microsoft.com/office/powerpoint/2010/main" val="3007239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Tracing</a:t>
            </a:r>
            <a:r>
              <a:rPr lang="de-CH" dirty="0" smtClean="0"/>
              <a:t> in Web API 2</a:t>
            </a:r>
            <a:endParaRPr lang="de-CH" dirty="0"/>
          </a:p>
        </p:txBody>
      </p:sp>
      <p:sp>
        <p:nvSpPr>
          <p:cNvPr id="3" name="Textplatzhalter 2"/>
          <p:cNvSpPr>
            <a:spLocks noGrp="1"/>
          </p:cNvSpPr>
          <p:nvPr>
            <p:ph type="body" sz="quarter" idx="16"/>
          </p:nvPr>
        </p:nvSpPr>
        <p:spPr/>
        <p:txBody>
          <a:bodyPr/>
          <a:lstStyle/>
          <a:p>
            <a:r>
              <a:rPr lang="de-CH" dirty="0" err="1" smtClean="0"/>
              <a:t>Implement</a:t>
            </a:r>
            <a:r>
              <a:rPr lang="de-CH" dirty="0" smtClean="0"/>
              <a:t> </a:t>
            </a:r>
            <a:r>
              <a:rPr lang="de-CH" dirty="0" err="1" smtClean="0"/>
              <a:t>the</a:t>
            </a:r>
            <a:r>
              <a:rPr lang="de-CH" dirty="0" smtClean="0"/>
              <a:t> </a:t>
            </a:r>
            <a:r>
              <a:rPr lang="de-CH" dirty="0" err="1" smtClean="0"/>
              <a:t>ITraceWriter</a:t>
            </a:r>
            <a:r>
              <a:rPr lang="de-CH" dirty="0" smtClean="0"/>
              <a:t> </a:t>
            </a:r>
            <a:r>
              <a:rPr lang="de-CH" dirty="0" err="1" smtClean="0"/>
              <a:t>class</a:t>
            </a:r>
            <a:r>
              <a:rPr lang="de-CH" dirty="0" smtClean="0"/>
              <a:t>, </a:t>
            </a:r>
            <a:r>
              <a:rPr lang="de-CH" dirty="0" err="1" smtClean="0"/>
              <a:t>and</a:t>
            </a:r>
            <a:r>
              <a:rPr lang="de-CH" dirty="0" smtClean="0"/>
              <a:t> </a:t>
            </a:r>
            <a:r>
              <a:rPr lang="de-CH" dirty="0" err="1" smtClean="0"/>
              <a:t>add</a:t>
            </a:r>
            <a:r>
              <a:rPr lang="de-CH" dirty="0" smtClean="0"/>
              <a:t> </a:t>
            </a:r>
            <a:r>
              <a:rPr lang="de-CH" dirty="0" err="1" smtClean="0"/>
              <a:t>to</a:t>
            </a:r>
            <a:r>
              <a:rPr lang="de-CH" dirty="0" smtClean="0"/>
              <a:t> </a:t>
            </a:r>
            <a:r>
              <a:rPr lang="de-CH" dirty="0" err="1" smtClean="0"/>
              <a:t>the</a:t>
            </a:r>
            <a:r>
              <a:rPr lang="de-CH" dirty="0" smtClean="0"/>
              <a:t> </a:t>
            </a:r>
            <a:r>
              <a:rPr lang="de-CH" dirty="0" err="1" smtClean="0"/>
              <a:t>replace</a:t>
            </a:r>
            <a:r>
              <a:rPr lang="de-CH" dirty="0" smtClean="0"/>
              <a:t> </a:t>
            </a:r>
            <a:r>
              <a:rPr lang="de-CH" dirty="0" err="1" smtClean="0"/>
              <a:t>the</a:t>
            </a:r>
            <a:r>
              <a:rPr lang="de-CH" dirty="0" smtClean="0"/>
              <a:t> </a:t>
            </a:r>
            <a:r>
              <a:rPr lang="de-CH" dirty="0" err="1" smtClean="0"/>
              <a:t>default</a:t>
            </a:r>
            <a:r>
              <a:rPr lang="de-CH" dirty="0" smtClean="0"/>
              <a:t> in </a:t>
            </a:r>
            <a:r>
              <a:rPr lang="de-CH" dirty="0" err="1" smtClean="0"/>
              <a:t>the</a:t>
            </a:r>
            <a:r>
              <a:rPr lang="de-CH" dirty="0" smtClean="0"/>
              <a:t> </a:t>
            </a:r>
            <a:r>
              <a:rPr lang="de-CH" dirty="0" err="1" smtClean="0"/>
              <a:t>config</a:t>
            </a:r>
            <a:r>
              <a:rPr lang="de-CH" dirty="0" smtClean="0"/>
              <a:t>. (Download </a:t>
            </a:r>
            <a:r>
              <a:rPr lang="de-CH" dirty="0" err="1" smtClean="0"/>
              <a:t>NuGet</a:t>
            </a:r>
            <a:r>
              <a:rPr lang="de-CH" dirty="0" smtClean="0"/>
              <a:t> </a:t>
            </a:r>
            <a:r>
              <a:rPr lang="de-CH" dirty="0" err="1" smtClean="0"/>
              <a:t>package</a:t>
            </a:r>
            <a:r>
              <a:rPr lang="de-CH" dirty="0" smtClean="0"/>
              <a:t>)</a:t>
            </a:r>
          </a:p>
          <a:p>
            <a:r>
              <a:rPr lang="de-CH" dirty="0" err="1" smtClean="0"/>
              <a:t>WebApiContrib.Tracing.Slab</a:t>
            </a:r>
            <a:r>
              <a:rPr lang="de-CH" dirty="0" smtClean="0"/>
              <a:t> </a:t>
            </a:r>
            <a:r>
              <a:rPr lang="de-CH" dirty="0" err="1" smtClean="0"/>
              <a:t>example</a:t>
            </a:r>
            <a:r>
              <a:rPr lang="de-CH" dirty="0" smtClean="0"/>
              <a:t>.</a:t>
            </a:r>
          </a:p>
          <a:p>
            <a:r>
              <a:rPr lang="de-CH" dirty="0" err="1" smtClean="0"/>
              <a:t>Uses</a:t>
            </a:r>
            <a:r>
              <a:rPr lang="de-CH" dirty="0" smtClean="0"/>
              <a:t> </a:t>
            </a:r>
            <a:r>
              <a:rPr lang="de-CH" dirty="0" err="1" smtClean="0"/>
              <a:t>TraceLevel</a:t>
            </a:r>
            <a:r>
              <a:rPr lang="de-CH" dirty="0" smtClean="0"/>
              <a:t> in </a:t>
            </a:r>
            <a:r>
              <a:rPr lang="de-CH" dirty="0" err="1" smtClean="0"/>
              <a:t>System.Diagnostics</a:t>
            </a:r>
            <a:endParaRPr lang="de-CH" dirty="0" smtClean="0"/>
          </a:p>
          <a:p>
            <a:endParaRPr lang="de-CH" dirty="0" smtClean="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22</a:t>
            </a:fld>
            <a:endParaRPr lang="de-CH" dirty="0"/>
          </a:p>
        </p:txBody>
      </p:sp>
    </p:spTree>
    <p:extLst>
      <p:ext uri="{BB962C8B-B14F-4D97-AF65-F5344CB8AC3E}">
        <p14:creationId xmlns:p14="http://schemas.microsoft.com/office/powerpoint/2010/main" val="1239130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Api</a:t>
            </a:r>
            <a:r>
              <a:rPr lang="de-CH" dirty="0" smtClean="0"/>
              <a:t> </a:t>
            </a:r>
            <a:r>
              <a:rPr lang="de-CH" dirty="0" err="1" smtClean="0"/>
              <a:t>Documentation</a:t>
            </a:r>
            <a:endParaRPr lang="de-CH" dirty="0"/>
          </a:p>
        </p:txBody>
      </p:sp>
      <p:sp>
        <p:nvSpPr>
          <p:cNvPr id="3" name="Textplatzhalter 2"/>
          <p:cNvSpPr>
            <a:spLocks noGrp="1"/>
          </p:cNvSpPr>
          <p:nvPr>
            <p:ph type="body" sz="quarter" idx="16"/>
          </p:nvPr>
        </p:nvSpPr>
        <p:spPr/>
        <p:txBody>
          <a:bodyPr/>
          <a:lstStyle/>
          <a:p>
            <a:r>
              <a:rPr lang="de-CH" dirty="0" smtClean="0"/>
              <a:t>Help </a:t>
            </a:r>
            <a:r>
              <a:rPr lang="de-CH" dirty="0" err="1" smtClean="0"/>
              <a:t>Documentation</a:t>
            </a:r>
            <a:r>
              <a:rPr lang="de-CH" dirty="0" smtClean="0"/>
              <a:t> </a:t>
            </a:r>
            <a:r>
              <a:rPr lang="de-CH" dirty="0" err="1" smtClean="0"/>
              <a:t>for</a:t>
            </a:r>
            <a:r>
              <a:rPr lang="de-CH" dirty="0" smtClean="0"/>
              <a:t> IIS MVC </a:t>
            </a:r>
            <a:r>
              <a:rPr lang="de-CH" dirty="0" err="1" smtClean="0"/>
              <a:t>applications</a:t>
            </a:r>
            <a:endParaRPr lang="de-CH" dirty="0" smtClean="0"/>
          </a:p>
          <a:p>
            <a:r>
              <a:rPr lang="de-CH" dirty="0" smtClean="0"/>
              <a:t>Help </a:t>
            </a:r>
            <a:r>
              <a:rPr lang="de-CH" dirty="0" err="1" smtClean="0"/>
              <a:t>Documentation</a:t>
            </a:r>
            <a:r>
              <a:rPr lang="de-CH" dirty="0" smtClean="0"/>
              <a:t> </a:t>
            </a:r>
            <a:r>
              <a:rPr lang="de-CH" dirty="0" err="1" smtClean="0"/>
              <a:t>for</a:t>
            </a:r>
            <a:r>
              <a:rPr lang="de-CH" dirty="0" smtClean="0"/>
              <a:t> </a:t>
            </a:r>
            <a:r>
              <a:rPr lang="de-CH" dirty="0" err="1" smtClean="0"/>
              <a:t>Self</a:t>
            </a:r>
            <a:r>
              <a:rPr lang="de-CH" dirty="0" smtClean="0"/>
              <a:t> </a:t>
            </a:r>
            <a:r>
              <a:rPr lang="de-CH" dirty="0" err="1" smtClean="0"/>
              <a:t>Hosted</a:t>
            </a:r>
            <a:r>
              <a:rPr lang="de-CH" dirty="0" smtClean="0"/>
              <a:t> </a:t>
            </a:r>
            <a:r>
              <a:rPr lang="de-CH" dirty="0" err="1" smtClean="0"/>
              <a:t>applications</a:t>
            </a:r>
            <a:r>
              <a:rPr lang="de-CH" smtClean="0"/>
              <a:t> DIY!</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23</a:t>
            </a:fld>
            <a:endParaRPr lang="de-CH" dirty="0"/>
          </a:p>
        </p:txBody>
      </p:sp>
    </p:spTree>
    <p:extLst>
      <p:ext uri="{BB962C8B-B14F-4D97-AF65-F5344CB8AC3E}">
        <p14:creationId xmlns:p14="http://schemas.microsoft.com/office/powerpoint/2010/main" val="1622046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Testing</a:t>
            </a:r>
            <a:endParaRPr lang="de-CH" dirty="0"/>
          </a:p>
        </p:txBody>
      </p:sp>
      <p:sp>
        <p:nvSpPr>
          <p:cNvPr id="3" name="Textplatzhalter 2"/>
          <p:cNvSpPr>
            <a:spLocks noGrp="1"/>
          </p:cNvSpPr>
          <p:nvPr>
            <p:ph type="body" sz="quarter" idx="16"/>
          </p:nvPr>
        </p:nvSpPr>
        <p:spPr/>
        <p:txBody>
          <a:bodyPr/>
          <a:lstStyle/>
          <a:p>
            <a:r>
              <a:rPr lang="de-CH" dirty="0" smtClean="0"/>
              <a:t>In Memory </a:t>
            </a:r>
            <a:r>
              <a:rPr lang="de-CH" dirty="0" err="1" smtClean="0"/>
              <a:t>Testing</a:t>
            </a:r>
            <a:endParaRPr lang="de-CH" dirty="0" smtClean="0"/>
          </a:p>
          <a:p>
            <a:r>
              <a:rPr lang="de-CH" dirty="0" err="1" smtClean="0"/>
              <a:t>Example</a:t>
            </a:r>
            <a:r>
              <a:rPr lang="de-CH" dirty="0" smtClean="0"/>
              <a:t>, </a:t>
            </a:r>
            <a:r>
              <a:rPr lang="de-CH" dirty="0" err="1" smtClean="0"/>
              <a:t>see</a:t>
            </a:r>
            <a:r>
              <a:rPr lang="de-CH" dirty="0" smtClean="0"/>
              <a:t> </a:t>
            </a:r>
            <a:r>
              <a:rPr lang="de-CH" dirty="0" err="1" smtClean="0"/>
              <a:t>tests</a:t>
            </a:r>
            <a:r>
              <a:rPr lang="de-CH" dirty="0" smtClean="0"/>
              <a:t> </a:t>
            </a:r>
            <a:r>
              <a:rPr lang="de-CH" dirty="0" err="1" smtClean="0"/>
              <a:t>from</a:t>
            </a:r>
            <a:r>
              <a:rPr lang="de-CH" dirty="0" smtClean="0"/>
              <a:t> </a:t>
            </a:r>
            <a:r>
              <a:rPr lang="de-CH" dirty="0" err="1" smtClean="0"/>
              <a:t>WebAPIContrib.Tracing.SLAB</a:t>
            </a:r>
            <a:endParaRPr lang="de-CH" dirty="0" smtClean="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24</a:t>
            </a:fld>
            <a:endParaRPr lang="de-CH" dirty="0"/>
          </a:p>
        </p:txBody>
      </p:sp>
    </p:spTree>
    <p:extLst>
      <p:ext uri="{BB962C8B-B14F-4D97-AF65-F5344CB8AC3E}">
        <p14:creationId xmlns:p14="http://schemas.microsoft.com/office/powerpoint/2010/main" val="492019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Advantages/</a:t>
            </a:r>
            <a:r>
              <a:rPr lang="de-CH" dirty="0" err="1" smtClean="0"/>
              <a:t>Disadvantages</a:t>
            </a:r>
            <a:endParaRPr lang="de-CH" dirty="0"/>
          </a:p>
        </p:txBody>
      </p:sp>
      <p:sp>
        <p:nvSpPr>
          <p:cNvPr id="3" name="Textplatzhalter 2"/>
          <p:cNvSpPr>
            <a:spLocks noGrp="1"/>
          </p:cNvSpPr>
          <p:nvPr>
            <p:ph type="body" sz="quarter" idx="16"/>
          </p:nvPr>
        </p:nvSpPr>
        <p:spPr/>
        <p:txBody>
          <a:bodyPr>
            <a:normAutofit fontScale="92500" lnSpcReduction="10000"/>
          </a:bodyPr>
          <a:lstStyle/>
          <a:p>
            <a:r>
              <a:rPr lang="de-CH" dirty="0" err="1" smtClean="0"/>
              <a:t>Only</a:t>
            </a:r>
            <a:r>
              <a:rPr lang="de-CH" dirty="0" smtClean="0"/>
              <a:t> </a:t>
            </a:r>
            <a:r>
              <a:rPr lang="de-CH" dirty="0" err="1" smtClean="0"/>
              <a:t>advantages</a:t>
            </a:r>
            <a:r>
              <a:rPr lang="de-CH" dirty="0" smtClean="0"/>
              <a:t> </a:t>
            </a:r>
            <a:r>
              <a:rPr lang="de-CH" dirty="0" err="1" smtClean="0"/>
              <a:t>exist</a:t>
            </a:r>
            <a:r>
              <a:rPr lang="de-CH" dirty="0" smtClean="0"/>
              <a:t>. </a:t>
            </a:r>
          </a:p>
          <a:p>
            <a:r>
              <a:rPr lang="de-CH" dirty="0" smtClean="0"/>
              <a:t>KISS, flexible </a:t>
            </a:r>
          </a:p>
          <a:p>
            <a:r>
              <a:rPr lang="de-CH" dirty="0" err="1"/>
              <a:t>E</a:t>
            </a:r>
            <a:r>
              <a:rPr lang="de-CH" dirty="0" err="1" smtClean="0"/>
              <a:t>xtensions</a:t>
            </a:r>
            <a:r>
              <a:rPr lang="de-CH" dirty="0" smtClean="0"/>
              <a:t> </a:t>
            </a:r>
            <a:r>
              <a:rPr lang="de-CH" dirty="0" err="1" smtClean="0"/>
              <a:t>to</a:t>
            </a:r>
            <a:r>
              <a:rPr lang="de-CH" dirty="0" smtClean="0"/>
              <a:t> </a:t>
            </a:r>
            <a:r>
              <a:rPr lang="de-CH" dirty="0" err="1" smtClean="0"/>
              <a:t>the</a:t>
            </a:r>
            <a:r>
              <a:rPr lang="de-CH" dirty="0" smtClean="0"/>
              <a:t> </a:t>
            </a:r>
            <a:r>
              <a:rPr lang="de-CH" dirty="0" err="1" smtClean="0"/>
              <a:t>framework</a:t>
            </a:r>
            <a:r>
              <a:rPr lang="de-CH" dirty="0" smtClean="0"/>
              <a:t> </a:t>
            </a:r>
            <a:r>
              <a:rPr lang="de-CH" dirty="0" err="1" smtClean="0"/>
              <a:t>are</a:t>
            </a:r>
            <a:r>
              <a:rPr lang="de-CH" dirty="0" smtClean="0"/>
              <a:t> easy</a:t>
            </a:r>
          </a:p>
          <a:p>
            <a:r>
              <a:rPr lang="de-CH" dirty="0" smtClean="0"/>
              <a:t>Can </a:t>
            </a:r>
            <a:r>
              <a:rPr lang="de-CH" dirty="0" err="1" smtClean="0"/>
              <a:t>reach</a:t>
            </a:r>
            <a:r>
              <a:rPr lang="de-CH" dirty="0" smtClean="0"/>
              <a:t> all </a:t>
            </a:r>
            <a:r>
              <a:rPr lang="de-CH" dirty="0" err="1" smtClean="0"/>
              <a:t>clients</a:t>
            </a:r>
            <a:endParaRPr lang="de-CH" dirty="0" smtClean="0"/>
          </a:p>
          <a:p>
            <a:r>
              <a:rPr lang="de-CH" dirty="0" smtClean="0"/>
              <a:t>Fast, </a:t>
            </a:r>
            <a:r>
              <a:rPr lang="de-CH" dirty="0" err="1" smtClean="0"/>
              <a:t>no</a:t>
            </a:r>
            <a:r>
              <a:rPr lang="de-CH" dirty="0" smtClean="0"/>
              <a:t> </a:t>
            </a:r>
            <a:r>
              <a:rPr lang="de-CH" dirty="0" err="1" smtClean="0"/>
              <a:t>legacy</a:t>
            </a:r>
            <a:r>
              <a:rPr lang="de-CH" dirty="0" smtClean="0"/>
              <a:t> </a:t>
            </a:r>
            <a:r>
              <a:rPr lang="de-CH" dirty="0" err="1" smtClean="0"/>
              <a:t>components</a:t>
            </a:r>
            <a:endParaRPr lang="de-CH" dirty="0" smtClean="0"/>
          </a:p>
          <a:p>
            <a:r>
              <a:rPr lang="de-CH" dirty="0" smtClean="0"/>
              <a:t>Can </a:t>
            </a:r>
            <a:r>
              <a:rPr lang="de-CH" dirty="0" err="1" smtClean="0"/>
              <a:t>be</a:t>
            </a:r>
            <a:r>
              <a:rPr lang="de-CH" dirty="0" smtClean="0"/>
              <a:t> </a:t>
            </a:r>
            <a:r>
              <a:rPr lang="de-CH" dirty="0" err="1" smtClean="0"/>
              <a:t>hosted</a:t>
            </a:r>
            <a:r>
              <a:rPr lang="de-CH" dirty="0" smtClean="0"/>
              <a:t> </a:t>
            </a:r>
            <a:r>
              <a:rPr lang="de-CH" dirty="0" err="1" smtClean="0"/>
              <a:t>anywhere</a:t>
            </a:r>
            <a:r>
              <a:rPr lang="de-CH" dirty="0" smtClean="0"/>
              <a:t> in .NET</a:t>
            </a:r>
          </a:p>
          <a:p>
            <a:r>
              <a:rPr lang="de-CH" dirty="0" smtClean="0"/>
              <a:t>ODATA</a:t>
            </a:r>
          </a:p>
          <a:p>
            <a:r>
              <a:rPr lang="de-CH" dirty="0" smtClean="0"/>
              <a:t>Support </a:t>
            </a:r>
            <a:r>
              <a:rPr lang="de-CH" dirty="0" err="1" smtClean="0"/>
              <a:t>for</a:t>
            </a:r>
            <a:r>
              <a:rPr lang="de-CH" dirty="0" smtClean="0"/>
              <a:t> </a:t>
            </a:r>
            <a:r>
              <a:rPr lang="de-CH" dirty="0" err="1" smtClean="0"/>
              <a:t>any</a:t>
            </a:r>
            <a:r>
              <a:rPr lang="de-CH" dirty="0" smtClean="0"/>
              <a:t> </a:t>
            </a:r>
            <a:r>
              <a:rPr lang="de-CH" dirty="0" err="1" smtClean="0"/>
              <a:t>serializations</a:t>
            </a:r>
            <a:endParaRPr lang="de-CH" dirty="0" smtClean="0"/>
          </a:p>
          <a:p>
            <a:r>
              <a:rPr lang="de-CH" dirty="0" smtClean="0"/>
              <a:t>Security </a:t>
            </a:r>
            <a:r>
              <a:rPr lang="de-CH" dirty="0" err="1" smtClean="0"/>
              <a:t>features</a:t>
            </a:r>
            <a:r>
              <a:rPr lang="de-CH" dirty="0" smtClean="0"/>
              <a:t> </a:t>
            </a:r>
            <a:r>
              <a:rPr lang="de-CH" dirty="0" err="1" smtClean="0"/>
              <a:t>being</a:t>
            </a:r>
            <a:r>
              <a:rPr lang="de-CH" dirty="0" smtClean="0"/>
              <a:t> </a:t>
            </a:r>
            <a:r>
              <a:rPr lang="de-CH" dirty="0" err="1" smtClean="0"/>
              <a:t>pushed</a:t>
            </a:r>
            <a:r>
              <a:rPr lang="de-CH" dirty="0" smtClean="0"/>
              <a:t>, </a:t>
            </a:r>
            <a:r>
              <a:rPr lang="de-CH" dirty="0" err="1" smtClean="0"/>
              <a:t>pipeline</a:t>
            </a:r>
            <a:endParaRPr lang="de-CH" dirty="0" smtClean="0"/>
          </a:p>
          <a:p>
            <a:r>
              <a:rPr lang="de-CH" dirty="0" smtClean="0"/>
              <a:t>Open </a:t>
            </a:r>
            <a:r>
              <a:rPr lang="de-CH" dirty="0" err="1" smtClean="0"/>
              <a:t>source</a:t>
            </a:r>
            <a:r>
              <a:rPr lang="de-CH" dirty="0" smtClean="0"/>
              <a:t>, </a:t>
            </a:r>
            <a:r>
              <a:rPr lang="de-CH" dirty="0" err="1" smtClean="0"/>
              <a:t>very</a:t>
            </a:r>
            <a:r>
              <a:rPr lang="de-CH" dirty="0" smtClean="0"/>
              <a:t> large </a:t>
            </a:r>
            <a:r>
              <a:rPr lang="de-CH" dirty="0" err="1" smtClean="0"/>
              <a:t>community</a:t>
            </a:r>
            <a:endParaRPr lang="de-CH" dirty="0" smtClean="0"/>
          </a:p>
          <a:p>
            <a:r>
              <a:rPr lang="de-CH" dirty="0" smtClean="0"/>
              <a:t>Web </a:t>
            </a:r>
            <a:r>
              <a:rPr lang="de-CH" dirty="0" err="1" smtClean="0"/>
              <a:t>Contrib</a:t>
            </a:r>
            <a:endParaRPr lang="de-CH" dirty="0" smtClean="0"/>
          </a:p>
          <a:p>
            <a:r>
              <a:rPr lang="de-CH" dirty="0" smtClean="0"/>
              <a:t>Regular </a:t>
            </a:r>
            <a:r>
              <a:rPr lang="de-CH" dirty="0" err="1" smtClean="0"/>
              <a:t>updates</a:t>
            </a:r>
            <a:r>
              <a:rPr lang="de-CH" dirty="0" smtClean="0"/>
              <a:t>, </a:t>
            </a:r>
            <a:r>
              <a:rPr lang="de-CH" dirty="0" err="1" smtClean="0"/>
              <a:t>free</a:t>
            </a:r>
            <a:r>
              <a:rPr lang="de-CH" dirty="0" smtClean="0"/>
              <a:t> </a:t>
            </a:r>
            <a:r>
              <a:rPr lang="de-CH" dirty="0" err="1" smtClean="0"/>
              <a:t>from</a:t>
            </a:r>
            <a:r>
              <a:rPr lang="de-CH" dirty="0" smtClean="0"/>
              <a:t> .NET </a:t>
            </a:r>
            <a:r>
              <a:rPr lang="de-CH" dirty="0" err="1" smtClean="0"/>
              <a:t>release</a:t>
            </a:r>
            <a:r>
              <a:rPr lang="de-CH" dirty="0" smtClean="0"/>
              <a:t> </a:t>
            </a:r>
            <a:r>
              <a:rPr lang="de-CH" dirty="0" err="1" smtClean="0"/>
              <a:t>cycle</a:t>
            </a:r>
            <a:endParaRPr lang="de-CH" dirty="0" smtClean="0"/>
          </a:p>
          <a:p>
            <a:r>
              <a:rPr lang="de-CH" dirty="0" err="1" smtClean="0"/>
              <a:t>Disadvantage</a:t>
            </a:r>
            <a:r>
              <a:rPr lang="de-CH" dirty="0"/>
              <a:t>:</a:t>
            </a:r>
            <a:r>
              <a:rPr lang="de-CH" dirty="0" smtClean="0"/>
              <a:t> Multi-</a:t>
            </a:r>
            <a:r>
              <a:rPr lang="de-CH" dirty="0" err="1" smtClean="0"/>
              <a:t>Process</a:t>
            </a:r>
            <a:r>
              <a:rPr lang="de-CH" dirty="0" smtClean="0"/>
              <a:t> </a:t>
            </a:r>
            <a:r>
              <a:rPr lang="de-CH" dirty="0" err="1" smtClean="0"/>
              <a:t>transactions</a:t>
            </a:r>
            <a:r>
              <a:rPr lang="de-CH" dirty="0" smtClean="0"/>
              <a:t> </a:t>
            </a:r>
            <a:r>
              <a:rPr lang="de-CH" dirty="0" err="1" smtClean="0"/>
              <a:t>missing</a:t>
            </a:r>
            <a:r>
              <a:rPr lang="de-CH" dirty="0" smtClean="0"/>
              <a:t>.</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25</a:t>
            </a:fld>
            <a:endParaRPr lang="de-CH" dirty="0"/>
          </a:p>
        </p:txBody>
      </p:sp>
    </p:spTree>
    <p:extLst>
      <p:ext uri="{BB962C8B-B14F-4D97-AF65-F5344CB8AC3E}">
        <p14:creationId xmlns:p14="http://schemas.microsoft.com/office/powerpoint/2010/main" val="2508772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Bits </a:t>
            </a:r>
            <a:r>
              <a:rPr lang="de-CH" dirty="0" err="1" smtClean="0"/>
              <a:t>and</a:t>
            </a:r>
            <a:r>
              <a:rPr lang="de-CH" dirty="0" smtClean="0"/>
              <a:t> </a:t>
            </a:r>
            <a:r>
              <a:rPr lang="de-CH" dirty="0" err="1" smtClean="0"/>
              <a:t>Pieces</a:t>
            </a:r>
            <a:endParaRPr lang="de-CH" dirty="0"/>
          </a:p>
        </p:txBody>
      </p:sp>
      <p:sp>
        <p:nvSpPr>
          <p:cNvPr id="3" name="Textplatzhalter 2"/>
          <p:cNvSpPr>
            <a:spLocks noGrp="1"/>
          </p:cNvSpPr>
          <p:nvPr>
            <p:ph type="body" sz="quarter" idx="16"/>
          </p:nvPr>
        </p:nvSpPr>
        <p:spPr/>
        <p:txBody>
          <a:bodyPr>
            <a:normAutofit/>
          </a:bodyPr>
          <a:lstStyle/>
          <a:p>
            <a:r>
              <a:rPr lang="de-CH" dirty="0" err="1" smtClean="0"/>
              <a:t>WebAPIContrib</a:t>
            </a:r>
            <a:endParaRPr lang="de-CH" dirty="0" smtClean="0"/>
          </a:p>
          <a:p>
            <a:r>
              <a:rPr lang="de-CH" dirty="0" smtClean="0"/>
              <a:t>CORS (</a:t>
            </a:r>
            <a:r>
              <a:rPr lang="en-US" i="1" dirty="0"/>
              <a:t>Cross-Origin Resource </a:t>
            </a:r>
            <a:r>
              <a:rPr lang="en-US" i="1" dirty="0" smtClean="0"/>
              <a:t>Sharing</a:t>
            </a:r>
            <a:r>
              <a:rPr lang="de-CH" dirty="0" smtClean="0"/>
              <a:t>)</a:t>
            </a:r>
          </a:p>
          <a:p>
            <a:r>
              <a:rPr lang="de-CH" dirty="0" smtClean="0"/>
              <a:t>ODATA4, </a:t>
            </a:r>
            <a:r>
              <a:rPr lang="de-CH" dirty="0" err="1" smtClean="0"/>
              <a:t>coming</a:t>
            </a:r>
            <a:r>
              <a:rPr lang="de-CH" dirty="0" smtClean="0"/>
              <a:t> </a:t>
            </a:r>
            <a:r>
              <a:rPr lang="de-CH" dirty="0" err="1" smtClean="0"/>
              <a:t>soon</a:t>
            </a:r>
            <a:endParaRPr lang="de-CH" dirty="0" smtClean="0"/>
          </a:p>
          <a:p>
            <a:r>
              <a:rPr lang="de-CH" dirty="0" err="1" smtClean="0"/>
              <a:t>HttpControllerSelector</a:t>
            </a:r>
            <a:endParaRPr lang="de-CH" dirty="0" smtClean="0"/>
          </a:p>
          <a:p>
            <a:r>
              <a:rPr lang="de-CH" dirty="0" err="1" smtClean="0"/>
              <a:t>Glimpse</a:t>
            </a:r>
            <a:r>
              <a:rPr lang="de-CH" dirty="0" smtClean="0"/>
              <a:t>, </a:t>
            </a:r>
            <a:r>
              <a:rPr lang="de-CH" dirty="0" err="1" smtClean="0"/>
              <a:t>Elmah</a:t>
            </a:r>
            <a:r>
              <a:rPr lang="de-CH" dirty="0" smtClean="0"/>
              <a:t>, Performance </a:t>
            </a:r>
            <a:r>
              <a:rPr lang="de-CH" dirty="0" err="1" smtClean="0"/>
              <a:t>counters</a:t>
            </a:r>
            <a:endParaRPr lang="de-CH" dirty="0" smtClean="0"/>
          </a:p>
          <a:p>
            <a:r>
              <a:rPr lang="de-CH" dirty="0" smtClean="0"/>
              <a:t>Request </a:t>
            </a:r>
            <a:r>
              <a:rPr lang="de-CH" dirty="0" err="1" smtClean="0"/>
              <a:t>Trottling</a:t>
            </a:r>
            <a:endParaRPr lang="de-CH" dirty="0" smtClean="0"/>
          </a:p>
          <a:p>
            <a:r>
              <a:rPr lang="de-CH" dirty="0" smtClean="0"/>
              <a:t>Content </a:t>
            </a:r>
            <a:r>
              <a:rPr lang="de-CH" dirty="0" err="1" smtClean="0"/>
              <a:t>Negotiation</a:t>
            </a:r>
            <a:r>
              <a:rPr lang="de-CH" dirty="0" smtClean="0"/>
              <a:t>, </a:t>
            </a:r>
            <a:r>
              <a:rPr lang="de-CH" dirty="0" err="1" smtClean="0"/>
              <a:t>Accept</a:t>
            </a:r>
            <a:r>
              <a:rPr lang="de-CH" dirty="0" smtClean="0"/>
              <a:t>, Content-Type, Default…</a:t>
            </a:r>
          </a:p>
          <a:p>
            <a:r>
              <a:rPr lang="de-CH" dirty="0" smtClean="0"/>
              <a:t>Model Binding, Parameter Binding</a:t>
            </a:r>
            <a:r>
              <a:rPr lang="de-CH" smtClean="0"/>
              <a:t>, URL-Encoding</a:t>
            </a:r>
            <a:endParaRPr lang="de-CH" dirty="0" smtClean="0"/>
          </a:p>
          <a:p>
            <a:r>
              <a:rPr lang="de-CH" dirty="0" smtClean="0"/>
              <a:t>Video / </a:t>
            </a:r>
            <a:r>
              <a:rPr lang="de-CH" dirty="0" err="1" smtClean="0"/>
              <a:t>data</a:t>
            </a:r>
            <a:r>
              <a:rPr lang="de-CH" dirty="0" smtClean="0"/>
              <a:t> </a:t>
            </a:r>
            <a:r>
              <a:rPr lang="de-CH" dirty="0" err="1" smtClean="0"/>
              <a:t>streaming</a:t>
            </a:r>
            <a:endParaRPr lang="de-CH" dirty="0" smtClean="0"/>
          </a:p>
          <a:p>
            <a:r>
              <a:rPr lang="de-CH" dirty="0" err="1" smtClean="0"/>
              <a:t>Gzip</a:t>
            </a:r>
            <a:r>
              <a:rPr lang="de-CH" dirty="0" smtClean="0"/>
              <a:t> </a:t>
            </a:r>
            <a:r>
              <a:rPr lang="de-CH" dirty="0" err="1" smtClean="0"/>
              <a:t>supported</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26</a:t>
            </a:fld>
            <a:endParaRPr lang="de-CH" dirty="0"/>
          </a:p>
        </p:txBody>
      </p:sp>
    </p:spTree>
    <p:extLst>
      <p:ext uri="{BB962C8B-B14F-4D97-AF65-F5344CB8AC3E}">
        <p14:creationId xmlns:p14="http://schemas.microsoft.com/office/powerpoint/2010/main" val="2248866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Resources, Links</a:t>
            </a:r>
            <a:endParaRPr lang="de-CH" dirty="0"/>
          </a:p>
        </p:txBody>
      </p:sp>
      <p:sp>
        <p:nvSpPr>
          <p:cNvPr id="3" name="Textplatzhalter 2"/>
          <p:cNvSpPr>
            <a:spLocks noGrp="1"/>
          </p:cNvSpPr>
          <p:nvPr>
            <p:ph type="body" sz="quarter" idx="16"/>
          </p:nvPr>
        </p:nvSpPr>
        <p:spPr/>
        <p:txBody>
          <a:bodyPr>
            <a:normAutofit/>
          </a:bodyPr>
          <a:lstStyle/>
          <a:p>
            <a:r>
              <a:rPr lang="de-CH" dirty="0">
                <a:hlinkClick r:id="rId2"/>
              </a:rPr>
              <a:t>https://</a:t>
            </a:r>
            <a:r>
              <a:rPr lang="de-CH" dirty="0" smtClean="0">
                <a:hlinkClick r:id="rId2"/>
              </a:rPr>
              <a:t>github.com/damienbod/WebAPIRestWithNest/tree/demoNoserPresentation</a:t>
            </a:r>
            <a:endParaRPr lang="de-CH" dirty="0" smtClean="0"/>
          </a:p>
          <a:p>
            <a:endParaRPr lang="de-CH" dirty="0" smtClean="0"/>
          </a:p>
          <a:p>
            <a:r>
              <a:rPr lang="de-CH" dirty="0">
                <a:hlinkClick r:id="rId3"/>
              </a:rPr>
              <a:t>http://</a:t>
            </a:r>
            <a:r>
              <a:rPr lang="de-CH" dirty="0" smtClean="0">
                <a:hlinkClick r:id="rId3"/>
              </a:rPr>
              <a:t>aspnetwebstack.codeplex.com</a:t>
            </a:r>
            <a:endParaRPr lang="de-CH" dirty="0" smtClean="0"/>
          </a:p>
          <a:p>
            <a:endParaRPr lang="de-CH" dirty="0" smtClean="0"/>
          </a:p>
          <a:p>
            <a:r>
              <a:rPr lang="de-CH" dirty="0" smtClean="0">
                <a:hlinkClick r:id="rId4"/>
              </a:rPr>
              <a:t>http://damienbod.wordpress.com</a:t>
            </a:r>
            <a:endParaRPr lang="de-CH" dirty="0" smtClean="0"/>
          </a:p>
          <a:p>
            <a:endParaRPr lang="de-CH" dirty="0" smtClean="0"/>
          </a:p>
          <a:p>
            <a:r>
              <a:rPr lang="de-CH" dirty="0">
                <a:hlinkClick r:id="rId5"/>
              </a:rPr>
              <a:t>https</a:t>
            </a:r>
            <a:r>
              <a:rPr lang="de-CH">
                <a:hlinkClick r:id="rId5"/>
              </a:rPr>
              <a:t>://</a:t>
            </a:r>
            <a:r>
              <a:rPr lang="de-CH" smtClean="0">
                <a:hlinkClick r:id="rId5"/>
              </a:rPr>
              <a:t>github.com/WebApiContrib</a:t>
            </a:r>
            <a:endParaRPr lang="de-CH" smtClean="0"/>
          </a:p>
          <a:p>
            <a:endParaRPr lang="de-CH" dirty="0" smtClean="0"/>
          </a:p>
          <a:p>
            <a:r>
              <a:rPr lang="de-CH" dirty="0">
                <a:hlinkClick r:id="rId6"/>
              </a:rPr>
              <a:t>http://</a:t>
            </a:r>
            <a:r>
              <a:rPr lang="de-CH" dirty="0" smtClean="0">
                <a:hlinkClick r:id="rId6"/>
              </a:rPr>
              <a:t>www.asp.net/web-api</a:t>
            </a:r>
            <a:endParaRPr lang="de-CH" dirty="0" smtClean="0"/>
          </a:p>
          <a:p>
            <a:endParaRPr lang="de-CH" dirty="0" smtClean="0"/>
          </a:p>
          <a:p>
            <a:endParaRPr lang="de-CH" dirty="0" smtClean="0"/>
          </a:p>
          <a:p>
            <a:endParaRPr lang="de-CH" dirty="0" smtClean="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27</a:t>
            </a:fld>
            <a:endParaRPr lang="de-CH" dirty="0"/>
          </a:p>
        </p:txBody>
      </p:sp>
    </p:spTree>
    <p:extLst>
      <p:ext uri="{BB962C8B-B14F-4D97-AF65-F5344CB8AC3E}">
        <p14:creationId xmlns:p14="http://schemas.microsoft.com/office/powerpoint/2010/main" val="2693294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900000" y="4140000"/>
            <a:ext cx="5040000" cy="430887"/>
          </a:xfrm>
          <a:prstGeom prst="rect">
            <a:avLst/>
          </a:prstGeom>
          <a:noFill/>
        </p:spPr>
        <p:txBody>
          <a:bodyPr wrap="square" lIns="0" tIns="0" rIns="0" bIns="0" rtlCol="0">
            <a:spAutoFit/>
          </a:bodyPr>
          <a:lstStyle/>
          <a:p>
            <a:r>
              <a:rPr lang="de-DE" sz="1400" dirty="0" smtClean="0"/>
              <a:t>NOSER ENGINEERING AG</a:t>
            </a:r>
            <a:br>
              <a:rPr lang="de-DE" sz="1400" dirty="0" smtClean="0"/>
            </a:br>
            <a:r>
              <a:rPr lang="de-DE" sz="1400" dirty="0" smtClean="0"/>
              <a:t>www.noser.com</a:t>
            </a:r>
            <a:endParaRPr lang="de-CH"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Introduction</a:t>
            </a:r>
            <a:r>
              <a:rPr lang="de-CH" dirty="0" smtClean="0"/>
              <a:t> / Web API != Web</a:t>
            </a:r>
            <a:endParaRPr lang="de-CH" dirty="0"/>
          </a:p>
        </p:txBody>
      </p:sp>
      <p:sp>
        <p:nvSpPr>
          <p:cNvPr id="3" name="Textplatzhalter 2"/>
          <p:cNvSpPr>
            <a:spLocks noGrp="1"/>
          </p:cNvSpPr>
          <p:nvPr>
            <p:ph type="body" sz="quarter" idx="16"/>
          </p:nvPr>
        </p:nvSpPr>
        <p:spPr/>
        <p:txBody>
          <a:bodyPr/>
          <a:lstStyle/>
          <a:p>
            <a:r>
              <a:rPr lang="en-US" dirty="0" smtClean="0"/>
              <a:t>ASP.NET Web API is a framework that makes it easy to build HTTP services that reach a broad range of clients, including browsers and mobile devices. ASP.NET Web API is an ideal platform for building </a:t>
            </a:r>
            <a:r>
              <a:rPr lang="en-US" dirty="0" err="1" smtClean="0"/>
              <a:t>RESTful</a:t>
            </a:r>
            <a:r>
              <a:rPr lang="en-US" dirty="0" smtClean="0"/>
              <a:t> applications on the .NET Framework.</a:t>
            </a:r>
          </a:p>
          <a:p>
            <a:pPr marL="0" indent="0">
              <a:buNone/>
            </a:pPr>
            <a:endParaRPr lang="en-US" dirty="0" smtClean="0"/>
          </a:p>
          <a:p>
            <a:r>
              <a:rPr lang="de-CH" dirty="0" err="1" smtClean="0"/>
              <a:t>Built</a:t>
            </a:r>
            <a:r>
              <a:rPr lang="de-CH" dirty="0" smtClean="0"/>
              <a:t> </a:t>
            </a:r>
            <a:r>
              <a:rPr lang="de-CH" dirty="0" smtClean="0"/>
              <a:t>on top </a:t>
            </a:r>
            <a:r>
              <a:rPr lang="de-CH" dirty="0" err="1" smtClean="0"/>
              <a:t>of</a:t>
            </a:r>
            <a:r>
              <a:rPr lang="de-CH" dirty="0" smtClean="0"/>
              <a:t> OWIN, </a:t>
            </a:r>
            <a:r>
              <a:rPr lang="de-CH" dirty="0" err="1" smtClean="0"/>
              <a:t>no</a:t>
            </a:r>
            <a:r>
              <a:rPr lang="de-CH" dirty="0" smtClean="0"/>
              <a:t> </a:t>
            </a:r>
            <a:r>
              <a:rPr lang="de-CH" dirty="0" err="1" smtClean="0"/>
              <a:t>dependencies</a:t>
            </a:r>
            <a:r>
              <a:rPr lang="de-CH" dirty="0" smtClean="0"/>
              <a:t> </a:t>
            </a:r>
            <a:r>
              <a:rPr lang="de-CH" dirty="0" err="1" smtClean="0"/>
              <a:t>to</a:t>
            </a:r>
            <a:r>
              <a:rPr lang="de-CH" dirty="0" smtClean="0"/>
              <a:t> </a:t>
            </a:r>
            <a:r>
              <a:rPr lang="de-CH" dirty="0" err="1" smtClean="0"/>
              <a:t>System.Web</a:t>
            </a:r>
            <a:r>
              <a:rPr lang="de-CH" dirty="0" smtClean="0"/>
              <a:t> </a:t>
            </a:r>
            <a:r>
              <a:rPr lang="de-CH" dirty="0" err="1" smtClean="0"/>
              <a:t>and</a:t>
            </a:r>
            <a:r>
              <a:rPr lang="de-CH" dirty="0" smtClean="0"/>
              <a:t> all </a:t>
            </a:r>
            <a:r>
              <a:rPr lang="de-CH" dirty="0" err="1" smtClean="0"/>
              <a:t>the</a:t>
            </a:r>
            <a:r>
              <a:rPr lang="de-CH" dirty="0" smtClean="0"/>
              <a:t> </a:t>
            </a:r>
            <a:r>
              <a:rPr lang="de-CH" dirty="0" err="1" smtClean="0"/>
              <a:t>legacy</a:t>
            </a:r>
            <a:r>
              <a:rPr lang="de-CH" dirty="0" smtClean="0"/>
              <a:t> </a:t>
            </a:r>
            <a:r>
              <a:rPr lang="de-CH" dirty="0" err="1" smtClean="0"/>
              <a:t>code</a:t>
            </a:r>
            <a:r>
              <a:rPr lang="de-CH" dirty="0" smtClean="0"/>
              <a:t>.</a:t>
            </a:r>
          </a:p>
          <a:p>
            <a:r>
              <a:rPr lang="de-CH" dirty="0" smtClean="0"/>
              <a:t>KISS : Keep </a:t>
            </a:r>
            <a:r>
              <a:rPr lang="de-CH" dirty="0" err="1" smtClean="0"/>
              <a:t>it</a:t>
            </a:r>
            <a:r>
              <a:rPr lang="de-CH" dirty="0" smtClean="0"/>
              <a:t> simple </a:t>
            </a:r>
            <a:r>
              <a:rPr lang="de-CH" dirty="0" err="1" smtClean="0"/>
              <a:t>and</a:t>
            </a:r>
            <a:r>
              <a:rPr lang="de-CH" dirty="0" smtClean="0"/>
              <a:t> </a:t>
            </a:r>
            <a:r>
              <a:rPr lang="de-CH" dirty="0" err="1" smtClean="0"/>
              <a:t>standard</a:t>
            </a:r>
            <a:endParaRPr lang="de-CH" dirty="0" smtClean="0"/>
          </a:p>
          <a:p>
            <a:r>
              <a:rPr lang="de-CH" dirty="0" err="1">
                <a:hlinkClick r:id="rId2" action="ppaction://hlinkfile"/>
              </a:rPr>
              <a:t>Lifecycle</a:t>
            </a:r>
            <a:r>
              <a:rPr lang="de-CH" dirty="0">
                <a:hlinkClick r:id="rId2" action="ppaction://hlinkfile"/>
              </a:rPr>
              <a:t> MSDN Poster</a:t>
            </a:r>
            <a:r>
              <a:rPr lang="de-CH" dirty="0"/>
              <a:t> </a:t>
            </a:r>
          </a:p>
          <a:p>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3</a:t>
            </a:fld>
            <a:endParaRPr lang="de-CH" dirty="0"/>
          </a:p>
        </p:txBody>
      </p:sp>
    </p:spTree>
    <p:extLst>
      <p:ext uri="{BB962C8B-B14F-4D97-AF65-F5344CB8AC3E}">
        <p14:creationId xmlns:p14="http://schemas.microsoft.com/office/powerpoint/2010/main" val="3901464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Owin</a:t>
            </a:r>
            <a:r>
              <a:rPr lang="de-CH" dirty="0" smtClean="0"/>
              <a:t> Middleware</a:t>
            </a:r>
            <a:endParaRPr lang="de-CH" dirty="0"/>
          </a:p>
        </p:txBody>
      </p:sp>
      <p:sp>
        <p:nvSpPr>
          <p:cNvPr id="3" name="Textplatzhalter 2"/>
          <p:cNvSpPr>
            <a:spLocks noGrp="1"/>
          </p:cNvSpPr>
          <p:nvPr>
            <p:ph type="body" sz="quarter" idx="16"/>
          </p:nvPr>
        </p:nvSpPr>
        <p:spPr/>
        <p:txBody>
          <a:bodyPr/>
          <a:lstStyle/>
          <a:p>
            <a:r>
              <a:rPr lang="de-CH" dirty="0" smtClean="0"/>
              <a:t>Web API 2 </a:t>
            </a:r>
            <a:r>
              <a:rPr lang="de-CH" dirty="0" err="1" smtClean="0"/>
              <a:t>is</a:t>
            </a:r>
            <a:r>
              <a:rPr lang="de-CH" dirty="0" smtClean="0"/>
              <a:t> an OWIN Middleware </a:t>
            </a:r>
            <a:r>
              <a:rPr lang="de-CH" dirty="0" err="1" smtClean="0"/>
              <a:t>component</a:t>
            </a:r>
            <a:r>
              <a:rPr lang="de-CH" dirty="0" smtClean="0"/>
              <a:t>.</a:t>
            </a:r>
          </a:p>
          <a:p>
            <a:r>
              <a:rPr lang="de-CH" dirty="0" err="1" smtClean="0"/>
              <a:t>Uses</a:t>
            </a:r>
            <a:r>
              <a:rPr lang="de-CH" dirty="0" smtClean="0"/>
              <a:t> OWIN </a:t>
            </a:r>
            <a:r>
              <a:rPr lang="de-CH" dirty="0" err="1" smtClean="0"/>
              <a:t>security</a:t>
            </a:r>
            <a:r>
              <a:rPr lang="de-CH" dirty="0" smtClean="0"/>
              <a:t> </a:t>
            </a:r>
            <a:r>
              <a:rPr lang="de-CH" dirty="0" err="1" smtClean="0"/>
              <a:t>features</a:t>
            </a:r>
            <a:r>
              <a:rPr lang="de-CH" dirty="0" smtClean="0"/>
              <a:t> (Web API 2) Portable</a:t>
            </a:r>
          </a:p>
          <a:p>
            <a:r>
              <a:rPr lang="de-CH" dirty="0" smtClean="0"/>
              <a:t>Can </a:t>
            </a:r>
            <a:r>
              <a:rPr lang="de-CH" dirty="0" err="1" smtClean="0"/>
              <a:t>be</a:t>
            </a:r>
            <a:r>
              <a:rPr lang="de-CH" dirty="0" smtClean="0"/>
              <a:t> </a:t>
            </a:r>
            <a:r>
              <a:rPr lang="de-CH" dirty="0" err="1" smtClean="0"/>
              <a:t>chained</a:t>
            </a:r>
            <a:r>
              <a:rPr lang="de-CH" dirty="0" smtClean="0"/>
              <a:t> </a:t>
            </a:r>
            <a:r>
              <a:rPr lang="de-CH" dirty="0" err="1" smtClean="0"/>
              <a:t>with</a:t>
            </a:r>
            <a:r>
              <a:rPr lang="de-CH" dirty="0" smtClean="0"/>
              <a:t> </a:t>
            </a:r>
            <a:r>
              <a:rPr lang="de-CH" dirty="0" err="1" smtClean="0"/>
              <a:t>any</a:t>
            </a:r>
            <a:r>
              <a:rPr lang="de-CH" dirty="0" smtClean="0"/>
              <a:t> </a:t>
            </a:r>
            <a:r>
              <a:rPr lang="de-CH" dirty="0" err="1" smtClean="0"/>
              <a:t>other</a:t>
            </a:r>
            <a:r>
              <a:rPr lang="de-CH" dirty="0"/>
              <a:t> </a:t>
            </a:r>
            <a:r>
              <a:rPr lang="de-CH" dirty="0" smtClean="0"/>
              <a:t>OWIN </a:t>
            </a:r>
            <a:r>
              <a:rPr lang="de-CH" dirty="0" err="1" smtClean="0"/>
              <a:t>middleware</a:t>
            </a:r>
            <a:r>
              <a:rPr lang="de-CH" dirty="0" smtClean="0"/>
              <a:t>, </a:t>
            </a:r>
            <a:r>
              <a:rPr lang="de-CH" dirty="0" err="1" smtClean="0"/>
              <a:t>for</a:t>
            </a:r>
            <a:r>
              <a:rPr lang="de-CH" dirty="0" smtClean="0"/>
              <a:t> </a:t>
            </a:r>
            <a:r>
              <a:rPr lang="de-CH" dirty="0" err="1" smtClean="0"/>
              <a:t>example</a:t>
            </a:r>
            <a:r>
              <a:rPr lang="de-CH" dirty="0" smtClean="0"/>
              <a:t> </a:t>
            </a:r>
            <a:r>
              <a:rPr lang="de-CH" dirty="0" err="1" smtClean="0"/>
              <a:t>SignalR</a:t>
            </a:r>
            <a:r>
              <a:rPr lang="de-CH" dirty="0" smtClean="0"/>
              <a:t> </a:t>
            </a:r>
            <a:r>
              <a:rPr lang="de-CH" dirty="0" err="1" smtClean="0"/>
              <a:t>or</a:t>
            </a:r>
            <a:r>
              <a:rPr lang="de-CH" dirty="0" smtClean="0"/>
              <a:t> </a:t>
            </a:r>
            <a:r>
              <a:rPr lang="de-CH" dirty="0" err="1" smtClean="0"/>
              <a:t>your</a:t>
            </a:r>
            <a:r>
              <a:rPr lang="de-CH" dirty="0" smtClean="0"/>
              <a:t> </a:t>
            </a:r>
            <a:r>
              <a:rPr lang="de-CH" dirty="0" err="1" smtClean="0"/>
              <a:t>own</a:t>
            </a:r>
            <a:r>
              <a:rPr lang="de-CH" dirty="0" smtClean="0"/>
              <a:t>…</a:t>
            </a:r>
          </a:p>
          <a:p>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4</a:t>
            </a:fld>
            <a:endParaRPr lang="de-CH" dirty="0"/>
          </a:p>
        </p:txBody>
      </p:sp>
    </p:spTree>
    <p:extLst>
      <p:ext uri="{BB962C8B-B14F-4D97-AF65-F5344CB8AC3E}">
        <p14:creationId xmlns:p14="http://schemas.microsoft.com/office/powerpoint/2010/main" val="3624010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Hosting</a:t>
            </a:r>
            <a:endParaRPr lang="de-CH" dirty="0"/>
          </a:p>
        </p:txBody>
      </p:sp>
      <p:sp>
        <p:nvSpPr>
          <p:cNvPr id="3" name="Textplatzhalter 2"/>
          <p:cNvSpPr>
            <a:spLocks noGrp="1"/>
          </p:cNvSpPr>
          <p:nvPr>
            <p:ph type="body" sz="quarter" idx="16"/>
          </p:nvPr>
        </p:nvSpPr>
        <p:spPr/>
        <p:txBody>
          <a:bodyPr/>
          <a:lstStyle/>
          <a:p>
            <a:r>
              <a:rPr lang="de-CH" dirty="0" smtClean="0"/>
              <a:t>IIS (</a:t>
            </a:r>
            <a:r>
              <a:rPr lang="de-CH" dirty="0" err="1" smtClean="0">
                <a:solidFill>
                  <a:schemeClr val="bg1">
                    <a:lumMod val="75000"/>
                  </a:schemeClr>
                </a:solidFill>
              </a:rPr>
              <a:t>System.Web</a:t>
            </a:r>
            <a:r>
              <a:rPr lang="de-CH" dirty="0" smtClean="0"/>
              <a:t>, Helios, OWIN </a:t>
            </a:r>
            <a:r>
              <a:rPr lang="de-CH" dirty="0" err="1" smtClean="0"/>
              <a:t>Adaptor</a:t>
            </a:r>
            <a:r>
              <a:rPr lang="de-CH" dirty="0" smtClean="0"/>
              <a:t>)</a:t>
            </a:r>
          </a:p>
          <a:p>
            <a:r>
              <a:rPr lang="de-CH" dirty="0" err="1" smtClean="0"/>
              <a:t>Self-Hosted</a:t>
            </a:r>
            <a:r>
              <a:rPr lang="de-CH" dirty="0" smtClean="0"/>
              <a:t> (OWIN </a:t>
            </a:r>
            <a:r>
              <a:rPr lang="de-CH" dirty="0" err="1" smtClean="0"/>
              <a:t>with</a:t>
            </a:r>
            <a:r>
              <a:rPr lang="de-CH" dirty="0" smtClean="0"/>
              <a:t> </a:t>
            </a:r>
            <a:r>
              <a:rPr lang="de-CH" dirty="0" err="1" smtClean="0"/>
              <a:t>Katana</a:t>
            </a:r>
            <a:r>
              <a:rPr lang="de-CH" dirty="0" smtClean="0"/>
              <a:t>)</a:t>
            </a:r>
          </a:p>
          <a:p>
            <a:r>
              <a:rPr lang="de-CH" dirty="0" err="1" smtClean="0"/>
              <a:t>Azure</a:t>
            </a:r>
            <a:r>
              <a:rPr lang="de-CH" dirty="0" smtClean="0"/>
              <a:t> (ZUMA)</a:t>
            </a:r>
          </a:p>
          <a:p>
            <a:r>
              <a:rPr lang="de-CH" dirty="0" smtClean="0"/>
              <a:t>MVC, IIS Hosting (Update </a:t>
            </a:r>
            <a:r>
              <a:rPr lang="de-CH" dirty="0" err="1" smtClean="0"/>
              <a:t>NuGet</a:t>
            </a:r>
            <a:r>
              <a:rPr lang="de-CH" dirty="0" smtClean="0"/>
              <a:t> </a:t>
            </a:r>
            <a:r>
              <a:rPr lang="de-CH" dirty="0" err="1" smtClean="0"/>
              <a:t>packages</a:t>
            </a:r>
            <a:r>
              <a:rPr lang="de-CH" dirty="0" smtClean="0"/>
              <a:t>!)</a:t>
            </a:r>
          </a:p>
          <a:p>
            <a:r>
              <a:rPr lang="de-CH" dirty="0" smtClean="0"/>
              <a:t>In-Memory</a:t>
            </a:r>
          </a:p>
          <a:p>
            <a:pPr marL="0" indent="0">
              <a:buNone/>
            </a:pPr>
            <a:endParaRPr lang="de-CH" dirty="0" smtClean="0"/>
          </a:p>
          <a:p>
            <a:r>
              <a:rPr lang="de-CH" dirty="0" err="1" smtClean="0"/>
              <a:t>Self-Hosted</a:t>
            </a:r>
            <a:r>
              <a:rPr lang="de-CH" dirty="0" smtClean="0"/>
              <a:t> </a:t>
            </a:r>
            <a:r>
              <a:rPr lang="de-CH" dirty="0" err="1" smtClean="0"/>
              <a:t>Example</a:t>
            </a:r>
            <a:endParaRPr lang="de-CH" dirty="0" smtClean="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5</a:t>
            </a:fld>
            <a:endParaRPr lang="de-CH" dirty="0"/>
          </a:p>
        </p:txBody>
      </p:sp>
    </p:spTree>
    <p:extLst>
      <p:ext uri="{BB962C8B-B14F-4D97-AF65-F5344CB8AC3E}">
        <p14:creationId xmlns:p14="http://schemas.microsoft.com/office/powerpoint/2010/main" val="1438219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IoC</a:t>
            </a:r>
            <a:r>
              <a:rPr lang="de-CH" dirty="0" smtClean="0"/>
              <a:t> / </a:t>
            </a:r>
            <a:r>
              <a:rPr lang="de-CH" dirty="0" err="1" smtClean="0"/>
              <a:t>Lifecycle</a:t>
            </a:r>
            <a:endParaRPr lang="de-CH" dirty="0"/>
          </a:p>
        </p:txBody>
      </p:sp>
      <p:sp>
        <p:nvSpPr>
          <p:cNvPr id="3" name="Textplatzhalter 2"/>
          <p:cNvSpPr>
            <a:spLocks noGrp="1"/>
          </p:cNvSpPr>
          <p:nvPr>
            <p:ph type="body" sz="quarter" idx="16"/>
          </p:nvPr>
        </p:nvSpPr>
        <p:spPr/>
        <p:txBody>
          <a:bodyPr/>
          <a:lstStyle/>
          <a:p>
            <a:r>
              <a:rPr lang="de-CH" dirty="0" err="1" smtClean="0"/>
              <a:t>Dependency</a:t>
            </a:r>
            <a:r>
              <a:rPr lang="de-CH" dirty="0" smtClean="0"/>
              <a:t> </a:t>
            </a:r>
            <a:r>
              <a:rPr lang="de-CH" dirty="0" err="1" smtClean="0"/>
              <a:t>Resolver</a:t>
            </a:r>
            <a:endParaRPr lang="de-CH" dirty="0" smtClean="0"/>
          </a:p>
          <a:p>
            <a:r>
              <a:rPr lang="de-CH" dirty="0" smtClean="0"/>
              <a:t>Filter Provider</a:t>
            </a:r>
          </a:p>
          <a:p>
            <a:r>
              <a:rPr lang="de-CH" dirty="0" err="1" smtClean="0"/>
              <a:t>IExceptionLogger</a:t>
            </a:r>
            <a:r>
              <a:rPr lang="de-CH" dirty="0" smtClean="0"/>
              <a:t> </a:t>
            </a:r>
            <a:r>
              <a:rPr lang="de-CH" dirty="0" err="1" smtClean="0"/>
              <a:t>and</a:t>
            </a:r>
            <a:r>
              <a:rPr lang="de-CH" dirty="0" smtClean="0"/>
              <a:t> </a:t>
            </a:r>
            <a:r>
              <a:rPr lang="de-CH" dirty="0" err="1" smtClean="0"/>
              <a:t>IExceptionHandler</a:t>
            </a:r>
            <a:endParaRPr lang="de-CH" dirty="0" smtClean="0"/>
          </a:p>
          <a:p>
            <a:r>
              <a:rPr lang="de-CH" dirty="0" err="1" smtClean="0"/>
              <a:t>Unity</a:t>
            </a:r>
            <a:r>
              <a:rPr lang="de-CH" dirty="0" smtClean="0"/>
              <a:t> IIS </a:t>
            </a:r>
            <a:r>
              <a:rPr lang="de-CH" dirty="0" err="1" smtClean="0"/>
              <a:t>Example</a:t>
            </a:r>
            <a:endParaRPr lang="de-CH" dirty="0" smtClean="0"/>
          </a:p>
          <a:p>
            <a:r>
              <a:rPr lang="de-CH" dirty="0" err="1" smtClean="0"/>
              <a:t>Unity</a:t>
            </a:r>
            <a:r>
              <a:rPr lang="de-CH" dirty="0" smtClean="0"/>
              <a:t> </a:t>
            </a:r>
            <a:r>
              <a:rPr lang="de-CH" dirty="0" err="1" smtClean="0"/>
              <a:t>Self-Hosted</a:t>
            </a:r>
            <a:r>
              <a:rPr lang="de-CH" dirty="0" smtClean="0"/>
              <a:t> </a:t>
            </a:r>
            <a:r>
              <a:rPr lang="de-CH" dirty="0" err="1" smtClean="0"/>
              <a:t>Example</a:t>
            </a:r>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6</a:t>
            </a:fld>
            <a:endParaRPr lang="de-CH" dirty="0"/>
          </a:p>
        </p:txBody>
      </p:sp>
    </p:spTree>
    <p:extLst>
      <p:ext uri="{BB962C8B-B14F-4D97-AF65-F5344CB8AC3E}">
        <p14:creationId xmlns:p14="http://schemas.microsoft.com/office/powerpoint/2010/main" val="64460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Filters</a:t>
            </a:r>
            <a:endParaRPr lang="de-CH" dirty="0"/>
          </a:p>
        </p:txBody>
      </p:sp>
      <p:sp>
        <p:nvSpPr>
          <p:cNvPr id="3" name="Textplatzhalter 2"/>
          <p:cNvSpPr>
            <a:spLocks noGrp="1"/>
          </p:cNvSpPr>
          <p:nvPr>
            <p:ph type="body" sz="quarter" idx="16"/>
          </p:nvPr>
        </p:nvSpPr>
        <p:spPr/>
        <p:txBody>
          <a:bodyPr/>
          <a:lstStyle/>
          <a:p>
            <a:r>
              <a:rPr lang="de-CH" dirty="0" smtClean="0"/>
              <a:t>MVC Filters != Web API Filters</a:t>
            </a:r>
          </a:p>
          <a:p>
            <a:r>
              <a:rPr lang="de-CH" dirty="0" smtClean="0"/>
              <a:t>Action Filters</a:t>
            </a:r>
          </a:p>
          <a:p>
            <a:r>
              <a:rPr lang="de-CH" dirty="0" err="1" smtClean="0"/>
              <a:t>Exception</a:t>
            </a:r>
            <a:r>
              <a:rPr lang="de-CH" dirty="0" smtClean="0"/>
              <a:t> Filters</a:t>
            </a:r>
          </a:p>
          <a:p>
            <a:r>
              <a:rPr lang="de-CH" dirty="0" err="1" smtClean="0"/>
              <a:t>Authorisation</a:t>
            </a:r>
            <a:r>
              <a:rPr lang="de-CH" dirty="0" smtClean="0"/>
              <a:t>/</a:t>
            </a:r>
            <a:r>
              <a:rPr lang="de-CH" dirty="0" err="1" smtClean="0"/>
              <a:t>Authentification</a:t>
            </a:r>
            <a:r>
              <a:rPr lang="de-CH" dirty="0" smtClean="0"/>
              <a:t> Filters</a:t>
            </a:r>
          </a:p>
          <a:p>
            <a:r>
              <a:rPr lang="de-CH" dirty="0" err="1" smtClean="0"/>
              <a:t>Overriding</a:t>
            </a:r>
            <a:r>
              <a:rPr lang="de-CH" dirty="0" smtClean="0"/>
              <a:t> Filter Groups</a:t>
            </a:r>
          </a:p>
          <a:p>
            <a:r>
              <a:rPr lang="de-CH" dirty="0" smtClean="0"/>
              <a:t>Web API 2.1 </a:t>
            </a:r>
            <a:r>
              <a:rPr lang="de-CH" dirty="0" err="1" smtClean="0"/>
              <a:t>Asynchronous</a:t>
            </a:r>
            <a:r>
              <a:rPr lang="de-CH" dirty="0" smtClean="0"/>
              <a:t> Filters</a:t>
            </a:r>
          </a:p>
          <a:p>
            <a:endParaRPr lang="de-CH" dirty="0"/>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7</a:t>
            </a:fld>
            <a:endParaRPr lang="de-CH" dirty="0"/>
          </a:p>
        </p:txBody>
      </p:sp>
    </p:spTree>
    <p:extLst>
      <p:ext uri="{BB962C8B-B14F-4D97-AF65-F5344CB8AC3E}">
        <p14:creationId xmlns:p14="http://schemas.microsoft.com/office/powerpoint/2010/main" val="225447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Attribute Routing</a:t>
            </a:r>
            <a:endParaRPr lang="de-CH" dirty="0"/>
          </a:p>
        </p:txBody>
      </p:sp>
      <p:sp>
        <p:nvSpPr>
          <p:cNvPr id="3" name="Textplatzhalter 2"/>
          <p:cNvSpPr>
            <a:spLocks noGrp="1"/>
          </p:cNvSpPr>
          <p:nvPr>
            <p:ph type="body" sz="quarter" idx="16"/>
          </p:nvPr>
        </p:nvSpPr>
        <p:spPr/>
        <p:txBody>
          <a:bodyPr/>
          <a:lstStyle/>
          <a:p>
            <a:r>
              <a:rPr lang="de-CH" dirty="0" smtClean="0"/>
              <a:t>Controller / Action Level</a:t>
            </a:r>
          </a:p>
          <a:p>
            <a:r>
              <a:rPr lang="de-CH" dirty="0" smtClean="0"/>
              <a:t>Data </a:t>
            </a:r>
            <a:r>
              <a:rPr lang="de-CH" dirty="0" err="1" smtClean="0"/>
              <a:t>Dependent</a:t>
            </a:r>
            <a:r>
              <a:rPr lang="de-CH" dirty="0" smtClean="0"/>
              <a:t> Attribute Routing</a:t>
            </a:r>
          </a:p>
          <a:p>
            <a:r>
              <a:rPr lang="de-CH" dirty="0" err="1" smtClean="0"/>
              <a:t>How</a:t>
            </a:r>
            <a:r>
              <a:rPr lang="de-CH" dirty="0" smtClean="0"/>
              <a:t> </a:t>
            </a:r>
            <a:r>
              <a:rPr lang="de-CH" dirty="0" err="1" smtClean="0"/>
              <a:t>to</a:t>
            </a:r>
            <a:r>
              <a:rPr lang="de-CH" dirty="0" smtClean="0"/>
              <a:t> </a:t>
            </a:r>
            <a:r>
              <a:rPr lang="de-CH" dirty="0" err="1" smtClean="0"/>
              <a:t>set</a:t>
            </a:r>
            <a:r>
              <a:rPr lang="de-CH" dirty="0" smtClean="0"/>
              <a:t> </a:t>
            </a:r>
            <a:r>
              <a:rPr lang="de-CH" dirty="0" err="1" smtClean="0"/>
              <a:t>default</a:t>
            </a:r>
            <a:r>
              <a:rPr lang="de-CH" dirty="0" smtClean="0"/>
              <a:t> Attribute Routing</a:t>
            </a:r>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8</a:t>
            </a:fld>
            <a:endParaRPr lang="de-CH" dirty="0"/>
          </a:p>
        </p:txBody>
      </p:sp>
    </p:spTree>
    <p:extLst>
      <p:ext uri="{BB962C8B-B14F-4D97-AF65-F5344CB8AC3E}">
        <p14:creationId xmlns:p14="http://schemas.microsoft.com/office/powerpoint/2010/main" val="1911446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Media </a:t>
            </a:r>
            <a:r>
              <a:rPr lang="de-CH" dirty="0" err="1"/>
              <a:t>Formatters</a:t>
            </a:r>
            <a:r>
              <a:rPr lang="de-CH" dirty="0"/>
              <a:t> / e.g. File </a:t>
            </a:r>
            <a:r>
              <a:rPr lang="de-CH" dirty="0" err="1"/>
              <a:t>Up</a:t>
            </a:r>
            <a:r>
              <a:rPr lang="de-CH" dirty="0"/>
              <a:t>-/</a:t>
            </a:r>
            <a:r>
              <a:rPr lang="de-CH" dirty="0" smtClean="0"/>
              <a:t>Download</a:t>
            </a:r>
            <a:endParaRPr lang="de-CH" dirty="0"/>
          </a:p>
        </p:txBody>
      </p:sp>
      <p:sp>
        <p:nvSpPr>
          <p:cNvPr id="3" name="Textplatzhalter 2"/>
          <p:cNvSpPr>
            <a:spLocks noGrp="1"/>
          </p:cNvSpPr>
          <p:nvPr>
            <p:ph type="body" sz="quarter" idx="16"/>
          </p:nvPr>
        </p:nvSpPr>
        <p:spPr/>
        <p:txBody>
          <a:bodyPr/>
          <a:lstStyle/>
          <a:p>
            <a:r>
              <a:rPr lang="de-CH" dirty="0" err="1" smtClean="0"/>
              <a:t>Protobuf</a:t>
            </a:r>
            <a:r>
              <a:rPr lang="de-CH" dirty="0" smtClean="0"/>
              <a:t>-Net/</a:t>
            </a:r>
            <a:r>
              <a:rPr lang="de-CH" dirty="0" err="1" smtClean="0"/>
              <a:t>Xlsx</a:t>
            </a:r>
            <a:endParaRPr lang="de-CH" dirty="0" smtClean="0"/>
          </a:p>
          <a:p>
            <a:r>
              <a:rPr lang="de-CH" dirty="0" err="1" smtClean="0"/>
              <a:t>How</a:t>
            </a:r>
            <a:r>
              <a:rPr lang="de-CH" dirty="0" smtClean="0"/>
              <a:t> </a:t>
            </a:r>
            <a:r>
              <a:rPr lang="de-CH" dirty="0" err="1" smtClean="0"/>
              <a:t>to</a:t>
            </a:r>
            <a:r>
              <a:rPr lang="de-CH" dirty="0" smtClean="0"/>
              <a:t> </a:t>
            </a:r>
            <a:r>
              <a:rPr lang="de-CH" dirty="0" err="1" smtClean="0"/>
              <a:t>configure</a:t>
            </a:r>
            <a:r>
              <a:rPr lang="de-CH" dirty="0" smtClean="0"/>
              <a:t> </a:t>
            </a:r>
            <a:r>
              <a:rPr lang="de-CH" dirty="0" err="1" smtClean="0"/>
              <a:t>default</a:t>
            </a:r>
            <a:r>
              <a:rPr lang="de-CH" dirty="0" smtClean="0"/>
              <a:t> Media </a:t>
            </a:r>
            <a:r>
              <a:rPr lang="de-CH" dirty="0" err="1" smtClean="0"/>
              <a:t>Formatter</a:t>
            </a:r>
            <a:r>
              <a:rPr lang="de-CH" dirty="0" smtClean="0"/>
              <a:t> (Client/Server)</a:t>
            </a:r>
          </a:p>
          <a:p>
            <a:r>
              <a:rPr lang="de-CH" dirty="0" err="1" smtClean="0"/>
              <a:t>Example</a:t>
            </a:r>
            <a:r>
              <a:rPr lang="de-CH" dirty="0" smtClean="0"/>
              <a:t> Custom Media </a:t>
            </a:r>
            <a:r>
              <a:rPr lang="de-CH" dirty="0" err="1" smtClean="0"/>
              <a:t>Formatter</a:t>
            </a:r>
            <a:endParaRPr lang="de-CH" dirty="0" smtClean="0"/>
          </a:p>
          <a:p>
            <a:r>
              <a:rPr lang="de-CH" dirty="0" err="1" smtClean="0"/>
              <a:t>Example</a:t>
            </a:r>
            <a:r>
              <a:rPr lang="de-CH" dirty="0" smtClean="0"/>
              <a:t> File </a:t>
            </a:r>
            <a:r>
              <a:rPr lang="de-CH" dirty="0" err="1" smtClean="0"/>
              <a:t>Up</a:t>
            </a:r>
            <a:r>
              <a:rPr lang="de-CH" dirty="0" smtClean="0"/>
              <a:t>-/Download </a:t>
            </a:r>
            <a:r>
              <a:rPr lang="de-CH" dirty="0" err="1" smtClean="0"/>
              <a:t>with</a:t>
            </a:r>
            <a:r>
              <a:rPr lang="de-CH" dirty="0" smtClean="0"/>
              <a:t> Web API 2</a:t>
            </a:r>
          </a:p>
        </p:txBody>
      </p:sp>
      <p:sp>
        <p:nvSpPr>
          <p:cNvPr id="4" name="Fußzeilenplatzhalter 3"/>
          <p:cNvSpPr>
            <a:spLocks noGrp="1"/>
          </p:cNvSpPr>
          <p:nvPr>
            <p:ph type="ftr" sz="quarter" idx="3"/>
          </p:nvPr>
        </p:nvSpPr>
        <p:spPr/>
        <p:txBody>
          <a:bodyPr/>
          <a:lstStyle/>
          <a:p>
            <a:r>
              <a:rPr lang="de-CH" dirty="0" smtClean="0">
                <a:solidFill>
                  <a:srgbClr val="8B8D8E"/>
                </a:solidFill>
              </a:rPr>
              <a:t>#</a:t>
            </a:r>
            <a:fld id="{FAF533A0-CC08-4AD3-B9FD-66E41B46AD42}" type="slidenum">
              <a:rPr lang="de-CH" smtClean="0">
                <a:solidFill>
                  <a:srgbClr val="8B8D8E"/>
                </a:solidFill>
              </a:rPr>
              <a:pPr/>
              <a:t>9</a:t>
            </a:fld>
            <a:endParaRPr lang="de-CH" dirty="0"/>
          </a:p>
        </p:txBody>
      </p:sp>
    </p:spTree>
    <p:extLst>
      <p:ext uri="{BB962C8B-B14F-4D97-AF65-F5344CB8AC3E}">
        <p14:creationId xmlns:p14="http://schemas.microsoft.com/office/powerpoint/2010/main" val="3313734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Noser-Engineering-Praesentation-V-009-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EN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1271BAB3BD97469364141CDC266217" ma:contentTypeVersion="18" ma:contentTypeDescription="Create a new document." ma:contentTypeScope="" ma:versionID="4ab34ffa81e4289ac366dd042dee0b44">
  <xsd:schema xmlns:xsd="http://www.w3.org/2001/XMLSchema" xmlns:p="http://schemas.microsoft.com/office/2006/metadata/properties" xmlns:ns2="0e489163-6afe-4c56-81b4-2fcc3441f0c8" xmlns:ns3="c4c7ba7a-6051-45d4-8501-79302ee9308f" targetNamespace="http://schemas.microsoft.com/office/2006/metadata/properties" ma:root="true" ma:fieldsID="fd4dc6e2fab02cfa8725ef4fd4332e68" ns2:_="" ns3:_="">
    <xsd:import namespace="0e489163-6afe-4c56-81b4-2fcc3441f0c8"/>
    <xsd:import namespace="c4c7ba7a-6051-45d4-8501-79302ee9308f"/>
    <xsd:element name="properties">
      <xsd:complexType>
        <xsd:sequence>
          <xsd:element name="documentManagement">
            <xsd:complexType>
              <xsd:all>
                <xsd:element ref="ns2:Filialen" minOccurs="0"/>
                <xsd:element ref="ns2:BU" minOccurs="0"/>
                <xsd:element ref="ns2:Prozess-Gruppe" minOccurs="0"/>
                <xsd:element ref="ns3:_x00c4_nderrungsdatum" minOccurs="0"/>
              </xsd:all>
            </xsd:complexType>
          </xsd:element>
        </xsd:sequence>
      </xsd:complexType>
    </xsd:element>
  </xsd:schema>
  <xsd:schema xmlns:xsd="http://www.w3.org/2001/XMLSchema" xmlns:dms="http://schemas.microsoft.com/office/2006/documentManagement/types" targetNamespace="0e489163-6afe-4c56-81b4-2fcc3441f0c8" elementFormDefault="qualified">
    <xsd:import namespace="http://schemas.microsoft.com/office/2006/documentManagement/types"/>
    <xsd:element name="Filialen" ma:index="8" nillable="true" ma:displayName="Filiale" ma:list="{003d1914-9299-41cc-987f-3d4bb50762cf}" ma:internalName="Filialen" ma:readOnly="false" ma:showField="LinkTitleNoMenu" ma:web="0e489163-6afe-4c56-81b4-2fcc3441f0c8">
      <xsd:simpleType>
        <xsd:restriction base="dms:Lookup"/>
      </xsd:simpleType>
    </xsd:element>
    <xsd:element name="BU" ma:index="9" nillable="true" ma:displayName="BU" ma:list="{392072b3-3a9f-43ab-8dce-fb018f7ba39f}" ma:internalName="BU" ma:readOnly="false" ma:showField="LinkTitleNoMenu" ma:web="0e489163-6afe-4c56-81b4-2fcc3441f0c8">
      <xsd:simpleType>
        <xsd:restriction base="dms:Lookup"/>
      </xsd:simpleType>
    </xsd:element>
    <xsd:element name="Prozess-Gruppe" ma:index="10" nillable="true" ma:displayName="Bereich" ma:list="{1761237b-0f5c-462a-8144-c8d929f4304f}" ma:internalName="Prozess_x002d_Gruppe" ma:readOnly="false" ma:showField="Title" ma:web="0e489163-6afe-4c56-81b4-2fcc3441f0c8">
      <xsd:simpleType>
        <xsd:restriction base="dms:Lookup"/>
      </xsd:simpleType>
    </xsd:element>
  </xsd:schema>
  <xsd:schema xmlns:xsd="http://www.w3.org/2001/XMLSchema" xmlns:dms="http://schemas.microsoft.com/office/2006/documentManagement/types" targetNamespace="c4c7ba7a-6051-45d4-8501-79302ee9308f" elementFormDefault="qualified">
    <xsd:import namespace="http://schemas.microsoft.com/office/2006/documentManagement/types"/>
    <xsd:element name="_x00c4_nderrungsdatum" ma:index="11" nillable="true" ma:displayName="Änderrungsdatum" ma:format="DateOnly" ma:internalName="_x00c4_nderrungsdatum">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rozess-Gruppe xmlns="0e489163-6afe-4c56-81b4-2fcc3441f0c8">4</Prozess-Gruppe>
    <Filialen xmlns="0e489163-6afe-4c56-81b4-2fcc3441f0c8" xsi:nil="true"/>
    <BU xmlns="0e489163-6afe-4c56-81b4-2fcc3441f0c8" xsi:nil="true"/>
    <_x00c4_nderrungsdatum xmlns="c4c7ba7a-6051-45d4-8501-79302ee9308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4422EC-4294-4942-AD7A-B87223D7FA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489163-6afe-4c56-81b4-2fcc3441f0c8"/>
    <ds:schemaRef ds:uri="c4c7ba7a-6051-45d4-8501-79302ee9308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22F6AE9-0EF6-425D-9073-DA80930CD1E5}">
  <ds:schemaRefs>
    <ds:schemaRef ds:uri="http://purl.org/dc/elements/1.1/"/>
    <ds:schemaRef ds:uri="c4c7ba7a-6051-45d4-8501-79302ee9308f"/>
    <ds:schemaRef ds:uri="http://purl.org/dc/terms/"/>
    <ds:schemaRef ds:uri="http://www.w3.org/XML/1998/namespace"/>
    <ds:schemaRef ds:uri="http://purl.org/dc/dcmitype/"/>
    <ds:schemaRef ds:uri="http://schemas.microsoft.com/office/2006/documentManagement/types"/>
    <ds:schemaRef ds:uri="http://schemas.openxmlformats.org/package/2006/metadata/core-properties"/>
    <ds:schemaRef ds:uri="0e489163-6afe-4c56-81b4-2fcc3441f0c8"/>
    <ds:schemaRef ds:uri="http://schemas.microsoft.com/office/2006/metadata/properties"/>
  </ds:schemaRefs>
</ds:datastoreItem>
</file>

<file path=customXml/itemProps3.xml><?xml version="1.0" encoding="utf-8"?>
<ds:datastoreItem xmlns:ds="http://schemas.openxmlformats.org/officeDocument/2006/customXml" ds:itemID="{9AFF41A3-1D4D-43FE-BB40-C98B0057EB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Vorlage-Noser-Engineering-Praesentation-V-011-F</Template>
  <TotalTime>889</TotalTime>
  <Words>1208</Words>
  <Application>Microsoft Office PowerPoint</Application>
  <PresentationFormat>On-screen Show (4:3)</PresentationFormat>
  <Paragraphs>214</Paragraphs>
  <Slides>28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Symbol</vt:lpstr>
      <vt:lpstr>Vorlage-Noser-Engineering-Praesentation-V-009-E</vt:lpstr>
      <vt:lpstr>Web API 2  Easy to extend, easy to maintain, easy to implement, flexible, open source.</vt:lpstr>
      <vt:lpstr>Content</vt:lpstr>
      <vt:lpstr>Introduction / Web API != Web</vt:lpstr>
      <vt:lpstr>Owin Middleware</vt:lpstr>
      <vt:lpstr>Hosting</vt:lpstr>
      <vt:lpstr>IoC / Lifecycle</vt:lpstr>
      <vt:lpstr>Filters</vt:lpstr>
      <vt:lpstr>Attribute Routing</vt:lpstr>
      <vt:lpstr>Media Formatters / e.g. File Up-/Download</vt:lpstr>
      <vt:lpstr>ODATA</vt:lpstr>
      <vt:lpstr>Message Handlers</vt:lpstr>
      <vt:lpstr>Web API Localization</vt:lpstr>
      <vt:lpstr>Web API Localization, rules to follow</vt:lpstr>
      <vt:lpstr>Web API Localization, rules to follow</vt:lpstr>
      <vt:lpstr>Batching / e.g. Data Synchronization</vt:lpstr>
      <vt:lpstr>Security</vt:lpstr>
      <vt:lpstr>Security</vt:lpstr>
      <vt:lpstr>Token-based Authentication OAuth2</vt:lpstr>
      <vt:lpstr>Links for Security IIS and Web API</vt:lpstr>
      <vt:lpstr>Versioning Api services</vt:lpstr>
      <vt:lpstr>Cache</vt:lpstr>
      <vt:lpstr>Tracing in Web API 2</vt:lpstr>
      <vt:lpstr>Api Documentation</vt:lpstr>
      <vt:lpstr>Testing</vt:lpstr>
      <vt:lpstr>Advantages/Disadvantages</vt:lpstr>
      <vt:lpstr>Bits and Pieces</vt:lpstr>
      <vt:lpstr>Resources, Links</vt:lpstr>
      <vt:lpstr>PowerPoint Presentation</vt:lpstr>
    </vt:vector>
  </TitlesOfParts>
  <Company>Noser Engineering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Felber Raphael</dc:creator>
  <cp:lastModifiedBy>Damien Bowden</cp:lastModifiedBy>
  <cp:revision>180</cp:revision>
  <dcterms:created xsi:type="dcterms:W3CDTF">2014-01-15T10:21:53Z</dcterms:created>
  <dcterms:modified xsi:type="dcterms:W3CDTF">2014-04-28T07:09:04Z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0x0101009B1271BAB3BD97469364141CDC266217</vt:lpwstr>
  </property>
</Properties>
</file>