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wmf" ContentType="image/x-wmf"/>
  <Override PartName="/ppt/media/image22.png" ContentType="image/png"/>
  <Override PartName="/ppt/media/image2.wmf" ContentType="image/x-wmf"/>
  <Override PartName="/ppt/media/image21.png" ContentType="image/png"/>
  <Override PartName="/ppt/media/image1.png" ContentType="image/png"/>
  <Override PartName="/ppt/media/image5.png" ContentType="image/png"/>
  <Override PartName="/ppt/media/image6.wmf" ContentType="image/x-wmf"/>
  <Override PartName="/ppt/media/image7.wmf" ContentType="image/x-wmf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781800" cy="9855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A4FCE95-9A3E-4F99-9EBF-DD930FCF553F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DD799F1B-0C1A-4522-90CC-F120815B92C6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0D5138C5-0288-480D-8EA2-763EE3487724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A6EA96FE-C946-4C57-B8EC-0F3567AF2ECC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56058B7F-8C56-4BBD-ADD6-B3E34C50DCB8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BA75C85D-8DA8-47E3-9431-477AFB421525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871B0D35-7835-4BB5-A294-890503848240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D26AAC5F-1C91-4763-B7E9-EDF03F862DF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30CA40CD-0CAE-4AD0-BB36-054013C5BE56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F62DE5FB-C76C-49C7-92B6-4482EE40C809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1AC35E22-B50B-4CC2-B1BD-9ECD93A73183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4324CFD5-4B6B-4D31-A836-85A62C058E43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rIns="92160" tIns="46080" bIns="4608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  <a:spcBef>
                <a:spcPts val="601"/>
              </a:spcBef>
            </a:pPr>
            <a:fld id="{15ED14AD-9387-4B1D-A00F-05748E5D6F60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8665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26800" y="3907440"/>
            <a:ext cx="8665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74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67400" y="39074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6800" y="39074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57200" y="13478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87240" y="13478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87240" y="39074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157200" y="39074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226800" y="39074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226800" y="1347840"/>
            <a:ext cx="8665920" cy="49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86659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42289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7400" y="1347840"/>
            <a:ext cx="42289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2071800" y="620640"/>
            <a:ext cx="3941280" cy="21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26800" y="39074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67400" y="1347840"/>
            <a:ext cx="42289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226800" y="1347840"/>
            <a:ext cx="8665920" cy="49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42289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74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7400" y="39074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74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226800" y="3907440"/>
            <a:ext cx="8665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8665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26800" y="3907440"/>
            <a:ext cx="8665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74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67400" y="39074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226800" y="39074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157200" y="13478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87240" y="13478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87240" y="39074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157200" y="39074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226800" y="3907440"/>
            <a:ext cx="27903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86659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42289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7400" y="1347840"/>
            <a:ext cx="42289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2071800" y="620640"/>
            <a:ext cx="3941280" cy="21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6800" y="39074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7400" y="1347840"/>
            <a:ext cx="42289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42289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74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7400" y="39074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268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7400" y="1347840"/>
            <a:ext cx="4228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26800" y="3907440"/>
            <a:ext cx="86659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67000"/>
          </a:xfrm>
          <a:prstGeom prst="rect">
            <a:avLst/>
          </a:prstGeom>
          <a:ln w="9360">
            <a:noFill/>
          </a:ln>
        </p:spPr>
      </p:pic>
      <p:pic>
        <p:nvPicPr>
          <p:cNvPr id="1" name="Grafik 9" descr=""/>
          <p:cNvPicPr/>
          <p:nvPr/>
        </p:nvPicPr>
        <p:blipFill>
          <a:blip r:embed="rId3"/>
          <a:stretch/>
        </p:blipFill>
        <p:spPr>
          <a:xfrm>
            <a:off x="6215040" y="498600"/>
            <a:ext cx="1785600" cy="483840"/>
          </a:xfrm>
          <a:prstGeom prst="rect">
            <a:avLst/>
          </a:prstGeom>
          <a:ln w="9360">
            <a:noFill/>
          </a:ln>
        </p:spPr>
      </p:pic>
      <p:pic>
        <p:nvPicPr>
          <p:cNvPr id="2" name="Grafik 10" descr=""/>
          <p:cNvPicPr/>
          <p:nvPr/>
        </p:nvPicPr>
        <p:blipFill>
          <a:blip r:embed="rId4"/>
          <a:stretch/>
        </p:blipFill>
        <p:spPr>
          <a:xfrm>
            <a:off x="7643880" y="214200"/>
            <a:ext cx="337680" cy="499680"/>
          </a:xfrm>
          <a:prstGeom prst="rect">
            <a:avLst/>
          </a:prstGeom>
          <a:ln w="9360">
            <a:noFill/>
          </a:ln>
        </p:spPr>
      </p:pic>
      <p:sp>
        <p:nvSpPr>
          <p:cNvPr id="3" name="CustomShape 1" hidden="1"/>
          <p:cNvSpPr/>
          <p:nvPr/>
        </p:nvSpPr>
        <p:spPr>
          <a:xfrm>
            <a:off x="0" y="1197000"/>
            <a:ext cx="9143640" cy="529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2" hidden="1"/>
          <p:cNvSpPr/>
          <p:nvPr/>
        </p:nvSpPr>
        <p:spPr>
          <a:xfrm>
            <a:off x="0" y="1197000"/>
            <a:ext cx="9143640" cy="5256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70" descr=""/>
          <p:cNvPicPr/>
          <p:nvPr/>
        </p:nvPicPr>
        <p:blipFill>
          <a:blip r:embed="rId5"/>
          <a:stretch/>
        </p:blipFill>
        <p:spPr>
          <a:xfrm>
            <a:off x="0" y="0"/>
            <a:ext cx="9143640" cy="686880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43000" y="2625840"/>
            <a:ext cx="7101000" cy="15314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80000"/>
              </a:lnSpc>
            </a:pPr>
            <a:r>
              <a:rPr b="1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Vortragstitel (Titel der Arbeit) durch Klicken hinzufügen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8245440" y="6459480"/>
            <a:ext cx="790200" cy="29160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C0DA8552-31E4-4C40-A8E6-4079436F1001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>
            <a:off x="380880" y="6459480"/>
            <a:ext cx="7732440" cy="291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How do we compare sequences?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1115640" y="1736640"/>
            <a:ext cx="7380360" cy="683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Name des Vortragenden durch Klicken hinzufügen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67000"/>
          </a:xfrm>
          <a:prstGeom prst="rect">
            <a:avLst/>
          </a:prstGeom>
          <a:ln w="9360">
            <a:noFill/>
          </a:ln>
        </p:spPr>
      </p:pic>
      <p:pic>
        <p:nvPicPr>
          <p:cNvPr id="47" name="Grafik 9" descr=""/>
          <p:cNvPicPr/>
          <p:nvPr/>
        </p:nvPicPr>
        <p:blipFill>
          <a:blip r:embed="rId3"/>
          <a:stretch/>
        </p:blipFill>
        <p:spPr>
          <a:xfrm>
            <a:off x="6215040" y="498600"/>
            <a:ext cx="1785600" cy="483840"/>
          </a:xfrm>
          <a:prstGeom prst="rect">
            <a:avLst/>
          </a:prstGeom>
          <a:ln w="9360">
            <a:noFill/>
          </a:ln>
        </p:spPr>
      </p:pic>
      <p:pic>
        <p:nvPicPr>
          <p:cNvPr id="48" name="Grafik 10" descr=""/>
          <p:cNvPicPr/>
          <p:nvPr/>
        </p:nvPicPr>
        <p:blipFill>
          <a:blip r:embed="rId4"/>
          <a:stretch/>
        </p:blipFill>
        <p:spPr>
          <a:xfrm>
            <a:off x="7643880" y="214200"/>
            <a:ext cx="337680" cy="499680"/>
          </a:xfrm>
          <a:prstGeom prst="rect">
            <a:avLst/>
          </a:prstGeom>
          <a:ln w="9360"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1197000"/>
            <a:ext cx="9143640" cy="529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0" y="1197000"/>
            <a:ext cx="9143640" cy="5256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2071800" y="620640"/>
            <a:ext cx="394128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Titelmasterformat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26800" y="1347840"/>
            <a:ext cx="8665920" cy="49003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Textmasterformate durch Klicken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7430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Times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3" marL="156204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4" marL="198108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Char char="»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/>
          </p:nvPr>
        </p:nvSpPr>
        <p:spPr>
          <a:xfrm>
            <a:off x="8245440" y="6459480"/>
            <a:ext cx="790200" cy="29160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D74455A-9680-4D56-942C-CE33CBC4E632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380880" y="6459480"/>
            <a:ext cx="7732440" cy="291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How do we compare sequences?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143000" y="4833000"/>
            <a:ext cx="7372080" cy="151668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Genomorientierte Bioinformatik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Praktikumsleitung: Prof. Dr. Ralf Zimmer,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Betreuer: Dr. Gergely Csaba, Markus Gruber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Datum des Vortrags: 28.04.2017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143000" y="2625840"/>
            <a:ext cx="7101000" cy="153144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1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115640" y="1736640"/>
            <a:ext cx="7380360" cy="683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Florian Tichawa / Felix Offensperger / Jonas Galli / Ron Fechtner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Constructing – Chaining [Jonas]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26800" y="1347840"/>
            <a:ext cx="8665920" cy="4900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Chaining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Times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Theory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Mapping of single seeds don’t have much meaning (random)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Seed-groups indicate mapped regions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Filtering of misplaced seeds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Times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Implementation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Detection of overlapping seeds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Stitching to larger seed-chains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Grouping of seeds with fitting transcriptomic and genomic coordinates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[PLOTS] Length of seed-chains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BF63BFF-7DF3-421D-9E24-50173F6F6F14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9" name="Bild 6" descr=""/>
          <p:cNvPicPr/>
          <p:nvPr/>
        </p:nvPicPr>
        <p:blipFill>
          <a:blip r:embed="rId1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Constructing – Pathing [Flo]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26800" y="1347840"/>
            <a:ext cx="8665920" cy="4900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Pathing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Times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Theory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Alignments between seeds are still too large -&gt; need to reduce alignment size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Difference between transcriptomic and genomic length = sum of introns -&gt; find intron combinations filling this gap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Times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Implementation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Pathing creates all exon / intron combinations in area between seeds fitting into the gaps with a tolerance of 5 percent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[PLOTS] Transcriptomic length of chained reads vs genomic length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E53C19F-4007-4DDD-ABC5-C24407D617C8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TextShape 4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4" name="Bild 6" descr=""/>
          <p:cNvPicPr/>
          <p:nvPr/>
        </p:nvPicPr>
        <p:blipFill>
          <a:blip r:embed="rId1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Constructing – Aligning [Flo]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26800" y="1347840"/>
            <a:ext cx="8665920" cy="4900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Aligning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Times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Theory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High mismatch rate / low inDel rate 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Aligning all possible paths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Picking the best solution for each seed gap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Stitching partial alignments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Times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Implementation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GOTOH approach with optimized parameters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[PLOTS] Heatmap of parameter tuning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C1D61F3-E92C-4EE6-92E4-7C85249FBD44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9" name="Bild 6" descr=""/>
          <p:cNvPicPr/>
          <p:nvPr/>
        </p:nvPicPr>
        <p:blipFill>
          <a:blip r:embed="rId1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Results &amp; comparisons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26800" y="1347840"/>
            <a:ext cx="8665920" cy="4900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Nanopore sequencing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How it works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Structure of reads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Defining the problem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BWA, Last, GraphMap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Constructing a new mapper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Seeding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Chaining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Pathing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Aligning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Results &amp; comparisons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B9CAFBD-A416-4C32-BC40-43355A4C3077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4" name="Bild 6" descr=""/>
          <p:cNvPicPr/>
          <p:nvPr/>
        </p:nvPicPr>
        <p:blipFill>
          <a:blip r:embed="rId1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Nanopore sequencing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26800" y="1347840"/>
            <a:ext cx="8665920" cy="4900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Nanopore sequencing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How it works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Structure of reads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Defining the problem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BWA, Last, GraphMap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Constructing a new mapper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Seeding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Chaining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Pathing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Aligning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Results and comparisons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A33464B-5DBF-4E6D-B63F-F9EC8BB29AEC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3" name="Bild 6" descr=""/>
          <p:cNvPicPr/>
          <p:nvPr/>
        </p:nvPicPr>
        <p:blipFill>
          <a:blip r:embed="rId1"/>
          <a:stretch/>
        </p:blipFill>
        <p:spPr>
          <a:xfrm>
            <a:off x="6134400" y="125640"/>
            <a:ext cx="2915640" cy="10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Overview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26800" y="1347840"/>
            <a:ext cx="8665920" cy="4900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Nanopore sequencing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How it works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Structure of reads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Defining the problem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BWA, Last, GraphMap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Constructing a new mapper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Seeding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Chaining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Pathing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Aligning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Results and comparisons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47AE921-6EBB-477A-8E94-D1E377583EB1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8" name="Bild 6" descr=""/>
          <p:cNvPicPr/>
          <p:nvPr/>
        </p:nvPicPr>
        <p:blipFill>
          <a:blip r:embed="rId1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26800" y="1347840"/>
            <a:ext cx="8665920" cy="4900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Nanopore sequencing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How it works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Structure of reads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Defining the problem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BWA, Last, GraphMap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Constructing a new mapper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Seeding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Chaining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Pathing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Aligning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Results and comparisons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123298C-2108-4EDD-A193-D934395FB959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3" name="Bild 6" descr=""/>
          <p:cNvPicPr/>
          <p:nvPr/>
        </p:nvPicPr>
        <p:blipFill>
          <a:blip r:embed="rId1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8836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605927F-29E6-43E2-91DA-F065358FDB4F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8" name="Bild 6" descr=""/>
          <p:cNvPicPr/>
          <p:nvPr/>
        </p:nvPicPr>
        <p:blipFill>
          <a:blip r:embed="rId2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19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2179800" y="2232000"/>
            <a:ext cx="68486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candidate positions /seeds: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    maximal exact matches (MEM)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supermaximal exact matches (SMEM)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canonical seed-and-extend paradigm and re-seeding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LAST: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Hamming distance based spaced seeds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gapped spaced seeds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 to gappes q-gram filters for Levenshtein distance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8836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737B34F-904D-44A5-A1C0-8888B24430F8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5" name="Bild 6" descr=""/>
          <p:cNvPicPr/>
          <p:nvPr/>
        </p:nvPicPr>
        <p:blipFill>
          <a:blip r:embed="rId2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5"/>
          <p:cNvSpPr/>
          <p:nvPr/>
        </p:nvSpPr>
        <p:spPr>
          <a:xfrm>
            <a:off x="2173320" y="2220120"/>
            <a:ext cx="646668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selection of seeds: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clustering into candidate regions: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into anchors under graph-based vertex-centrix construction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Chaining: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-seeds that are colinear and close to each other are a chain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-chainfiltering short chains that are largely contained in 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 chain and are much worse than the long chain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8800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F8C1C1F-0D95-4698-BEF0-82C3A74A149D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2" name="Bild 6" descr=""/>
          <p:cNvPicPr/>
          <p:nvPr/>
        </p:nvPicPr>
        <p:blipFill>
          <a:blip r:embed="rId2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33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CustomShape 5"/>
          <p:cNvSpPr/>
          <p:nvPr/>
        </p:nvSpPr>
        <p:spPr>
          <a:xfrm>
            <a:off x="1615680" y="1599480"/>
            <a:ext cx="759672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Chaining, scoring and filtering: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Extending anchors into alignments using LCSk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-variable lengths of corresponding anchors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-a list of consecutive anchors in the target and the query sequence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-filtering with L1 regression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number of exact kmers covered by the anchor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length of the query sequence which matched the target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number of bases covered by anchors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read length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Seed extension: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-ranking seeds by length of the chain it belongs to and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by the seed length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-dropping seeds that are contained in an alignment found before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-extending seeds with a banded affine-gap-penalty dynamicprogramming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-heurisitcs to avoid the extension of poorly aligned regions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-chooses between local and end-to-end alignments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Constructing a new mapper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26800" y="1347840"/>
            <a:ext cx="8665920" cy="4900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Nanopore sequencing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How it works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Structure of reads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Defining the problem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BWA, Last, GraphMap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Constructing a new mapper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Seeding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Chaining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Pathing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914400" indent="-514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AutoNum type="romanLcPeriod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Aligning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marL="514440" indent="-514080">
              <a:lnSpc>
                <a:spcPct val="150000"/>
              </a:lnSpc>
              <a:spcAft>
                <a:spcPts val="601"/>
              </a:spcAft>
              <a:buClr>
                <a:srgbClr val="a6a6a6"/>
              </a:buClr>
              <a:buFont typeface="LMU CompatilFact"/>
              <a:buAutoNum type="romanUcPeriod"/>
            </a:pPr>
            <a:r>
              <a:rPr b="0" lang="de-DE" sz="2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Results and comparisons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E2A9B84-6BE6-47FE-8849-F7F42D029D54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9" name="Bild 6" descr=""/>
          <p:cNvPicPr/>
          <p:nvPr/>
        </p:nvPicPr>
        <p:blipFill>
          <a:blip r:embed="rId1"/>
          <a:stretch/>
        </p:blipFill>
        <p:spPr>
          <a:xfrm>
            <a:off x="6120000" y="115200"/>
            <a:ext cx="2915640" cy="10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Constructing – Seeding [Jonas]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26800" y="1347840"/>
            <a:ext cx="8665920" cy="4900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Seeding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Times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Theory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Reads are too long to be aligned in one run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Splitting into many small seeds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Mapping of seeds with close to no mismatches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Times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Implementation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Seed of length (35 bp)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MM max 1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Mapping with Bowtie (End to End MM = 1)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LMU CompatilFact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[PLOTS] Fancy plot with seed lengths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DE8FB39-ECAB-4CBC-B922-7FA8EA292232}" type="slidenum"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4" name="Bild 6" descr=""/>
          <p:cNvPicPr/>
          <p:nvPr/>
        </p:nvPicPr>
        <p:blipFill>
          <a:blip r:embed="rId1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LibreOffice/5.3.2.2$Linux_X86_64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2003-07-21T12:00:07Z</dcterms:created>
  <dc:creator>schaaf</dc:creator>
  <dc:description/>
  <dc:language>de-DE</dc:language>
  <cp:lastModifiedBy/>
  <cp:lastPrinted>2002-10-09T14:32:30Z</cp:lastPrinted>
  <dcterms:modified xsi:type="dcterms:W3CDTF">2017-04-28T02:37:12Z</dcterms:modified>
  <cp:revision>3537</cp:revision>
  <dc:subject/>
  <dc:title>IT-Management TUM: Netz- und Systemmanagement  Vorlesung im Sommersemester 2012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